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2"/>
  </p:notesMasterIdLst>
  <p:sldIdLst>
    <p:sldId id="1241" r:id="rId2"/>
    <p:sldId id="1208" r:id="rId3"/>
    <p:sldId id="1179" r:id="rId4"/>
    <p:sldId id="1251" r:id="rId5"/>
    <p:sldId id="1238" r:id="rId6"/>
    <p:sldId id="1204" r:id="rId7"/>
    <p:sldId id="1210" r:id="rId8"/>
    <p:sldId id="691" r:id="rId9"/>
    <p:sldId id="660" r:id="rId10"/>
    <p:sldId id="1098" r:id="rId11"/>
    <p:sldId id="1209" r:id="rId12"/>
    <p:sldId id="1246" r:id="rId13"/>
    <p:sldId id="1128" r:id="rId14"/>
    <p:sldId id="1130" r:id="rId15"/>
    <p:sldId id="1216" r:id="rId16"/>
    <p:sldId id="1131" r:id="rId17"/>
    <p:sldId id="995" r:id="rId18"/>
    <p:sldId id="1249" r:id="rId19"/>
    <p:sldId id="926" r:id="rId20"/>
    <p:sldId id="1127" r:id="rId21"/>
    <p:sldId id="1171" r:id="rId22"/>
    <p:sldId id="927" r:id="rId23"/>
    <p:sldId id="925" r:id="rId24"/>
    <p:sldId id="891" r:id="rId25"/>
    <p:sldId id="1141" r:id="rId26"/>
    <p:sldId id="1142" r:id="rId27"/>
    <p:sldId id="1143" r:id="rId28"/>
    <p:sldId id="969" r:id="rId29"/>
    <p:sldId id="971" r:id="rId30"/>
    <p:sldId id="1162" r:id="rId31"/>
    <p:sldId id="911" r:id="rId32"/>
    <p:sldId id="912" r:id="rId33"/>
    <p:sldId id="913" r:id="rId34"/>
    <p:sldId id="939" r:id="rId35"/>
    <p:sldId id="699" r:id="rId36"/>
    <p:sldId id="694" r:id="rId37"/>
    <p:sldId id="696" r:id="rId38"/>
    <p:sldId id="697" r:id="rId39"/>
    <p:sldId id="701" r:id="rId40"/>
    <p:sldId id="1134" r:id="rId41"/>
    <p:sldId id="1212" r:id="rId42"/>
    <p:sldId id="1193" r:id="rId43"/>
    <p:sldId id="1371" r:id="rId44"/>
    <p:sldId id="1133" r:id="rId45"/>
    <p:sldId id="1367" r:id="rId46"/>
    <p:sldId id="1368" r:id="rId47"/>
    <p:sldId id="1369" r:id="rId48"/>
    <p:sldId id="1335" r:id="rId49"/>
    <p:sldId id="1370" r:id="rId50"/>
    <p:sldId id="1138" r:id="rId51"/>
    <p:sldId id="1149" r:id="rId52"/>
    <p:sldId id="1331" r:id="rId53"/>
    <p:sldId id="1150" r:id="rId54"/>
    <p:sldId id="1151" r:id="rId55"/>
    <p:sldId id="1152" r:id="rId56"/>
    <p:sldId id="1373" r:id="rId57"/>
    <p:sldId id="1215" r:id="rId58"/>
    <p:sldId id="1329" r:id="rId59"/>
    <p:sldId id="1176" r:id="rId60"/>
    <p:sldId id="1188" r:id="rId61"/>
    <p:sldId id="1182" r:id="rId62"/>
    <p:sldId id="1261" r:id="rId63"/>
    <p:sldId id="1195" r:id="rId64"/>
    <p:sldId id="1185" r:id="rId65"/>
    <p:sldId id="1175" r:id="rId66"/>
    <p:sldId id="1154" r:id="rId67"/>
    <p:sldId id="1190" r:id="rId68"/>
    <p:sldId id="1191" r:id="rId69"/>
    <p:sldId id="1192" r:id="rId70"/>
    <p:sldId id="1063" r:id="rId71"/>
    <p:sldId id="1097" r:id="rId72"/>
    <p:sldId id="992" r:id="rId73"/>
    <p:sldId id="1101" r:id="rId74"/>
    <p:sldId id="1186" r:id="rId75"/>
    <p:sldId id="715" r:id="rId76"/>
    <p:sldId id="1177" r:id="rId77"/>
    <p:sldId id="1139" r:id="rId78"/>
    <p:sldId id="960" r:id="rId79"/>
    <p:sldId id="940" r:id="rId80"/>
    <p:sldId id="758" r:id="rId81"/>
    <p:sldId id="921" r:id="rId82"/>
    <p:sldId id="1146" r:id="rId83"/>
    <p:sldId id="761" r:id="rId84"/>
    <p:sldId id="1089" r:id="rId85"/>
    <p:sldId id="765" r:id="rId86"/>
    <p:sldId id="942" r:id="rId87"/>
    <p:sldId id="772" r:id="rId88"/>
    <p:sldId id="773" r:id="rId89"/>
    <p:sldId id="873" r:id="rId90"/>
    <p:sldId id="889" r:id="rId91"/>
    <p:sldId id="776" r:id="rId92"/>
    <p:sldId id="970" r:id="rId93"/>
    <p:sldId id="879" r:id="rId94"/>
    <p:sldId id="898" r:id="rId95"/>
    <p:sldId id="788" r:id="rId96"/>
    <p:sldId id="1174" r:id="rId97"/>
    <p:sldId id="1247" r:id="rId98"/>
    <p:sldId id="1214" r:id="rId99"/>
    <p:sldId id="1197" r:id="rId100"/>
    <p:sldId id="1253" r:id="rId101"/>
    <p:sldId id="953" r:id="rId102"/>
    <p:sldId id="1255" r:id="rId103"/>
    <p:sldId id="1173" r:id="rId104"/>
    <p:sldId id="952" r:id="rId105"/>
    <p:sldId id="863" r:id="rId106"/>
    <p:sldId id="868" r:id="rId107"/>
    <p:sldId id="886" r:id="rId108"/>
    <p:sldId id="870" r:id="rId109"/>
    <p:sldId id="1194" r:id="rId110"/>
    <p:sldId id="852" r:id="rId111"/>
    <p:sldId id="1156" r:id="rId112"/>
    <p:sldId id="1157" r:id="rId113"/>
    <p:sldId id="1165" r:id="rId114"/>
    <p:sldId id="937" r:id="rId115"/>
    <p:sldId id="967" r:id="rId116"/>
    <p:sldId id="1099" r:id="rId117"/>
    <p:sldId id="1100" r:id="rId118"/>
    <p:sldId id="1166" r:id="rId119"/>
    <p:sldId id="1167" r:id="rId120"/>
    <p:sldId id="1169" r:id="rId121"/>
    <p:sldId id="1406" r:id="rId122"/>
    <p:sldId id="1407" r:id="rId123"/>
    <p:sldId id="1408" r:id="rId124"/>
    <p:sldId id="1409" r:id="rId125"/>
    <p:sldId id="1410" r:id="rId126"/>
    <p:sldId id="1411" r:id="rId127"/>
    <p:sldId id="1412" r:id="rId128"/>
    <p:sldId id="1413" r:id="rId129"/>
    <p:sldId id="1414" r:id="rId130"/>
    <p:sldId id="1415" r:id="rId131"/>
    <p:sldId id="1417" r:id="rId132"/>
    <p:sldId id="1418" r:id="rId133"/>
    <p:sldId id="941" r:id="rId134"/>
    <p:sldId id="1245" r:id="rId135"/>
    <p:sldId id="908" r:id="rId136"/>
    <p:sldId id="1365" r:id="rId137"/>
    <p:sldId id="1366" r:id="rId138"/>
    <p:sldId id="844" r:id="rId139"/>
    <p:sldId id="845" r:id="rId140"/>
    <p:sldId id="846" r:id="rId141"/>
    <p:sldId id="930" r:id="rId142"/>
    <p:sldId id="961" r:id="rId143"/>
    <p:sldId id="934" r:id="rId144"/>
    <p:sldId id="935" r:id="rId145"/>
    <p:sldId id="929" r:id="rId146"/>
    <p:sldId id="847" r:id="rId147"/>
    <p:sldId id="1372" r:id="rId148"/>
    <p:sldId id="849" r:id="rId149"/>
    <p:sldId id="1170" r:id="rId150"/>
    <p:sldId id="850" r:id="rId151"/>
    <p:sldId id="916" r:id="rId152"/>
    <p:sldId id="917" r:id="rId153"/>
    <p:sldId id="1103" r:id="rId154"/>
    <p:sldId id="1104" r:id="rId155"/>
    <p:sldId id="1105" r:id="rId156"/>
    <p:sldId id="1106" r:id="rId157"/>
    <p:sldId id="1107" r:id="rId158"/>
    <p:sldId id="1108" r:id="rId159"/>
    <p:sldId id="1109" r:id="rId160"/>
    <p:sldId id="1110" r:id="rId161"/>
    <p:sldId id="1111" r:id="rId162"/>
    <p:sldId id="1112" r:id="rId163"/>
    <p:sldId id="1113" r:id="rId164"/>
    <p:sldId id="1114" r:id="rId165"/>
    <p:sldId id="1115" r:id="rId166"/>
    <p:sldId id="1116" r:id="rId167"/>
    <p:sldId id="1198" r:id="rId168"/>
    <p:sldId id="1196" r:id="rId169"/>
    <p:sldId id="1201" r:id="rId170"/>
    <p:sldId id="1117" r:id="rId171"/>
    <p:sldId id="1118" r:id="rId172"/>
    <p:sldId id="1274" r:id="rId173"/>
    <p:sldId id="1275" r:id="rId174"/>
    <p:sldId id="1276" r:id="rId175"/>
    <p:sldId id="1277" r:id="rId176"/>
    <p:sldId id="1278" r:id="rId177"/>
    <p:sldId id="1279" r:id="rId178"/>
    <p:sldId id="1280" r:id="rId179"/>
    <p:sldId id="1281" r:id="rId180"/>
    <p:sldId id="1282" r:id="rId181"/>
    <p:sldId id="1283" r:id="rId182"/>
    <p:sldId id="1284" r:id="rId183"/>
    <p:sldId id="1285" r:id="rId184"/>
    <p:sldId id="1298" r:id="rId185"/>
    <p:sldId id="1254" r:id="rId186"/>
    <p:sldId id="1256" r:id="rId187"/>
    <p:sldId id="1297" r:id="rId188"/>
    <p:sldId id="1292" r:id="rId189"/>
    <p:sldId id="1293" r:id="rId190"/>
    <p:sldId id="1295" r:id="rId191"/>
    <p:sldId id="1374" r:id="rId192"/>
    <p:sldId id="1375" r:id="rId193"/>
    <p:sldId id="1376" r:id="rId194"/>
    <p:sldId id="1377" r:id="rId195"/>
    <p:sldId id="1378" r:id="rId196"/>
    <p:sldId id="1379" r:id="rId197"/>
    <p:sldId id="1380" r:id="rId198"/>
    <p:sldId id="1381" r:id="rId199"/>
    <p:sldId id="1382" r:id="rId200"/>
    <p:sldId id="1383" r:id="rId201"/>
    <p:sldId id="1384" r:id="rId202"/>
    <p:sldId id="1385" r:id="rId203"/>
    <p:sldId id="1386" r:id="rId204"/>
    <p:sldId id="1387" r:id="rId205"/>
    <p:sldId id="1388" r:id="rId206"/>
    <p:sldId id="1389" r:id="rId207"/>
    <p:sldId id="1390" r:id="rId208"/>
    <p:sldId id="1391" r:id="rId209"/>
    <p:sldId id="1392" r:id="rId210"/>
    <p:sldId id="1393" r:id="rId211"/>
    <p:sldId id="1394" r:id="rId212"/>
    <p:sldId id="1395" r:id="rId213"/>
    <p:sldId id="1396" r:id="rId214"/>
    <p:sldId id="1397" r:id="rId215"/>
    <p:sldId id="1405" r:id="rId216"/>
    <p:sldId id="1401" r:id="rId217"/>
    <p:sldId id="1402" r:id="rId218"/>
    <p:sldId id="1403" r:id="rId219"/>
    <p:sldId id="1404" r:id="rId220"/>
    <p:sldId id="944" r:id="rId221"/>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050"/>
    <a:srgbClr val="FAFAF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743" autoAdjust="0"/>
    <p:restoredTop sz="87776" autoAdjust="0"/>
  </p:normalViewPr>
  <p:slideViewPr>
    <p:cSldViewPr>
      <p:cViewPr varScale="1">
        <p:scale>
          <a:sx n="66" d="100"/>
          <a:sy n="66" d="100"/>
        </p:scale>
        <p:origin x="1050" y="66"/>
      </p:cViewPr>
      <p:guideLst>
        <p:guide orient="horz" pos="2160"/>
        <p:guide pos="2880"/>
      </p:guideLst>
    </p:cSldViewPr>
  </p:slideViewPr>
  <p:notesTextViewPr>
    <p:cViewPr>
      <p:scale>
        <a:sx n="1" d="1"/>
        <a:sy n="1" d="1"/>
      </p:scale>
      <p:origin x="0" y="0"/>
    </p:cViewPr>
  </p:notesTextViewPr>
  <p:sorterViewPr>
    <p:cViewPr varScale="1">
      <p:scale>
        <a:sx n="1" d="1"/>
        <a:sy n="1" d="1"/>
      </p:scale>
      <p:origin x="0" y="-7360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tableStyles" Target="tableStyle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222" Type="http://schemas.openxmlformats.org/officeDocument/2006/relationships/notesMaster" Target="notesMasters/notesMaster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224" Type="http://schemas.openxmlformats.org/officeDocument/2006/relationships/viewProps" Target="view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06AD0C-98C7-489F-95D4-CC834CA61A72}" type="doc">
      <dgm:prSet loTypeId="urn:microsoft.com/office/officeart/2005/8/layout/gear1" loCatId="process" qsTypeId="urn:microsoft.com/office/officeart/2005/8/quickstyle/simple1" qsCatId="simple" csTypeId="urn:microsoft.com/office/officeart/2005/8/colors/accent1_2" csCatId="accent1" phldr="1"/>
      <dgm:spPr/>
    </dgm:pt>
    <dgm:pt modelId="{B4A80187-9EAB-447E-A4E3-635BE3168ADF}">
      <dgm:prSet phldrT="[Text]"/>
      <dgm:spPr/>
      <dgm:t>
        <a:bodyPr/>
        <a:lstStyle/>
        <a:p>
          <a:r>
            <a:rPr lang="en-US" dirty="0" err="1" smtClean="0"/>
            <a:t>Predix</a:t>
          </a:r>
          <a:endParaRPr lang="en-US" dirty="0"/>
        </a:p>
      </dgm:t>
    </dgm:pt>
    <dgm:pt modelId="{BD10A8C9-852F-42C2-A74F-4944CA1C18A6}" type="parTrans" cxnId="{DD6C50C1-8A28-49FE-8530-F438788C33E9}">
      <dgm:prSet/>
      <dgm:spPr/>
      <dgm:t>
        <a:bodyPr/>
        <a:lstStyle/>
        <a:p>
          <a:endParaRPr lang="en-US"/>
        </a:p>
      </dgm:t>
    </dgm:pt>
    <dgm:pt modelId="{08E74CB9-961F-443A-AEF1-BEA2F1A8AF7B}" type="sibTrans" cxnId="{DD6C50C1-8A28-49FE-8530-F438788C33E9}">
      <dgm:prSet/>
      <dgm:spPr/>
      <dgm:t>
        <a:bodyPr/>
        <a:lstStyle/>
        <a:p>
          <a:endParaRPr lang="en-US"/>
        </a:p>
      </dgm:t>
    </dgm:pt>
    <dgm:pt modelId="{38FC8A79-777D-4C30-A27A-888A78F9A8B9}">
      <dgm:prSet phldrT="[Text]"/>
      <dgm:spPr/>
      <dgm:t>
        <a:bodyPr/>
        <a:lstStyle/>
        <a:p>
          <a:r>
            <a:rPr lang="en-US" dirty="0" smtClean="0"/>
            <a:t>IBM</a:t>
          </a:r>
          <a:endParaRPr lang="en-US" dirty="0"/>
        </a:p>
      </dgm:t>
    </dgm:pt>
    <dgm:pt modelId="{B8C80EF4-C6D3-47AA-9928-EED77FE75D75}" type="parTrans" cxnId="{26194D6E-EDBA-42C2-A7DC-C54B60D0EFA0}">
      <dgm:prSet/>
      <dgm:spPr/>
      <dgm:t>
        <a:bodyPr/>
        <a:lstStyle/>
        <a:p>
          <a:endParaRPr lang="en-US"/>
        </a:p>
      </dgm:t>
    </dgm:pt>
    <dgm:pt modelId="{444B5E6C-73C1-43E0-9F37-EE02A373B7C8}" type="sibTrans" cxnId="{26194D6E-EDBA-42C2-A7DC-C54B60D0EFA0}">
      <dgm:prSet/>
      <dgm:spPr/>
      <dgm:t>
        <a:bodyPr/>
        <a:lstStyle/>
        <a:p>
          <a:endParaRPr lang="en-US"/>
        </a:p>
      </dgm:t>
    </dgm:pt>
    <dgm:pt modelId="{35B2994B-93C1-4700-85AD-E4D9C2DAAFC7}">
      <dgm:prSet phldrT="[Text]"/>
      <dgm:spPr/>
      <dgm:t>
        <a:bodyPr/>
        <a:lstStyle/>
        <a:p>
          <a:r>
            <a:rPr lang="en-US" dirty="0" smtClean="0"/>
            <a:t>SAP</a:t>
          </a:r>
          <a:endParaRPr lang="en-US" dirty="0"/>
        </a:p>
      </dgm:t>
    </dgm:pt>
    <dgm:pt modelId="{F952673C-C6C6-45E1-A3A8-504F9A392561}" type="parTrans" cxnId="{79BDECF9-81DD-4F2A-ABED-8E71AF342F07}">
      <dgm:prSet/>
      <dgm:spPr/>
      <dgm:t>
        <a:bodyPr/>
        <a:lstStyle/>
        <a:p>
          <a:endParaRPr lang="en-US"/>
        </a:p>
      </dgm:t>
    </dgm:pt>
    <dgm:pt modelId="{8C34FC9B-2598-43CD-BD3D-568EA7B33DF5}" type="sibTrans" cxnId="{79BDECF9-81DD-4F2A-ABED-8E71AF342F07}">
      <dgm:prSet/>
      <dgm:spPr/>
      <dgm:t>
        <a:bodyPr/>
        <a:lstStyle/>
        <a:p>
          <a:endParaRPr lang="en-US"/>
        </a:p>
      </dgm:t>
    </dgm:pt>
    <dgm:pt modelId="{C4310DF9-8738-4D6C-80D7-D40A2F39069C}" type="pres">
      <dgm:prSet presAssocID="{8F06AD0C-98C7-489F-95D4-CC834CA61A72}" presName="composite" presStyleCnt="0">
        <dgm:presLayoutVars>
          <dgm:chMax val="3"/>
          <dgm:animLvl val="lvl"/>
          <dgm:resizeHandles val="exact"/>
        </dgm:presLayoutVars>
      </dgm:prSet>
      <dgm:spPr/>
    </dgm:pt>
    <dgm:pt modelId="{F8136E31-05B6-44B0-AFE8-66174F80191D}" type="pres">
      <dgm:prSet presAssocID="{B4A80187-9EAB-447E-A4E3-635BE3168ADF}" presName="gear1" presStyleLbl="node1" presStyleIdx="0" presStyleCnt="3">
        <dgm:presLayoutVars>
          <dgm:chMax val="1"/>
          <dgm:bulletEnabled val="1"/>
        </dgm:presLayoutVars>
      </dgm:prSet>
      <dgm:spPr/>
      <dgm:t>
        <a:bodyPr/>
        <a:lstStyle/>
        <a:p>
          <a:endParaRPr lang="en-US"/>
        </a:p>
      </dgm:t>
    </dgm:pt>
    <dgm:pt modelId="{94282B7A-145B-4689-B02B-7EC782460CF6}" type="pres">
      <dgm:prSet presAssocID="{B4A80187-9EAB-447E-A4E3-635BE3168ADF}" presName="gear1srcNode" presStyleLbl="node1" presStyleIdx="0" presStyleCnt="3"/>
      <dgm:spPr/>
      <dgm:t>
        <a:bodyPr/>
        <a:lstStyle/>
        <a:p>
          <a:endParaRPr lang="en-US"/>
        </a:p>
      </dgm:t>
    </dgm:pt>
    <dgm:pt modelId="{F7D3D00E-0867-4921-88F7-D7E29A1BB0C5}" type="pres">
      <dgm:prSet presAssocID="{B4A80187-9EAB-447E-A4E3-635BE3168ADF}" presName="gear1dstNode" presStyleLbl="node1" presStyleIdx="0" presStyleCnt="3"/>
      <dgm:spPr/>
      <dgm:t>
        <a:bodyPr/>
        <a:lstStyle/>
        <a:p>
          <a:endParaRPr lang="en-US"/>
        </a:p>
      </dgm:t>
    </dgm:pt>
    <dgm:pt modelId="{27A899C8-7271-42F9-8537-6D9B15E1C098}" type="pres">
      <dgm:prSet presAssocID="{38FC8A79-777D-4C30-A27A-888A78F9A8B9}" presName="gear2" presStyleLbl="node1" presStyleIdx="1" presStyleCnt="3">
        <dgm:presLayoutVars>
          <dgm:chMax val="1"/>
          <dgm:bulletEnabled val="1"/>
        </dgm:presLayoutVars>
      </dgm:prSet>
      <dgm:spPr/>
      <dgm:t>
        <a:bodyPr/>
        <a:lstStyle/>
        <a:p>
          <a:endParaRPr lang="en-US"/>
        </a:p>
      </dgm:t>
    </dgm:pt>
    <dgm:pt modelId="{5D660067-E059-4EB0-82BE-73FF003A02D4}" type="pres">
      <dgm:prSet presAssocID="{38FC8A79-777D-4C30-A27A-888A78F9A8B9}" presName="gear2srcNode" presStyleLbl="node1" presStyleIdx="1" presStyleCnt="3"/>
      <dgm:spPr/>
      <dgm:t>
        <a:bodyPr/>
        <a:lstStyle/>
        <a:p>
          <a:endParaRPr lang="en-US"/>
        </a:p>
      </dgm:t>
    </dgm:pt>
    <dgm:pt modelId="{4C71AC47-63A2-42D6-8C99-681E47EC7006}" type="pres">
      <dgm:prSet presAssocID="{38FC8A79-777D-4C30-A27A-888A78F9A8B9}" presName="gear2dstNode" presStyleLbl="node1" presStyleIdx="1" presStyleCnt="3"/>
      <dgm:spPr/>
      <dgm:t>
        <a:bodyPr/>
        <a:lstStyle/>
        <a:p>
          <a:endParaRPr lang="en-US"/>
        </a:p>
      </dgm:t>
    </dgm:pt>
    <dgm:pt modelId="{BFEF0C19-D11B-4761-B74C-03A77B49EA90}" type="pres">
      <dgm:prSet presAssocID="{35B2994B-93C1-4700-85AD-E4D9C2DAAFC7}" presName="gear3" presStyleLbl="node1" presStyleIdx="2" presStyleCnt="3"/>
      <dgm:spPr/>
      <dgm:t>
        <a:bodyPr/>
        <a:lstStyle/>
        <a:p>
          <a:endParaRPr lang="en-US"/>
        </a:p>
      </dgm:t>
    </dgm:pt>
    <dgm:pt modelId="{AC09DF5F-B093-43FD-9B55-5DF6A1861CB7}" type="pres">
      <dgm:prSet presAssocID="{35B2994B-93C1-4700-85AD-E4D9C2DAAFC7}" presName="gear3tx" presStyleLbl="node1" presStyleIdx="2" presStyleCnt="3">
        <dgm:presLayoutVars>
          <dgm:chMax val="1"/>
          <dgm:bulletEnabled val="1"/>
        </dgm:presLayoutVars>
      </dgm:prSet>
      <dgm:spPr/>
      <dgm:t>
        <a:bodyPr/>
        <a:lstStyle/>
        <a:p>
          <a:endParaRPr lang="en-US"/>
        </a:p>
      </dgm:t>
    </dgm:pt>
    <dgm:pt modelId="{84031CA3-4634-4571-8414-377BC1AD51CA}" type="pres">
      <dgm:prSet presAssocID="{35B2994B-93C1-4700-85AD-E4D9C2DAAFC7}" presName="gear3srcNode" presStyleLbl="node1" presStyleIdx="2" presStyleCnt="3"/>
      <dgm:spPr/>
      <dgm:t>
        <a:bodyPr/>
        <a:lstStyle/>
        <a:p>
          <a:endParaRPr lang="en-US"/>
        </a:p>
      </dgm:t>
    </dgm:pt>
    <dgm:pt modelId="{F88C7A6B-9A4C-4DD9-8FF9-7708C1573389}" type="pres">
      <dgm:prSet presAssocID="{35B2994B-93C1-4700-85AD-E4D9C2DAAFC7}" presName="gear3dstNode" presStyleLbl="node1" presStyleIdx="2" presStyleCnt="3"/>
      <dgm:spPr/>
      <dgm:t>
        <a:bodyPr/>
        <a:lstStyle/>
        <a:p>
          <a:endParaRPr lang="en-US"/>
        </a:p>
      </dgm:t>
    </dgm:pt>
    <dgm:pt modelId="{34D0A2DD-E9F5-409D-92E0-0FA4D56163AD}" type="pres">
      <dgm:prSet presAssocID="{08E74CB9-961F-443A-AEF1-BEA2F1A8AF7B}" presName="connector1" presStyleLbl="sibTrans2D1" presStyleIdx="0" presStyleCnt="3"/>
      <dgm:spPr/>
      <dgm:t>
        <a:bodyPr/>
        <a:lstStyle/>
        <a:p>
          <a:endParaRPr lang="en-US"/>
        </a:p>
      </dgm:t>
    </dgm:pt>
    <dgm:pt modelId="{590238D4-D8C8-4041-837A-C447B7198516}" type="pres">
      <dgm:prSet presAssocID="{444B5E6C-73C1-43E0-9F37-EE02A373B7C8}" presName="connector2" presStyleLbl="sibTrans2D1" presStyleIdx="1" presStyleCnt="3"/>
      <dgm:spPr/>
      <dgm:t>
        <a:bodyPr/>
        <a:lstStyle/>
        <a:p>
          <a:endParaRPr lang="en-US"/>
        </a:p>
      </dgm:t>
    </dgm:pt>
    <dgm:pt modelId="{2A5E1E6E-9767-4F70-88D2-65A7E197044B}" type="pres">
      <dgm:prSet presAssocID="{8C34FC9B-2598-43CD-BD3D-568EA7B33DF5}" presName="connector3" presStyleLbl="sibTrans2D1" presStyleIdx="2" presStyleCnt="3"/>
      <dgm:spPr/>
      <dgm:t>
        <a:bodyPr/>
        <a:lstStyle/>
        <a:p>
          <a:endParaRPr lang="en-US"/>
        </a:p>
      </dgm:t>
    </dgm:pt>
  </dgm:ptLst>
  <dgm:cxnLst>
    <dgm:cxn modelId="{51906362-D3A5-41F3-9560-4B905646B16F}" type="presOf" srcId="{8C34FC9B-2598-43CD-BD3D-568EA7B33DF5}" destId="{2A5E1E6E-9767-4F70-88D2-65A7E197044B}" srcOrd="0" destOrd="0" presId="urn:microsoft.com/office/officeart/2005/8/layout/gear1"/>
    <dgm:cxn modelId="{79098FE6-8235-4A26-9A26-74797D19F6E8}" type="presOf" srcId="{35B2994B-93C1-4700-85AD-E4D9C2DAAFC7}" destId="{F88C7A6B-9A4C-4DD9-8FF9-7708C1573389}" srcOrd="3" destOrd="0" presId="urn:microsoft.com/office/officeart/2005/8/layout/gear1"/>
    <dgm:cxn modelId="{139A1562-0D1B-4D92-B030-5AFD1A6BDC82}" type="presOf" srcId="{444B5E6C-73C1-43E0-9F37-EE02A373B7C8}" destId="{590238D4-D8C8-4041-837A-C447B7198516}" srcOrd="0" destOrd="0" presId="urn:microsoft.com/office/officeart/2005/8/layout/gear1"/>
    <dgm:cxn modelId="{81515F58-4B6E-4311-87C9-2AA1A99A79B7}" type="presOf" srcId="{35B2994B-93C1-4700-85AD-E4D9C2DAAFC7}" destId="{BFEF0C19-D11B-4761-B74C-03A77B49EA90}" srcOrd="0" destOrd="0" presId="urn:microsoft.com/office/officeart/2005/8/layout/gear1"/>
    <dgm:cxn modelId="{E031FCD9-0032-4ECF-B97C-DAF426E07A50}" type="presOf" srcId="{35B2994B-93C1-4700-85AD-E4D9C2DAAFC7}" destId="{AC09DF5F-B093-43FD-9B55-5DF6A1861CB7}" srcOrd="1" destOrd="0" presId="urn:microsoft.com/office/officeart/2005/8/layout/gear1"/>
    <dgm:cxn modelId="{26194D6E-EDBA-42C2-A7DC-C54B60D0EFA0}" srcId="{8F06AD0C-98C7-489F-95D4-CC834CA61A72}" destId="{38FC8A79-777D-4C30-A27A-888A78F9A8B9}" srcOrd="1" destOrd="0" parTransId="{B8C80EF4-C6D3-47AA-9928-EED77FE75D75}" sibTransId="{444B5E6C-73C1-43E0-9F37-EE02A373B7C8}"/>
    <dgm:cxn modelId="{7249F4D7-1AFB-401E-9C1A-8C672B6621AF}" type="presOf" srcId="{B4A80187-9EAB-447E-A4E3-635BE3168ADF}" destId="{F8136E31-05B6-44B0-AFE8-66174F80191D}" srcOrd="0" destOrd="0" presId="urn:microsoft.com/office/officeart/2005/8/layout/gear1"/>
    <dgm:cxn modelId="{1CEDE1D8-72DA-41BA-B78C-62EAD49259E0}" type="presOf" srcId="{B4A80187-9EAB-447E-A4E3-635BE3168ADF}" destId="{F7D3D00E-0867-4921-88F7-D7E29A1BB0C5}" srcOrd="2" destOrd="0" presId="urn:microsoft.com/office/officeart/2005/8/layout/gear1"/>
    <dgm:cxn modelId="{DAECE4F7-93BD-4E60-A8E7-A3EC218E5E57}" type="presOf" srcId="{08E74CB9-961F-443A-AEF1-BEA2F1A8AF7B}" destId="{34D0A2DD-E9F5-409D-92E0-0FA4D56163AD}" srcOrd="0" destOrd="0" presId="urn:microsoft.com/office/officeart/2005/8/layout/gear1"/>
    <dgm:cxn modelId="{BAF3E0AA-4FB3-4F3D-80AC-730F4832220F}" type="presOf" srcId="{38FC8A79-777D-4C30-A27A-888A78F9A8B9}" destId="{4C71AC47-63A2-42D6-8C99-681E47EC7006}" srcOrd="2" destOrd="0" presId="urn:microsoft.com/office/officeart/2005/8/layout/gear1"/>
    <dgm:cxn modelId="{2EEC5B6A-C98C-4C6B-B69A-B36DAADC5A9F}" type="presOf" srcId="{8F06AD0C-98C7-489F-95D4-CC834CA61A72}" destId="{C4310DF9-8738-4D6C-80D7-D40A2F39069C}" srcOrd="0" destOrd="0" presId="urn:microsoft.com/office/officeart/2005/8/layout/gear1"/>
    <dgm:cxn modelId="{DD6C50C1-8A28-49FE-8530-F438788C33E9}" srcId="{8F06AD0C-98C7-489F-95D4-CC834CA61A72}" destId="{B4A80187-9EAB-447E-A4E3-635BE3168ADF}" srcOrd="0" destOrd="0" parTransId="{BD10A8C9-852F-42C2-A74F-4944CA1C18A6}" sibTransId="{08E74CB9-961F-443A-AEF1-BEA2F1A8AF7B}"/>
    <dgm:cxn modelId="{B2543F00-7C52-4252-B34D-F4187E5ED228}" type="presOf" srcId="{B4A80187-9EAB-447E-A4E3-635BE3168ADF}" destId="{94282B7A-145B-4689-B02B-7EC782460CF6}" srcOrd="1" destOrd="0" presId="urn:microsoft.com/office/officeart/2005/8/layout/gear1"/>
    <dgm:cxn modelId="{105DA1F1-0602-47EB-AD9F-AEC70FFDDF80}" type="presOf" srcId="{38FC8A79-777D-4C30-A27A-888A78F9A8B9}" destId="{5D660067-E059-4EB0-82BE-73FF003A02D4}" srcOrd="1" destOrd="0" presId="urn:microsoft.com/office/officeart/2005/8/layout/gear1"/>
    <dgm:cxn modelId="{2D23E067-1925-4B4B-A58B-4D98C0F537FB}" type="presOf" srcId="{38FC8A79-777D-4C30-A27A-888A78F9A8B9}" destId="{27A899C8-7271-42F9-8537-6D9B15E1C098}" srcOrd="0" destOrd="0" presId="urn:microsoft.com/office/officeart/2005/8/layout/gear1"/>
    <dgm:cxn modelId="{79BDECF9-81DD-4F2A-ABED-8E71AF342F07}" srcId="{8F06AD0C-98C7-489F-95D4-CC834CA61A72}" destId="{35B2994B-93C1-4700-85AD-E4D9C2DAAFC7}" srcOrd="2" destOrd="0" parTransId="{F952673C-C6C6-45E1-A3A8-504F9A392561}" sibTransId="{8C34FC9B-2598-43CD-BD3D-568EA7B33DF5}"/>
    <dgm:cxn modelId="{41F6BCD1-ED94-40C6-A2DC-0D4383856646}" type="presOf" srcId="{35B2994B-93C1-4700-85AD-E4D9C2DAAFC7}" destId="{84031CA3-4634-4571-8414-377BC1AD51CA}" srcOrd="2" destOrd="0" presId="urn:microsoft.com/office/officeart/2005/8/layout/gear1"/>
    <dgm:cxn modelId="{41871483-7397-49A6-A78D-D04599E3C387}" type="presParOf" srcId="{C4310DF9-8738-4D6C-80D7-D40A2F39069C}" destId="{F8136E31-05B6-44B0-AFE8-66174F80191D}" srcOrd="0" destOrd="0" presId="urn:microsoft.com/office/officeart/2005/8/layout/gear1"/>
    <dgm:cxn modelId="{AA85894B-5074-480B-8E4F-2C990DD6EE30}" type="presParOf" srcId="{C4310DF9-8738-4D6C-80D7-D40A2F39069C}" destId="{94282B7A-145B-4689-B02B-7EC782460CF6}" srcOrd="1" destOrd="0" presId="urn:microsoft.com/office/officeart/2005/8/layout/gear1"/>
    <dgm:cxn modelId="{F9F89442-BF0E-4D3D-B558-81928EC92592}" type="presParOf" srcId="{C4310DF9-8738-4D6C-80D7-D40A2F39069C}" destId="{F7D3D00E-0867-4921-88F7-D7E29A1BB0C5}" srcOrd="2" destOrd="0" presId="urn:microsoft.com/office/officeart/2005/8/layout/gear1"/>
    <dgm:cxn modelId="{75EC726A-011B-43E1-859F-5B31C54F2233}" type="presParOf" srcId="{C4310DF9-8738-4D6C-80D7-D40A2F39069C}" destId="{27A899C8-7271-42F9-8537-6D9B15E1C098}" srcOrd="3" destOrd="0" presId="urn:microsoft.com/office/officeart/2005/8/layout/gear1"/>
    <dgm:cxn modelId="{E29DBF5D-532B-4016-BDF8-AA4120073B6B}" type="presParOf" srcId="{C4310DF9-8738-4D6C-80D7-D40A2F39069C}" destId="{5D660067-E059-4EB0-82BE-73FF003A02D4}" srcOrd="4" destOrd="0" presId="urn:microsoft.com/office/officeart/2005/8/layout/gear1"/>
    <dgm:cxn modelId="{85F5D212-FFCC-41A8-9F10-79E0752433E9}" type="presParOf" srcId="{C4310DF9-8738-4D6C-80D7-D40A2F39069C}" destId="{4C71AC47-63A2-42D6-8C99-681E47EC7006}" srcOrd="5" destOrd="0" presId="urn:microsoft.com/office/officeart/2005/8/layout/gear1"/>
    <dgm:cxn modelId="{CAEEF900-6F8E-4630-BA08-5F59E3F6B4A2}" type="presParOf" srcId="{C4310DF9-8738-4D6C-80D7-D40A2F39069C}" destId="{BFEF0C19-D11B-4761-B74C-03A77B49EA90}" srcOrd="6" destOrd="0" presId="urn:microsoft.com/office/officeart/2005/8/layout/gear1"/>
    <dgm:cxn modelId="{B7EBA7E0-4D9C-43F0-A7A8-CFC756F6B0BD}" type="presParOf" srcId="{C4310DF9-8738-4D6C-80D7-D40A2F39069C}" destId="{AC09DF5F-B093-43FD-9B55-5DF6A1861CB7}" srcOrd="7" destOrd="0" presId="urn:microsoft.com/office/officeart/2005/8/layout/gear1"/>
    <dgm:cxn modelId="{065A35B3-45FF-40C7-8353-7D6A29CB1140}" type="presParOf" srcId="{C4310DF9-8738-4D6C-80D7-D40A2F39069C}" destId="{84031CA3-4634-4571-8414-377BC1AD51CA}" srcOrd="8" destOrd="0" presId="urn:microsoft.com/office/officeart/2005/8/layout/gear1"/>
    <dgm:cxn modelId="{A6D1CE74-2319-4FAE-9E25-D4C2E8E0145F}" type="presParOf" srcId="{C4310DF9-8738-4D6C-80D7-D40A2F39069C}" destId="{F88C7A6B-9A4C-4DD9-8FF9-7708C1573389}" srcOrd="9" destOrd="0" presId="urn:microsoft.com/office/officeart/2005/8/layout/gear1"/>
    <dgm:cxn modelId="{2C371B5F-BE74-4743-B554-938D92A79B83}" type="presParOf" srcId="{C4310DF9-8738-4D6C-80D7-D40A2F39069C}" destId="{34D0A2DD-E9F5-409D-92E0-0FA4D56163AD}" srcOrd="10" destOrd="0" presId="urn:microsoft.com/office/officeart/2005/8/layout/gear1"/>
    <dgm:cxn modelId="{B92126BC-54A2-4B86-AE91-272F8AC07720}" type="presParOf" srcId="{C4310DF9-8738-4D6C-80D7-D40A2F39069C}" destId="{590238D4-D8C8-4041-837A-C447B7198516}" srcOrd="11" destOrd="0" presId="urn:microsoft.com/office/officeart/2005/8/layout/gear1"/>
    <dgm:cxn modelId="{B6A12522-3666-4E15-AAD7-7ABD8DDA7EEE}" type="presParOf" srcId="{C4310DF9-8738-4D6C-80D7-D40A2F39069C}" destId="{2A5E1E6E-9767-4F70-88D2-65A7E197044B}" srcOrd="12" destOrd="0" presId="urn:microsoft.com/office/officeart/2005/8/layout/gear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3E378A-9203-40FF-8405-C0B61D59C744}" type="doc">
      <dgm:prSet loTypeId="urn:microsoft.com/office/officeart/2005/8/layout/radial6" loCatId="cycle" qsTypeId="urn:microsoft.com/office/officeart/2005/8/quickstyle/simple1" qsCatId="simple" csTypeId="urn:microsoft.com/office/officeart/2005/8/colors/colorful5" csCatId="colorful" phldr="1"/>
      <dgm:spPr/>
      <dgm:t>
        <a:bodyPr/>
        <a:lstStyle/>
        <a:p>
          <a:endParaRPr lang="en-US"/>
        </a:p>
      </dgm:t>
    </dgm:pt>
    <dgm:pt modelId="{4CE52F12-C085-4E6F-9F05-E2F3DE994CD8}">
      <dgm:prSet phldrT="[Text]" custT="1"/>
      <dgm:spPr/>
      <dgm:t>
        <a:bodyPr/>
        <a:lstStyle/>
        <a:p>
          <a:r>
            <a:rPr lang="en-US" sz="1700" dirty="0" smtClean="0"/>
            <a:t>Consumer</a:t>
          </a:r>
        </a:p>
        <a:p>
          <a:r>
            <a:rPr lang="en-US" sz="1700" dirty="0" smtClean="0"/>
            <a:t>pays for</a:t>
          </a:r>
        </a:p>
        <a:p>
          <a:r>
            <a:rPr lang="en-US" sz="1700" dirty="0" smtClean="0"/>
            <a:t>Transaction</a:t>
          </a:r>
          <a:endParaRPr lang="en-US" sz="1700" dirty="0"/>
        </a:p>
      </dgm:t>
    </dgm:pt>
    <dgm:pt modelId="{BC322D22-8256-4621-A31F-9904E4A28972}" type="parTrans" cxnId="{E92A5DDC-769E-490E-9B12-EA07469AC41C}">
      <dgm:prSet/>
      <dgm:spPr/>
      <dgm:t>
        <a:bodyPr/>
        <a:lstStyle/>
        <a:p>
          <a:endParaRPr lang="en-US"/>
        </a:p>
      </dgm:t>
    </dgm:pt>
    <dgm:pt modelId="{5552028F-9107-4932-924E-7D4480A96409}" type="sibTrans" cxnId="{E92A5DDC-769E-490E-9B12-EA07469AC41C}">
      <dgm:prSet/>
      <dgm:spPr/>
      <dgm:t>
        <a:bodyPr/>
        <a:lstStyle/>
        <a:p>
          <a:endParaRPr lang="en-US"/>
        </a:p>
      </dgm:t>
    </dgm:pt>
    <dgm:pt modelId="{D57EDFBB-5518-4E55-83C5-DE9E31AAB78B}">
      <dgm:prSet phldrT="[Text]"/>
      <dgm:spPr/>
      <dgm:t>
        <a:bodyPr/>
        <a:lstStyle/>
        <a:p>
          <a:r>
            <a:rPr lang="en-US" dirty="0" smtClean="0"/>
            <a:t>Retail</a:t>
          </a:r>
          <a:endParaRPr lang="en-US" dirty="0"/>
        </a:p>
      </dgm:t>
    </dgm:pt>
    <dgm:pt modelId="{E621D73E-6AFE-4921-96B5-A01543AD3D26}" type="parTrans" cxnId="{3BA0978E-7630-4032-8A6C-8E4BDF2EB1B4}">
      <dgm:prSet/>
      <dgm:spPr/>
      <dgm:t>
        <a:bodyPr/>
        <a:lstStyle/>
        <a:p>
          <a:endParaRPr lang="en-US"/>
        </a:p>
      </dgm:t>
    </dgm:pt>
    <dgm:pt modelId="{FFB26086-25B3-4260-AF7E-68CFD520CD57}" type="sibTrans" cxnId="{3BA0978E-7630-4032-8A6C-8E4BDF2EB1B4}">
      <dgm:prSet/>
      <dgm:spPr/>
      <dgm:t>
        <a:bodyPr/>
        <a:lstStyle/>
        <a:p>
          <a:endParaRPr lang="en-US"/>
        </a:p>
      </dgm:t>
    </dgm:pt>
    <dgm:pt modelId="{AAAF6D4C-C2C7-4F9D-B26D-5CCC9EBBE93F}">
      <dgm:prSet phldrT="[Text]"/>
      <dgm:spPr/>
      <dgm:t>
        <a:bodyPr/>
        <a:lstStyle/>
        <a:p>
          <a:r>
            <a:rPr lang="en-US" dirty="0" smtClean="0"/>
            <a:t>Homes</a:t>
          </a:r>
          <a:endParaRPr lang="en-US" dirty="0"/>
        </a:p>
      </dgm:t>
    </dgm:pt>
    <dgm:pt modelId="{1CC0446B-03A4-41EE-87ED-CE118C04C2C0}" type="parTrans" cxnId="{7B5C5D12-BB40-4BC9-815D-3FC2520CBBB9}">
      <dgm:prSet/>
      <dgm:spPr/>
      <dgm:t>
        <a:bodyPr/>
        <a:lstStyle/>
        <a:p>
          <a:endParaRPr lang="en-US"/>
        </a:p>
      </dgm:t>
    </dgm:pt>
    <dgm:pt modelId="{DBC6D1E8-B120-4D88-BB02-CBF57F47E889}" type="sibTrans" cxnId="{7B5C5D12-BB40-4BC9-815D-3FC2520CBBB9}">
      <dgm:prSet/>
      <dgm:spPr/>
      <dgm:t>
        <a:bodyPr/>
        <a:lstStyle/>
        <a:p>
          <a:endParaRPr lang="en-US"/>
        </a:p>
      </dgm:t>
    </dgm:pt>
    <dgm:pt modelId="{2745CFCC-363B-4640-B516-5FFB5D4847E0}">
      <dgm:prSet phldrT="[Text]"/>
      <dgm:spPr/>
      <dgm:t>
        <a:bodyPr/>
        <a:lstStyle/>
        <a:p>
          <a:r>
            <a:rPr lang="en-US" dirty="0" smtClean="0"/>
            <a:t>Cars</a:t>
          </a:r>
          <a:endParaRPr lang="en-US" dirty="0"/>
        </a:p>
      </dgm:t>
    </dgm:pt>
    <dgm:pt modelId="{64FAEA95-8BE6-409F-8771-894A01CB5E43}" type="parTrans" cxnId="{7752C043-B7C6-4C54-95A6-CFAFD8517014}">
      <dgm:prSet/>
      <dgm:spPr/>
      <dgm:t>
        <a:bodyPr/>
        <a:lstStyle/>
        <a:p>
          <a:endParaRPr lang="en-US"/>
        </a:p>
      </dgm:t>
    </dgm:pt>
    <dgm:pt modelId="{903C0F4A-F67C-48D1-9E19-24A091D9CD3D}" type="sibTrans" cxnId="{7752C043-B7C6-4C54-95A6-CFAFD8517014}">
      <dgm:prSet/>
      <dgm:spPr/>
      <dgm:t>
        <a:bodyPr/>
        <a:lstStyle/>
        <a:p>
          <a:endParaRPr lang="en-US"/>
        </a:p>
      </dgm:t>
    </dgm:pt>
    <dgm:pt modelId="{ADFC69A3-DC59-43F8-80B7-E127E769BA8B}">
      <dgm:prSet phldrT="[Text]"/>
      <dgm:spPr/>
      <dgm:t>
        <a:bodyPr/>
        <a:lstStyle/>
        <a:p>
          <a:r>
            <a:rPr lang="en-US" dirty="0" smtClean="0"/>
            <a:t>Phones</a:t>
          </a:r>
          <a:endParaRPr lang="en-US" dirty="0"/>
        </a:p>
      </dgm:t>
    </dgm:pt>
    <dgm:pt modelId="{323F2E66-3BDD-4C77-B6AA-1BA7478B0E06}" type="parTrans" cxnId="{1AC80539-23EB-4FE8-83C7-89BCE7C4A701}">
      <dgm:prSet/>
      <dgm:spPr/>
      <dgm:t>
        <a:bodyPr/>
        <a:lstStyle/>
        <a:p>
          <a:endParaRPr lang="en-US"/>
        </a:p>
      </dgm:t>
    </dgm:pt>
    <dgm:pt modelId="{1057B147-2117-470B-AF0F-7D314167A4E8}" type="sibTrans" cxnId="{1AC80539-23EB-4FE8-83C7-89BCE7C4A701}">
      <dgm:prSet/>
      <dgm:spPr/>
      <dgm:t>
        <a:bodyPr/>
        <a:lstStyle/>
        <a:p>
          <a:endParaRPr lang="en-US"/>
        </a:p>
      </dgm:t>
    </dgm:pt>
    <dgm:pt modelId="{EE744DA9-C19C-4BBD-9D0E-BC924AB8BD42}">
      <dgm:prSet phldrT="[Text]"/>
      <dgm:spPr/>
      <dgm:t>
        <a:bodyPr/>
        <a:lstStyle/>
        <a:p>
          <a:r>
            <a:rPr lang="en-US" dirty="0" smtClean="0"/>
            <a:t>Health</a:t>
          </a:r>
          <a:endParaRPr lang="en-US" dirty="0"/>
        </a:p>
      </dgm:t>
    </dgm:pt>
    <dgm:pt modelId="{1851D114-3A7D-43DF-BB99-7ACB118F9803}" type="parTrans" cxnId="{53C27D3A-B2CB-4F8E-A02C-6EE7C5F165CA}">
      <dgm:prSet/>
      <dgm:spPr/>
      <dgm:t>
        <a:bodyPr/>
        <a:lstStyle/>
        <a:p>
          <a:endParaRPr lang="en-US"/>
        </a:p>
      </dgm:t>
    </dgm:pt>
    <dgm:pt modelId="{90D21E63-F709-44CC-B8BC-0B1962FEE9C9}" type="sibTrans" cxnId="{53C27D3A-B2CB-4F8E-A02C-6EE7C5F165CA}">
      <dgm:prSet/>
      <dgm:spPr/>
      <dgm:t>
        <a:bodyPr/>
        <a:lstStyle/>
        <a:p>
          <a:endParaRPr lang="en-US"/>
        </a:p>
      </dgm:t>
    </dgm:pt>
    <dgm:pt modelId="{121E2B1C-94A8-4104-8D46-3A051B2236EE}">
      <dgm:prSet phldrT="[Text]"/>
      <dgm:spPr/>
      <dgm:t>
        <a:bodyPr/>
        <a:lstStyle/>
        <a:p>
          <a:r>
            <a:rPr lang="en-US" dirty="0" smtClean="0"/>
            <a:t>Friends</a:t>
          </a:r>
          <a:endParaRPr lang="en-US" dirty="0"/>
        </a:p>
      </dgm:t>
    </dgm:pt>
    <dgm:pt modelId="{4F5B67CD-44C1-45B8-B730-2F5887888226}" type="parTrans" cxnId="{A2E09142-B794-4E45-84A6-BB1DAC923E6F}">
      <dgm:prSet/>
      <dgm:spPr/>
      <dgm:t>
        <a:bodyPr/>
        <a:lstStyle/>
        <a:p>
          <a:endParaRPr lang="en-US"/>
        </a:p>
      </dgm:t>
    </dgm:pt>
    <dgm:pt modelId="{729212FB-8240-4A19-A08E-7E831C3FF780}" type="sibTrans" cxnId="{A2E09142-B794-4E45-84A6-BB1DAC923E6F}">
      <dgm:prSet/>
      <dgm:spPr/>
      <dgm:t>
        <a:bodyPr/>
        <a:lstStyle/>
        <a:p>
          <a:endParaRPr lang="en-US"/>
        </a:p>
      </dgm:t>
    </dgm:pt>
    <dgm:pt modelId="{FC2C46D7-7CDD-4848-94E7-87BD6DF666BD}">
      <dgm:prSet phldrT="[Text]"/>
      <dgm:spPr/>
      <dgm:t>
        <a:bodyPr/>
        <a:lstStyle/>
        <a:p>
          <a:r>
            <a:rPr lang="en-US" dirty="0" smtClean="0"/>
            <a:t>Education</a:t>
          </a:r>
          <a:endParaRPr lang="en-US" dirty="0"/>
        </a:p>
      </dgm:t>
    </dgm:pt>
    <dgm:pt modelId="{0DF74DF3-5E53-4575-A827-1CA211E196C8}" type="parTrans" cxnId="{3B1C9CD2-C514-474F-8F10-62BC72581E0F}">
      <dgm:prSet/>
      <dgm:spPr/>
      <dgm:t>
        <a:bodyPr/>
        <a:lstStyle/>
        <a:p>
          <a:endParaRPr lang="en-US"/>
        </a:p>
      </dgm:t>
    </dgm:pt>
    <dgm:pt modelId="{610AAEF5-C8C4-4E49-A9D8-AF60AA563F7F}" type="sibTrans" cxnId="{3B1C9CD2-C514-474F-8F10-62BC72581E0F}">
      <dgm:prSet/>
      <dgm:spPr/>
      <dgm:t>
        <a:bodyPr/>
        <a:lstStyle/>
        <a:p>
          <a:endParaRPr lang="en-US"/>
        </a:p>
      </dgm:t>
    </dgm:pt>
    <dgm:pt modelId="{CBD1E29A-D267-4C84-B64B-4C9F8D255F67}">
      <dgm:prSet phldrT="[Text]"/>
      <dgm:spPr/>
      <dgm:t>
        <a:bodyPr/>
        <a:lstStyle/>
        <a:p>
          <a:r>
            <a:rPr lang="en-US" dirty="0" smtClean="0"/>
            <a:t>Media</a:t>
          </a:r>
          <a:endParaRPr lang="en-US" dirty="0"/>
        </a:p>
      </dgm:t>
    </dgm:pt>
    <dgm:pt modelId="{925802DA-1D3C-4260-B319-0FBC06C24AC9}" type="parTrans" cxnId="{2767DC8D-9A40-4055-9500-9171CB5BA195}">
      <dgm:prSet/>
      <dgm:spPr/>
      <dgm:t>
        <a:bodyPr/>
        <a:lstStyle/>
        <a:p>
          <a:endParaRPr lang="en-US"/>
        </a:p>
      </dgm:t>
    </dgm:pt>
    <dgm:pt modelId="{D1C7EEC6-6752-4009-A9DD-6DDE8BCF5619}" type="sibTrans" cxnId="{2767DC8D-9A40-4055-9500-9171CB5BA195}">
      <dgm:prSet/>
      <dgm:spPr/>
      <dgm:t>
        <a:bodyPr/>
        <a:lstStyle/>
        <a:p>
          <a:endParaRPr lang="en-US"/>
        </a:p>
      </dgm:t>
    </dgm:pt>
    <dgm:pt modelId="{7CC6176D-846B-431D-8B0B-E0960105DC66}">
      <dgm:prSet phldrT="[Text]"/>
      <dgm:spPr/>
      <dgm:t>
        <a:bodyPr/>
        <a:lstStyle/>
        <a:p>
          <a:r>
            <a:rPr lang="en-US" dirty="0" smtClean="0"/>
            <a:t>Children</a:t>
          </a:r>
          <a:endParaRPr lang="en-US" dirty="0"/>
        </a:p>
      </dgm:t>
    </dgm:pt>
    <dgm:pt modelId="{3BA2EB02-B29C-4959-8842-9528FDA847DD}" type="parTrans" cxnId="{F8F9A55A-2D9D-41AA-BE9F-17617961A66B}">
      <dgm:prSet/>
      <dgm:spPr/>
      <dgm:t>
        <a:bodyPr/>
        <a:lstStyle/>
        <a:p>
          <a:endParaRPr lang="en-US"/>
        </a:p>
      </dgm:t>
    </dgm:pt>
    <dgm:pt modelId="{6EA7D23B-6F12-4C5D-AA31-352871B01F52}" type="sibTrans" cxnId="{F8F9A55A-2D9D-41AA-BE9F-17617961A66B}">
      <dgm:prSet/>
      <dgm:spPr/>
      <dgm:t>
        <a:bodyPr/>
        <a:lstStyle/>
        <a:p>
          <a:endParaRPr lang="en-US"/>
        </a:p>
      </dgm:t>
    </dgm:pt>
    <dgm:pt modelId="{EC38D77C-80F1-4617-9D82-7B1B42901AA7}">
      <dgm:prSet phldrT="[Text]"/>
      <dgm:spPr/>
      <dgm:t>
        <a:bodyPr/>
        <a:lstStyle/>
        <a:p>
          <a:endParaRPr lang="en-US"/>
        </a:p>
      </dgm:t>
    </dgm:pt>
    <dgm:pt modelId="{C110E56C-B40C-4E52-B01B-46D691E83C86}" type="parTrans" cxnId="{FD470E68-0C0C-418F-9055-D1249BFB9F0B}">
      <dgm:prSet/>
      <dgm:spPr/>
      <dgm:t>
        <a:bodyPr/>
        <a:lstStyle/>
        <a:p>
          <a:endParaRPr lang="en-US"/>
        </a:p>
      </dgm:t>
    </dgm:pt>
    <dgm:pt modelId="{44312ABF-1923-498A-8375-CC3EAFF1D201}" type="sibTrans" cxnId="{FD470E68-0C0C-418F-9055-D1249BFB9F0B}">
      <dgm:prSet/>
      <dgm:spPr/>
      <dgm:t>
        <a:bodyPr/>
        <a:lstStyle/>
        <a:p>
          <a:endParaRPr lang="en-US"/>
        </a:p>
      </dgm:t>
    </dgm:pt>
    <dgm:pt modelId="{DC428639-D305-4499-AF50-AA64CA178B27}" type="pres">
      <dgm:prSet presAssocID="{FB3E378A-9203-40FF-8405-C0B61D59C744}" presName="Name0" presStyleCnt="0">
        <dgm:presLayoutVars>
          <dgm:chMax val="1"/>
          <dgm:dir/>
          <dgm:animLvl val="ctr"/>
          <dgm:resizeHandles val="exact"/>
        </dgm:presLayoutVars>
      </dgm:prSet>
      <dgm:spPr/>
      <dgm:t>
        <a:bodyPr/>
        <a:lstStyle/>
        <a:p>
          <a:endParaRPr lang="en-US"/>
        </a:p>
      </dgm:t>
    </dgm:pt>
    <dgm:pt modelId="{211C3FDA-2B45-4143-B639-810DE15A037E}" type="pres">
      <dgm:prSet presAssocID="{4CE52F12-C085-4E6F-9F05-E2F3DE994CD8}" presName="centerShape" presStyleLbl="node0" presStyleIdx="0" presStyleCnt="1"/>
      <dgm:spPr/>
      <dgm:t>
        <a:bodyPr/>
        <a:lstStyle/>
        <a:p>
          <a:endParaRPr lang="en-US"/>
        </a:p>
      </dgm:t>
    </dgm:pt>
    <dgm:pt modelId="{9AA69F6E-008D-4E51-B272-2DE4BFB5331B}" type="pres">
      <dgm:prSet presAssocID="{D57EDFBB-5518-4E55-83C5-DE9E31AAB78B}" presName="node" presStyleLbl="node1" presStyleIdx="0" presStyleCnt="9">
        <dgm:presLayoutVars>
          <dgm:bulletEnabled val="1"/>
        </dgm:presLayoutVars>
      </dgm:prSet>
      <dgm:spPr/>
      <dgm:t>
        <a:bodyPr/>
        <a:lstStyle/>
        <a:p>
          <a:endParaRPr lang="en-US"/>
        </a:p>
      </dgm:t>
    </dgm:pt>
    <dgm:pt modelId="{D3291DB9-5337-47FF-B7BB-D8BA79A311D6}" type="pres">
      <dgm:prSet presAssocID="{D57EDFBB-5518-4E55-83C5-DE9E31AAB78B}" presName="dummy" presStyleCnt="0"/>
      <dgm:spPr/>
    </dgm:pt>
    <dgm:pt modelId="{594AA18C-D45A-4B1F-AF68-B5B7C65AB9E2}" type="pres">
      <dgm:prSet presAssocID="{FFB26086-25B3-4260-AF7E-68CFD520CD57}" presName="sibTrans" presStyleLbl="sibTrans2D1" presStyleIdx="0" presStyleCnt="9"/>
      <dgm:spPr/>
      <dgm:t>
        <a:bodyPr/>
        <a:lstStyle/>
        <a:p>
          <a:endParaRPr lang="en-US"/>
        </a:p>
      </dgm:t>
    </dgm:pt>
    <dgm:pt modelId="{9A1692B3-4C51-4FE8-8B83-DF1CB118004C}" type="pres">
      <dgm:prSet presAssocID="{AAAF6D4C-C2C7-4F9D-B26D-5CCC9EBBE93F}" presName="node" presStyleLbl="node1" presStyleIdx="1" presStyleCnt="9">
        <dgm:presLayoutVars>
          <dgm:bulletEnabled val="1"/>
        </dgm:presLayoutVars>
      </dgm:prSet>
      <dgm:spPr/>
      <dgm:t>
        <a:bodyPr/>
        <a:lstStyle/>
        <a:p>
          <a:endParaRPr lang="en-US"/>
        </a:p>
      </dgm:t>
    </dgm:pt>
    <dgm:pt modelId="{FA4B73CF-6C4E-45DD-B70B-5A029EA89778}" type="pres">
      <dgm:prSet presAssocID="{AAAF6D4C-C2C7-4F9D-B26D-5CCC9EBBE93F}" presName="dummy" presStyleCnt="0"/>
      <dgm:spPr/>
    </dgm:pt>
    <dgm:pt modelId="{AFDA1CA3-89A0-4A78-A4A4-8240C0519CE0}" type="pres">
      <dgm:prSet presAssocID="{DBC6D1E8-B120-4D88-BB02-CBF57F47E889}" presName="sibTrans" presStyleLbl="sibTrans2D1" presStyleIdx="1" presStyleCnt="9"/>
      <dgm:spPr/>
      <dgm:t>
        <a:bodyPr/>
        <a:lstStyle/>
        <a:p>
          <a:endParaRPr lang="en-US"/>
        </a:p>
      </dgm:t>
    </dgm:pt>
    <dgm:pt modelId="{B87B4F98-3248-47FF-A974-B56E92C0C910}" type="pres">
      <dgm:prSet presAssocID="{FC2C46D7-7CDD-4848-94E7-87BD6DF666BD}" presName="node" presStyleLbl="node1" presStyleIdx="2" presStyleCnt="9">
        <dgm:presLayoutVars>
          <dgm:bulletEnabled val="1"/>
        </dgm:presLayoutVars>
      </dgm:prSet>
      <dgm:spPr/>
      <dgm:t>
        <a:bodyPr/>
        <a:lstStyle/>
        <a:p>
          <a:endParaRPr lang="en-US"/>
        </a:p>
      </dgm:t>
    </dgm:pt>
    <dgm:pt modelId="{BD1F2B20-3AB3-46FC-9B8E-827C2265ECC4}" type="pres">
      <dgm:prSet presAssocID="{FC2C46D7-7CDD-4848-94E7-87BD6DF666BD}" presName="dummy" presStyleCnt="0"/>
      <dgm:spPr/>
    </dgm:pt>
    <dgm:pt modelId="{C64616C0-CEDA-499A-AB0C-5889DD15529F}" type="pres">
      <dgm:prSet presAssocID="{610AAEF5-C8C4-4E49-A9D8-AF60AA563F7F}" presName="sibTrans" presStyleLbl="sibTrans2D1" presStyleIdx="2" presStyleCnt="9"/>
      <dgm:spPr/>
      <dgm:t>
        <a:bodyPr/>
        <a:lstStyle/>
        <a:p>
          <a:endParaRPr lang="en-US"/>
        </a:p>
      </dgm:t>
    </dgm:pt>
    <dgm:pt modelId="{39C9E24A-F454-47C6-B2BB-428DD91BF4CD}" type="pres">
      <dgm:prSet presAssocID="{7CC6176D-846B-431D-8B0B-E0960105DC66}" presName="node" presStyleLbl="node1" presStyleIdx="3" presStyleCnt="9">
        <dgm:presLayoutVars>
          <dgm:bulletEnabled val="1"/>
        </dgm:presLayoutVars>
      </dgm:prSet>
      <dgm:spPr/>
      <dgm:t>
        <a:bodyPr/>
        <a:lstStyle/>
        <a:p>
          <a:endParaRPr lang="en-US"/>
        </a:p>
      </dgm:t>
    </dgm:pt>
    <dgm:pt modelId="{BF8501F2-C253-4C19-986A-770D9C64E6D6}" type="pres">
      <dgm:prSet presAssocID="{7CC6176D-846B-431D-8B0B-E0960105DC66}" presName="dummy" presStyleCnt="0"/>
      <dgm:spPr/>
    </dgm:pt>
    <dgm:pt modelId="{9EFABEFC-657E-47EE-87DD-8C01B0FFA992}" type="pres">
      <dgm:prSet presAssocID="{6EA7D23B-6F12-4C5D-AA31-352871B01F52}" presName="sibTrans" presStyleLbl="sibTrans2D1" presStyleIdx="3" presStyleCnt="9"/>
      <dgm:spPr/>
      <dgm:t>
        <a:bodyPr/>
        <a:lstStyle/>
        <a:p>
          <a:endParaRPr lang="en-US"/>
        </a:p>
      </dgm:t>
    </dgm:pt>
    <dgm:pt modelId="{4091A081-B314-47DB-93FD-A3BFD962A753}" type="pres">
      <dgm:prSet presAssocID="{EE744DA9-C19C-4BBD-9D0E-BC924AB8BD42}" presName="node" presStyleLbl="node1" presStyleIdx="4" presStyleCnt="9">
        <dgm:presLayoutVars>
          <dgm:bulletEnabled val="1"/>
        </dgm:presLayoutVars>
      </dgm:prSet>
      <dgm:spPr/>
      <dgm:t>
        <a:bodyPr/>
        <a:lstStyle/>
        <a:p>
          <a:endParaRPr lang="en-US"/>
        </a:p>
      </dgm:t>
    </dgm:pt>
    <dgm:pt modelId="{8520D24B-117E-4E84-A21C-7CF28AE33ED2}" type="pres">
      <dgm:prSet presAssocID="{EE744DA9-C19C-4BBD-9D0E-BC924AB8BD42}" presName="dummy" presStyleCnt="0"/>
      <dgm:spPr/>
    </dgm:pt>
    <dgm:pt modelId="{F0412E9F-F489-49CC-8F30-D80401F2EEAE}" type="pres">
      <dgm:prSet presAssocID="{90D21E63-F709-44CC-B8BC-0B1962FEE9C9}" presName="sibTrans" presStyleLbl="sibTrans2D1" presStyleIdx="4" presStyleCnt="9"/>
      <dgm:spPr/>
      <dgm:t>
        <a:bodyPr/>
        <a:lstStyle/>
        <a:p>
          <a:endParaRPr lang="en-US"/>
        </a:p>
      </dgm:t>
    </dgm:pt>
    <dgm:pt modelId="{765B2C65-994E-4972-8232-5F9E07B43099}" type="pres">
      <dgm:prSet presAssocID="{121E2B1C-94A8-4104-8D46-3A051B2236EE}" presName="node" presStyleLbl="node1" presStyleIdx="5" presStyleCnt="9">
        <dgm:presLayoutVars>
          <dgm:bulletEnabled val="1"/>
        </dgm:presLayoutVars>
      </dgm:prSet>
      <dgm:spPr/>
      <dgm:t>
        <a:bodyPr/>
        <a:lstStyle/>
        <a:p>
          <a:endParaRPr lang="en-US"/>
        </a:p>
      </dgm:t>
    </dgm:pt>
    <dgm:pt modelId="{9DB0C1C2-C402-41C5-B2B8-8336F85ECC4C}" type="pres">
      <dgm:prSet presAssocID="{121E2B1C-94A8-4104-8D46-3A051B2236EE}" presName="dummy" presStyleCnt="0"/>
      <dgm:spPr/>
    </dgm:pt>
    <dgm:pt modelId="{CB3EC971-F1B1-440B-B774-F94EDC420256}" type="pres">
      <dgm:prSet presAssocID="{729212FB-8240-4A19-A08E-7E831C3FF780}" presName="sibTrans" presStyleLbl="sibTrans2D1" presStyleIdx="5" presStyleCnt="9"/>
      <dgm:spPr/>
      <dgm:t>
        <a:bodyPr/>
        <a:lstStyle/>
        <a:p>
          <a:endParaRPr lang="en-US"/>
        </a:p>
      </dgm:t>
    </dgm:pt>
    <dgm:pt modelId="{986B8412-EA79-443D-9D14-E6328627FB03}" type="pres">
      <dgm:prSet presAssocID="{CBD1E29A-D267-4C84-B64B-4C9F8D255F67}" presName="node" presStyleLbl="node1" presStyleIdx="6" presStyleCnt="9">
        <dgm:presLayoutVars>
          <dgm:bulletEnabled val="1"/>
        </dgm:presLayoutVars>
      </dgm:prSet>
      <dgm:spPr/>
      <dgm:t>
        <a:bodyPr/>
        <a:lstStyle/>
        <a:p>
          <a:endParaRPr lang="en-US"/>
        </a:p>
      </dgm:t>
    </dgm:pt>
    <dgm:pt modelId="{F45D450A-CAF3-4E0F-9093-AA16737B1151}" type="pres">
      <dgm:prSet presAssocID="{CBD1E29A-D267-4C84-B64B-4C9F8D255F67}" presName="dummy" presStyleCnt="0"/>
      <dgm:spPr/>
    </dgm:pt>
    <dgm:pt modelId="{14E131FE-157B-4D1A-8453-08BCDCC49174}" type="pres">
      <dgm:prSet presAssocID="{D1C7EEC6-6752-4009-A9DD-6DDE8BCF5619}" presName="sibTrans" presStyleLbl="sibTrans2D1" presStyleIdx="6" presStyleCnt="9"/>
      <dgm:spPr/>
      <dgm:t>
        <a:bodyPr/>
        <a:lstStyle/>
        <a:p>
          <a:endParaRPr lang="en-US"/>
        </a:p>
      </dgm:t>
    </dgm:pt>
    <dgm:pt modelId="{AB975EA2-97E1-4AEF-B363-0BE05432F440}" type="pres">
      <dgm:prSet presAssocID="{2745CFCC-363B-4640-B516-5FFB5D4847E0}" presName="node" presStyleLbl="node1" presStyleIdx="7" presStyleCnt="9">
        <dgm:presLayoutVars>
          <dgm:bulletEnabled val="1"/>
        </dgm:presLayoutVars>
      </dgm:prSet>
      <dgm:spPr/>
      <dgm:t>
        <a:bodyPr/>
        <a:lstStyle/>
        <a:p>
          <a:endParaRPr lang="en-US"/>
        </a:p>
      </dgm:t>
    </dgm:pt>
    <dgm:pt modelId="{AF7D8C8B-9CC0-4734-9953-050B3FCAFFB4}" type="pres">
      <dgm:prSet presAssocID="{2745CFCC-363B-4640-B516-5FFB5D4847E0}" presName="dummy" presStyleCnt="0"/>
      <dgm:spPr/>
    </dgm:pt>
    <dgm:pt modelId="{ABA6187B-5EBF-4157-BC3C-87EF9A413285}" type="pres">
      <dgm:prSet presAssocID="{903C0F4A-F67C-48D1-9E19-24A091D9CD3D}" presName="sibTrans" presStyleLbl="sibTrans2D1" presStyleIdx="7" presStyleCnt="9"/>
      <dgm:spPr/>
      <dgm:t>
        <a:bodyPr/>
        <a:lstStyle/>
        <a:p>
          <a:endParaRPr lang="en-US"/>
        </a:p>
      </dgm:t>
    </dgm:pt>
    <dgm:pt modelId="{8FE564D4-2682-4459-AFDA-85ECBBF26C02}" type="pres">
      <dgm:prSet presAssocID="{ADFC69A3-DC59-43F8-80B7-E127E769BA8B}" presName="node" presStyleLbl="node1" presStyleIdx="8" presStyleCnt="9">
        <dgm:presLayoutVars>
          <dgm:bulletEnabled val="1"/>
        </dgm:presLayoutVars>
      </dgm:prSet>
      <dgm:spPr/>
      <dgm:t>
        <a:bodyPr/>
        <a:lstStyle/>
        <a:p>
          <a:endParaRPr lang="en-US"/>
        </a:p>
      </dgm:t>
    </dgm:pt>
    <dgm:pt modelId="{BA41B1CB-9244-49F5-8D5F-DC7C943AD283}" type="pres">
      <dgm:prSet presAssocID="{ADFC69A3-DC59-43F8-80B7-E127E769BA8B}" presName="dummy" presStyleCnt="0"/>
      <dgm:spPr/>
    </dgm:pt>
    <dgm:pt modelId="{58E72CA0-431E-4C57-A117-B50D6F5286EF}" type="pres">
      <dgm:prSet presAssocID="{1057B147-2117-470B-AF0F-7D314167A4E8}" presName="sibTrans" presStyleLbl="sibTrans2D1" presStyleIdx="8" presStyleCnt="9"/>
      <dgm:spPr/>
      <dgm:t>
        <a:bodyPr/>
        <a:lstStyle/>
        <a:p>
          <a:endParaRPr lang="en-US"/>
        </a:p>
      </dgm:t>
    </dgm:pt>
  </dgm:ptLst>
  <dgm:cxnLst>
    <dgm:cxn modelId="{D85CA19C-297D-463F-AF52-E1C4D7480525}" type="presOf" srcId="{4CE52F12-C085-4E6F-9F05-E2F3DE994CD8}" destId="{211C3FDA-2B45-4143-B639-810DE15A037E}" srcOrd="0" destOrd="0" presId="urn:microsoft.com/office/officeart/2005/8/layout/radial6"/>
    <dgm:cxn modelId="{134D9099-05D3-4AD7-A94F-EC75C56DCDF1}" type="presOf" srcId="{2745CFCC-363B-4640-B516-5FFB5D4847E0}" destId="{AB975EA2-97E1-4AEF-B363-0BE05432F440}" srcOrd="0" destOrd="0" presId="urn:microsoft.com/office/officeart/2005/8/layout/radial6"/>
    <dgm:cxn modelId="{A9616EAA-71DB-4DDA-BA9C-F9FC673EF5B9}" type="presOf" srcId="{90D21E63-F709-44CC-B8BC-0B1962FEE9C9}" destId="{F0412E9F-F489-49CC-8F30-D80401F2EEAE}" srcOrd="0" destOrd="0" presId="urn:microsoft.com/office/officeart/2005/8/layout/radial6"/>
    <dgm:cxn modelId="{C5D91B36-9FE9-4EEA-AA18-80080B45A7F2}" type="presOf" srcId="{DBC6D1E8-B120-4D88-BB02-CBF57F47E889}" destId="{AFDA1CA3-89A0-4A78-A4A4-8240C0519CE0}" srcOrd="0" destOrd="0" presId="urn:microsoft.com/office/officeart/2005/8/layout/radial6"/>
    <dgm:cxn modelId="{2B6B9634-A9BD-40FC-8474-F8289F963764}" type="presOf" srcId="{FFB26086-25B3-4260-AF7E-68CFD520CD57}" destId="{594AA18C-D45A-4B1F-AF68-B5B7C65AB9E2}" srcOrd="0" destOrd="0" presId="urn:microsoft.com/office/officeart/2005/8/layout/radial6"/>
    <dgm:cxn modelId="{9BC95766-7D3F-4E3E-9BBE-4E79EDA61112}" type="presOf" srcId="{7CC6176D-846B-431D-8B0B-E0960105DC66}" destId="{39C9E24A-F454-47C6-B2BB-428DD91BF4CD}" srcOrd="0" destOrd="0" presId="urn:microsoft.com/office/officeart/2005/8/layout/radial6"/>
    <dgm:cxn modelId="{C455F0E2-886B-4832-840C-2D2DAB96F8F0}" type="presOf" srcId="{D57EDFBB-5518-4E55-83C5-DE9E31AAB78B}" destId="{9AA69F6E-008D-4E51-B272-2DE4BFB5331B}" srcOrd="0" destOrd="0" presId="urn:microsoft.com/office/officeart/2005/8/layout/radial6"/>
    <dgm:cxn modelId="{F8F9A55A-2D9D-41AA-BE9F-17617961A66B}" srcId="{4CE52F12-C085-4E6F-9F05-E2F3DE994CD8}" destId="{7CC6176D-846B-431D-8B0B-E0960105DC66}" srcOrd="3" destOrd="0" parTransId="{3BA2EB02-B29C-4959-8842-9528FDA847DD}" sibTransId="{6EA7D23B-6F12-4C5D-AA31-352871B01F52}"/>
    <dgm:cxn modelId="{B1C93128-2E5A-4C33-AE4D-A748CD2E316D}" type="presOf" srcId="{EE744DA9-C19C-4BBD-9D0E-BC924AB8BD42}" destId="{4091A081-B314-47DB-93FD-A3BFD962A753}" srcOrd="0" destOrd="0" presId="urn:microsoft.com/office/officeart/2005/8/layout/radial6"/>
    <dgm:cxn modelId="{CF971DA3-409D-4EDC-A199-67E541CBCA46}" type="presOf" srcId="{FB3E378A-9203-40FF-8405-C0B61D59C744}" destId="{DC428639-D305-4499-AF50-AA64CA178B27}" srcOrd="0" destOrd="0" presId="urn:microsoft.com/office/officeart/2005/8/layout/radial6"/>
    <dgm:cxn modelId="{61194E3E-A862-495D-A419-6C22A05D6527}" type="presOf" srcId="{ADFC69A3-DC59-43F8-80B7-E127E769BA8B}" destId="{8FE564D4-2682-4459-AFDA-85ECBBF26C02}" srcOrd="0" destOrd="0" presId="urn:microsoft.com/office/officeart/2005/8/layout/radial6"/>
    <dgm:cxn modelId="{3BA0978E-7630-4032-8A6C-8E4BDF2EB1B4}" srcId="{4CE52F12-C085-4E6F-9F05-E2F3DE994CD8}" destId="{D57EDFBB-5518-4E55-83C5-DE9E31AAB78B}" srcOrd="0" destOrd="0" parTransId="{E621D73E-6AFE-4921-96B5-A01543AD3D26}" sibTransId="{FFB26086-25B3-4260-AF7E-68CFD520CD57}"/>
    <dgm:cxn modelId="{2767DC8D-9A40-4055-9500-9171CB5BA195}" srcId="{4CE52F12-C085-4E6F-9F05-E2F3DE994CD8}" destId="{CBD1E29A-D267-4C84-B64B-4C9F8D255F67}" srcOrd="6" destOrd="0" parTransId="{925802DA-1D3C-4260-B319-0FBC06C24AC9}" sibTransId="{D1C7EEC6-6752-4009-A9DD-6DDE8BCF5619}"/>
    <dgm:cxn modelId="{E040AD00-6EF7-4383-988B-44C7B8B3EA07}" type="presOf" srcId="{903C0F4A-F67C-48D1-9E19-24A091D9CD3D}" destId="{ABA6187B-5EBF-4157-BC3C-87EF9A413285}" srcOrd="0" destOrd="0" presId="urn:microsoft.com/office/officeart/2005/8/layout/radial6"/>
    <dgm:cxn modelId="{1AC80539-23EB-4FE8-83C7-89BCE7C4A701}" srcId="{4CE52F12-C085-4E6F-9F05-E2F3DE994CD8}" destId="{ADFC69A3-DC59-43F8-80B7-E127E769BA8B}" srcOrd="8" destOrd="0" parTransId="{323F2E66-3BDD-4C77-B6AA-1BA7478B0E06}" sibTransId="{1057B147-2117-470B-AF0F-7D314167A4E8}"/>
    <dgm:cxn modelId="{53C27D3A-B2CB-4F8E-A02C-6EE7C5F165CA}" srcId="{4CE52F12-C085-4E6F-9F05-E2F3DE994CD8}" destId="{EE744DA9-C19C-4BBD-9D0E-BC924AB8BD42}" srcOrd="4" destOrd="0" parTransId="{1851D114-3A7D-43DF-BB99-7ACB118F9803}" sibTransId="{90D21E63-F709-44CC-B8BC-0B1962FEE9C9}"/>
    <dgm:cxn modelId="{E92A5DDC-769E-490E-9B12-EA07469AC41C}" srcId="{FB3E378A-9203-40FF-8405-C0B61D59C744}" destId="{4CE52F12-C085-4E6F-9F05-E2F3DE994CD8}" srcOrd="0" destOrd="0" parTransId="{BC322D22-8256-4621-A31F-9904E4A28972}" sibTransId="{5552028F-9107-4932-924E-7D4480A96409}"/>
    <dgm:cxn modelId="{39EDC222-BB97-40E4-B15C-1E3BA014D1C9}" type="presOf" srcId="{729212FB-8240-4A19-A08E-7E831C3FF780}" destId="{CB3EC971-F1B1-440B-B774-F94EDC420256}" srcOrd="0" destOrd="0" presId="urn:microsoft.com/office/officeart/2005/8/layout/radial6"/>
    <dgm:cxn modelId="{A2E09142-B794-4E45-84A6-BB1DAC923E6F}" srcId="{4CE52F12-C085-4E6F-9F05-E2F3DE994CD8}" destId="{121E2B1C-94A8-4104-8D46-3A051B2236EE}" srcOrd="5" destOrd="0" parTransId="{4F5B67CD-44C1-45B8-B730-2F5887888226}" sibTransId="{729212FB-8240-4A19-A08E-7E831C3FF780}"/>
    <dgm:cxn modelId="{1D0220AB-5704-4A3D-9534-7640D01EB5CD}" type="presOf" srcId="{1057B147-2117-470B-AF0F-7D314167A4E8}" destId="{58E72CA0-431E-4C57-A117-B50D6F5286EF}" srcOrd="0" destOrd="0" presId="urn:microsoft.com/office/officeart/2005/8/layout/radial6"/>
    <dgm:cxn modelId="{FD470E68-0C0C-418F-9055-D1249BFB9F0B}" srcId="{FB3E378A-9203-40FF-8405-C0B61D59C744}" destId="{EC38D77C-80F1-4617-9D82-7B1B42901AA7}" srcOrd="1" destOrd="0" parTransId="{C110E56C-B40C-4E52-B01B-46D691E83C86}" sibTransId="{44312ABF-1923-498A-8375-CC3EAFF1D201}"/>
    <dgm:cxn modelId="{96C21CD0-2FFB-4552-AF91-6B3BE3562119}" type="presOf" srcId="{610AAEF5-C8C4-4E49-A9D8-AF60AA563F7F}" destId="{C64616C0-CEDA-499A-AB0C-5889DD15529F}" srcOrd="0" destOrd="0" presId="urn:microsoft.com/office/officeart/2005/8/layout/radial6"/>
    <dgm:cxn modelId="{83B79223-1E6F-40BE-B6C8-CEE2AE305216}" type="presOf" srcId="{FC2C46D7-7CDD-4848-94E7-87BD6DF666BD}" destId="{B87B4F98-3248-47FF-A974-B56E92C0C910}" srcOrd="0" destOrd="0" presId="urn:microsoft.com/office/officeart/2005/8/layout/radial6"/>
    <dgm:cxn modelId="{B69E0C05-5860-4FEF-8E58-001336633A3F}" type="presOf" srcId="{6EA7D23B-6F12-4C5D-AA31-352871B01F52}" destId="{9EFABEFC-657E-47EE-87DD-8C01B0FFA992}" srcOrd="0" destOrd="0" presId="urn:microsoft.com/office/officeart/2005/8/layout/radial6"/>
    <dgm:cxn modelId="{CC2C7636-8CAD-474B-96C8-C53084185CB4}" type="presOf" srcId="{D1C7EEC6-6752-4009-A9DD-6DDE8BCF5619}" destId="{14E131FE-157B-4D1A-8453-08BCDCC49174}" srcOrd="0" destOrd="0" presId="urn:microsoft.com/office/officeart/2005/8/layout/radial6"/>
    <dgm:cxn modelId="{402F5EFB-B7A2-42FF-8CD6-F2A3C1313888}" type="presOf" srcId="{CBD1E29A-D267-4C84-B64B-4C9F8D255F67}" destId="{986B8412-EA79-443D-9D14-E6328627FB03}" srcOrd="0" destOrd="0" presId="urn:microsoft.com/office/officeart/2005/8/layout/radial6"/>
    <dgm:cxn modelId="{45556F6F-FEDF-48FB-8DD6-73DA15881261}" type="presOf" srcId="{121E2B1C-94A8-4104-8D46-3A051B2236EE}" destId="{765B2C65-994E-4972-8232-5F9E07B43099}" srcOrd="0" destOrd="0" presId="urn:microsoft.com/office/officeart/2005/8/layout/radial6"/>
    <dgm:cxn modelId="{3B1C9CD2-C514-474F-8F10-62BC72581E0F}" srcId="{4CE52F12-C085-4E6F-9F05-E2F3DE994CD8}" destId="{FC2C46D7-7CDD-4848-94E7-87BD6DF666BD}" srcOrd="2" destOrd="0" parTransId="{0DF74DF3-5E53-4575-A827-1CA211E196C8}" sibTransId="{610AAEF5-C8C4-4E49-A9D8-AF60AA563F7F}"/>
    <dgm:cxn modelId="{7752C043-B7C6-4C54-95A6-CFAFD8517014}" srcId="{4CE52F12-C085-4E6F-9F05-E2F3DE994CD8}" destId="{2745CFCC-363B-4640-B516-5FFB5D4847E0}" srcOrd="7" destOrd="0" parTransId="{64FAEA95-8BE6-409F-8771-894A01CB5E43}" sibTransId="{903C0F4A-F67C-48D1-9E19-24A091D9CD3D}"/>
    <dgm:cxn modelId="{9498B4FF-79F8-4178-B87E-7C7F16DD7F68}" type="presOf" srcId="{AAAF6D4C-C2C7-4F9D-B26D-5CCC9EBBE93F}" destId="{9A1692B3-4C51-4FE8-8B83-DF1CB118004C}" srcOrd="0" destOrd="0" presId="urn:microsoft.com/office/officeart/2005/8/layout/radial6"/>
    <dgm:cxn modelId="{7B5C5D12-BB40-4BC9-815D-3FC2520CBBB9}" srcId="{4CE52F12-C085-4E6F-9F05-E2F3DE994CD8}" destId="{AAAF6D4C-C2C7-4F9D-B26D-5CCC9EBBE93F}" srcOrd="1" destOrd="0" parTransId="{1CC0446B-03A4-41EE-87ED-CE118C04C2C0}" sibTransId="{DBC6D1E8-B120-4D88-BB02-CBF57F47E889}"/>
    <dgm:cxn modelId="{77A8700C-973F-4DEC-992C-D229E0E47FB9}" type="presParOf" srcId="{DC428639-D305-4499-AF50-AA64CA178B27}" destId="{211C3FDA-2B45-4143-B639-810DE15A037E}" srcOrd="0" destOrd="0" presId="urn:microsoft.com/office/officeart/2005/8/layout/radial6"/>
    <dgm:cxn modelId="{942E3440-2CC0-4CFD-BA4D-7F61A076E5B3}" type="presParOf" srcId="{DC428639-D305-4499-AF50-AA64CA178B27}" destId="{9AA69F6E-008D-4E51-B272-2DE4BFB5331B}" srcOrd="1" destOrd="0" presId="urn:microsoft.com/office/officeart/2005/8/layout/radial6"/>
    <dgm:cxn modelId="{E6958B2B-464F-4893-8C2A-7CA3446BB098}" type="presParOf" srcId="{DC428639-D305-4499-AF50-AA64CA178B27}" destId="{D3291DB9-5337-47FF-B7BB-D8BA79A311D6}" srcOrd="2" destOrd="0" presId="urn:microsoft.com/office/officeart/2005/8/layout/radial6"/>
    <dgm:cxn modelId="{371DBD56-2551-4EDA-A8DE-EE8A400EC142}" type="presParOf" srcId="{DC428639-D305-4499-AF50-AA64CA178B27}" destId="{594AA18C-D45A-4B1F-AF68-B5B7C65AB9E2}" srcOrd="3" destOrd="0" presId="urn:microsoft.com/office/officeart/2005/8/layout/radial6"/>
    <dgm:cxn modelId="{005BEC1D-A196-44F0-A847-E7EB9DAFEA6C}" type="presParOf" srcId="{DC428639-D305-4499-AF50-AA64CA178B27}" destId="{9A1692B3-4C51-4FE8-8B83-DF1CB118004C}" srcOrd="4" destOrd="0" presId="urn:microsoft.com/office/officeart/2005/8/layout/radial6"/>
    <dgm:cxn modelId="{BFB1CCF3-7ACD-4965-811B-074117C95AD9}" type="presParOf" srcId="{DC428639-D305-4499-AF50-AA64CA178B27}" destId="{FA4B73CF-6C4E-45DD-B70B-5A029EA89778}" srcOrd="5" destOrd="0" presId="urn:microsoft.com/office/officeart/2005/8/layout/radial6"/>
    <dgm:cxn modelId="{8E1AF3EB-6A85-4C3A-8985-6B83AAF15650}" type="presParOf" srcId="{DC428639-D305-4499-AF50-AA64CA178B27}" destId="{AFDA1CA3-89A0-4A78-A4A4-8240C0519CE0}" srcOrd="6" destOrd="0" presId="urn:microsoft.com/office/officeart/2005/8/layout/radial6"/>
    <dgm:cxn modelId="{7EF1D69C-9246-4BAC-9188-59E7053576DC}" type="presParOf" srcId="{DC428639-D305-4499-AF50-AA64CA178B27}" destId="{B87B4F98-3248-47FF-A974-B56E92C0C910}" srcOrd="7" destOrd="0" presId="urn:microsoft.com/office/officeart/2005/8/layout/radial6"/>
    <dgm:cxn modelId="{3FCA54EA-5100-4EC3-8D11-69073303570E}" type="presParOf" srcId="{DC428639-D305-4499-AF50-AA64CA178B27}" destId="{BD1F2B20-3AB3-46FC-9B8E-827C2265ECC4}" srcOrd="8" destOrd="0" presId="urn:microsoft.com/office/officeart/2005/8/layout/radial6"/>
    <dgm:cxn modelId="{C7DD3855-E23E-404F-9566-66948010E25D}" type="presParOf" srcId="{DC428639-D305-4499-AF50-AA64CA178B27}" destId="{C64616C0-CEDA-499A-AB0C-5889DD15529F}" srcOrd="9" destOrd="0" presId="urn:microsoft.com/office/officeart/2005/8/layout/radial6"/>
    <dgm:cxn modelId="{A4DAE7AD-FE64-4671-92B1-518F6C12749C}" type="presParOf" srcId="{DC428639-D305-4499-AF50-AA64CA178B27}" destId="{39C9E24A-F454-47C6-B2BB-428DD91BF4CD}" srcOrd="10" destOrd="0" presId="urn:microsoft.com/office/officeart/2005/8/layout/radial6"/>
    <dgm:cxn modelId="{F9D7FC33-552C-4FF2-BBAA-6A7F8AE9529E}" type="presParOf" srcId="{DC428639-D305-4499-AF50-AA64CA178B27}" destId="{BF8501F2-C253-4C19-986A-770D9C64E6D6}" srcOrd="11" destOrd="0" presId="urn:microsoft.com/office/officeart/2005/8/layout/radial6"/>
    <dgm:cxn modelId="{597F7DD6-CD79-43FF-80A2-CFC2A5D772B6}" type="presParOf" srcId="{DC428639-D305-4499-AF50-AA64CA178B27}" destId="{9EFABEFC-657E-47EE-87DD-8C01B0FFA992}" srcOrd="12" destOrd="0" presId="urn:microsoft.com/office/officeart/2005/8/layout/radial6"/>
    <dgm:cxn modelId="{2285B001-A50E-4569-A4E6-D2925929838D}" type="presParOf" srcId="{DC428639-D305-4499-AF50-AA64CA178B27}" destId="{4091A081-B314-47DB-93FD-A3BFD962A753}" srcOrd="13" destOrd="0" presId="urn:microsoft.com/office/officeart/2005/8/layout/radial6"/>
    <dgm:cxn modelId="{5B085B98-3367-4769-8BDE-4234C7CD9926}" type="presParOf" srcId="{DC428639-D305-4499-AF50-AA64CA178B27}" destId="{8520D24B-117E-4E84-A21C-7CF28AE33ED2}" srcOrd="14" destOrd="0" presId="urn:microsoft.com/office/officeart/2005/8/layout/radial6"/>
    <dgm:cxn modelId="{A7C7CF6A-91EE-4EE0-B2D2-411C48688548}" type="presParOf" srcId="{DC428639-D305-4499-AF50-AA64CA178B27}" destId="{F0412E9F-F489-49CC-8F30-D80401F2EEAE}" srcOrd="15" destOrd="0" presId="urn:microsoft.com/office/officeart/2005/8/layout/radial6"/>
    <dgm:cxn modelId="{4E243FBD-7293-4279-B969-7838E8273385}" type="presParOf" srcId="{DC428639-D305-4499-AF50-AA64CA178B27}" destId="{765B2C65-994E-4972-8232-5F9E07B43099}" srcOrd="16" destOrd="0" presId="urn:microsoft.com/office/officeart/2005/8/layout/radial6"/>
    <dgm:cxn modelId="{B2A72406-13C4-4D98-BD2C-466F4588C731}" type="presParOf" srcId="{DC428639-D305-4499-AF50-AA64CA178B27}" destId="{9DB0C1C2-C402-41C5-B2B8-8336F85ECC4C}" srcOrd="17" destOrd="0" presId="urn:microsoft.com/office/officeart/2005/8/layout/radial6"/>
    <dgm:cxn modelId="{2840F231-C0B8-4A4F-828B-AD32515BE480}" type="presParOf" srcId="{DC428639-D305-4499-AF50-AA64CA178B27}" destId="{CB3EC971-F1B1-440B-B774-F94EDC420256}" srcOrd="18" destOrd="0" presId="urn:microsoft.com/office/officeart/2005/8/layout/radial6"/>
    <dgm:cxn modelId="{FF444495-B098-4FD7-8574-5931F157C178}" type="presParOf" srcId="{DC428639-D305-4499-AF50-AA64CA178B27}" destId="{986B8412-EA79-443D-9D14-E6328627FB03}" srcOrd="19" destOrd="0" presId="urn:microsoft.com/office/officeart/2005/8/layout/radial6"/>
    <dgm:cxn modelId="{BB49ACBA-24A7-4E86-AB52-B91ABC90D5A1}" type="presParOf" srcId="{DC428639-D305-4499-AF50-AA64CA178B27}" destId="{F45D450A-CAF3-4E0F-9093-AA16737B1151}" srcOrd="20" destOrd="0" presId="urn:microsoft.com/office/officeart/2005/8/layout/radial6"/>
    <dgm:cxn modelId="{C9939AA4-36CF-4C53-8FE0-AB792977AEE8}" type="presParOf" srcId="{DC428639-D305-4499-AF50-AA64CA178B27}" destId="{14E131FE-157B-4D1A-8453-08BCDCC49174}" srcOrd="21" destOrd="0" presId="urn:microsoft.com/office/officeart/2005/8/layout/radial6"/>
    <dgm:cxn modelId="{666CFFAB-DFEB-47FB-A275-C514CF474CF3}" type="presParOf" srcId="{DC428639-D305-4499-AF50-AA64CA178B27}" destId="{AB975EA2-97E1-4AEF-B363-0BE05432F440}" srcOrd="22" destOrd="0" presId="urn:microsoft.com/office/officeart/2005/8/layout/radial6"/>
    <dgm:cxn modelId="{86774F2B-6BC1-4654-9BF6-F6246FDE1110}" type="presParOf" srcId="{DC428639-D305-4499-AF50-AA64CA178B27}" destId="{AF7D8C8B-9CC0-4734-9953-050B3FCAFFB4}" srcOrd="23" destOrd="0" presId="urn:microsoft.com/office/officeart/2005/8/layout/radial6"/>
    <dgm:cxn modelId="{7752AFC7-68A3-4D44-9865-CCCC1FB67607}" type="presParOf" srcId="{DC428639-D305-4499-AF50-AA64CA178B27}" destId="{ABA6187B-5EBF-4157-BC3C-87EF9A413285}" srcOrd="24" destOrd="0" presId="urn:microsoft.com/office/officeart/2005/8/layout/radial6"/>
    <dgm:cxn modelId="{7859020A-FC9B-452E-9978-B7D6290783A5}" type="presParOf" srcId="{DC428639-D305-4499-AF50-AA64CA178B27}" destId="{8FE564D4-2682-4459-AFDA-85ECBBF26C02}" srcOrd="25" destOrd="0" presId="urn:microsoft.com/office/officeart/2005/8/layout/radial6"/>
    <dgm:cxn modelId="{7D987489-ECB1-4A62-9A37-C5B649C7ED5A}" type="presParOf" srcId="{DC428639-D305-4499-AF50-AA64CA178B27}" destId="{BA41B1CB-9244-49F5-8D5F-DC7C943AD283}" srcOrd="26" destOrd="0" presId="urn:microsoft.com/office/officeart/2005/8/layout/radial6"/>
    <dgm:cxn modelId="{58D8203C-5A4A-4061-84FF-2461045EBC71}" type="presParOf" srcId="{DC428639-D305-4499-AF50-AA64CA178B27}" destId="{58E72CA0-431E-4C57-A117-B50D6F5286EF}" srcOrd="27"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28D8EB-599E-4EBB-B473-8A8F1B08E47E}" type="doc">
      <dgm:prSet loTypeId="urn:microsoft.com/office/officeart/2005/8/layout/pyramid1" loCatId="pyramid" qsTypeId="urn:microsoft.com/office/officeart/2005/8/quickstyle/3d1" qsCatId="3D" csTypeId="urn:microsoft.com/office/officeart/2005/8/colors/colorful4" csCatId="colorful" phldr="1"/>
      <dgm:spPr/>
    </dgm:pt>
    <dgm:pt modelId="{0732E876-03E7-46EB-A759-19E88788A995}">
      <dgm:prSet phldrT="[Text]" custT="1"/>
      <dgm:spPr/>
      <dgm:t>
        <a:bodyPr/>
        <a:lstStyle/>
        <a:p>
          <a:r>
            <a:rPr lang="en-US" sz="1400" dirty="0" smtClean="0">
              <a:solidFill>
                <a:schemeClr val="bg1"/>
              </a:solidFill>
            </a:rPr>
            <a:t> </a:t>
          </a:r>
        </a:p>
        <a:p>
          <a:r>
            <a:rPr lang="en-US" sz="1400" dirty="0" smtClean="0">
              <a:solidFill>
                <a:schemeClr val="bg1"/>
              </a:solidFill>
            </a:rPr>
            <a:t>Agent</a:t>
          </a:r>
          <a:endParaRPr lang="en-US" sz="1400" dirty="0">
            <a:solidFill>
              <a:schemeClr val="bg1"/>
            </a:solidFill>
          </a:endParaRPr>
        </a:p>
      </dgm:t>
    </dgm:pt>
    <dgm:pt modelId="{8438E4F0-E733-4F48-9786-F96111A995AA}" type="parTrans" cxnId="{2E2BCB77-5334-4680-9A98-5C2128BA66A9}">
      <dgm:prSet/>
      <dgm:spPr/>
      <dgm:t>
        <a:bodyPr/>
        <a:lstStyle/>
        <a:p>
          <a:endParaRPr lang="en-US" sz="1400">
            <a:solidFill>
              <a:schemeClr val="bg1"/>
            </a:solidFill>
          </a:endParaRPr>
        </a:p>
      </dgm:t>
    </dgm:pt>
    <dgm:pt modelId="{CB9A6BD3-9B98-4E7F-AFFF-DA1822EBF906}" type="sibTrans" cxnId="{2E2BCB77-5334-4680-9A98-5C2128BA66A9}">
      <dgm:prSet/>
      <dgm:spPr/>
      <dgm:t>
        <a:bodyPr/>
        <a:lstStyle/>
        <a:p>
          <a:endParaRPr lang="en-US" sz="1400">
            <a:solidFill>
              <a:schemeClr val="bg1"/>
            </a:solidFill>
          </a:endParaRPr>
        </a:p>
      </dgm:t>
    </dgm:pt>
    <dgm:pt modelId="{28AB6530-55B1-4C8B-9650-A97412A9262F}">
      <dgm:prSet phldrT="[Text]" custT="1"/>
      <dgm:spPr/>
      <dgm:t>
        <a:bodyPr/>
        <a:lstStyle/>
        <a:p>
          <a:r>
            <a:rPr lang="en-US" sz="1400" dirty="0" smtClean="0">
              <a:solidFill>
                <a:schemeClr val="bg1"/>
              </a:solidFill>
            </a:rPr>
            <a:t>Intelligent Analytical Engines</a:t>
          </a:r>
          <a:endParaRPr lang="en-US" sz="1400" dirty="0">
            <a:solidFill>
              <a:schemeClr val="bg1"/>
            </a:solidFill>
          </a:endParaRPr>
        </a:p>
      </dgm:t>
    </dgm:pt>
    <dgm:pt modelId="{B0BA8A70-1A3D-4602-9158-DCE8CF1B54B5}" type="parTrans" cxnId="{0EA353F6-A6FB-4779-9A49-165023E3389A}">
      <dgm:prSet/>
      <dgm:spPr/>
      <dgm:t>
        <a:bodyPr/>
        <a:lstStyle/>
        <a:p>
          <a:endParaRPr lang="en-US" sz="1400">
            <a:solidFill>
              <a:schemeClr val="bg1"/>
            </a:solidFill>
          </a:endParaRPr>
        </a:p>
      </dgm:t>
    </dgm:pt>
    <dgm:pt modelId="{CEE8AC5C-55E3-462B-9BE2-BC564F645E3E}" type="sibTrans" cxnId="{0EA353F6-A6FB-4779-9A49-165023E3389A}">
      <dgm:prSet/>
      <dgm:spPr/>
      <dgm:t>
        <a:bodyPr/>
        <a:lstStyle/>
        <a:p>
          <a:endParaRPr lang="en-US" sz="1400">
            <a:solidFill>
              <a:schemeClr val="bg1"/>
            </a:solidFill>
          </a:endParaRPr>
        </a:p>
      </dgm:t>
    </dgm:pt>
    <dgm:pt modelId="{615C0673-C22F-41FB-85E2-E156CC2998AF}">
      <dgm:prSet phldrT="[Text]" custT="1"/>
      <dgm:spPr/>
      <dgm:t>
        <a:bodyPr/>
        <a:lstStyle/>
        <a:p>
          <a:r>
            <a:rPr lang="en-US" sz="1400" dirty="0" smtClean="0">
              <a:solidFill>
                <a:schemeClr val="bg1"/>
              </a:solidFill>
            </a:rPr>
            <a:t>Distributed Intelligent Algorithms</a:t>
          </a:r>
          <a:endParaRPr lang="en-US" sz="1400" dirty="0">
            <a:solidFill>
              <a:schemeClr val="bg1"/>
            </a:solidFill>
          </a:endParaRPr>
        </a:p>
      </dgm:t>
    </dgm:pt>
    <dgm:pt modelId="{944B1FA0-CA9F-48BD-8522-32A018CB4696}" type="parTrans" cxnId="{36B8CA0C-4D28-4AD6-8E07-320CB1A113A2}">
      <dgm:prSet/>
      <dgm:spPr/>
      <dgm:t>
        <a:bodyPr/>
        <a:lstStyle/>
        <a:p>
          <a:endParaRPr lang="en-US" sz="1400">
            <a:solidFill>
              <a:schemeClr val="bg1"/>
            </a:solidFill>
          </a:endParaRPr>
        </a:p>
      </dgm:t>
    </dgm:pt>
    <dgm:pt modelId="{5E3F7E46-353F-4FE0-85F1-8379512EF79B}" type="sibTrans" cxnId="{36B8CA0C-4D28-4AD6-8E07-320CB1A113A2}">
      <dgm:prSet/>
      <dgm:spPr/>
      <dgm:t>
        <a:bodyPr/>
        <a:lstStyle/>
        <a:p>
          <a:endParaRPr lang="en-US" sz="1400">
            <a:solidFill>
              <a:schemeClr val="bg1"/>
            </a:solidFill>
          </a:endParaRPr>
        </a:p>
      </dgm:t>
    </dgm:pt>
    <dgm:pt modelId="{E4381662-C16F-4A2A-9033-240ECC72AE36}" type="pres">
      <dgm:prSet presAssocID="{7028D8EB-599E-4EBB-B473-8A8F1B08E47E}" presName="Name0" presStyleCnt="0">
        <dgm:presLayoutVars>
          <dgm:dir/>
          <dgm:animLvl val="lvl"/>
          <dgm:resizeHandles val="exact"/>
        </dgm:presLayoutVars>
      </dgm:prSet>
      <dgm:spPr/>
    </dgm:pt>
    <dgm:pt modelId="{D9DEC577-6080-4212-97DA-AFC2D4941193}" type="pres">
      <dgm:prSet presAssocID="{0732E876-03E7-46EB-A759-19E88788A995}" presName="Name8" presStyleCnt="0"/>
      <dgm:spPr/>
    </dgm:pt>
    <dgm:pt modelId="{84F6DCF2-E159-473E-8799-ADF45C3496F8}" type="pres">
      <dgm:prSet presAssocID="{0732E876-03E7-46EB-A759-19E88788A995}" presName="level" presStyleLbl="node1" presStyleIdx="0" presStyleCnt="3">
        <dgm:presLayoutVars>
          <dgm:chMax val="1"/>
          <dgm:bulletEnabled val="1"/>
        </dgm:presLayoutVars>
      </dgm:prSet>
      <dgm:spPr/>
      <dgm:t>
        <a:bodyPr/>
        <a:lstStyle/>
        <a:p>
          <a:endParaRPr lang="en-US"/>
        </a:p>
      </dgm:t>
    </dgm:pt>
    <dgm:pt modelId="{80A69B10-4E20-4DA3-8776-F84D2B65D812}" type="pres">
      <dgm:prSet presAssocID="{0732E876-03E7-46EB-A759-19E88788A995}" presName="levelTx" presStyleLbl="revTx" presStyleIdx="0" presStyleCnt="0">
        <dgm:presLayoutVars>
          <dgm:chMax val="1"/>
          <dgm:bulletEnabled val="1"/>
        </dgm:presLayoutVars>
      </dgm:prSet>
      <dgm:spPr/>
      <dgm:t>
        <a:bodyPr/>
        <a:lstStyle/>
        <a:p>
          <a:endParaRPr lang="en-US"/>
        </a:p>
      </dgm:t>
    </dgm:pt>
    <dgm:pt modelId="{6A6CC099-3762-438B-B621-760F01BF1285}" type="pres">
      <dgm:prSet presAssocID="{28AB6530-55B1-4C8B-9650-A97412A9262F}" presName="Name8" presStyleCnt="0"/>
      <dgm:spPr/>
    </dgm:pt>
    <dgm:pt modelId="{6DC5B3A3-70EC-4780-A064-AFFB37225329}" type="pres">
      <dgm:prSet presAssocID="{28AB6530-55B1-4C8B-9650-A97412A9262F}" presName="level" presStyleLbl="node1" presStyleIdx="1" presStyleCnt="3">
        <dgm:presLayoutVars>
          <dgm:chMax val="1"/>
          <dgm:bulletEnabled val="1"/>
        </dgm:presLayoutVars>
      </dgm:prSet>
      <dgm:spPr/>
      <dgm:t>
        <a:bodyPr/>
        <a:lstStyle/>
        <a:p>
          <a:endParaRPr lang="en-US"/>
        </a:p>
      </dgm:t>
    </dgm:pt>
    <dgm:pt modelId="{58A2A42F-6B83-4466-A13A-AA179D3FE3BA}" type="pres">
      <dgm:prSet presAssocID="{28AB6530-55B1-4C8B-9650-A97412A9262F}" presName="levelTx" presStyleLbl="revTx" presStyleIdx="0" presStyleCnt="0">
        <dgm:presLayoutVars>
          <dgm:chMax val="1"/>
          <dgm:bulletEnabled val="1"/>
        </dgm:presLayoutVars>
      </dgm:prSet>
      <dgm:spPr/>
      <dgm:t>
        <a:bodyPr/>
        <a:lstStyle/>
        <a:p>
          <a:endParaRPr lang="en-US"/>
        </a:p>
      </dgm:t>
    </dgm:pt>
    <dgm:pt modelId="{6CE9A199-E8F5-4BE9-A231-F5B6610FC998}" type="pres">
      <dgm:prSet presAssocID="{615C0673-C22F-41FB-85E2-E156CC2998AF}" presName="Name8" presStyleCnt="0"/>
      <dgm:spPr/>
    </dgm:pt>
    <dgm:pt modelId="{80D49D81-66EF-4E84-A729-066CB0936C18}" type="pres">
      <dgm:prSet presAssocID="{615C0673-C22F-41FB-85E2-E156CC2998AF}" presName="level" presStyleLbl="node1" presStyleIdx="2" presStyleCnt="3">
        <dgm:presLayoutVars>
          <dgm:chMax val="1"/>
          <dgm:bulletEnabled val="1"/>
        </dgm:presLayoutVars>
      </dgm:prSet>
      <dgm:spPr/>
      <dgm:t>
        <a:bodyPr/>
        <a:lstStyle/>
        <a:p>
          <a:endParaRPr lang="en-US"/>
        </a:p>
      </dgm:t>
    </dgm:pt>
    <dgm:pt modelId="{7F7BF4CD-C19F-443D-AFCB-3EF1D8486B33}" type="pres">
      <dgm:prSet presAssocID="{615C0673-C22F-41FB-85E2-E156CC2998AF}" presName="levelTx" presStyleLbl="revTx" presStyleIdx="0" presStyleCnt="0">
        <dgm:presLayoutVars>
          <dgm:chMax val="1"/>
          <dgm:bulletEnabled val="1"/>
        </dgm:presLayoutVars>
      </dgm:prSet>
      <dgm:spPr/>
      <dgm:t>
        <a:bodyPr/>
        <a:lstStyle/>
        <a:p>
          <a:endParaRPr lang="en-US"/>
        </a:p>
      </dgm:t>
    </dgm:pt>
  </dgm:ptLst>
  <dgm:cxnLst>
    <dgm:cxn modelId="{405005CC-FBF3-467B-B9D0-C31FA4E6D715}" type="presOf" srcId="{615C0673-C22F-41FB-85E2-E156CC2998AF}" destId="{80D49D81-66EF-4E84-A729-066CB0936C18}" srcOrd="0" destOrd="0" presId="urn:microsoft.com/office/officeart/2005/8/layout/pyramid1"/>
    <dgm:cxn modelId="{FDA088D1-AF22-472E-99DB-FDB11F294AA9}" type="presOf" srcId="{28AB6530-55B1-4C8B-9650-A97412A9262F}" destId="{6DC5B3A3-70EC-4780-A064-AFFB37225329}" srcOrd="0" destOrd="0" presId="urn:microsoft.com/office/officeart/2005/8/layout/pyramid1"/>
    <dgm:cxn modelId="{D825C8BD-8088-4AE5-8962-907DB75B9BF5}" type="presOf" srcId="{0732E876-03E7-46EB-A759-19E88788A995}" destId="{84F6DCF2-E159-473E-8799-ADF45C3496F8}" srcOrd="0" destOrd="0" presId="urn:microsoft.com/office/officeart/2005/8/layout/pyramid1"/>
    <dgm:cxn modelId="{042FC5AA-FFB6-4994-A9E6-4D6F9B5B01A5}" type="presOf" srcId="{615C0673-C22F-41FB-85E2-E156CC2998AF}" destId="{7F7BF4CD-C19F-443D-AFCB-3EF1D8486B33}" srcOrd="1" destOrd="0" presId="urn:microsoft.com/office/officeart/2005/8/layout/pyramid1"/>
    <dgm:cxn modelId="{0EA353F6-A6FB-4779-9A49-165023E3389A}" srcId="{7028D8EB-599E-4EBB-B473-8A8F1B08E47E}" destId="{28AB6530-55B1-4C8B-9650-A97412A9262F}" srcOrd="1" destOrd="0" parTransId="{B0BA8A70-1A3D-4602-9158-DCE8CF1B54B5}" sibTransId="{CEE8AC5C-55E3-462B-9BE2-BC564F645E3E}"/>
    <dgm:cxn modelId="{3A9A254B-09C8-4473-8332-589ED58FD934}" type="presOf" srcId="{0732E876-03E7-46EB-A759-19E88788A995}" destId="{80A69B10-4E20-4DA3-8776-F84D2B65D812}" srcOrd="1" destOrd="0" presId="urn:microsoft.com/office/officeart/2005/8/layout/pyramid1"/>
    <dgm:cxn modelId="{83D5E6A7-44DC-4F2C-8BF3-DF2EF46BC30D}" type="presOf" srcId="{28AB6530-55B1-4C8B-9650-A97412A9262F}" destId="{58A2A42F-6B83-4466-A13A-AA179D3FE3BA}" srcOrd="1" destOrd="0" presId="urn:microsoft.com/office/officeart/2005/8/layout/pyramid1"/>
    <dgm:cxn modelId="{0EC91922-F27C-473D-A2CE-619355FC6954}" type="presOf" srcId="{7028D8EB-599E-4EBB-B473-8A8F1B08E47E}" destId="{E4381662-C16F-4A2A-9033-240ECC72AE36}" srcOrd="0" destOrd="0" presId="urn:microsoft.com/office/officeart/2005/8/layout/pyramid1"/>
    <dgm:cxn modelId="{2E2BCB77-5334-4680-9A98-5C2128BA66A9}" srcId="{7028D8EB-599E-4EBB-B473-8A8F1B08E47E}" destId="{0732E876-03E7-46EB-A759-19E88788A995}" srcOrd="0" destOrd="0" parTransId="{8438E4F0-E733-4F48-9786-F96111A995AA}" sibTransId="{CB9A6BD3-9B98-4E7F-AFFF-DA1822EBF906}"/>
    <dgm:cxn modelId="{36B8CA0C-4D28-4AD6-8E07-320CB1A113A2}" srcId="{7028D8EB-599E-4EBB-B473-8A8F1B08E47E}" destId="{615C0673-C22F-41FB-85E2-E156CC2998AF}" srcOrd="2" destOrd="0" parTransId="{944B1FA0-CA9F-48BD-8522-32A018CB4696}" sibTransId="{5E3F7E46-353F-4FE0-85F1-8379512EF79B}"/>
    <dgm:cxn modelId="{F777035B-8826-4A35-9FEE-9BFE8D736D57}" type="presParOf" srcId="{E4381662-C16F-4A2A-9033-240ECC72AE36}" destId="{D9DEC577-6080-4212-97DA-AFC2D4941193}" srcOrd="0" destOrd="0" presId="urn:microsoft.com/office/officeart/2005/8/layout/pyramid1"/>
    <dgm:cxn modelId="{09E54A98-3BEE-45E0-9657-D50EF64267D3}" type="presParOf" srcId="{D9DEC577-6080-4212-97DA-AFC2D4941193}" destId="{84F6DCF2-E159-473E-8799-ADF45C3496F8}" srcOrd="0" destOrd="0" presId="urn:microsoft.com/office/officeart/2005/8/layout/pyramid1"/>
    <dgm:cxn modelId="{C1462D78-DF68-4CA4-BBC3-B921AA9C4964}" type="presParOf" srcId="{D9DEC577-6080-4212-97DA-AFC2D4941193}" destId="{80A69B10-4E20-4DA3-8776-F84D2B65D812}" srcOrd="1" destOrd="0" presId="urn:microsoft.com/office/officeart/2005/8/layout/pyramid1"/>
    <dgm:cxn modelId="{C01D1F2B-1D8C-45AE-BA63-12BBA06A9603}" type="presParOf" srcId="{E4381662-C16F-4A2A-9033-240ECC72AE36}" destId="{6A6CC099-3762-438B-B621-760F01BF1285}" srcOrd="1" destOrd="0" presId="urn:microsoft.com/office/officeart/2005/8/layout/pyramid1"/>
    <dgm:cxn modelId="{4B1852FB-7EBF-4DDD-A1CC-E217EEF5DD01}" type="presParOf" srcId="{6A6CC099-3762-438B-B621-760F01BF1285}" destId="{6DC5B3A3-70EC-4780-A064-AFFB37225329}" srcOrd="0" destOrd="0" presId="urn:microsoft.com/office/officeart/2005/8/layout/pyramid1"/>
    <dgm:cxn modelId="{A3B994C4-0032-493A-857E-BB91561AA17F}" type="presParOf" srcId="{6A6CC099-3762-438B-B621-760F01BF1285}" destId="{58A2A42F-6B83-4466-A13A-AA179D3FE3BA}" srcOrd="1" destOrd="0" presId="urn:microsoft.com/office/officeart/2005/8/layout/pyramid1"/>
    <dgm:cxn modelId="{0D69CE86-E04A-4FE9-B8E8-36800D1C02A8}" type="presParOf" srcId="{E4381662-C16F-4A2A-9033-240ECC72AE36}" destId="{6CE9A199-E8F5-4BE9-A231-F5B6610FC998}" srcOrd="2" destOrd="0" presId="urn:microsoft.com/office/officeart/2005/8/layout/pyramid1"/>
    <dgm:cxn modelId="{DB8C0D26-C4E9-4FF9-B5EA-D6B299F5BE06}" type="presParOf" srcId="{6CE9A199-E8F5-4BE9-A231-F5B6610FC998}" destId="{80D49D81-66EF-4E84-A729-066CB0936C18}" srcOrd="0" destOrd="0" presId="urn:microsoft.com/office/officeart/2005/8/layout/pyramid1"/>
    <dgm:cxn modelId="{232EF83E-FE07-4418-B6D8-268789F639F2}" type="presParOf" srcId="{6CE9A199-E8F5-4BE9-A231-F5B6610FC998}" destId="{7F7BF4CD-C19F-443D-AFCB-3EF1D8486B33}"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C7604A-0E6A-40FF-A4DF-C2E7A4CAB35A}" type="doc">
      <dgm:prSet loTypeId="urn:microsoft.com/office/officeart/2005/8/layout/pyramid3" loCatId="pyramid" qsTypeId="urn:microsoft.com/office/officeart/2005/8/quickstyle/3d1" qsCatId="3D" csTypeId="urn:microsoft.com/office/officeart/2005/8/colors/accent2_4" csCatId="accent2" phldr="1"/>
      <dgm:spPr/>
    </dgm:pt>
    <dgm:pt modelId="{B68BE332-58D1-477C-88EB-D8E6788321A5}">
      <dgm:prSet phldrT="[Text]" custT="1"/>
      <dgm:spPr/>
      <dgm:t>
        <a:bodyPr/>
        <a:lstStyle/>
        <a:p>
          <a:r>
            <a:rPr lang="en-US" sz="1400" dirty="0" smtClean="0">
              <a:solidFill>
                <a:schemeClr val="bg1"/>
              </a:solidFill>
            </a:rPr>
            <a:t>Edge Apps</a:t>
          </a:r>
          <a:endParaRPr lang="en-US" sz="1400" dirty="0">
            <a:solidFill>
              <a:schemeClr val="bg1"/>
            </a:solidFill>
          </a:endParaRPr>
        </a:p>
      </dgm:t>
    </dgm:pt>
    <dgm:pt modelId="{768262CF-3A92-4581-800D-FE644E9829C8}" type="parTrans" cxnId="{1FFA5397-430B-4CD9-9663-8A62B93C792E}">
      <dgm:prSet/>
      <dgm:spPr/>
      <dgm:t>
        <a:bodyPr/>
        <a:lstStyle/>
        <a:p>
          <a:endParaRPr lang="en-US" sz="1400">
            <a:solidFill>
              <a:schemeClr val="bg1"/>
            </a:solidFill>
          </a:endParaRPr>
        </a:p>
      </dgm:t>
    </dgm:pt>
    <dgm:pt modelId="{BA6C92F1-5D34-4410-8A53-9BFB84EAEAA0}" type="sibTrans" cxnId="{1FFA5397-430B-4CD9-9663-8A62B93C792E}">
      <dgm:prSet/>
      <dgm:spPr/>
      <dgm:t>
        <a:bodyPr/>
        <a:lstStyle/>
        <a:p>
          <a:endParaRPr lang="en-US" sz="1400">
            <a:solidFill>
              <a:schemeClr val="bg1"/>
            </a:solidFill>
          </a:endParaRPr>
        </a:p>
      </dgm:t>
    </dgm:pt>
    <dgm:pt modelId="{E6F1E3AF-0551-444F-A332-1174008D92D8}">
      <dgm:prSet phldrT="[Text]" custT="1"/>
      <dgm:spPr/>
      <dgm:t>
        <a:bodyPr/>
        <a:lstStyle/>
        <a:p>
          <a:r>
            <a:rPr lang="en-US" sz="1400" dirty="0" smtClean="0">
              <a:solidFill>
                <a:schemeClr val="bg1"/>
              </a:solidFill>
            </a:rPr>
            <a:t>Platforms</a:t>
          </a:r>
          <a:endParaRPr lang="en-US" sz="1400" dirty="0">
            <a:solidFill>
              <a:schemeClr val="bg1"/>
            </a:solidFill>
          </a:endParaRPr>
        </a:p>
      </dgm:t>
    </dgm:pt>
    <dgm:pt modelId="{B2E21A95-76B7-47C8-A4EB-499FEAE8CE0F}" type="parTrans" cxnId="{4CBFF75F-8A5C-4DF8-BBA4-7A07C154373E}">
      <dgm:prSet/>
      <dgm:spPr/>
      <dgm:t>
        <a:bodyPr/>
        <a:lstStyle/>
        <a:p>
          <a:endParaRPr lang="en-US" sz="1400">
            <a:solidFill>
              <a:schemeClr val="bg1"/>
            </a:solidFill>
          </a:endParaRPr>
        </a:p>
      </dgm:t>
    </dgm:pt>
    <dgm:pt modelId="{0EA0A2B6-59CF-41DB-8CD9-BC9FF3FB8C62}" type="sibTrans" cxnId="{4CBFF75F-8A5C-4DF8-BBA4-7A07C154373E}">
      <dgm:prSet/>
      <dgm:spPr/>
      <dgm:t>
        <a:bodyPr/>
        <a:lstStyle/>
        <a:p>
          <a:endParaRPr lang="en-US" sz="1400">
            <a:solidFill>
              <a:schemeClr val="bg1"/>
            </a:solidFill>
          </a:endParaRPr>
        </a:p>
      </dgm:t>
    </dgm:pt>
    <dgm:pt modelId="{04113EFA-674E-4F2C-AD6C-A669E96C4D47}">
      <dgm:prSet phldrT="[Text]" custT="1"/>
      <dgm:spPr/>
      <dgm:t>
        <a:bodyPr/>
        <a:lstStyle/>
        <a:p>
          <a:r>
            <a:rPr lang="en-US" sz="1400" dirty="0" smtClean="0">
              <a:solidFill>
                <a:schemeClr val="bg1"/>
              </a:solidFill>
            </a:rPr>
            <a:t>Data</a:t>
          </a:r>
          <a:endParaRPr lang="en-US" sz="1400" dirty="0">
            <a:solidFill>
              <a:schemeClr val="bg1"/>
            </a:solidFill>
          </a:endParaRPr>
        </a:p>
      </dgm:t>
    </dgm:pt>
    <dgm:pt modelId="{E89A2FED-C66F-4C9E-A79D-C49A56CEC91A}" type="parTrans" cxnId="{2D3388B7-0781-4DCF-A01E-B997DF9A209B}">
      <dgm:prSet/>
      <dgm:spPr/>
      <dgm:t>
        <a:bodyPr/>
        <a:lstStyle/>
        <a:p>
          <a:endParaRPr lang="en-US" sz="1400">
            <a:solidFill>
              <a:schemeClr val="bg1"/>
            </a:solidFill>
          </a:endParaRPr>
        </a:p>
      </dgm:t>
    </dgm:pt>
    <dgm:pt modelId="{BC52511F-FE25-4ECA-97AF-37C9276653CC}" type="sibTrans" cxnId="{2D3388B7-0781-4DCF-A01E-B997DF9A209B}">
      <dgm:prSet/>
      <dgm:spPr/>
      <dgm:t>
        <a:bodyPr/>
        <a:lstStyle/>
        <a:p>
          <a:endParaRPr lang="en-US" sz="1400">
            <a:solidFill>
              <a:schemeClr val="bg1"/>
            </a:solidFill>
          </a:endParaRPr>
        </a:p>
      </dgm:t>
    </dgm:pt>
    <dgm:pt modelId="{D093F13A-09E2-4ABD-9E0D-1507B6FF8AB3}" type="pres">
      <dgm:prSet presAssocID="{6FC7604A-0E6A-40FF-A4DF-C2E7A4CAB35A}" presName="Name0" presStyleCnt="0">
        <dgm:presLayoutVars>
          <dgm:dir/>
          <dgm:animLvl val="lvl"/>
          <dgm:resizeHandles val="exact"/>
        </dgm:presLayoutVars>
      </dgm:prSet>
      <dgm:spPr/>
    </dgm:pt>
    <dgm:pt modelId="{289B6F24-916B-4818-9233-ACE3CD2E797E}" type="pres">
      <dgm:prSet presAssocID="{B68BE332-58D1-477C-88EB-D8E6788321A5}" presName="Name8" presStyleCnt="0"/>
      <dgm:spPr/>
    </dgm:pt>
    <dgm:pt modelId="{D714B173-01AE-4968-BB93-0F8F3224A0C4}" type="pres">
      <dgm:prSet presAssocID="{B68BE332-58D1-477C-88EB-D8E6788321A5}" presName="level" presStyleLbl="node1" presStyleIdx="0" presStyleCnt="3">
        <dgm:presLayoutVars>
          <dgm:chMax val="1"/>
          <dgm:bulletEnabled val="1"/>
        </dgm:presLayoutVars>
      </dgm:prSet>
      <dgm:spPr/>
      <dgm:t>
        <a:bodyPr/>
        <a:lstStyle/>
        <a:p>
          <a:endParaRPr lang="en-US"/>
        </a:p>
      </dgm:t>
    </dgm:pt>
    <dgm:pt modelId="{74BB4057-D689-44CB-B4D7-FE466AA8D67B}" type="pres">
      <dgm:prSet presAssocID="{B68BE332-58D1-477C-88EB-D8E6788321A5}" presName="levelTx" presStyleLbl="revTx" presStyleIdx="0" presStyleCnt="0">
        <dgm:presLayoutVars>
          <dgm:chMax val="1"/>
          <dgm:bulletEnabled val="1"/>
        </dgm:presLayoutVars>
      </dgm:prSet>
      <dgm:spPr/>
      <dgm:t>
        <a:bodyPr/>
        <a:lstStyle/>
        <a:p>
          <a:endParaRPr lang="en-US"/>
        </a:p>
      </dgm:t>
    </dgm:pt>
    <dgm:pt modelId="{852EF4F1-0E70-4261-9EA8-80BAEE835988}" type="pres">
      <dgm:prSet presAssocID="{E6F1E3AF-0551-444F-A332-1174008D92D8}" presName="Name8" presStyleCnt="0"/>
      <dgm:spPr/>
    </dgm:pt>
    <dgm:pt modelId="{507ACCB7-225C-407F-B09A-77D253703FF8}" type="pres">
      <dgm:prSet presAssocID="{E6F1E3AF-0551-444F-A332-1174008D92D8}" presName="level" presStyleLbl="node1" presStyleIdx="1" presStyleCnt="3">
        <dgm:presLayoutVars>
          <dgm:chMax val="1"/>
          <dgm:bulletEnabled val="1"/>
        </dgm:presLayoutVars>
      </dgm:prSet>
      <dgm:spPr/>
      <dgm:t>
        <a:bodyPr/>
        <a:lstStyle/>
        <a:p>
          <a:endParaRPr lang="en-US"/>
        </a:p>
      </dgm:t>
    </dgm:pt>
    <dgm:pt modelId="{091A6E9E-EEFB-44B4-9AAE-B4C6CBDFB35B}" type="pres">
      <dgm:prSet presAssocID="{E6F1E3AF-0551-444F-A332-1174008D92D8}" presName="levelTx" presStyleLbl="revTx" presStyleIdx="0" presStyleCnt="0">
        <dgm:presLayoutVars>
          <dgm:chMax val="1"/>
          <dgm:bulletEnabled val="1"/>
        </dgm:presLayoutVars>
      </dgm:prSet>
      <dgm:spPr/>
      <dgm:t>
        <a:bodyPr/>
        <a:lstStyle/>
        <a:p>
          <a:endParaRPr lang="en-US"/>
        </a:p>
      </dgm:t>
    </dgm:pt>
    <dgm:pt modelId="{608AC96F-EFF2-48E6-BA9C-8B605A500611}" type="pres">
      <dgm:prSet presAssocID="{04113EFA-674E-4F2C-AD6C-A669E96C4D47}" presName="Name8" presStyleCnt="0"/>
      <dgm:spPr/>
    </dgm:pt>
    <dgm:pt modelId="{5375AC50-3F29-42E9-8972-BDB5C02F21DE}" type="pres">
      <dgm:prSet presAssocID="{04113EFA-674E-4F2C-AD6C-A669E96C4D47}" presName="level" presStyleLbl="node1" presStyleIdx="2" presStyleCnt="3" custLinFactNeighborY="11250">
        <dgm:presLayoutVars>
          <dgm:chMax val="1"/>
          <dgm:bulletEnabled val="1"/>
        </dgm:presLayoutVars>
      </dgm:prSet>
      <dgm:spPr/>
      <dgm:t>
        <a:bodyPr/>
        <a:lstStyle/>
        <a:p>
          <a:endParaRPr lang="en-US"/>
        </a:p>
      </dgm:t>
    </dgm:pt>
    <dgm:pt modelId="{F559247C-96EF-4793-95EB-AB54AADDDDB7}" type="pres">
      <dgm:prSet presAssocID="{04113EFA-674E-4F2C-AD6C-A669E96C4D47}" presName="levelTx" presStyleLbl="revTx" presStyleIdx="0" presStyleCnt="0">
        <dgm:presLayoutVars>
          <dgm:chMax val="1"/>
          <dgm:bulletEnabled val="1"/>
        </dgm:presLayoutVars>
      </dgm:prSet>
      <dgm:spPr/>
      <dgm:t>
        <a:bodyPr/>
        <a:lstStyle/>
        <a:p>
          <a:endParaRPr lang="en-US"/>
        </a:p>
      </dgm:t>
    </dgm:pt>
  </dgm:ptLst>
  <dgm:cxnLst>
    <dgm:cxn modelId="{2A823E13-A5C8-4B7B-A2C9-B196134208C7}" type="presOf" srcId="{04113EFA-674E-4F2C-AD6C-A669E96C4D47}" destId="{F559247C-96EF-4793-95EB-AB54AADDDDB7}" srcOrd="1" destOrd="0" presId="urn:microsoft.com/office/officeart/2005/8/layout/pyramid3"/>
    <dgm:cxn modelId="{F287BE86-B041-47D2-9F13-56DB4FFC34F1}" type="presOf" srcId="{04113EFA-674E-4F2C-AD6C-A669E96C4D47}" destId="{5375AC50-3F29-42E9-8972-BDB5C02F21DE}" srcOrd="0" destOrd="0" presId="urn:microsoft.com/office/officeart/2005/8/layout/pyramid3"/>
    <dgm:cxn modelId="{B3CC4419-BBD6-4247-A16C-D93D448100F9}" type="presOf" srcId="{B68BE332-58D1-477C-88EB-D8E6788321A5}" destId="{74BB4057-D689-44CB-B4D7-FE466AA8D67B}" srcOrd="1" destOrd="0" presId="urn:microsoft.com/office/officeart/2005/8/layout/pyramid3"/>
    <dgm:cxn modelId="{4B35D90D-AC42-4F06-A6B1-03D4D67C073B}" type="presOf" srcId="{E6F1E3AF-0551-444F-A332-1174008D92D8}" destId="{091A6E9E-EEFB-44B4-9AAE-B4C6CBDFB35B}" srcOrd="1" destOrd="0" presId="urn:microsoft.com/office/officeart/2005/8/layout/pyramid3"/>
    <dgm:cxn modelId="{4CBFF75F-8A5C-4DF8-BBA4-7A07C154373E}" srcId="{6FC7604A-0E6A-40FF-A4DF-C2E7A4CAB35A}" destId="{E6F1E3AF-0551-444F-A332-1174008D92D8}" srcOrd="1" destOrd="0" parTransId="{B2E21A95-76B7-47C8-A4EB-499FEAE8CE0F}" sibTransId="{0EA0A2B6-59CF-41DB-8CD9-BC9FF3FB8C62}"/>
    <dgm:cxn modelId="{8342399C-8DDE-4330-A2B6-6DA917538444}" type="presOf" srcId="{B68BE332-58D1-477C-88EB-D8E6788321A5}" destId="{D714B173-01AE-4968-BB93-0F8F3224A0C4}" srcOrd="0" destOrd="0" presId="urn:microsoft.com/office/officeart/2005/8/layout/pyramid3"/>
    <dgm:cxn modelId="{1FFA5397-430B-4CD9-9663-8A62B93C792E}" srcId="{6FC7604A-0E6A-40FF-A4DF-C2E7A4CAB35A}" destId="{B68BE332-58D1-477C-88EB-D8E6788321A5}" srcOrd="0" destOrd="0" parTransId="{768262CF-3A92-4581-800D-FE644E9829C8}" sibTransId="{BA6C92F1-5D34-4410-8A53-9BFB84EAEAA0}"/>
    <dgm:cxn modelId="{2D3388B7-0781-4DCF-A01E-B997DF9A209B}" srcId="{6FC7604A-0E6A-40FF-A4DF-C2E7A4CAB35A}" destId="{04113EFA-674E-4F2C-AD6C-A669E96C4D47}" srcOrd="2" destOrd="0" parTransId="{E89A2FED-C66F-4C9E-A79D-C49A56CEC91A}" sibTransId="{BC52511F-FE25-4ECA-97AF-37C9276653CC}"/>
    <dgm:cxn modelId="{1493F190-C92C-481F-8E12-447BE4678C84}" type="presOf" srcId="{6FC7604A-0E6A-40FF-A4DF-C2E7A4CAB35A}" destId="{D093F13A-09E2-4ABD-9E0D-1507B6FF8AB3}" srcOrd="0" destOrd="0" presId="urn:microsoft.com/office/officeart/2005/8/layout/pyramid3"/>
    <dgm:cxn modelId="{42E1C3CD-D13A-46E4-ABAC-880EDB1C6A4B}" type="presOf" srcId="{E6F1E3AF-0551-444F-A332-1174008D92D8}" destId="{507ACCB7-225C-407F-B09A-77D253703FF8}" srcOrd="0" destOrd="0" presId="urn:microsoft.com/office/officeart/2005/8/layout/pyramid3"/>
    <dgm:cxn modelId="{F5ECBB07-7B3E-4186-9353-8B7501F19970}" type="presParOf" srcId="{D093F13A-09E2-4ABD-9E0D-1507B6FF8AB3}" destId="{289B6F24-916B-4818-9233-ACE3CD2E797E}" srcOrd="0" destOrd="0" presId="urn:microsoft.com/office/officeart/2005/8/layout/pyramid3"/>
    <dgm:cxn modelId="{7D586BF1-2936-4871-B9A0-E9A3E996618C}" type="presParOf" srcId="{289B6F24-916B-4818-9233-ACE3CD2E797E}" destId="{D714B173-01AE-4968-BB93-0F8F3224A0C4}" srcOrd="0" destOrd="0" presId="urn:microsoft.com/office/officeart/2005/8/layout/pyramid3"/>
    <dgm:cxn modelId="{A90F53D1-54E2-4FD2-B397-9A1939BA35D3}" type="presParOf" srcId="{289B6F24-916B-4818-9233-ACE3CD2E797E}" destId="{74BB4057-D689-44CB-B4D7-FE466AA8D67B}" srcOrd="1" destOrd="0" presId="urn:microsoft.com/office/officeart/2005/8/layout/pyramid3"/>
    <dgm:cxn modelId="{F55E7303-F2D9-436D-B856-79510967B770}" type="presParOf" srcId="{D093F13A-09E2-4ABD-9E0D-1507B6FF8AB3}" destId="{852EF4F1-0E70-4261-9EA8-80BAEE835988}" srcOrd="1" destOrd="0" presId="urn:microsoft.com/office/officeart/2005/8/layout/pyramid3"/>
    <dgm:cxn modelId="{E2E639EA-2E0E-44C1-BC5B-75B78C51A707}" type="presParOf" srcId="{852EF4F1-0E70-4261-9EA8-80BAEE835988}" destId="{507ACCB7-225C-407F-B09A-77D253703FF8}" srcOrd="0" destOrd="0" presId="urn:microsoft.com/office/officeart/2005/8/layout/pyramid3"/>
    <dgm:cxn modelId="{18F78A72-466B-410C-93DA-10B59B4DED74}" type="presParOf" srcId="{852EF4F1-0E70-4261-9EA8-80BAEE835988}" destId="{091A6E9E-EEFB-44B4-9AAE-B4C6CBDFB35B}" srcOrd="1" destOrd="0" presId="urn:microsoft.com/office/officeart/2005/8/layout/pyramid3"/>
    <dgm:cxn modelId="{94639233-3133-4136-9739-83A68BD0DB86}" type="presParOf" srcId="{D093F13A-09E2-4ABD-9E0D-1507B6FF8AB3}" destId="{608AC96F-EFF2-48E6-BA9C-8B605A500611}" srcOrd="2" destOrd="0" presId="urn:microsoft.com/office/officeart/2005/8/layout/pyramid3"/>
    <dgm:cxn modelId="{125DCEAF-6C02-4E9C-8E1D-2483B29A682B}" type="presParOf" srcId="{608AC96F-EFF2-48E6-BA9C-8B605A500611}" destId="{5375AC50-3F29-42E9-8972-BDB5C02F21DE}" srcOrd="0" destOrd="0" presId="urn:microsoft.com/office/officeart/2005/8/layout/pyramid3"/>
    <dgm:cxn modelId="{8DF3C3C3-98BF-48C9-864A-FB2FDEA18A28}" type="presParOf" srcId="{608AC96F-EFF2-48E6-BA9C-8B605A500611}" destId="{F559247C-96EF-4793-95EB-AB54AADDDDB7}" srcOrd="1" destOrd="0" presId="urn:microsoft.com/office/officeart/2005/8/layout/pyramid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C7604A-0E6A-40FF-A4DF-C2E7A4CAB35A}" type="doc">
      <dgm:prSet loTypeId="urn:microsoft.com/office/officeart/2005/8/layout/pyramid3" loCatId="pyramid" qsTypeId="urn:microsoft.com/office/officeart/2005/8/quickstyle/3d1" qsCatId="3D" csTypeId="urn:microsoft.com/office/officeart/2005/8/colors/accent2_4" csCatId="accent2" phldr="1"/>
      <dgm:spPr/>
    </dgm:pt>
    <dgm:pt modelId="{B68BE332-58D1-477C-88EB-D8E6788321A5}">
      <dgm:prSet phldrT="[Text]" custT="1"/>
      <dgm:spPr/>
      <dgm:t>
        <a:bodyPr/>
        <a:lstStyle/>
        <a:p>
          <a:r>
            <a:rPr lang="en-US" sz="1400" dirty="0" smtClean="0">
              <a:solidFill>
                <a:schemeClr val="bg1"/>
              </a:solidFill>
            </a:rPr>
            <a:t>Edge Apps</a:t>
          </a:r>
          <a:endParaRPr lang="en-US" sz="1400" dirty="0">
            <a:solidFill>
              <a:schemeClr val="bg1"/>
            </a:solidFill>
          </a:endParaRPr>
        </a:p>
      </dgm:t>
    </dgm:pt>
    <dgm:pt modelId="{768262CF-3A92-4581-800D-FE644E9829C8}" type="parTrans" cxnId="{1FFA5397-430B-4CD9-9663-8A62B93C792E}">
      <dgm:prSet/>
      <dgm:spPr/>
      <dgm:t>
        <a:bodyPr/>
        <a:lstStyle/>
        <a:p>
          <a:endParaRPr lang="en-US" sz="1400">
            <a:solidFill>
              <a:schemeClr val="bg1"/>
            </a:solidFill>
          </a:endParaRPr>
        </a:p>
      </dgm:t>
    </dgm:pt>
    <dgm:pt modelId="{BA6C92F1-5D34-4410-8A53-9BFB84EAEAA0}" type="sibTrans" cxnId="{1FFA5397-430B-4CD9-9663-8A62B93C792E}">
      <dgm:prSet/>
      <dgm:spPr/>
      <dgm:t>
        <a:bodyPr/>
        <a:lstStyle/>
        <a:p>
          <a:endParaRPr lang="en-US" sz="1400">
            <a:solidFill>
              <a:schemeClr val="bg1"/>
            </a:solidFill>
          </a:endParaRPr>
        </a:p>
      </dgm:t>
    </dgm:pt>
    <dgm:pt modelId="{E6F1E3AF-0551-444F-A332-1174008D92D8}">
      <dgm:prSet phldrT="[Text]" custT="1"/>
      <dgm:spPr/>
      <dgm:t>
        <a:bodyPr/>
        <a:lstStyle/>
        <a:p>
          <a:r>
            <a:rPr lang="en-US" sz="1400" dirty="0" smtClean="0">
              <a:solidFill>
                <a:schemeClr val="bg1"/>
              </a:solidFill>
            </a:rPr>
            <a:t>Platforms</a:t>
          </a:r>
          <a:endParaRPr lang="en-US" sz="1400" dirty="0">
            <a:solidFill>
              <a:schemeClr val="bg1"/>
            </a:solidFill>
          </a:endParaRPr>
        </a:p>
      </dgm:t>
    </dgm:pt>
    <dgm:pt modelId="{B2E21A95-76B7-47C8-A4EB-499FEAE8CE0F}" type="parTrans" cxnId="{4CBFF75F-8A5C-4DF8-BBA4-7A07C154373E}">
      <dgm:prSet/>
      <dgm:spPr/>
      <dgm:t>
        <a:bodyPr/>
        <a:lstStyle/>
        <a:p>
          <a:endParaRPr lang="en-US" sz="1400">
            <a:solidFill>
              <a:schemeClr val="bg1"/>
            </a:solidFill>
          </a:endParaRPr>
        </a:p>
      </dgm:t>
    </dgm:pt>
    <dgm:pt modelId="{0EA0A2B6-59CF-41DB-8CD9-BC9FF3FB8C62}" type="sibTrans" cxnId="{4CBFF75F-8A5C-4DF8-BBA4-7A07C154373E}">
      <dgm:prSet/>
      <dgm:spPr/>
      <dgm:t>
        <a:bodyPr/>
        <a:lstStyle/>
        <a:p>
          <a:endParaRPr lang="en-US" sz="1400">
            <a:solidFill>
              <a:schemeClr val="bg1"/>
            </a:solidFill>
          </a:endParaRPr>
        </a:p>
      </dgm:t>
    </dgm:pt>
    <dgm:pt modelId="{04113EFA-674E-4F2C-AD6C-A669E96C4D47}">
      <dgm:prSet phldrT="[Text]" custT="1"/>
      <dgm:spPr/>
      <dgm:t>
        <a:bodyPr/>
        <a:lstStyle/>
        <a:p>
          <a:r>
            <a:rPr lang="en-US" sz="1400" dirty="0" smtClean="0">
              <a:solidFill>
                <a:schemeClr val="bg1"/>
              </a:solidFill>
            </a:rPr>
            <a:t>Data</a:t>
          </a:r>
          <a:endParaRPr lang="en-US" sz="1400" dirty="0">
            <a:solidFill>
              <a:schemeClr val="bg1"/>
            </a:solidFill>
          </a:endParaRPr>
        </a:p>
      </dgm:t>
    </dgm:pt>
    <dgm:pt modelId="{E89A2FED-C66F-4C9E-A79D-C49A56CEC91A}" type="parTrans" cxnId="{2D3388B7-0781-4DCF-A01E-B997DF9A209B}">
      <dgm:prSet/>
      <dgm:spPr/>
      <dgm:t>
        <a:bodyPr/>
        <a:lstStyle/>
        <a:p>
          <a:endParaRPr lang="en-US" sz="1400">
            <a:solidFill>
              <a:schemeClr val="bg1"/>
            </a:solidFill>
          </a:endParaRPr>
        </a:p>
      </dgm:t>
    </dgm:pt>
    <dgm:pt modelId="{BC52511F-FE25-4ECA-97AF-37C9276653CC}" type="sibTrans" cxnId="{2D3388B7-0781-4DCF-A01E-B997DF9A209B}">
      <dgm:prSet/>
      <dgm:spPr/>
      <dgm:t>
        <a:bodyPr/>
        <a:lstStyle/>
        <a:p>
          <a:endParaRPr lang="en-US" sz="1400">
            <a:solidFill>
              <a:schemeClr val="bg1"/>
            </a:solidFill>
          </a:endParaRPr>
        </a:p>
      </dgm:t>
    </dgm:pt>
    <dgm:pt modelId="{D093F13A-09E2-4ABD-9E0D-1507B6FF8AB3}" type="pres">
      <dgm:prSet presAssocID="{6FC7604A-0E6A-40FF-A4DF-C2E7A4CAB35A}" presName="Name0" presStyleCnt="0">
        <dgm:presLayoutVars>
          <dgm:dir/>
          <dgm:animLvl val="lvl"/>
          <dgm:resizeHandles val="exact"/>
        </dgm:presLayoutVars>
      </dgm:prSet>
      <dgm:spPr/>
    </dgm:pt>
    <dgm:pt modelId="{289B6F24-916B-4818-9233-ACE3CD2E797E}" type="pres">
      <dgm:prSet presAssocID="{B68BE332-58D1-477C-88EB-D8E6788321A5}" presName="Name8" presStyleCnt="0"/>
      <dgm:spPr/>
    </dgm:pt>
    <dgm:pt modelId="{D714B173-01AE-4968-BB93-0F8F3224A0C4}" type="pres">
      <dgm:prSet presAssocID="{B68BE332-58D1-477C-88EB-D8E6788321A5}" presName="level" presStyleLbl="node1" presStyleIdx="0" presStyleCnt="3">
        <dgm:presLayoutVars>
          <dgm:chMax val="1"/>
          <dgm:bulletEnabled val="1"/>
        </dgm:presLayoutVars>
      </dgm:prSet>
      <dgm:spPr/>
      <dgm:t>
        <a:bodyPr/>
        <a:lstStyle/>
        <a:p>
          <a:endParaRPr lang="en-US"/>
        </a:p>
      </dgm:t>
    </dgm:pt>
    <dgm:pt modelId="{74BB4057-D689-44CB-B4D7-FE466AA8D67B}" type="pres">
      <dgm:prSet presAssocID="{B68BE332-58D1-477C-88EB-D8E6788321A5}" presName="levelTx" presStyleLbl="revTx" presStyleIdx="0" presStyleCnt="0">
        <dgm:presLayoutVars>
          <dgm:chMax val="1"/>
          <dgm:bulletEnabled val="1"/>
        </dgm:presLayoutVars>
      </dgm:prSet>
      <dgm:spPr/>
      <dgm:t>
        <a:bodyPr/>
        <a:lstStyle/>
        <a:p>
          <a:endParaRPr lang="en-US"/>
        </a:p>
      </dgm:t>
    </dgm:pt>
    <dgm:pt modelId="{852EF4F1-0E70-4261-9EA8-80BAEE835988}" type="pres">
      <dgm:prSet presAssocID="{E6F1E3AF-0551-444F-A332-1174008D92D8}" presName="Name8" presStyleCnt="0"/>
      <dgm:spPr/>
    </dgm:pt>
    <dgm:pt modelId="{507ACCB7-225C-407F-B09A-77D253703FF8}" type="pres">
      <dgm:prSet presAssocID="{E6F1E3AF-0551-444F-A332-1174008D92D8}" presName="level" presStyleLbl="node1" presStyleIdx="1" presStyleCnt="3">
        <dgm:presLayoutVars>
          <dgm:chMax val="1"/>
          <dgm:bulletEnabled val="1"/>
        </dgm:presLayoutVars>
      </dgm:prSet>
      <dgm:spPr/>
      <dgm:t>
        <a:bodyPr/>
        <a:lstStyle/>
        <a:p>
          <a:endParaRPr lang="en-US"/>
        </a:p>
      </dgm:t>
    </dgm:pt>
    <dgm:pt modelId="{091A6E9E-EEFB-44B4-9AAE-B4C6CBDFB35B}" type="pres">
      <dgm:prSet presAssocID="{E6F1E3AF-0551-444F-A332-1174008D92D8}" presName="levelTx" presStyleLbl="revTx" presStyleIdx="0" presStyleCnt="0">
        <dgm:presLayoutVars>
          <dgm:chMax val="1"/>
          <dgm:bulletEnabled val="1"/>
        </dgm:presLayoutVars>
      </dgm:prSet>
      <dgm:spPr/>
      <dgm:t>
        <a:bodyPr/>
        <a:lstStyle/>
        <a:p>
          <a:endParaRPr lang="en-US"/>
        </a:p>
      </dgm:t>
    </dgm:pt>
    <dgm:pt modelId="{608AC96F-EFF2-48E6-BA9C-8B605A500611}" type="pres">
      <dgm:prSet presAssocID="{04113EFA-674E-4F2C-AD6C-A669E96C4D47}" presName="Name8" presStyleCnt="0"/>
      <dgm:spPr/>
    </dgm:pt>
    <dgm:pt modelId="{5375AC50-3F29-42E9-8972-BDB5C02F21DE}" type="pres">
      <dgm:prSet presAssocID="{04113EFA-674E-4F2C-AD6C-A669E96C4D47}" presName="level" presStyleLbl="node1" presStyleIdx="2" presStyleCnt="3" custLinFactNeighborY="11250">
        <dgm:presLayoutVars>
          <dgm:chMax val="1"/>
          <dgm:bulletEnabled val="1"/>
        </dgm:presLayoutVars>
      </dgm:prSet>
      <dgm:spPr/>
      <dgm:t>
        <a:bodyPr/>
        <a:lstStyle/>
        <a:p>
          <a:endParaRPr lang="en-US"/>
        </a:p>
      </dgm:t>
    </dgm:pt>
    <dgm:pt modelId="{F559247C-96EF-4793-95EB-AB54AADDDDB7}" type="pres">
      <dgm:prSet presAssocID="{04113EFA-674E-4F2C-AD6C-A669E96C4D47}" presName="levelTx" presStyleLbl="revTx" presStyleIdx="0" presStyleCnt="0">
        <dgm:presLayoutVars>
          <dgm:chMax val="1"/>
          <dgm:bulletEnabled val="1"/>
        </dgm:presLayoutVars>
      </dgm:prSet>
      <dgm:spPr/>
      <dgm:t>
        <a:bodyPr/>
        <a:lstStyle/>
        <a:p>
          <a:endParaRPr lang="en-US"/>
        </a:p>
      </dgm:t>
    </dgm:pt>
  </dgm:ptLst>
  <dgm:cxnLst>
    <dgm:cxn modelId="{0FABC68B-49A4-48BC-930A-514D069BA69E}" type="presOf" srcId="{E6F1E3AF-0551-444F-A332-1174008D92D8}" destId="{091A6E9E-EEFB-44B4-9AAE-B4C6CBDFB35B}" srcOrd="1" destOrd="0" presId="urn:microsoft.com/office/officeart/2005/8/layout/pyramid3"/>
    <dgm:cxn modelId="{8B941D39-DD58-4389-9197-0C3F0CA58685}" type="presOf" srcId="{B68BE332-58D1-477C-88EB-D8E6788321A5}" destId="{D714B173-01AE-4968-BB93-0F8F3224A0C4}" srcOrd="0" destOrd="0" presId="urn:microsoft.com/office/officeart/2005/8/layout/pyramid3"/>
    <dgm:cxn modelId="{B7BCAFB8-21A4-4EDD-A1C8-EBEB91F79DFA}" type="presOf" srcId="{04113EFA-674E-4F2C-AD6C-A669E96C4D47}" destId="{5375AC50-3F29-42E9-8972-BDB5C02F21DE}" srcOrd="0" destOrd="0" presId="urn:microsoft.com/office/officeart/2005/8/layout/pyramid3"/>
    <dgm:cxn modelId="{E20EFCEE-6771-48D8-B157-6FAD63F845CF}" type="presOf" srcId="{6FC7604A-0E6A-40FF-A4DF-C2E7A4CAB35A}" destId="{D093F13A-09E2-4ABD-9E0D-1507B6FF8AB3}" srcOrd="0" destOrd="0" presId="urn:microsoft.com/office/officeart/2005/8/layout/pyramid3"/>
    <dgm:cxn modelId="{4CBFF75F-8A5C-4DF8-BBA4-7A07C154373E}" srcId="{6FC7604A-0E6A-40FF-A4DF-C2E7A4CAB35A}" destId="{E6F1E3AF-0551-444F-A332-1174008D92D8}" srcOrd="1" destOrd="0" parTransId="{B2E21A95-76B7-47C8-A4EB-499FEAE8CE0F}" sibTransId="{0EA0A2B6-59CF-41DB-8CD9-BC9FF3FB8C62}"/>
    <dgm:cxn modelId="{63692715-787F-4D78-8DCF-72E50F5066F9}" type="presOf" srcId="{E6F1E3AF-0551-444F-A332-1174008D92D8}" destId="{507ACCB7-225C-407F-B09A-77D253703FF8}" srcOrd="0" destOrd="0" presId="urn:microsoft.com/office/officeart/2005/8/layout/pyramid3"/>
    <dgm:cxn modelId="{1FFA5397-430B-4CD9-9663-8A62B93C792E}" srcId="{6FC7604A-0E6A-40FF-A4DF-C2E7A4CAB35A}" destId="{B68BE332-58D1-477C-88EB-D8E6788321A5}" srcOrd="0" destOrd="0" parTransId="{768262CF-3A92-4581-800D-FE644E9829C8}" sibTransId="{BA6C92F1-5D34-4410-8A53-9BFB84EAEAA0}"/>
    <dgm:cxn modelId="{33CA5935-8754-4520-8609-8BAEA752AC27}" type="presOf" srcId="{04113EFA-674E-4F2C-AD6C-A669E96C4D47}" destId="{F559247C-96EF-4793-95EB-AB54AADDDDB7}" srcOrd="1" destOrd="0" presId="urn:microsoft.com/office/officeart/2005/8/layout/pyramid3"/>
    <dgm:cxn modelId="{75454137-2D29-46AA-80FE-686F3D426CBB}" type="presOf" srcId="{B68BE332-58D1-477C-88EB-D8E6788321A5}" destId="{74BB4057-D689-44CB-B4D7-FE466AA8D67B}" srcOrd="1" destOrd="0" presId="urn:microsoft.com/office/officeart/2005/8/layout/pyramid3"/>
    <dgm:cxn modelId="{2D3388B7-0781-4DCF-A01E-B997DF9A209B}" srcId="{6FC7604A-0E6A-40FF-A4DF-C2E7A4CAB35A}" destId="{04113EFA-674E-4F2C-AD6C-A669E96C4D47}" srcOrd="2" destOrd="0" parTransId="{E89A2FED-C66F-4C9E-A79D-C49A56CEC91A}" sibTransId="{BC52511F-FE25-4ECA-97AF-37C9276653CC}"/>
    <dgm:cxn modelId="{A2E22E63-C9E6-4B17-9C1D-EFC17C9CE506}" type="presParOf" srcId="{D093F13A-09E2-4ABD-9E0D-1507B6FF8AB3}" destId="{289B6F24-916B-4818-9233-ACE3CD2E797E}" srcOrd="0" destOrd="0" presId="urn:microsoft.com/office/officeart/2005/8/layout/pyramid3"/>
    <dgm:cxn modelId="{B77C0AA1-57B9-448F-A091-7C7D16E36242}" type="presParOf" srcId="{289B6F24-916B-4818-9233-ACE3CD2E797E}" destId="{D714B173-01AE-4968-BB93-0F8F3224A0C4}" srcOrd="0" destOrd="0" presId="urn:microsoft.com/office/officeart/2005/8/layout/pyramid3"/>
    <dgm:cxn modelId="{71713E3C-DA22-4AA7-9369-72D0889036B8}" type="presParOf" srcId="{289B6F24-916B-4818-9233-ACE3CD2E797E}" destId="{74BB4057-D689-44CB-B4D7-FE466AA8D67B}" srcOrd="1" destOrd="0" presId="urn:microsoft.com/office/officeart/2005/8/layout/pyramid3"/>
    <dgm:cxn modelId="{C3898F6A-A6DE-4729-94A6-7DED07D4AED7}" type="presParOf" srcId="{D093F13A-09E2-4ABD-9E0D-1507B6FF8AB3}" destId="{852EF4F1-0E70-4261-9EA8-80BAEE835988}" srcOrd="1" destOrd="0" presId="urn:microsoft.com/office/officeart/2005/8/layout/pyramid3"/>
    <dgm:cxn modelId="{65C4CDA7-70E0-4E89-8154-917DB0F36E31}" type="presParOf" srcId="{852EF4F1-0E70-4261-9EA8-80BAEE835988}" destId="{507ACCB7-225C-407F-B09A-77D253703FF8}" srcOrd="0" destOrd="0" presId="urn:microsoft.com/office/officeart/2005/8/layout/pyramid3"/>
    <dgm:cxn modelId="{C0F551A9-6066-451C-99CC-78973408474E}" type="presParOf" srcId="{852EF4F1-0E70-4261-9EA8-80BAEE835988}" destId="{091A6E9E-EEFB-44B4-9AAE-B4C6CBDFB35B}" srcOrd="1" destOrd="0" presId="urn:microsoft.com/office/officeart/2005/8/layout/pyramid3"/>
    <dgm:cxn modelId="{560DF6C7-75AB-4EF1-937B-FE4A8F49D3C8}" type="presParOf" srcId="{D093F13A-09E2-4ABD-9E0D-1507B6FF8AB3}" destId="{608AC96F-EFF2-48E6-BA9C-8B605A500611}" srcOrd="2" destOrd="0" presId="urn:microsoft.com/office/officeart/2005/8/layout/pyramid3"/>
    <dgm:cxn modelId="{4FA43D49-9101-4FFF-8131-B04B9C1647D9}" type="presParOf" srcId="{608AC96F-EFF2-48E6-BA9C-8B605A500611}" destId="{5375AC50-3F29-42E9-8972-BDB5C02F21DE}" srcOrd="0" destOrd="0" presId="urn:microsoft.com/office/officeart/2005/8/layout/pyramid3"/>
    <dgm:cxn modelId="{A3D95367-0EF8-4121-8053-F6BFFA0E3CF0}" type="presParOf" srcId="{608AC96F-EFF2-48E6-BA9C-8B605A500611}" destId="{F559247C-96EF-4793-95EB-AB54AADDDDB7}" srcOrd="1" destOrd="0" presId="urn:microsoft.com/office/officeart/2005/8/layout/pyramid3"/>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28D8EB-599E-4EBB-B473-8A8F1B08E47E}" type="doc">
      <dgm:prSet loTypeId="urn:microsoft.com/office/officeart/2005/8/layout/pyramid1" loCatId="pyramid" qsTypeId="urn:microsoft.com/office/officeart/2005/8/quickstyle/3d1" qsCatId="3D" csTypeId="urn:microsoft.com/office/officeart/2005/8/colors/colorful4" csCatId="colorful" phldr="1"/>
      <dgm:spPr/>
    </dgm:pt>
    <dgm:pt modelId="{0732E876-03E7-46EB-A759-19E88788A995}">
      <dgm:prSet phldrT="[Text]" custT="1"/>
      <dgm:spPr/>
      <dgm:t>
        <a:bodyPr/>
        <a:lstStyle/>
        <a:p>
          <a:r>
            <a:rPr lang="en-US" sz="1400" dirty="0" smtClean="0">
              <a:solidFill>
                <a:schemeClr val="bg1"/>
              </a:solidFill>
            </a:rPr>
            <a:t> </a:t>
          </a:r>
        </a:p>
        <a:p>
          <a:r>
            <a:rPr lang="en-US" sz="1400" dirty="0" smtClean="0">
              <a:solidFill>
                <a:schemeClr val="bg1"/>
              </a:solidFill>
            </a:rPr>
            <a:t>Agent</a:t>
          </a:r>
          <a:endParaRPr lang="en-US" sz="1400" dirty="0">
            <a:solidFill>
              <a:schemeClr val="bg1"/>
            </a:solidFill>
          </a:endParaRPr>
        </a:p>
      </dgm:t>
    </dgm:pt>
    <dgm:pt modelId="{8438E4F0-E733-4F48-9786-F96111A995AA}" type="parTrans" cxnId="{2E2BCB77-5334-4680-9A98-5C2128BA66A9}">
      <dgm:prSet/>
      <dgm:spPr/>
      <dgm:t>
        <a:bodyPr/>
        <a:lstStyle/>
        <a:p>
          <a:endParaRPr lang="en-US" sz="1400">
            <a:solidFill>
              <a:schemeClr val="bg1"/>
            </a:solidFill>
          </a:endParaRPr>
        </a:p>
      </dgm:t>
    </dgm:pt>
    <dgm:pt modelId="{CB9A6BD3-9B98-4E7F-AFFF-DA1822EBF906}" type="sibTrans" cxnId="{2E2BCB77-5334-4680-9A98-5C2128BA66A9}">
      <dgm:prSet/>
      <dgm:spPr/>
      <dgm:t>
        <a:bodyPr/>
        <a:lstStyle/>
        <a:p>
          <a:endParaRPr lang="en-US" sz="1400">
            <a:solidFill>
              <a:schemeClr val="bg1"/>
            </a:solidFill>
          </a:endParaRPr>
        </a:p>
      </dgm:t>
    </dgm:pt>
    <dgm:pt modelId="{28AB6530-55B1-4C8B-9650-A97412A9262F}">
      <dgm:prSet phldrT="[Text]" custT="1"/>
      <dgm:spPr/>
      <dgm:t>
        <a:bodyPr/>
        <a:lstStyle/>
        <a:p>
          <a:r>
            <a:rPr lang="en-US" sz="1400" dirty="0" smtClean="0">
              <a:solidFill>
                <a:schemeClr val="bg1"/>
              </a:solidFill>
            </a:rPr>
            <a:t>Intelligent Analytical Engines</a:t>
          </a:r>
          <a:endParaRPr lang="en-US" sz="1400" dirty="0">
            <a:solidFill>
              <a:schemeClr val="bg1"/>
            </a:solidFill>
          </a:endParaRPr>
        </a:p>
      </dgm:t>
    </dgm:pt>
    <dgm:pt modelId="{B0BA8A70-1A3D-4602-9158-DCE8CF1B54B5}" type="parTrans" cxnId="{0EA353F6-A6FB-4779-9A49-165023E3389A}">
      <dgm:prSet/>
      <dgm:spPr/>
      <dgm:t>
        <a:bodyPr/>
        <a:lstStyle/>
        <a:p>
          <a:endParaRPr lang="en-US" sz="1400">
            <a:solidFill>
              <a:schemeClr val="bg1"/>
            </a:solidFill>
          </a:endParaRPr>
        </a:p>
      </dgm:t>
    </dgm:pt>
    <dgm:pt modelId="{CEE8AC5C-55E3-462B-9BE2-BC564F645E3E}" type="sibTrans" cxnId="{0EA353F6-A6FB-4779-9A49-165023E3389A}">
      <dgm:prSet/>
      <dgm:spPr/>
      <dgm:t>
        <a:bodyPr/>
        <a:lstStyle/>
        <a:p>
          <a:endParaRPr lang="en-US" sz="1400">
            <a:solidFill>
              <a:schemeClr val="bg1"/>
            </a:solidFill>
          </a:endParaRPr>
        </a:p>
      </dgm:t>
    </dgm:pt>
    <dgm:pt modelId="{615C0673-C22F-41FB-85E2-E156CC2998AF}">
      <dgm:prSet phldrT="[Text]" custT="1"/>
      <dgm:spPr/>
      <dgm:t>
        <a:bodyPr/>
        <a:lstStyle/>
        <a:p>
          <a:r>
            <a:rPr lang="en-US" sz="1400" dirty="0" smtClean="0">
              <a:solidFill>
                <a:schemeClr val="bg1"/>
              </a:solidFill>
            </a:rPr>
            <a:t>Distributed Intelligent Algorithms</a:t>
          </a:r>
          <a:endParaRPr lang="en-US" sz="1400" dirty="0">
            <a:solidFill>
              <a:schemeClr val="bg1"/>
            </a:solidFill>
          </a:endParaRPr>
        </a:p>
      </dgm:t>
    </dgm:pt>
    <dgm:pt modelId="{944B1FA0-CA9F-48BD-8522-32A018CB4696}" type="parTrans" cxnId="{36B8CA0C-4D28-4AD6-8E07-320CB1A113A2}">
      <dgm:prSet/>
      <dgm:spPr/>
      <dgm:t>
        <a:bodyPr/>
        <a:lstStyle/>
        <a:p>
          <a:endParaRPr lang="en-US" sz="1400">
            <a:solidFill>
              <a:schemeClr val="bg1"/>
            </a:solidFill>
          </a:endParaRPr>
        </a:p>
      </dgm:t>
    </dgm:pt>
    <dgm:pt modelId="{5E3F7E46-353F-4FE0-85F1-8379512EF79B}" type="sibTrans" cxnId="{36B8CA0C-4D28-4AD6-8E07-320CB1A113A2}">
      <dgm:prSet/>
      <dgm:spPr/>
      <dgm:t>
        <a:bodyPr/>
        <a:lstStyle/>
        <a:p>
          <a:endParaRPr lang="en-US" sz="1400">
            <a:solidFill>
              <a:schemeClr val="bg1"/>
            </a:solidFill>
          </a:endParaRPr>
        </a:p>
      </dgm:t>
    </dgm:pt>
    <dgm:pt modelId="{E4381662-C16F-4A2A-9033-240ECC72AE36}" type="pres">
      <dgm:prSet presAssocID="{7028D8EB-599E-4EBB-B473-8A8F1B08E47E}" presName="Name0" presStyleCnt="0">
        <dgm:presLayoutVars>
          <dgm:dir/>
          <dgm:animLvl val="lvl"/>
          <dgm:resizeHandles val="exact"/>
        </dgm:presLayoutVars>
      </dgm:prSet>
      <dgm:spPr/>
    </dgm:pt>
    <dgm:pt modelId="{D9DEC577-6080-4212-97DA-AFC2D4941193}" type="pres">
      <dgm:prSet presAssocID="{0732E876-03E7-46EB-A759-19E88788A995}" presName="Name8" presStyleCnt="0"/>
      <dgm:spPr/>
    </dgm:pt>
    <dgm:pt modelId="{84F6DCF2-E159-473E-8799-ADF45C3496F8}" type="pres">
      <dgm:prSet presAssocID="{0732E876-03E7-46EB-A759-19E88788A995}" presName="level" presStyleLbl="node1" presStyleIdx="0" presStyleCnt="3">
        <dgm:presLayoutVars>
          <dgm:chMax val="1"/>
          <dgm:bulletEnabled val="1"/>
        </dgm:presLayoutVars>
      </dgm:prSet>
      <dgm:spPr/>
      <dgm:t>
        <a:bodyPr/>
        <a:lstStyle/>
        <a:p>
          <a:endParaRPr lang="en-US"/>
        </a:p>
      </dgm:t>
    </dgm:pt>
    <dgm:pt modelId="{80A69B10-4E20-4DA3-8776-F84D2B65D812}" type="pres">
      <dgm:prSet presAssocID="{0732E876-03E7-46EB-A759-19E88788A995}" presName="levelTx" presStyleLbl="revTx" presStyleIdx="0" presStyleCnt="0">
        <dgm:presLayoutVars>
          <dgm:chMax val="1"/>
          <dgm:bulletEnabled val="1"/>
        </dgm:presLayoutVars>
      </dgm:prSet>
      <dgm:spPr/>
      <dgm:t>
        <a:bodyPr/>
        <a:lstStyle/>
        <a:p>
          <a:endParaRPr lang="en-US"/>
        </a:p>
      </dgm:t>
    </dgm:pt>
    <dgm:pt modelId="{6A6CC099-3762-438B-B621-760F01BF1285}" type="pres">
      <dgm:prSet presAssocID="{28AB6530-55B1-4C8B-9650-A97412A9262F}" presName="Name8" presStyleCnt="0"/>
      <dgm:spPr/>
    </dgm:pt>
    <dgm:pt modelId="{6DC5B3A3-70EC-4780-A064-AFFB37225329}" type="pres">
      <dgm:prSet presAssocID="{28AB6530-55B1-4C8B-9650-A97412A9262F}" presName="level" presStyleLbl="node1" presStyleIdx="1" presStyleCnt="3">
        <dgm:presLayoutVars>
          <dgm:chMax val="1"/>
          <dgm:bulletEnabled val="1"/>
        </dgm:presLayoutVars>
      </dgm:prSet>
      <dgm:spPr/>
      <dgm:t>
        <a:bodyPr/>
        <a:lstStyle/>
        <a:p>
          <a:endParaRPr lang="en-US"/>
        </a:p>
      </dgm:t>
    </dgm:pt>
    <dgm:pt modelId="{58A2A42F-6B83-4466-A13A-AA179D3FE3BA}" type="pres">
      <dgm:prSet presAssocID="{28AB6530-55B1-4C8B-9650-A97412A9262F}" presName="levelTx" presStyleLbl="revTx" presStyleIdx="0" presStyleCnt="0">
        <dgm:presLayoutVars>
          <dgm:chMax val="1"/>
          <dgm:bulletEnabled val="1"/>
        </dgm:presLayoutVars>
      </dgm:prSet>
      <dgm:spPr/>
      <dgm:t>
        <a:bodyPr/>
        <a:lstStyle/>
        <a:p>
          <a:endParaRPr lang="en-US"/>
        </a:p>
      </dgm:t>
    </dgm:pt>
    <dgm:pt modelId="{6CE9A199-E8F5-4BE9-A231-F5B6610FC998}" type="pres">
      <dgm:prSet presAssocID="{615C0673-C22F-41FB-85E2-E156CC2998AF}" presName="Name8" presStyleCnt="0"/>
      <dgm:spPr/>
    </dgm:pt>
    <dgm:pt modelId="{80D49D81-66EF-4E84-A729-066CB0936C18}" type="pres">
      <dgm:prSet presAssocID="{615C0673-C22F-41FB-85E2-E156CC2998AF}" presName="level" presStyleLbl="node1" presStyleIdx="2" presStyleCnt="3">
        <dgm:presLayoutVars>
          <dgm:chMax val="1"/>
          <dgm:bulletEnabled val="1"/>
        </dgm:presLayoutVars>
      </dgm:prSet>
      <dgm:spPr/>
      <dgm:t>
        <a:bodyPr/>
        <a:lstStyle/>
        <a:p>
          <a:endParaRPr lang="en-US"/>
        </a:p>
      </dgm:t>
    </dgm:pt>
    <dgm:pt modelId="{7F7BF4CD-C19F-443D-AFCB-3EF1D8486B33}" type="pres">
      <dgm:prSet presAssocID="{615C0673-C22F-41FB-85E2-E156CC2998AF}" presName="levelTx" presStyleLbl="revTx" presStyleIdx="0" presStyleCnt="0">
        <dgm:presLayoutVars>
          <dgm:chMax val="1"/>
          <dgm:bulletEnabled val="1"/>
        </dgm:presLayoutVars>
      </dgm:prSet>
      <dgm:spPr/>
      <dgm:t>
        <a:bodyPr/>
        <a:lstStyle/>
        <a:p>
          <a:endParaRPr lang="en-US"/>
        </a:p>
      </dgm:t>
    </dgm:pt>
  </dgm:ptLst>
  <dgm:cxnLst>
    <dgm:cxn modelId="{93716F2B-4FF8-4027-9165-732E777F209A}" type="presOf" srcId="{0732E876-03E7-46EB-A759-19E88788A995}" destId="{84F6DCF2-E159-473E-8799-ADF45C3496F8}" srcOrd="0" destOrd="0" presId="urn:microsoft.com/office/officeart/2005/8/layout/pyramid1"/>
    <dgm:cxn modelId="{553F005C-9F13-4C09-8AAB-6743D86CC3BE}" type="presOf" srcId="{7028D8EB-599E-4EBB-B473-8A8F1B08E47E}" destId="{E4381662-C16F-4A2A-9033-240ECC72AE36}" srcOrd="0" destOrd="0" presId="urn:microsoft.com/office/officeart/2005/8/layout/pyramid1"/>
    <dgm:cxn modelId="{C1D2DC7A-C1CB-4AC6-B7C2-53C0E808899F}" type="presOf" srcId="{28AB6530-55B1-4C8B-9650-A97412A9262F}" destId="{6DC5B3A3-70EC-4780-A064-AFFB37225329}" srcOrd="0" destOrd="0" presId="urn:microsoft.com/office/officeart/2005/8/layout/pyramid1"/>
    <dgm:cxn modelId="{0EA353F6-A6FB-4779-9A49-165023E3389A}" srcId="{7028D8EB-599E-4EBB-B473-8A8F1B08E47E}" destId="{28AB6530-55B1-4C8B-9650-A97412A9262F}" srcOrd="1" destOrd="0" parTransId="{B0BA8A70-1A3D-4602-9158-DCE8CF1B54B5}" sibTransId="{CEE8AC5C-55E3-462B-9BE2-BC564F645E3E}"/>
    <dgm:cxn modelId="{647E3A34-7F1E-43C4-B905-8A21767CAFEE}" type="presOf" srcId="{615C0673-C22F-41FB-85E2-E156CC2998AF}" destId="{80D49D81-66EF-4E84-A729-066CB0936C18}" srcOrd="0" destOrd="0" presId="urn:microsoft.com/office/officeart/2005/8/layout/pyramid1"/>
    <dgm:cxn modelId="{2E2BCB77-5334-4680-9A98-5C2128BA66A9}" srcId="{7028D8EB-599E-4EBB-B473-8A8F1B08E47E}" destId="{0732E876-03E7-46EB-A759-19E88788A995}" srcOrd="0" destOrd="0" parTransId="{8438E4F0-E733-4F48-9786-F96111A995AA}" sibTransId="{CB9A6BD3-9B98-4E7F-AFFF-DA1822EBF906}"/>
    <dgm:cxn modelId="{5DADA16D-4443-4F00-BE1F-262C54AD362E}" type="presOf" srcId="{0732E876-03E7-46EB-A759-19E88788A995}" destId="{80A69B10-4E20-4DA3-8776-F84D2B65D812}" srcOrd="1" destOrd="0" presId="urn:microsoft.com/office/officeart/2005/8/layout/pyramid1"/>
    <dgm:cxn modelId="{EECAC8C7-493A-4B6C-A242-3AB347008518}" type="presOf" srcId="{615C0673-C22F-41FB-85E2-E156CC2998AF}" destId="{7F7BF4CD-C19F-443D-AFCB-3EF1D8486B33}" srcOrd="1" destOrd="0" presId="urn:microsoft.com/office/officeart/2005/8/layout/pyramid1"/>
    <dgm:cxn modelId="{9D88B19F-2FA4-40DE-8E42-37059E20353F}" type="presOf" srcId="{28AB6530-55B1-4C8B-9650-A97412A9262F}" destId="{58A2A42F-6B83-4466-A13A-AA179D3FE3BA}" srcOrd="1" destOrd="0" presId="urn:microsoft.com/office/officeart/2005/8/layout/pyramid1"/>
    <dgm:cxn modelId="{36B8CA0C-4D28-4AD6-8E07-320CB1A113A2}" srcId="{7028D8EB-599E-4EBB-B473-8A8F1B08E47E}" destId="{615C0673-C22F-41FB-85E2-E156CC2998AF}" srcOrd="2" destOrd="0" parTransId="{944B1FA0-CA9F-48BD-8522-32A018CB4696}" sibTransId="{5E3F7E46-353F-4FE0-85F1-8379512EF79B}"/>
    <dgm:cxn modelId="{99F5A086-651A-4A0D-AB12-7B14F1E3B0EA}" type="presParOf" srcId="{E4381662-C16F-4A2A-9033-240ECC72AE36}" destId="{D9DEC577-6080-4212-97DA-AFC2D4941193}" srcOrd="0" destOrd="0" presId="urn:microsoft.com/office/officeart/2005/8/layout/pyramid1"/>
    <dgm:cxn modelId="{0DFB61CD-2AC6-4D63-9ED9-AF999D758070}" type="presParOf" srcId="{D9DEC577-6080-4212-97DA-AFC2D4941193}" destId="{84F6DCF2-E159-473E-8799-ADF45C3496F8}" srcOrd="0" destOrd="0" presId="urn:microsoft.com/office/officeart/2005/8/layout/pyramid1"/>
    <dgm:cxn modelId="{9B3FB1AD-3EE5-4EE1-9E65-A9E4234DC17B}" type="presParOf" srcId="{D9DEC577-6080-4212-97DA-AFC2D4941193}" destId="{80A69B10-4E20-4DA3-8776-F84D2B65D812}" srcOrd="1" destOrd="0" presId="urn:microsoft.com/office/officeart/2005/8/layout/pyramid1"/>
    <dgm:cxn modelId="{88006837-F034-449E-8C37-B34E90B7BF4A}" type="presParOf" srcId="{E4381662-C16F-4A2A-9033-240ECC72AE36}" destId="{6A6CC099-3762-438B-B621-760F01BF1285}" srcOrd="1" destOrd="0" presId="urn:microsoft.com/office/officeart/2005/8/layout/pyramid1"/>
    <dgm:cxn modelId="{2A92B046-2195-4D44-B0ED-FB1C692C34D4}" type="presParOf" srcId="{6A6CC099-3762-438B-B621-760F01BF1285}" destId="{6DC5B3A3-70EC-4780-A064-AFFB37225329}" srcOrd="0" destOrd="0" presId="urn:microsoft.com/office/officeart/2005/8/layout/pyramid1"/>
    <dgm:cxn modelId="{18F81EF4-6801-48C7-8E6E-9E229ECDE1F9}" type="presParOf" srcId="{6A6CC099-3762-438B-B621-760F01BF1285}" destId="{58A2A42F-6B83-4466-A13A-AA179D3FE3BA}" srcOrd="1" destOrd="0" presId="urn:microsoft.com/office/officeart/2005/8/layout/pyramid1"/>
    <dgm:cxn modelId="{29968E63-A685-4FD0-96BA-00BE4E31FC4D}" type="presParOf" srcId="{E4381662-C16F-4A2A-9033-240ECC72AE36}" destId="{6CE9A199-E8F5-4BE9-A231-F5B6610FC998}" srcOrd="2" destOrd="0" presId="urn:microsoft.com/office/officeart/2005/8/layout/pyramid1"/>
    <dgm:cxn modelId="{652B1EB8-DFFC-4BA3-8BAA-0250F7DACE12}" type="presParOf" srcId="{6CE9A199-E8F5-4BE9-A231-F5B6610FC998}" destId="{80D49D81-66EF-4E84-A729-066CB0936C18}" srcOrd="0" destOrd="0" presId="urn:microsoft.com/office/officeart/2005/8/layout/pyramid1"/>
    <dgm:cxn modelId="{FA20C4F8-AAD5-4787-BE90-C16E2A5AE9C2}" type="presParOf" srcId="{6CE9A199-E8F5-4BE9-A231-F5B6610FC998}" destId="{7F7BF4CD-C19F-443D-AFCB-3EF1D8486B33}" srcOrd="1" destOrd="0" presId="urn:microsoft.com/office/officeart/2005/8/layout/pyramid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028D8EB-599E-4EBB-B473-8A8F1B08E47E}" type="doc">
      <dgm:prSet loTypeId="urn:microsoft.com/office/officeart/2005/8/layout/pyramid1" loCatId="pyramid" qsTypeId="urn:microsoft.com/office/officeart/2005/8/quickstyle/3d1" qsCatId="3D" csTypeId="urn:microsoft.com/office/officeart/2005/8/colors/colorful4" csCatId="colorful" phldr="1"/>
      <dgm:spPr/>
    </dgm:pt>
    <dgm:pt modelId="{0732E876-03E7-46EB-A759-19E88788A995}">
      <dgm:prSet phldrT="[Text]" custT="1"/>
      <dgm:spPr/>
      <dgm:t>
        <a:bodyPr/>
        <a:lstStyle/>
        <a:p>
          <a:r>
            <a:rPr lang="en-US" sz="1400" dirty="0" smtClean="0">
              <a:solidFill>
                <a:schemeClr val="bg1"/>
              </a:solidFill>
            </a:rPr>
            <a:t> </a:t>
          </a:r>
        </a:p>
        <a:p>
          <a:r>
            <a:rPr lang="en-US" sz="1400" dirty="0" smtClean="0">
              <a:solidFill>
                <a:schemeClr val="bg1"/>
              </a:solidFill>
            </a:rPr>
            <a:t>Agent</a:t>
          </a:r>
          <a:endParaRPr lang="en-US" sz="1400" dirty="0">
            <a:solidFill>
              <a:schemeClr val="bg1"/>
            </a:solidFill>
          </a:endParaRPr>
        </a:p>
      </dgm:t>
    </dgm:pt>
    <dgm:pt modelId="{8438E4F0-E733-4F48-9786-F96111A995AA}" type="parTrans" cxnId="{2E2BCB77-5334-4680-9A98-5C2128BA66A9}">
      <dgm:prSet/>
      <dgm:spPr/>
      <dgm:t>
        <a:bodyPr/>
        <a:lstStyle/>
        <a:p>
          <a:endParaRPr lang="en-US" sz="1400">
            <a:solidFill>
              <a:schemeClr val="bg1"/>
            </a:solidFill>
          </a:endParaRPr>
        </a:p>
      </dgm:t>
    </dgm:pt>
    <dgm:pt modelId="{CB9A6BD3-9B98-4E7F-AFFF-DA1822EBF906}" type="sibTrans" cxnId="{2E2BCB77-5334-4680-9A98-5C2128BA66A9}">
      <dgm:prSet/>
      <dgm:spPr/>
      <dgm:t>
        <a:bodyPr/>
        <a:lstStyle/>
        <a:p>
          <a:endParaRPr lang="en-US" sz="1400">
            <a:solidFill>
              <a:schemeClr val="bg1"/>
            </a:solidFill>
          </a:endParaRPr>
        </a:p>
      </dgm:t>
    </dgm:pt>
    <dgm:pt modelId="{28AB6530-55B1-4C8B-9650-A97412A9262F}">
      <dgm:prSet phldrT="[Text]" custT="1"/>
      <dgm:spPr/>
      <dgm:t>
        <a:bodyPr/>
        <a:lstStyle/>
        <a:p>
          <a:r>
            <a:rPr lang="en-US" sz="1400" dirty="0" smtClean="0">
              <a:solidFill>
                <a:schemeClr val="bg1"/>
              </a:solidFill>
            </a:rPr>
            <a:t>Intelligent Analytical Engines</a:t>
          </a:r>
          <a:endParaRPr lang="en-US" sz="1400" dirty="0">
            <a:solidFill>
              <a:schemeClr val="bg1"/>
            </a:solidFill>
          </a:endParaRPr>
        </a:p>
      </dgm:t>
    </dgm:pt>
    <dgm:pt modelId="{B0BA8A70-1A3D-4602-9158-DCE8CF1B54B5}" type="parTrans" cxnId="{0EA353F6-A6FB-4779-9A49-165023E3389A}">
      <dgm:prSet/>
      <dgm:spPr/>
      <dgm:t>
        <a:bodyPr/>
        <a:lstStyle/>
        <a:p>
          <a:endParaRPr lang="en-US" sz="1400">
            <a:solidFill>
              <a:schemeClr val="bg1"/>
            </a:solidFill>
          </a:endParaRPr>
        </a:p>
      </dgm:t>
    </dgm:pt>
    <dgm:pt modelId="{CEE8AC5C-55E3-462B-9BE2-BC564F645E3E}" type="sibTrans" cxnId="{0EA353F6-A6FB-4779-9A49-165023E3389A}">
      <dgm:prSet/>
      <dgm:spPr/>
      <dgm:t>
        <a:bodyPr/>
        <a:lstStyle/>
        <a:p>
          <a:endParaRPr lang="en-US" sz="1400">
            <a:solidFill>
              <a:schemeClr val="bg1"/>
            </a:solidFill>
          </a:endParaRPr>
        </a:p>
      </dgm:t>
    </dgm:pt>
    <dgm:pt modelId="{615C0673-C22F-41FB-85E2-E156CC2998AF}">
      <dgm:prSet phldrT="[Text]" custT="1"/>
      <dgm:spPr/>
      <dgm:t>
        <a:bodyPr/>
        <a:lstStyle/>
        <a:p>
          <a:r>
            <a:rPr lang="en-US" sz="1400" dirty="0" smtClean="0">
              <a:solidFill>
                <a:schemeClr val="bg1"/>
              </a:solidFill>
            </a:rPr>
            <a:t>Distributed Intelligent Algorithms</a:t>
          </a:r>
          <a:endParaRPr lang="en-US" sz="1400" dirty="0">
            <a:solidFill>
              <a:schemeClr val="bg1"/>
            </a:solidFill>
          </a:endParaRPr>
        </a:p>
      </dgm:t>
    </dgm:pt>
    <dgm:pt modelId="{944B1FA0-CA9F-48BD-8522-32A018CB4696}" type="parTrans" cxnId="{36B8CA0C-4D28-4AD6-8E07-320CB1A113A2}">
      <dgm:prSet/>
      <dgm:spPr/>
      <dgm:t>
        <a:bodyPr/>
        <a:lstStyle/>
        <a:p>
          <a:endParaRPr lang="en-US" sz="1400">
            <a:solidFill>
              <a:schemeClr val="bg1"/>
            </a:solidFill>
          </a:endParaRPr>
        </a:p>
      </dgm:t>
    </dgm:pt>
    <dgm:pt modelId="{5E3F7E46-353F-4FE0-85F1-8379512EF79B}" type="sibTrans" cxnId="{36B8CA0C-4D28-4AD6-8E07-320CB1A113A2}">
      <dgm:prSet/>
      <dgm:spPr/>
      <dgm:t>
        <a:bodyPr/>
        <a:lstStyle/>
        <a:p>
          <a:endParaRPr lang="en-US" sz="1400">
            <a:solidFill>
              <a:schemeClr val="bg1"/>
            </a:solidFill>
          </a:endParaRPr>
        </a:p>
      </dgm:t>
    </dgm:pt>
    <dgm:pt modelId="{E4381662-C16F-4A2A-9033-240ECC72AE36}" type="pres">
      <dgm:prSet presAssocID="{7028D8EB-599E-4EBB-B473-8A8F1B08E47E}" presName="Name0" presStyleCnt="0">
        <dgm:presLayoutVars>
          <dgm:dir/>
          <dgm:animLvl val="lvl"/>
          <dgm:resizeHandles val="exact"/>
        </dgm:presLayoutVars>
      </dgm:prSet>
      <dgm:spPr/>
    </dgm:pt>
    <dgm:pt modelId="{D9DEC577-6080-4212-97DA-AFC2D4941193}" type="pres">
      <dgm:prSet presAssocID="{0732E876-03E7-46EB-A759-19E88788A995}" presName="Name8" presStyleCnt="0"/>
      <dgm:spPr/>
    </dgm:pt>
    <dgm:pt modelId="{84F6DCF2-E159-473E-8799-ADF45C3496F8}" type="pres">
      <dgm:prSet presAssocID="{0732E876-03E7-46EB-A759-19E88788A995}" presName="level" presStyleLbl="node1" presStyleIdx="0" presStyleCnt="3">
        <dgm:presLayoutVars>
          <dgm:chMax val="1"/>
          <dgm:bulletEnabled val="1"/>
        </dgm:presLayoutVars>
      </dgm:prSet>
      <dgm:spPr/>
      <dgm:t>
        <a:bodyPr/>
        <a:lstStyle/>
        <a:p>
          <a:endParaRPr lang="en-US"/>
        </a:p>
      </dgm:t>
    </dgm:pt>
    <dgm:pt modelId="{80A69B10-4E20-4DA3-8776-F84D2B65D812}" type="pres">
      <dgm:prSet presAssocID="{0732E876-03E7-46EB-A759-19E88788A995}" presName="levelTx" presStyleLbl="revTx" presStyleIdx="0" presStyleCnt="0">
        <dgm:presLayoutVars>
          <dgm:chMax val="1"/>
          <dgm:bulletEnabled val="1"/>
        </dgm:presLayoutVars>
      </dgm:prSet>
      <dgm:spPr/>
      <dgm:t>
        <a:bodyPr/>
        <a:lstStyle/>
        <a:p>
          <a:endParaRPr lang="en-US"/>
        </a:p>
      </dgm:t>
    </dgm:pt>
    <dgm:pt modelId="{6A6CC099-3762-438B-B621-760F01BF1285}" type="pres">
      <dgm:prSet presAssocID="{28AB6530-55B1-4C8B-9650-A97412A9262F}" presName="Name8" presStyleCnt="0"/>
      <dgm:spPr/>
    </dgm:pt>
    <dgm:pt modelId="{6DC5B3A3-70EC-4780-A064-AFFB37225329}" type="pres">
      <dgm:prSet presAssocID="{28AB6530-55B1-4C8B-9650-A97412A9262F}" presName="level" presStyleLbl="node1" presStyleIdx="1" presStyleCnt="3">
        <dgm:presLayoutVars>
          <dgm:chMax val="1"/>
          <dgm:bulletEnabled val="1"/>
        </dgm:presLayoutVars>
      </dgm:prSet>
      <dgm:spPr/>
      <dgm:t>
        <a:bodyPr/>
        <a:lstStyle/>
        <a:p>
          <a:endParaRPr lang="en-US"/>
        </a:p>
      </dgm:t>
    </dgm:pt>
    <dgm:pt modelId="{58A2A42F-6B83-4466-A13A-AA179D3FE3BA}" type="pres">
      <dgm:prSet presAssocID="{28AB6530-55B1-4C8B-9650-A97412A9262F}" presName="levelTx" presStyleLbl="revTx" presStyleIdx="0" presStyleCnt="0">
        <dgm:presLayoutVars>
          <dgm:chMax val="1"/>
          <dgm:bulletEnabled val="1"/>
        </dgm:presLayoutVars>
      </dgm:prSet>
      <dgm:spPr/>
      <dgm:t>
        <a:bodyPr/>
        <a:lstStyle/>
        <a:p>
          <a:endParaRPr lang="en-US"/>
        </a:p>
      </dgm:t>
    </dgm:pt>
    <dgm:pt modelId="{6CE9A199-E8F5-4BE9-A231-F5B6610FC998}" type="pres">
      <dgm:prSet presAssocID="{615C0673-C22F-41FB-85E2-E156CC2998AF}" presName="Name8" presStyleCnt="0"/>
      <dgm:spPr/>
    </dgm:pt>
    <dgm:pt modelId="{80D49D81-66EF-4E84-A729-066CB0936C18}" type="pres">
      <dgm:prSet presAssocID="{615C0673-C22F-41FB-85E2-E156CC2998AF}" presName="level" presStyleLbl="node1" presStyleIdx="2" presStyleCnt="3">
        <dgm:presLayoutVars>
          <dgm:chMax val="1"/>
          <dgm:bulletEnabled val="1"/>
        </dgm:presLayoutVars>
      </dgm:prSet>
      <dgm:spPr/>
      <dgm:t>
        <a:bodyPr/>
        <a:lstStyle/>
        <a:p>
          <a:endParaRPr lang="en-US"/>
        </a:p>
      </dgm:t>
    </dgm:pt>
    <dgm:pt modelId="{7F7BF4CD-C19F-443D-AFCB-3EF1D8486B33}" type="pres">
      <dgm:prSet presAssocID="{615C0673-C22F-41FB-85E2-E156CC2998AF}" presName="levelTx" presStyleLbl="revTx" presStyleIdx="0" presStyleCnt="0">
        <dgm:presLayoutVars>
          <dgm:chMax val="1"/>
          <dgm:bulletEnabled val="1"/>
        </dgm:presLayoutVars>
      </dgm:prSet>
      <dgm:spPr/>
      <dgm:t>
        <a:bodyPr/>
        <a:lstStyle/>
        <a:p>
          <a:endParaRPr lang="en-US"/>
        </a:p>
      </dgm:t>
    </dgm:pt>
  </dgm:ptLst>
  <dgm:cxnLst>
    <dgm:cxn modelId="{0EA353F6-A6FB-4779-9A49-165023E3389A}" srcId="{7028D8EB-599E-4EBB-B473-8A8F1B08E47E}" destId="{28AB6530-55B1-4C8B-9650-A97412A9262F}" srcOrd="1" destOrd="0" parTransId="{B0BA8A70-1A3D-4602-9158-DCE8CF1B54B5}" sibTransId="{CEE8AC5C-55E3-462B-9BE2-BC564F645E3E}"/>
    <dgm:cxn modelId="{C8C358F6-2D40-4479-B6BA-599CF04E28B2}" type="presOf" srcId="{615C0673-C22F-41FB-85E2-E156CC2998AF}" destId="{7F7BF4CD-C19F-443D-AFCB-3EF1D8486B33}" srcOrd="1" destOrd="0" presId="urn:microsoft.com/office/officeart/2005/8/layout/pyramid1"/>
    <dgm:cxn modelId="{36B8CA0C-4D28-4AD6-8E07-320CB1A113A2}" srcId="{7028D8EB-599E-4EBB-B473-8A8F1B08E47E}" destId="{615C0673-C22F-41FB-85E2-E156CC2998AF}" srcOrd="2" destOrd="0" parTransId="{944B1FA0-CA9F-48BD-8522-32A018CB4696}" sibTransId="{5E3F7E46-353F-4FE0-85F1-8379512EF79B}"/>
    <dgm:cxn modelId="{18315A05-A6DD-4691-88A2-75C5A8E2E703}" type="presOf" srcId="{0732E876-03E7-46EB-A759-19E88788A995}" destId="{84F6DCF2-E159-473E-8799-ADF45C3496F8}" srcOrd="0" destOrd="0" presId="urn:microsoft.com/office/officeart/2005/8/layout/pyramid1"/>
    <dgm:cxn modelId="{C543C9DB-3FDC-4310-AFC6-B6D59EF872DF}" type="presOf" srcId="{28AB6530-55B1-4C8B-9650-A97412A9262F}" destId="{58A2A42F-6B83-4466-A13A-AA179D3FE3BA}" srcOrd="1" destOrd="0" presId="urn:microsoft.com/office/officeart/2005/8/layout/pyramid1"/>
    <dgm:cxn modelId="{33083154-2F57-4BE4-836E-55E4E04C5A74}" type="presOf" srcId="{7028D8EB-599E-4EBB-B473-8A8F1B08E47E}" destId="{E4381662-C16F-4A2A-9033-240ECC72AE36}" srcOrd="0" destOrd="0" presId="urn:microsoft.com/office/officeart/2005/8/layout/pyramid1"/>
    <dgm:cxn modelId="{3DA8FA18-1F2A-4A78-A60C-18AF4238F611}" type="presOf" srcId="{615C0673-C22F-41FB-85E2-E156CC2998AF}" destId="{80D49D81-66EF-4E84-A729-066CB0936C18}" srcOrd="0" destOrd="0" presId="urn:microsoft.com/office/officeart/2005/8/layout/pyramid1"/>
    <dgm:cxn modelId="{EB6083F6-E12E-46C5-BCD2-C69D8F39F41A}" type="presOf" srcId="{28AB6530-55B1-4C8B-9650-A97412A9262F}" destId="{6DC5B3A3-70EC-4780-A064-AFFB37225329}" srcOrd="0" destOrd="0" presId="urn:microsoft.com/office/officeart/2005/8/layout/pyramid1"/>
    <dgm:cxn modelId="{378AB8A5-73B0-4490-9198-006EEFE3297A}" type="presOf" srcId="{0732E876-03E7-46EB-A759-19E88788A995}" destId="{80A69B10-4E20-4DA3-8776-F84D2B65D812}" srcOrd="1" destOrd="0" presId="urn:microsoft.com/office/officeart/2005/8/layout/pyramid1"/>
    <dgm:cxn modelId="{2E2BCB77-5334-4680-9A98-5C2128BA66A9}" srcId="{7028D8EB-599E-4EBB-B473-8A8F1B08E47E}" destId="{0732E876-03E7-46EB-A759-19E88788A995}" srcOrd="0" destOrd="0" parTransId="{8438E4F0-E733-4F48-9786-F96111A995AA}" sibTransId="{CB9A6BD3-9B98-4E7F-AFFF-DA1822EBF906}"/>
    <dgm:cxn modelId="{FD10DE88-0378-401D-A273-CA0F4E85B0C6}" type="presParOf" srcId="{E4381662-C16F-4A2A-9033-240ECC72AE36}" destId="{D9DEC577-6080-4212-97DA-AFC2D4941193}" srcOrd="0" destOrd="0" presId="urn:microsoft.com/office/officeart/2005/8/layout/pyramid1"/>
    <dgm:cxn modelId="{DDF8A990-313C-4A76-902A-B0C64BB3F3AF}" type="presParOf" srcId="{D9DEC577-6080-4212-97DA-AFC2D4941193}" destId="{84F6DCF2-E159-473E-8799-ADF45C3496F8}" srcOrd="0" destOrd="0" presId="urn:microsoft.com/office/officeart/2005/8/layout/pyramid1"/>
    <dgm:cxn modelId="{26E5CA97-5DE3-4AA0-9193-F630E2203321}" type="presParOf" srcId="{D9DEC577-6080-4212-97DA-AFC2D4941193}" destId="{80A69B10-4E20-4DA3-8776-F84D2B65D812}" srcOrd="1" destOrd="0" presId="urn:microsoft.com/office/officeart/2005/8/layout/pyramid1"/>
    <dgm:cxn modelId="{1259C641-8554-4587-8DE1-3C7BA868E472}" type="presParOf" srcId="{E4381662-C16F-4A2A-9033-240ECC72AE36}" destId="{6A6CC099-3762-438B-B621-760F01BF1285}" srcOrd="1" destOrd="0" presId="urn:microsoft.com/office/officeart/2005/8/layout/pyramid1"/>
    <dgm:cxn modelId="{023DCCE5-08AF-4A2C-B4A7-AC8951882943}" type="presParOf" srcId="{6A6CC099-3762-438B-B621-760F01BF1285}" destId="{6DC5B3A3-70EC-4780-A064-AFFB37225329}" srcOrd="0" destOrd="0" presId="urn:microsoft.com/office/officeart/2005/8/layout/pyramid1"/>
    <dgm:cxn modelId="{F903AA56-4A53-49A5-92ED-9E040B9DBB62}" type="presParOf" srcId="{6A6CC099-3762-438B-B621-760F01BF1285}" destId="{58A2A42F-6B83-4466-A13A-AA179D3FE3BA}" srcOrd="1" destOrd="0" presId="urn:microsoft.com/office/officeart/2005/8/layout/pyramid1"/>
    <dgm:cxn modelId="{65949B62-50DD-4FBC-8109-E8779AA6D0B7}" type="presParOf" srcId="{E4381662-C16F-4A2A-9033-240ECC72AE36}" destId="{6CE9A199-E8F5-4BE9-A231-F5B6610FC998}" srcOrd="2" destOrd="0" presId="urn:microsoft.com/office/officeart/2005/8/layout/pyramid1"/>
    <dgm:cxn modelId="{90E5B812-9756-407A-859A-0D45D706E52E}" type="presParOf" srcId="{6CE9A199-E8F5-4BE9-A231-F5B6610FC998}" destId="{80D49D81-66EF-4E84-A729-066CB0936C18}" srcOrd="0" destOrd="0" presId="urn:microsoft.com/office/officeart/2005/8/layout/pyramid1"/>
    <dgm:cxn modelId="{5A5C4F1C-1451-4CAA-B7D6-0DF1791E81B2}" type="presParOf" srcId="{6CE9A199-E8F5-4BE9-A231-F5B6610FC998}" destId="{7F7BF4CD-C19F-443D-AFCB-3EF1D8486B33}" srcOrd="1" destOrd="0" presId="urn:microsoft.com/office/officeart/2005/8/layout/pyramid1"/>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3854670-69F0-4C36-A5E1-038EEE03E281}" type="doc">
      <dgm:prSet loTypeId="urn:microsoft.com/office/officeart/2005/8/layout/vProcess5" loCatId="process" qsTypeId="urn:microsoft.com/office/officeart/2005/8/quickstyle/simple3" qsCatId="simple" csTypeId="urn:microsoft.com/office/officeart/2005/8/colors/accent1_2" csCatId="accent1" phldr="1"/>
      <dgm:spPr/>
      <dgm:t>
        <a:bodyPr/>
        <a:lstStyle/>
        <a:p>
          <a:endParaRPr lang="en-US"/>
        </a:p>
      </dgm:t>
    </dgm:pt>
    <dgm:pt modelId="{31114D77-6245-427F-BC57-04E432F48361}">
      <dgm:prSet phldrT="[Text]"/>
      <dgm:spPr/>
      <dgm:t>
        <a:bodyPr/>
        <a:lstStyle/>
        <a:p>
          <a:r>
            <a:rPr lang="en-US" dirty="0" smtClean="0">
              <a:solidFill>
                <a:schemeClr val="bg1">
                  <a:lumMod val="50000"/>
                </a:schemeClr>
              </a:solidFill>
            </a:rPr>
            <a:t>Syntactic Web</a:t>
          </a:r>
          <a:endParaRPr lang="en-US" dirty="0">
            <a:solidFill>
              <a:schemeClr val="bg1">
                <a:lumMod val="50000"/>
              </a:schemeClr>
            </a:solidFill>
          </a:endParaRPr>
        </a:p>
      </dgm:t>
    </dgm:pt>
    <dgm:pt modelId="{78C859F1-A723-455B-A8CA-42B81B64C71B}" type="parTrans" cxnId="{6F671F23-02D9-4063-B15E-EF8A7CADE256}">
      <dgm:prSet/>
      <dgm:spPr/>
      <dgm:t>
        <a:bodyPr/>
        <a:lstStyle/>
        <a:p>
          <a:endParaRPr lang="en-US"/>
        </a:p>
      </dgm:t>
    </dgm:pt>
    <dgm:pt modelId="{A48B1A2C-4BEF-4AB2-8419-88FAABA4E32C}" type="sibTrans" cxnId="{6F671F23-02D9-4063-B15E-EF8A7CADE256}">
      <dgm:prSet/>
      <dgm:spPr/>
      <dgm:t>
        <a:bodyPr/>
        <a:lstStyle/>
        <a:p>
          <a:endParaRPr lang="en-US"/>
        </a:p>
      </dgm:t>
    </dgm:pt>
    <dgm:pt modelId="{29E15F29-5DB4-4D29-A360-E84337979703}">
      <dgm:prSet phldrT="[Text]"/>
      <dgm:spPr/>
      <dgm:t>
        <a:bodyPr/>
        <a:lstStyle/>
        <a:p>
          <a:r>
            <a:rPr lang="en-US" dirty="0" smtClean="0">
              <a:solidFill>
                <a:schemeClr val="bg1">
                  <a:lumMod val="95000"/>
                </a:schemeClr>
              </a:solidFill>
            </a:rPr>
            <a:t>Semantic Web</a:t>
          </a:r>
          <a:endParaRPr lang="en-US" dirty="0">
            <a:solidFill>
              <a:schemeClr val="bg1">
                <a:lumMod val="95000"/>
              </a:schemeClr>
            </a:solidFill>
          </a:endParaRPr>
        </a:p>
      </dgm:t>
    </dgm:pt>
    <dgm:pt modelId="{D68F0447-0B1A-4CEB-BA25-8927146EC365}" type="parTrans" cxnId="{09A00DC0-D8DE-4BC0-9547-44E8456E0C4B}">
      <dgm:prSet/>
      <dgm:spPr/>
      <dgm:t>
        <a:bodyPr/>
        <a:lstStyle/>
        <a:p>
          <a:endParaRPr lang="en-US"/>
        </a:p>
      </dgm:t>
    </dgm:pt>
    <dgm:pt modelId="{86CD07EC-C0C6-49EE-B3D7-D80885E923E6}" type="sibTrans" cxnId="{09A00DC0-D8DE-4BC0-9547-44E8456E0C4B}">
      <dgm:prSet/>
      <dgm:spPr/>
      <dgm:t>
        <a:bodyPr/>
        <a:lstStyle/>
        <a:p>
          <a:endParaRPr lang="en-US"/>
        </a:p>
      </dgm:t>
    </dgm:pt>
    <dgm:pt modelId="{DEBEACCC-A752-430C-A71B-3B7DB8919C09}">
      <dgm:prSet phldrT="[Text]"/>
      <dgm:spPr/>
      <dgm:t>
        <a:bodyPr/>
        <a:lstStyle/>
        <a:p>
          <a:endParaRPr lang="en-US" b="1" dirty="0">
            <a:effectLst>
              <a:outerShdw blurRad="38100" dist="38100" dir="2700000" algn="tl">
                <a:srgbClr val="000000">
                  <a:alpha val="43137"/>
                </a:srgbClr>
              </a:outerShdw>
            </a:effectLst>
          </a:endParaRPr>
        </a:p>
      </dgm:t>
    </dgm:pt>
    <dgm:pt modelId="{D75A3066-1E76-4BE7-909F-CF213AFB49E1}" type="parTrans" cxnId="{7A326E41-7DB4-4DBE-B113-3F72BA0C1570}">
      <dgm:prSet/>
      <dgm:spPr/>
      <dgm:t>
        <a:bodyPr/>
        <a:lstStyle/>
        <a:p>
          <a:endParaRPr lang="en-US"/>
        </a:p>
      </dgm:t>
    </dgm:pt>
    <dgm:pt modelId="{F9AD41E4-B42C-458B-B904-02873A55C018}" type="sibTrans" cxnId="{7A326E41-7DB4-4DBE-B113-3F72BA0C1570}">
      <dgm:prSet/>
      <dgm:spPr/>
      <dgm:t>
        <a:bodyPr/>
        <a:lstStyle/>
        <a:p>
          <a:endParaRPr lang="en-US"/>
        </a:p>
      </dgm:t>
    </dgm:pt>
    <dgm:pt modelId="{F813226D-408A-4906-85B6-914EE7A06028}" type="pres">
      <dgm:prSet presAssocID="{E3854670-69F0-4C36-A5E1-038EEE03E281}" presName="outerComposite" presStyleCnt="0">
        <dgm:presLayoutVars>
          <dgm:chMax val="5"/>
          <dgm:dir/>
          <dgm:resizeHandles val="exact"/>
        </dgm:presLayoutVars>
      </dgm:prSet>
      <dgm:spPr/>
      <dgm:t>
        <a:bodyPr/>
        <a:lstStyle/>
        <a:p>
          <a:endParaRPr lang="en-US"/>
        </a:p>
      </dgm:t>
    </dgm:pt>
    <dgm:pt modelId="{61940742-5925-458C-883C-1C770900C8D3}" type="pres">
      <dgm:prSet presAssocID="{E3854670-69F0-4C36-A5E1-038EEE03E281}" presName="dummyMaxCanvas" presStyleCnt="0">
        <dgm:presLayoutVars/>
      </dgm:prSet>
      <dgm:spPr/>
    </dgm:pt>
    <dgm:pt modelId="{B42DBD48-CCE0-4248-8FDF-D72BC7C73124}" type="pres">
      <dgm:prSet presAssocID="{E3854670-69F0-4C36-A5E1-038EEE03E281}" presName="ThreeNodes_1" presStyleLbl="node1" presStyleIdx="0" presStyleCnt="3">
        <dgm:presLayoutVars>
          <dgm:bulletEnabled val="1"/>
        </dgm:presLayoutVars>
      </dgm:prSet>
      <dgm:spPr/>
      <dgm:t>
        <a:bodyPr/>
        <a:lstStyle/>
        <a:p>
          <a:endParaRPr lang="en-US"/>
        </a:p>
      </dgm:t>
    </dgm:pt>
    <dgm:pt modelId="{BD8D53C8-79A6-4B65-A5B6-356DF88A244A}" type="pres">
      <dgm:prSet presAssocID="{E3854670-69F0-4C36-A5E1-038EEE03E281}" presName="ThreeNodes_2" presStyleLbl="node1" presStyleIdx="1" presStyleCnt="3">
        <dgm:presLayoutVars>
          <dgm:bulletEnabled val="1"/>
        </dgm:presLayoutVars>
      </dgm:prSet>
      <dgm:spPr/>
      <dgm:t>
        <a:bodyPr/>
        <a:lstStyle/>
        <a:p>
          <a:endParaRPr lang="en-US"/>
        </a:p>
      </dgm:t>
    </dgm:pt>
    <dgm:pt modelId="{9BAC178E-673E-4800-98DF-F7910AFE9014}" type="pres">
      <dgm:prSet presAssocID="{E3854670-69F0-4C36-A5E1-038EEE03E281}" presName="ThreeNodes_3" presStyleLbl="node1" presStyleIdx="2" presStyleCnt="3">
        <dgm:presLayoutVars>
          <dgm:bulletEnabled val="1"/>
        </dgm:presLayoutVars>
      </dgm:prSet>
      <dgm:spPr/>
      <dgm:t>
        <a:bodyPr/>
        <a:lstStyle/>
        <a:p>
          <a:endParaRPr lang="en-US"/>
        </a:p>
      </dgm:t>
    </dgm:pt>
    <dgm:pt modelId="{7D31361E-8295-45CB-BCB7-4E16C0FE2AFC}" type="pres">
      <dgm:prSet presAssocID="{E3854670-69F0-4C36-A5E1-038EEE03E281}" presName="ThreeConn_1-2" presStyleLbl="fgAccFollowNode1" presStyleIdx="0" presStyleCnt="2">
        <dgm:presLayoutVars>
          <dgm:bulletEnabled val="1"/>
        </dgm:presLayoutVars>
      </dgm:prSet>
      <dgm:spPr/>
      <dgm:t>
        <a:bodyPr/>
        <a:lstStyle/>
        <a:p>
          <a:endParaRPr lang="en-US"/>
        </a:p>
      </dgm:t>
    </dgm:pt>
    <dgm:pt modelId="{AA673985-1515-4D18-A93C-50896BE65BF0}" type="pres">
      <dgm:prSet presAssocID="{E3854670-69F0-4C36-A5E1-038EEE03E281}" presName="ThreeConn_2-3" presStyleLbl="fgAccFollowNode1" presStyleIdx="1" presStyleCnt="2">
        <dgm:presLayoutVars>
          <dgm:bulletEnabled val="1"/>
        </dgm:presLayoutVars>
      </dgm:prSet>
      <dgm:spPr/>
      <dgm:t>
        <a:bodyPr/>
        <a:lstStyle/>
        <a:p>
          <a:endParaRPr lang="en-US"/>
        </a:p>
      </dgm:t>
    </dgm:pt>
    <dgm:pt modelId="{D1BA659A-A662-4B16-BFB9-FE4CBBBF0F82}" type="pres">
      <dgm:prSet presAssocID="{E3854670-69F0-4C36-A5E1-038EEE03E281}" presName="ThreeNodes_1_text" presStyleLbl="node1" presStyleIdx="2" presStyleCnt="3">
        <dgm:presLayoutVars>
          <dgm:bulletEnabled val="1"/>
        </dgm:presLayoutVars>
      </dgm:prSet>
      <dgm:spPr/>
      <dgm:t>
        <a:bodyPr/>
        <a:lstStyle/>
        <a:p>
          <a:endParaRPr lang="en-US"/>
        </a:p>
      </dgm:t>
    </dgm:pt>
    <dgm:pt modelId="{9EFE4F38-A76C-4684-8F4A-ABF24E29A875}" type="pres">
      <dgm:prSet presAssocID="{E3854670-69F0-4C36-A5E1-038EEE03E281}" presName="ThreeNodes_2_text" presStyleLbl="node1" presStyleIdx="2" presStyleCnt="3">
        <dgm:presLayoutVars>
          <dgm:bulletEnabled val="1"/>
        </dgm:presLayoutVars>
      </dgm:prSet>
      <dgm:spPr/>
      <dgm:t>
        <a:bodyPr/>
        <a:lstStyle/>
        <a:p>
          <a:endParaRPr lang="en-US"/>
        </a:p>
      </dgm:t>
    </dgm:pt>
    <dgm:pt modelId="{F3A16F72-2123-479F-B54B-8768C5CB2131}" type="pres">
      <dgm:prSet presAssocID="{E3854670-69F0-4C36-A5E1-038EEE03E281}" presName="ThreeNodes_3_text" presStyleLbl="node1" presStyleIdx="2" presStyleCnt="3">
        <dgm:presLayoutVars>
          <dgm:bulletEnabled val="1"/>
        </dgm:presLayoutVars>
      </dgm:prSet>
      <dgm:spPr/>
      <dgm:t>
        <a:bodyPr/>
        <a:lstStyle/>
        <a:p>
          <a:endParaRPr lang="en-US"/>
        </a:p>
      </dgm:t>
    </dgm:pt>
  </dgm:ptLst>
  <dgm:cxnLst>
    <dgm:cxn modelId="{6F671F23-02D9-4063-B15E-EF8A7CADE256}" srcId="{E3854670-69F0-4C36-A5E1-038EEE03E281}" destId="{31114D77-6245-427F-BC57-04E432F48361}" srcOrd="0" destOrd="0" parTransId="{78C859F1-A723-455B-A8CA-42B81B64C71B}" sibTransId="{A48B1A2C-4BEF-4AB2-8419-88FAABA4E32C}"/>
    <dgm:cxn modelId="{E02F1A24-38C4-42E7-815B-9744A6844BB9}" type="presOf" srcId="{DEBEACCC-A752-430C-A71B-3B7DB8919C09}" destId="{9BAC178E-673E-4800-98DF-F7910AFE9014}" srcOrd="0" destOrd="0" presId="urn:microsoft.com/office/officeart/2005/8/layout/vProcess5"/>
    <dgm:cxn modelId="{7DC01555-6124-415C-B277-E2D4EBEC325D}" type="presOf" srcId="{A48B1A2C-4BEF-4AB2-8419-88FAABA4E32C}" destId="{7D31361E-8295-45CB-BCB7-4E16C0FE2AFC}" srcOrd="0" destOrd="0" presId="urn:microsoft.com/office/officeart/2005/8/layout/vProcess5"/>
    <dgm:cxn modelId="{09A00DC0-D8DE-4BC0-9547-44E8456E0C4B}" srcId="{E3854670-69F0-4C36-A5E1-038EEE03E281}" destId="{29E15F29-5DB4-4D29-A360-E84337979703}" srcOrd="1" destOrd="0" parTransId="{D68F0447-0B1A-4CEB-BA25-8927146EC365}" sibTransId="{86CD07EC-C0C6-49EE-B3D7-D80885E923E6}"/>
    <dgm:cxn modelId="{E412D8B8-B929-44A2-9DBA-5CF1C41D6B55}" type="presOf" srcId="{29E15F29-5DB4-4D29-A360-E84337979703}" destId="{9EFE4F38-A76C-4684-8F4A-ABF24E29A875}" srcOrd="1" destOrd="0" presId="urn:microsoft.com/office/officeart/2005/8/layout/vProcess5"/>
    <dgm:cxn modelId="{00CB1B63-8FC3-4246-AD7E-67591FF0C5B7}" type="presOf" srcId="{86CD07EC-C0C6-49EE-B3D7-D80885E923E6}" destId="{AA673985-1515-4D18-A93C-50896BE65BF0}" srcOrd="0" destOrd="0" presId="urn:microsoft.com/office/officeart/2005/8/layout/vProcess5"/>
    <dgm:cxn modelId="{D81540BB-0E33-46F6-8105-E33AC8FA641E}" type="presOf" srcId="{31114D77-6245-427F-BC57-04E432F48361}" destId="{B42DBD48-CCE0-4248-8FDF-D72BC7C73124}" srcOrd="0" destOrd="0" presId="urn:microsoft.com/office/officeart/2005/8/layout/vProcess5"/>
    <dgm:cxn modelId="{E21DAC42-3BAE-4A5A-9692-A7F891557FEA}" type="presOf" srcId="{E3854670-69F0-4C36-A5E1-038EEE03E281}" destId="{F813226D-408A-4906-85B6-914EE7A06028}" srcOrd="0" destOrd="0" presId="urn:microsoft.com/office/officeart/2005/8/layout/vProcess5"/>
    <dgm:cxn modelId="{7FE45A52-3FC0-42D2-9E3A-5A0F30F5A0FC}" type="presOf" srcId="{29E15F29-5DB4-4D29-A360-E84337979703}" destId="{BD8D53C8-79A6-4B65-A5B6-356DF88A244A}" srcOrd="0" destOrd="0" presId="urn:microsoft.com/office/officeart/2005/8/layout/vProcess5"/>
    <dgm:cxn modelId="{7A326E41-7DB4-4DBE-B113-3F72BA0C1570}" srcId="{E3854670-69F0-4C36-A5E1-038EEE03E281}" destId="{DEBEACCC-A752-430C-A71B-3B7DB8919C09}" srcOrd="2" destOrd="0" parTransId="{D75A3066-1E76-4BE7-909F-CF213AFB49E1}" sibTransId="{F9AD41E4-B42C-458B-B904-02873A55C018}"/>
    <dgm:cxn modelId="{581D8A16-89A0-4E79-BE0A-ED897AB8B0B4}" type="presOf" srcId="{DEBEACCC-A752-430C-A71B-3B7DB8919C09}" destId="{F3A16F72-2123-479F-B54B-8768C5CB2131}" srcOrd="1" destOrd="0" presId="urn:microsoft.com/office/officeart/2005/8/layout/vProcess5"/>
    <dgm:cxn modelId="{70C28D99-778F-4F79-8239-CFE8350A3CF8}" type="presOf" srcId="{31114D77-6245-427F-BC57-04E432F48361}" destId="{D1BA659A-A662-4B16-BFB9-FE4CBBBF0F82}" srcOrd="1" destOrd="0" presId="urn:microsoft.com/office/officeart/2005/8/layout/vProcess5"/>
    <dgm:cxn modelId="{C8618DB5-10D8-4333-AFBB-C472E40AE4E0}" type="presParOf" srcId="{F813226D-408A-4906-85B6-914EE7A06028}" destId="{61940742-5925-458C-883C-1C770900C8D3}" srcOrd="0" destOrd="0" presId="urn:microsoft.com/office/officeart/2005/8/layout/vProcess5"/>
    <dgm:cxn modelId="{E82A1B87-8A70-4985-8637-E797CFC4786F}" type="presParOf" srcId="{F813226D-408A-4906-85B6-914EE7A06028}" destId="{B42DBD48-CCE0-4248-8FDF-D72BC7C73124}" srcOrd="1" destOrd="0" presId="urn:microsoft.com/office/officeart/2005/8/layout/vProcess5"/>
    <dgm:cxn modelId="{907073E4-D095-4990-AB72-073307A4D1FB}" type="presParOf" srcId="{F813226D-408A-4906-85B6-914EE7A06028}" destId="{BD8D53C8-79A6-4B65-A5B6-356DF88A244A}" srcOrd="2" destOrd="0" presId="urn:microsoft.com/office/officeart/2005/8/layout/vProcess5"/>
    <dgm:cxn modelId="{7DACD004-E9F8-41C9-83B2-12AA767982B8}" type="presParOf" srcId="{F813226D-408A-4906-85B6-914EE7A06028}" destId="{9BAC178E-673E-4800-98DF-F7910AFE9014}" srcOrd="3" destOrd="0" presId="urn:microsoft.com/office/officeart/2005/8/layout/vProcess5"/>
    <dgm:cxn modelId="{EC1BA6DC-9831-4643-A3AA-FE97758C95F5}" type="presParOf" srcId="{F813226D-408A-4906-85B6-914EE7A06028}" destId="{7D31361E-8295-45CB-BCB7-4E16C0FE2AFC}" srcOrd="4" destOrd="0" presId="urn:microsoft.com/office/officeart/2005/8/layout/vProcess5"/>
    <dgm:cxn modelId="{BA217037-75EA-43BE-A2F4-34ECE077B170}" type="presParOf" srcId="{F813226D-408A-4906-85B6-914EE7A06028}" destId="{AA673985-1515-4D18-A93C-50896BE65BF0}" srcOrd="5" destOrd="0" presId="urn:microsoft.com/office/officeart/2005/8/layout/vProcess5"/>
    <dgm:cxn modelId="{1645D74C-49AA-4BFB-A99A-2B5D69C93ADB}" type="presParOf" srcId="{F813226D-408A-4906-85B6-914EE7A06028}" destId="{D1BA659A-A662-4B16-BFB9-FE4CBBBF0F82}" srcOrd="6" destOrd="0" presId="urn:microsoft.com/office/officeart/2005/8/layout/vProcess5"/>
    <dgm:cxn modelId="{59BFD81F-A8D4-4C42-81E8-E4E548F47726}" type="presParOf" srcId="{F813226D-408A-4906-85B6-914EE7A06028}" destId="{9EFE4F38-A76C-4684-8F4A-ABF24E29A875}" srcOrd="7" destOrd="0" presId="urn:microsoft.com/office/officeart/2005/8/layout/vProcess5"/>
    <dgm:cxn modelId="{CB7254DF-16BC-48D4-9EB1-A193AF9FFD0A}" type="presParOf" srcId="{F813226D-408A-4906-85B6-914EE7A06028}" destId="{F3A16F72-2123-479F-B54B-8768C5CB2131}"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3854670-69F0-4C36-A5E1-038EEE03E281}" type="doc">
      <dgm:prSet loTypeId="urn:microsoft.com/office/officeart/2005/8/layout/vProcess5" loCatId="process" qsTypeId="urn:microsoft.com/office/officeart/2005/8/quickstyle/simple3" qsCatId="simple" csTypeId="urn:microsoft.com/office/officeart/2005/8/colors/accent1_2" csCatId="accent1" phldr="1"/>
      <dgm:spPr/>
      <dgm:t>
        <a:bodyPr/>
        <a:lstStyle/>
        <a:p>
          <a:endParaRPr lang="en-US"/>
        </a:p>
      </dgm:t>
    </dgm:pt>
    <dgm:pt modelId="{31114D77-6245-427F-BC57-04E432F48361}">
      <dgm:prSet phldrT="[Text]"/>
      <dgm:spPr/>
      <dgm:t>
        <a:bodyPr/>
        <a:lstStyle/>
        <a:p>
          <a:r>
            <a:rPr lang="en-US" dirty="0" smtClean="0">
              <a:solidFill>
                <a:schemeClr val="bg1">
                  <a:lumMod val="50000"/>
                </a:schemeClr>
              </a:solidFill>
            </a:rPr>
            <a:t>Syntactic Web</a:t>
          </a:r>
          <a:endParaRPr lang="en-US" dirty="0">
            <a:solidFill>
              <a:schemeClr val="bg1">
                <a:lumMod val="50000"/>
              </a:schemeClr>
            </a:solidFill>
          </a:endParaRPr>
        </a:p>
      </dgm:t>
    </dgm:pt>
    <dgm:pt modelId="{78C859F1-A723-455B-A8CA-42B81B64C71B}" type="parTrans" cxnId="{6F671F23-02D9-4063-B15E-EF8A7CADE256}">
      <dgm:prSet/>
      <dgm:spPr/>
      <dgm:t>
        <a:bodyPr/>
        <a:lstStyle/>
        <a:p>
          <a:endParaRPr lang="en-US"/>
        </a:p>
      </dgm:t>
    </dgm:pt>
    <dgm:pt modelId="{A48B1A2C-4BEF-4AB2-8419-88FAABA4E32C}" type="sibTrans" cxnId="{6F671F23-02D9-4063-B15E-EF8A7CADE256}">
      <dgm:prSet/>
      <dgm:spPr/>
      <dgm:t>
        <a:bodyPr/>
        <a:lstStyle/>
        <a:p>
          <a:endParaRPr lang="en-US"/>
        </a:p>
      </dgm:t>
    </dgm:pt>
    <dgm:pt modelId="{29E15F29-5DB4-4D29-A360-E84337979703}">
      <dgm:prSet phldrT="[Text]"/>
      <dgm:spPr/>
      <dgm:t>
        <a:bodyPr/>
        <a:lstStyle/>
        <a:p>
          <a:r>
            <a:rPr lang="en-US" dirty="0" smtClean="0">
              <a:solidFill>
                <a:schemeClr val="bg1">
                  <a:lumMod val="95000"/>
                </a:schemeClr>
              </a:solidFill>
            </a:rPr>
            <a:t>Semantic Web</a:t>
          </a:r>
          <a:endParaRPr lang="en-US" dirty="0">
            <a:solidFill>
              <a:schemeClr val="bg1">
                <a:lumMod val="95000"/>
              </a:schemeClr>
            </a:solidFill>
          </a:endParaRPr>
        </a:p>
      </dgm:t>
    </dgm:pt>
    <dgm:pt modelId="{D68F0447-0B1A-4CEB-BA25-8927146EC365}" type="parTrans" cxnId="{09A00DC0-D8DE-4BC0-9547-44E8456E0C4B}">
      <dgm:prSet/>
      <dgm:spPr/>
      <dgm:t>
        <a:bodyPr/>
        <a:lstStyle/>
        <a:p>
          <a:endParaRPr lang="en-US"/>
        </a:p>
      </dgm:t>
    </dgm:pt>
    <dgm:pt modelId="{86CD07EC-C0C6-49EE-B3D7-D80885E923E6}" type="sibTrans" cxnId="{09A00DC0-D8DE-4BC0-9547-44E8456E0C4B}">
      <dgm:prSet/>
      <dgm:spPr/>
      <dgm:t>
        <a:bodyPr/>
        <a:lstStyle/>
        <a:p>
          <a:endParaRPr lang="en-US"/>
        </a:p>
      </dgm:t>
    </dgm:pt>
    <dgm:pt modelId="{DEBEACCC-A752-430C-A71B-3B7DB8919C09}">
      <dgm:prSet phldrT="[Text]"/>
      <dgm:spPr/>
      <dgm:t>
        <a:bodyPr/>
        <a:lstStyle/>
        <a:p>
          <a:r>
            <a:rPr lang="en-US" b="1" dirty="0" smtClean="0">
              <a:effectLst>
                <a:outerShdw blurRad="38100" dist="38100" dir="2700000" algn="tl">
                  <a:srgbClr val="000000">
                    <a:alpha val="43137"/>
                  </a:srgbClr>
                </a:outerShdw>
              </a:effectLst>
            </a:rPr>
            <a:t>Synaptic Web</a:t>
          </a:r>
          <a:endParaRPr lang="en-US" b="1" dirty="0">
            <a:effectLst>
              <a:outerShdw blurRad="38100" dist="38100" dir="2700000" algn="tl">
                <a:srgbClr val="000000">
                  <a:alpha val="43137"/>
                </a:srgbClr>
              </a:outerShdw>
            </a:effectLst>
          </a:endParaRPr>
        </a:p>
      </dgm:t>
    </dgm:pt>
    <dgm:pt modelId="{D75A3066-1E76-4BE7-909F-CF213AFB49E1}" type="parTrans" cxnId="{7A326E41-7DB4-4DBE-B113-3F72BA0C1570}">
      <dgm:prSet/>
      <dgm:spPr/>
      <dgm:t>
        <a:bodyPr/>
        <a:lstStyle/>
        <a:p>
          <a:endParaRPr lang="en-US"/>
        </a:p>
      </dgm:t>
    </dgm:pt>
    <dgm:pt modelId="{F9AD41E4-B42C-458B-B904-02873A55C018}" type="sibTrans" cxnId="{7A326E41-7DB4-4DBE-B113-3F72BA0C1570}">
      <dgm:prSet/>
      <dgm:spPr/>
      <dgm:t>
        <a:bodyPr/>
        <a:lstStyle/>
        <a:p>
          <a:endParaRPr lang="en-US"/>
        </a:p>
      </dgm:t>
    </dgm:pt>
    <dgm:pt modelId="{F813226D-408A-4906-85B6-914EE7A06028}" type="pres">
      <dgm:prSet presAssocID="{E3854670-69F0-4C36-A5E1-038EEE03E281}" presName="outerComposite" presStyleCnt="0">
        <dgm:presLayoutVars>
          <dgm:chMax val="5"/>
          <dgm:dir/>
          <dgm:resizeHandles val="exact"/>
        </dgm:presLayoutVars>
      </dgm:prSet>
      <dgm:spPr/>
      <dgm:t>
        <a:bodyPr/>
        <a:lstStyle/>
        <a:p>
          <a:endParaRPr lang="en-US"/>
        </a:p>
      </dgm:t>
    </dgm:pt>
    <dgm:pt modelId="{61940742-5925-458C-883C-1C770900C8D3}" type="pres">
      <dgm:prSet presAssocID="{E3854670-69F0-4C36-A5E1-038EEE03E281}" presName="dummyMaxCanvas" presStyleCnt="0">
        <dgm:presLayoutVars/>
      </dgm:prSet>
      <dgm:spPr/>
    </dgm:pt>
    <dgm:pt modelId="{B42DBD48-CCE0-4248-8FDF-D72BC7C73124}" type="pres">
      <dgm:prSet presAssocID="{E3854670-69F0-4C36-A5E1-038EEE03E281}" presName="ThreeNodes_1" presStyleLbl="node1" presStyleIdx="0" presStyleCnt="3">
        <dgm:presLayoutVars>
          <dgm:bulletEnabled val="1"/>
        </dgm:presLayoutVars>
      </dgm:prSet>
      <dgm:spPr/>
      <dgm:t>
        <a:bodyPr/>
        <a:lstStyle/>
        <a:p>
          <a:endParaRPr lang="en-US"/>
        </a:p>
      </dgm:t>
    </dgm:pt>
    <dgm:pt modelId="{BD8D53C8-79A6-4B65-A5B6-356DF88A244A}" type="pres">
      <dgm:prSet presAssocID="{E3854670-69F0-4C36-A5E1-038EEE03E281}" presName="ThreeNodes_2" presStyleLbl="node1" presStyleIdx="1" presStyleCnt="3">
        <dgm:presLayoutVars>
          <dgm:bulletEnabled val="1"/>
        </dgm:presLayoutVars>
      </dgm:prSet>
      <dgm:spPr/>
      <dgm:t>
        <a:bodyPr/>
        <a:lstStyle/>
        <a:p>
          <a:endParaRPr lang="en-US"/>
        </a:p>
      </dgm:t>
    </dgm:pt>
    <dgm:pt modelId="{9BAC178E-673E-4800-98DF-F7910AFE9014}" type="pres">
      <dgm:prSet presAssocID="{E3854670-69F0-4C36-A5E1-038EEE03E281}" presName="ThreeNodes_3" presStyleLbl="node1" presStyleIdx="2" presStyleCnt="3">
        <dgm:presLayoutVars>
          <dgm:bulletEnabled val="1"/>
        </dgm:presLayoutVars>
      </dgm:prSet>
      <dgm:spPr/>
      <dgm:t>
        <a:bodyPr/>
        <a:lstStyle/>
        <a:p>
          <a:endParaRPr lang="en-US"/>
        </a:p>
      </dgm:t>
    </dgm:pt>
    <dgm:pt modelId="{7D31361E-8295-45CB-BCB7-4E16C0FE2AFC}" type="pres">
      <dgm:prSet presAssocID="{E3854670-69F0-4C36-A5E1-038EEE03E281}" presName="ThreeConn_1-2" presStyleLbl="fgAccFollowNode1" presStyleIdx="0" presStyleCnt="2">
        <dgm:presLayoutVars>
          <dgm:bulletEnabled val="1"/>
        </dgm:presLayoutVars>
      </dgm:prSet>
      <dgm:spPr/>
      <dgm:t>
        <a:bodyPr/>
        <a:lstStyle/>
        <a:p>
          <a:endParaRPr lang="en-US"/>
        </a:p>
      </dgm:t>
    </dgm:pt>
    <dgm:pt modelId="{AA673985-1515-4D18-A93C-50896BE65BF0}" type="pres">
      <dgm:prSet presAssocID="{E3854670-69F0-4C36-A5E1-038EEE03E281}" presName="ThreeConn_2-3" presStyleLbl="fgAccFollowNode1" presStyleIdx="1" presStyleCnt="2">
        <dgm:presLayoutVars>
          <dgm:bulletEnabled val="1"/>
        </dgm:presLayoutVars>
      </dgm:prSet>
      <dgm:spPr/>
      <dgm:t>
        <a:bodyPr/>
        <a:lstStyle/>
        <a:p>
          <a:endParaRPr lang="en-US"/>
        </a:p>
      </dgm:t>
    </dgm:pt>
    <dgm:pt modelId="{D1BA659A-A662-4B16-BFB9-FE4CBBBF0F82}" type="pres">
      <dgm:prSet presAssocID="{E3854670-69F0-4C36-A5E1-038EEE03E281}" presName="ThreeNodes_1_text" presStyleLbl="node1" presStyleIdx="2" presStyleCnt="3">
        <dgm:presLayoutVars>
          <dgm:bulletEnabled val="1"/>
        </dgm:presLayoutVars>
      </dgm:prSet>
      <dgm:spPr/>
      <dgm:t>
        <a:bodyPr/>
        <a:lstStyle/>
        <a:p>
          <a:endParaRPr lang="en-US"/>
        </a:p>
      </dgm:t>
    </dgm:pt>
    <dgm:pt modelId="{9EFE4F38-A76C-4684-8F4A-ABF24E29A875}" type="pres">
      <dgm:prSet presAssocID="{E3854670-69F0-4C36-A5E1-038EEE03E281}" presName="ThreeNodes_2_text" presStyleLbl="node1" presStyleIdx="2" presStyleCnt="3">
        <dgm:presLayoutVars>
          <dgm:bulletEnabled val="1"/>
        </dgm:presLayoutVars>
      </dgm:prSet>
      <dgm:spPr/>
      <dgm:t>
        <a:bodyPr/>
        <a:lstStyle/>
        <a:p>
          <a:endParaRPr lang="en-US"/>
        </a:p>
      </dgm:t>
    </dgm:pt>
    <dgm:pt modelId="{F3A16F72-2123-479F-B54B-8768C5CB2131}" type="pres">
      <dgm:prSet presAssocID="{E3854670-69F0-4C36-A5E1-038EEE03E281}" presName="ThreeNodes_3_text" presStyleLbl="node1" presStyleIdx="2" presStyleCnt="3">
        <dgm:presLayoutVars>
          <dgm:bulletEnabled val="1"/>
        </dgm:presLayoutVars>
      </dgm:prSet>
      <dgm:spPr/>
      <dgm:t>
        <a:bodyPr/>
        <a:lstStyle/>
        <a:p>
          <a:endParaRPr lang="en-US"/>
        </a:p>
      </dgm:t>
    </dgm:pt>
  </dgm:ptLst>
  <dgm:cxnLst>
    <dgm:cxn modelId="{6F671F23-02D9-4063-B15E-EF8A7CADE256}" srcId="{E3854670-69F0-4C36-A5E1-038EEE03E281}" destId="{31114D77-6245-427F-BC57-04E432F48361}" srcOrd="0" destOrd="0" parTransId="{78C859F1-A723-455B-A8CA-42B81B64C71B}" sibTransId="{A48B1A2C-4BEF-4AB2-8419-88FAABA4E32C}"/>
    <dgm:cxn modelId="{EC26C8DC-26BD-4E9B-9385-EC85F1A407F8}" type="presOf" srcId="{29E15F29-5DB4-4D29-A360-E84337979703}" destId="{BD8D53C8-79A6-4B65-A5B6-356DF88A244A}" srcOrd="0" destOrd="0" presId="urn:microsoft.com/office/officeart/2005/8/layout/vProcess5"/>
    <dgm:cxn modelId="{09A00DC0-D8DE-4BC0-9547-44E8456E0C4B}" srcId="{E3854670-69F0-4C36-A5E1-038EEE03E281}" destId="{29E15F29-5DB4-4D29-A360-E84337979703}" srcOrd="1" destOrd="0" parTransId="{D68F0447-0B1A-4CEB-BA25-8927146EC365}" sibTransId="{86CD07EC-C0C6-49EE-B3D7-D80885E923E6}"/>
    <dgm:cxn modelId="{7EFE7850-62CC-4AC1-9DC7-17063E50499B}" type="presOf" srcId="{86CD07EC-C0C6-49EE-B3D7-D80885E923E6}" destId="{AA673985-1515-4D18-A93C-50896BE65BF0}" srcOrd="0" destOrd="0" presId="urn:microsoft.com/office/officeart/2005/8/layout/vProcess5"/>
    <dgm:cxn modelId="{2E4920CE-AB7A-47A3-B75E-F690145A5E3D}" type="presOf" srcId="{A48B1A2C-4BEF-4AB2-8419-88FAABA4E32C}" destId="{7D31361E-8295-45CB-BCB7-4E16C0FE2AFC}" srcOrd="0" destOrd="0" presId="urn:microsoft.com/office/officeart/2005/8/layout/vProcess5"/>
    <dgm:cxn modelId="{DDB17A12-0D97-4403-BECF-7FD6ED06374C}" type="presOf" srcId="{31114D77-6245-427F-BC57-04E432F48361}" destId="{D1BA659A-A662-4B16-BFB9-FE4CBBBF0F82}" srcOrd="1" destOrd="0" presId="urn:microsoft.com/office/officeart/2005/8/layout/vProcess5"/>
    <dgm:cxn modelId="{3EAFEEA5-605A-43F6-AA01-8D3BEADE28D4}" type="presOf" srcId="{DEBEACCC-A752-430C-A71B-3B7DB8919C09}" destId="{9BAC178E-673E-4800-98DF-F7910AFE9014}" srcOrd="0" destOrd="0" presId="urn:microsoft.com/office/officeart/2005/8/layout/vProcess5"/>
    <dgm:cxn modelId="{BBFD3B9A-F5F2-4F6F-B232-9D2795B5EAA3}" type="presOf" srcId="{E3854670-69F0-4C36-A5E1-038EEE03E281}" destId="{F813226D-408A-4906-85B6-914EE7A06028}" srcOrd="0" destOrd="0" presId="urn:microsoft.com/office/officeart/2005/8/layout/vProcess5"/>
    <dgm:cxn modelId="{21918122-DAE1-4F6E-9626-C2EEB07A99DF}" type="presOf" srcId="{29E15F29-5DB4-4D29-A360-E84337979703}" destId="{9EFE4F38-A76C-4684-8F4A-ABF24E29A875}" srcOrd="1" destOrd="0" presId="urn:microsoft.com/office/officeart/2005/8/layout/vProcess5"/>
    <dgm:cxn modelId="{4AB7825D-5D07-40AF-AE30-0ED87F4F379C}" type="presOf" srcId="{DEBEACCC-A752-430C-A71B-3B7DB8919C09}" destId="{F3A16F72-2123-479F-B54B-8768C5CB2131}" srcOrd="1" destOrd="0" presId="urn:microsoft.com/office/officeart/2005/8/layout/vProcess5"/>
    <dgm:cxn modelId="{58FB3B12-52F1-4099-A41F-F855C39A298A}" type="presOf" srcId="{31114D77-6245-427F-BC57-04E432F48361}" destId="{B42DBD48-CCE0-4248-8FDF-D72BC7C73124}" srcOrd="0" destOrd="0" presId="urn:microsoft.com/office/officeart/2005/8/layout/vProcess5"/>
    <dgm:cxn modelId="{7A326E41-7DB4-4DBE-B113-3F72BA0C1570}" srcId="{E3854670-69F0-4C36-A5E1-038EEE03E281}" destId="{DEBEACCC-A752-430C-A71B-3B7DB8919C09}" srcOrd="2" destOrd="0" parTransId="{D75A3066-1E76-4BE7-909F-CF213AFB49E1}" sibTransId="{F9AD41E4-B42C-458B-B904-02873A55C018}"/>
    <dgm:cxn modelId="{1DF19263-D54A-4D1C-82DF-072AA8EE7D66}" type="presParOf" srcId="{F813226D-408A-4906-85B6-914EE7A06028}" destId="{61940742-5925-458C-883C-1C770900C8D3}" srcOrd="0" destOrd="0" presId="urn:microsoft.com/office/officeart/2005/8/layout/vProcess5"/>
    <dgm:cxn modelId="{8FA88FBC-5033-4DBD-9E54-FD1BC503144B}" type="presParOf" srcId="{F813226D-408A-4906-85B6-914EE7A06028}" destId="{B42DBD48-CCE0-4248-8FDF-D72BC7C73124}" srcOrd="1" destOrd="0" presId="urn:microsoft.com/office/officeart/2005/8/layout/vProcess5"/>
    <dgm:cxn modelId="{2D43D768-C822-40B4-9ACE-07D9F4866317}" type="presParOf" srcId="{F813226D-408A-4906-85B6-914EE7A06028}" destId="{BD8D53C8-79A6-4B65-A5B6-356DF88A244A}" srcOrd="2" destOrd="0" presId="urn:microsoft.com/office/officeart/2005/8/layout/vProcess5"/>
    <dgm:cxn modelId="{7215FB8D-AB56-4F67-8399-3CBC86CCB37B}" type="presParOf" srcId="{F813226D-408A-4906-85B6-914EE7A06028}" destId="{9BAC178E-673E-4800-98DF-F7910AFE9014}" srcOrd="3" destOrd="0" presId="urn:microsoft.com/office/officeart/2005/8/layout/vProcess5"/>
    <dgm:cxn modelId="{F9608870-8BAA-4558-854D-90465BC48E88}" type="presParOf" srcId="{F813226D-408A-4906-85B6-914EE7A06028}" destId="{7D31361E-8295-45CB-BCB7-4E16C0FE2AFC}" srcOrd="4" destOrd="0" presId="urn:microsoft.com/office/officeart/2005/8/layout/vProcess5"/>
    <dgm:cxn modelId="{F692E659-4F44-4B8C-A263-F66737C395B1}" type="presParOf" srcId="{F813226D-408A-4906-85B6-914EE7A06028}" destId="{AA673985-1515-4D18-A93C-50896BE65BF0}" srcOrd="5" destOrd="0" presId="urn:microsoft.com/office/officeart/2005/8/layout/vProcess5"/>
    <dgm:cxn modelId="{4ABBB70B-B411-45AB-A2B9-6FEC82EBC537}" type="presParOf" srcId="{F813226D-408A-4906-85B6-914EE7A06028}" destId="{D1BA659A-A662-4B16-BFB9-FE4CBBBF0F82}" srcOrd="6" destOrd="0" presId="urn:microsoft.com/office/officeart/2005/8/layout/vProcess5"/>
    <dgm:cxn modelId="{D80BFE4F-D61F-4F89-A9B4-FA8FDCD4BAD9}" type="presParOf" srcId="{F813226D-408A-4906-85B6-914EE7A06028}" destId="{9EFE4F38-A76C-4684-8F4A-ABF24E29A875}" srcOrd="7" destOrd="0" presId="urn:microsoft.com/office/officeart/2005/8/layout/vProcess5"/>
    <dgm:cxn modelId="{AF40D68F-257F-4E5D-922E-27073BAAA95A}" type="presParOf" srcId="{F813226D-408A-4906-85B6-914EE7A06028}" destId="{F3A16F72-2123-479F-B54B-8768C5CB2131}"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18D256A-5831-4C47-943A-901F494BEB0B}" type="datetimeFigureOut">
              <a:rPr lang="en-US" smtClean="0"/>
              <a:t>4/13/2015</a:t>
            </a:fld>
            <a:endParaRPr lang="en-US"/>
          </a:p>
        </p:txBody>
      </p:sp>
      <p:sp>
        <p:nvSpPr>
          <p:cNvPr id="4" name="Slide Image Placeholder 3"/>
          <p:cNvSpPr>
            <a:spLocks noGrp="1" noRot="1" noChangeAspect="1"/>
          </p:cNvSpPr>
          <p:nvPr>
            <p:ph type="sldImg" idx="2"/>
          </p:nvPr>
        </p:nvSpPr>
        <p:spPr>
          <a:xfrm>
            <a:off x="1497013" y="1200150"/>
            <a:ext cx="43211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99654EB-9864-4ECD-BE19-BBE557D8C78B}" type="slidenum">
              <a:rPr lang="en-US" smtClean="0"/>
              <a:t>‹#›</a:t>
            </a:fld>
            <a:endParaRPr lang="en-US"/>
          </a:p>
        </p:txBody>
      </p:sp>
    </p:spTree>
    <p:extLst>
      <p:ext uri="{BB962C8B-B14F-4D97-AF65-F5344CB8AC3E}">
        <p14:creationId xmlns:p14="http://schemas.microsoft.com/office/powerpoint/2010/main" val="802218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www.ecocyc.org/" TargetMode="External"/><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a:t>
            </a:fld>
            <a:endParaRPr lang="en-US"/>
          </a:p>
        </p:txBody>
      </p:sp>
    </p:spTree>
    <p:extLst>
      <p:ext uri="{BB962C8B-B14F-4D97-AF65-F5344CB8AC3E}">
        <p14:creationId xmlns:p14="http://schemas.microsoft.com/office/powerpoint/2010/main" val="122953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11</a:t>
            </a:fld>
            <a:endParaRPr lang="en-US"/>
          </a:p>
        </p:txBody>
      </p:sp>
    </p:spTree>
    <p:extLst>
      <p:ext uri="{BB962C8B-B14F-4D97-AF65-F5344CB8AC3E}">
        <p14:creationId xmlns:p14="http://schemas.microsoft.com/office/powerpoint/2010/main" val="36673082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170</a:t>
            </a:fld>
            <a:endParaRPr lang="en-US"/>
          </a:p>
        </p:txBody>
      </p:sp>
    </p:spTree>
    <p:extLst>
      <p:ext uri="{BB962C8B-B14F-4D97-AF65-F5344CB8AC3E}">
        <p14:creationId xmlns:p14="http://schemas.microsoft.com/office/powerpoint/2010/main" val="294360636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187</a:t>
            </a:fld>
            <a:endParaRPr lang="en-US"/>
          </a:p>
        </p:txBody>
      </p:sp>
    </p:spTree>
    <p:extLst>
      <p:ext uri="{BB962C8B-B14F-4D97-AF65-F5344CB8AC3E}">
        <p14:creationId xmlns:p14="http://schemas.microsoft.com/office/powerpoint/2010/main" val="276453546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9654EB-9864-4ECD-BE19-BBE557D8C78B}" type="slidenum">
              <a:rPr lang="en-US" smtClean="0"/>
              <a:t>190</a:t>
            </a:fld>
            <a:endParaRPr lang="en-US"/>
          </a:p>
        </p:txBody>
      </p:sp>
    </p:spTree>
    <p:extLst>
      <p:ext uri="{BB962C8B-B14F-4D97-AF65-F5344CB8AC3E}">
        <p14:creationId xmlns:p14="http://schemas.microsoft.com/office/powerpoint/2010/main" val="42649772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191</a:t>
            </a:fld>
            <a:endParaRPr lang="en-US"/>
          </a:p>
        </p:txBody>
      </p:sp>
    </p:spTree>
    <p:extLst>
      <p:ext uri="{BB962C8B-B14F-4D97-AF65-F5344CB8AC3E}">
        <p14:creationId xmlns:p14="http://schemas.microsoft.com/office/powerpoint/2010/main" val="13318566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192</a:t>
            </a:fld>
            <a:endParaRPr lang="en-US"/>
          </a:p>
        </p:txBody>
      </p:sp>
    </p:spTree>
    <p:extLst>
      <p:ext uri="{BB962C8B-B14F-4D97-AF65-F5344CB8AC3E}">
        <p14:creationId xmlns:p14="http://schemas.microsoft.com/office/powerpoint/2010/main" val="230526454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1CAFACCD-D4DB-8948-B3C1-E260A2DA1E5B}" type="slidenum">
              <a:rPr lang="en-US">
                <a:latin typeface="Times" charset="0"/>
              </a:rPr>
              <a:pPr/>
              <a:t>193</a:t>
            </a:fld>
            <a:endParaRPr lang="en-US">
              <a:latin typeface="Times" charset="0"/>
            </a:endParaRPr>
          </a:p>
        </p:txBody>
      </p:sp>
      <p:sp>
        <p:nvSpPr>
          <p:cNvPr id="67587" name="Rectangle 2"/>
          <p:cNvSpPr>
            <a:spLocks noGrp="1" noRot="1" noChangeAspect="1" noChangeArrowheads="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lIns="91432" tIns="45716" rIns="91432" bIns="45716"/>
          <a:lstStyle/>
          <a:p>
            <a:r>
              <a:rPr lang="en-US"/>
              <a:t>diff between ontology and data</a:t>
            </a:r>
          </a:p>
        </p:txBody>
      </p:sp>
    </p:spTree>
    <p:extLst>
      <p:ext uri="{BB962C8B-B14F-4D97-AF65-F5344CB8AC3E}">
        <p14:creationId xmlns:p14="http://schemas.microsoft.com/office/powerpoint/2010/main" val="225633449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4035B6AD-8331-6F44-9E4D-28E08D00ED8D}" type="slidenum">
              <a:rPr lang="en-US">
                <a:latin typeface="Times" charset="0"/>
              </a:rPr>
              <a:pPr/>
              <a:t>194</a:t>
            </a:fld>
            <a:endParaRPr lang="en-US">
              <a:latin typeface="Times" charset="0"/>
            </a:endParaRPr>
          </a:p>
        </p:txBody>
      </p:sp>
      <p:sp>
        <p:nvSpPr>
          <p:cNvPr id="69635" name="Rectangle 2"/>
          <p:cNvSpPr>
            <a:spLocks noGrp="1" noRot="1" noChangeAspect="1" noChangeArrowheads="1"/>
          </p:cNvSpPr>
          <p:nvPr>
            <p:ph type="sldImg"/>
          </p:nvPr>
        </p:nvSpPr>
        <p:spPr>
          <a:solidFill>
            <a:srgbClr val="FFFFFF"/>
          </a:solidFill>
          <a:ln/>
        </p:spPr>
      </p:sp>
    </p:spTree>
    <p:extLst>
      <p:ext uri="{BB962C8B-B14F-4D97-AF65-F5344CB8AC3E}">
        <p14:creationId xmlns:p14="http://schemas.microsoft.com/office/powerpoint/2010/main" val="20472454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4CA76F93-9FFF-3C4A-ACE5-0F4BE4CFCF05}" type="slidenum">
              <a:rPr lang="en-US"/>
              <a:pPr/>
              <a:t>195</a:t>
            </a:fld>
            <a:endParaRPr lang="en-US"/>
          </a:p>
        </p:txBody>
      </p:sp>
      <p:sp>
        <p:nvSpPr>
          <p:cNvPr id="45059" name="Rectangle 7"/>
          <p:cNvSpPr txBox="1">
            <a:spLocks noGrp="1" noChangeArrowheads="1"/>
          </p:cNvSpPr>
          <p:nvPr/>
        </p:nvSpPr>
        <p:spPr bwMode="auto">
          <a:xfrm>
            <a:off x="3885887" y="8687430"/>
            <a:ext cx="2972114" cy="456570"/>
          </a:xfrm>
          <a:prstGeom prst="rect">
            <a:avLst/>
          </a:prstGeom>
          <a:noFill/>
          <a:ln w="9525">
            <a:noFill/>
            <a:miter lim="800000"/>
            <a:headEnd/>
            <a:tailEnd/>
          </a:ln>
        </p:spPr>
        <p:txBody>
          <a:bodyPr lIns="91056" tIns="45528" rIns="91056" bIns="45528" anchor="b">
            <a:prstTxWarp prst="textNoShape">
              <a:avLst/>
            </a:prstTxWarp>
          </a:bodyPr>
          <a:lstStyle/>
          <a:p>
            <a:pPr algn="r" defTabSz="912003" eaLnBrk="0" hangingPunct="0">
              <a:spcBef>
                <a:spcPct val="0"/>
              </a:spcBef>
            </a:pPr>
            <a:fld id="{8B90C4DB-B97B-0145-A4CC-B7BF083923E4}" type="slidenum">
              <a:rPr lang="en-US" sz="1200" b="1"/>
              <a:pPr algn="r" defTabSz="912003" eaLnBrk="0" hangingPunct="0">
                <a:spcBef>
                  <a:spcPct val="0"/>
                </a:spcBef>
              </a:pPr>
              <a:t>195</a:t>
            </a:fld>
            <a:endParaRPr lang="en-US" sz="1200" b="1" dirty="0"/>
          </a:p>
        </p:txBody>
      </p:sp>
      <p:sp>
        <p:nvSpPr>
          <p:cNvPr id="45060" name="Rectangle 2"/>
          <p:cNvSpPr>
            <a:spLocks noChangeArrowheads="1"/>
          </p:cNvSpPr>
          <p:nvPr/>
        </p:nvSpPr>
        <p:spPr bwMode="auto">
          <a:xfrm>
            <a:off x="3885887" y="1"/>
            <a:ext cx="2972114" cy="456570"/>
          </a:xfrm>
          <a:prstGeom prst="rect">
            <a:avLst/>
          </a:prstGeom>
          <a:noFill/>
          <a:ln w="12700">
            <a:noFill/>
            <a:miter lim="800000"/>
            <a:headEnd/>
            <a:tailEnd/>
          </a:ln>
        </p:spPr>
        <p:txBody>
          <a:bodyPr wrap="none" lIns="89719" tIns="44860" rIns="89719" bIns="44860" anchor="ctr">
            <a:prstTxWarp prst="textNoShape">
              <a:avLst/>
            </a:prstTxWarp>
          </a:bodyPr>
          <a:lstStyle/>
          <a:p>
            <a:pPr defTabSz="897852">
              <a:spcBef>
                <a:spcPct val="0"/>
              </a:spcBef>
            </a:pPr>
            <a:endParaRPr lang="en-US" sz="2800" b="1" dirty="0"/>
          </a:p>
        </p:txBody>
      </p:sp>
      <p:sp>
        <p:nvSpPr>
          <p:cNvPr id="45061" name="Rectangle 3"/>
          <p:cNvSpPr>
            <a:spLocks noChangeArrowheads="1"/>
          </p:cNvSpPr>
          <p:nvPr/>
        </p:nvSpPr>
        <p:spPr bwMode="auto">
          <a:xfrm>
            <a:off x="3885887" y="8687430"/>
            <a:ext cx="2972114" cy="456570"/>
          </a:xfrm>
          <a:prstGeom prst="rect">
            <a:avLst/>
          </a:prstGeom>
          <a:noFill/>
          <a:ln w="12700">
            <a:noFill/>
            <a:miter lim="800000"/>
            <a:headEnd/>
            <a:tailEnd/>
          </a:ln>
        </p:spPr>
        <p:txBody>
          <a:bodyPr lIns="90268" tIns="44342" rIns="90268" bIns="44342" anchor="b">
            <a:prstTxWarp prst="textNoShape">
              <a:avLst/>
            </a:prstTxWarp>
          </a:bodyPr>
          <a:lstStyle/>
          <a:p>
            <a:pPr algn="r" defTabSz="912003" eaLnBrk="0" hangingPunct="0">
              <a:spcBef>
                <a:spcPct val="0"/>
              </a:spcBef>
            </a:pPr>
            <a:r>
              <a:rPr lang="en-US" sz="1200" dirty="0">
                <a:latin typeface="Times New Roman" charset="0"/>
              </a:rPr>
              <a:t>1</a:t>
            </a:r>
          </a:p>
        </p:txBody>
      </p:sp>
      <p:sp>
        <p:nvSpPr>
          <p:cNvPr id="45062" name="Rectangle 4"/>
          <p:cNvSpPr>
            <a:spLocks noChangeArrowheads="1"/>
          </p:cNvSpPr>
          <p:nvPr/>
        </p:nvSpPr>
        <p:spPr bwMode="auto">
          <a:xfrm>
            <a:off x="0" y="8687430"/>
            <a:ext cx="2972115" cy="456570"/>
          </a:xfrm>
          <a:prstGeom prst="rect">
            <a:avLst/>
          </a:prstGeom>
          <a:noFill/>
          <a:ln w="12700">
            <a:noFill/>
            <a:miter lim="800000"/>
            <a:headEnd/>
            <a:tailEnd/>
          </a:ln>
        </p:spPr>
        <p:txBody>
          <a:bodyPr wrap="none" lIns="89719" tIns="44860" rIns="89719" bIns="44860" anchor="ctr">
            <a:prstTxWarp prst="textNoShape">
              <a:avLst/>
            </a:prstTxWarp>
          </a:bodyPr>
          <a:lstStyle/>
          <a:p>
            <a:pPr defTabSz="897852">
              <a:spcBef>
                <a:spcPct val="0"/>
              </a:spcBef>
            </a:pPr>
            <a:endParaRPr lang="en-US" sz="2800" b="1" dirty="0"/>
          </a:p>
        </p:txBody>
      </p:sp>
      <p:sp>
        <p:nvSpPr>
          <p:cNvPr id="45063" name="Rectangle 5"/>
          <p:cNvSpPr>
            <a:spLocks noChangeArrowheads="1"/>
          </p:cNvSpPr>
          <p:nvPr/>
        </p:nvSpPr>
        <p:spPr bwMode="auto">
          <a:xfrm>
            <a:off x="0" y="1"/>
            <a:ext cx="2972115" cy="456570"/>
          </a:xfrm>
          <a:prstGeom prst="rect">
            <a:avLst/>
          </a:prstGeom>
          <a:noFill/>
          <a:ln w="12700">
            <a:noFill/>
            <a:miter lim="800000"/>
            <a:headEnd/>
            <a:tailEnd/>
          </a:ln>
        </p:spPr>
        <p:txBody>
          <a:bodyPr wrap="none" lIns="89719" tIns="44860" rIns="89719" bIns="44860" anchor="ctr">
            <a:prstTxWarp prst="textNoShape">
              <a:avLst/>
            </a:prstTxWarp>
          </a:bodyPr>
          <a:lstStyle/>
          <a:p>
            <a:pPr defTabSz="897852">
              <a:spcBef>
                <a:spcPct val="0"/>
              </a:spcBef>
            </a:pPr>
            <a:endParaRPr lang="en-US" sz="2800" b="1" dirty="0"/>
          </a:p>
        </p:txBody>
      </p:sp>
      <p:sp>
        <p:nvSpPr>
          <p:cNvPr id="45064" name="Rectangle 6"/>
          <p:cNvSpPr>
            <a:spLocks noGrp="1" noRot="1" noChangeAspect="1" noChangeArrowheads="1" noTextEdit="1"/>
          </p:cNvSpPr>
          <p:nvPr>
            <p:ph type="sldImg"/>
          </p:nvPr>
        </p:nvSpPr>
        <p:spPr>
          <a:xfrm>
            <a:off x="1152525" y="692150"/>
            <a:ext cx="4552950" cy="3414713"/>
          </a:xfrm>
          <a:solidFill>
            <a:srgbClr val="FFFFFF"/>
          </a:solidFill>
          <a:ln w="12700" cap="flat"/>
        </p:spPr>
      </p:sp>
      <p:sp>
        <p:nvSpPr>
          <p:cNvPr id="45065" name="Rectangle 7"/>
          <p:cNvSpPr>
            <a:spLocks noGrp="1" noChangeArrowheads="1"/>
          </p:cNvSpPr>
          <p:nvPr>
            <p:ph type="body" idx="1"/>
          </p:nvPr>
        </p:nvSpPr>
        <p:spPr>
          <a:xfrm>
            <a:off x="915343" y="4343716"/>
            <a:ext cx="5027316" cy="4113855"/>
          </a:xfrm>
          <a:noFill/>
          <a:ln>
            <a:solidFill>
              <a:srgbClr val="000000"/>
            </a:solidFill>
          </a:ln>
        </p:spPr>
        <p:txBody>
          <a:bodyPr lIns="90268" tIns="44342" rIns="90268" bIns="44342"/>
          <a:lstStyle/>
          <a:p>
            <a:pPr eaLnBrk="1" hangingPunct="1">
              <a:lnSpc>
                <a:spcPct val="80000"/>
              </a:lnSpc>
            </a:pPr>
            <a:r>
              <a:rPr lang="en-US" sz="1000" dirty="0"/>
              <a:t>The </a:t>
            </a:r>
            <a:r>
              <a:rPr lang="en-US" sz="1000" b="1" dirty="0">
                <a:solidFill>
                  <a:schemeClr val="accent2"/>
                </a:solidFill>
              </a:rPr>
              <a:t>Ontology Spectrum</a:t>
            </a:r>
            <a:r>
              <a:rPr lang="en-US" sz="1000" dirty="0"/>
              <a:t> depicts a range of semantic models. What is normally known as an </a:t>
            </a:r>
            <a:r>
              <a:rPr lang="en-US" sz="1000" i="1" dirty="0"/>
              <a:t>ontology</a:t>
            </a:r>
            <a:r>
              <a:rPr lang="en-US" sz="1000" dirty="0"/>
              <a:t> can range from the simple notion of a the terminological model can range from the simple notion of a </a:t>
            </a:r>
            <a:r>
              <a:rPr lang="en-US" sz="1000" b="1" i="1" dirty="0"/>
              <a:t>Taxonomy</a:t>
            </a:r>
            <a:r>
              <a:rPr lang="en-US" sz="1000" b="1" dirty="0"/>
              <a:t> </a:t>
            </a:r>
            <a:r>
              <a:rPr lang="en-US" sz="1000" dirty="0"/>
              <a:t>(terms[1] or concepts[2] with minimal hierarchic or parent/child structure), to a </a:t>
            </a:r>
            <a:r>
              <a:rPr lang="en-US" sz="1000" b="1" i="1" dirty="0"/>
              <a:t>Thesaurus </a:t>
            </a:r>
            <a:r>
              <a:rPr lang="en-US" sz="1000" dirty="0"/>
              <a:t>(terms, synonyms, broader than/narrower than term taxonomies, association relation), to a </a:t>
            </a:r>
            <a:r>
              <a:rPr lang="en-US" sz="1000" b="1" i="1" dirty="0"/>
              <a:t>Conceptual Model</a:t>
            </a:r>
            <a:r>
              <a:rPr lang="en-US" sz="1000" dirty="0"/>
              <a:t> (concepts structured in a subclass hierarchy, generalized relations, properties, attributes, instances), to a </a:t>
            </a:r>
            <a:r>
              <a:rPr lang="en-US" sz="1000" b="1" i="1" dirty="0"/>
              <a:t>Logical Theory</a:t>
            </a:r>
            <a:r>
              <a:rPr lang="en-US" sz="1000" dirty="0"/>
              <a:t> (elements of a Conceptual Model focusing however on real world semantics and extended with axioms and rules, also represented in a logical KR language enabling machine semantic interpretation). A Conceptual Model can be considered a weak ontology; a Logical Theory can be considered a strong ontology. The Ontology Spectrum therefore displays the range of models in terms of expressivity or richness of the semantics that the model can represent , from “weak” or less expressive semantics at the lower left (value set, for example), to “strong” or more expressive semantics at the upper right. The blue lines, labeled by </a:t>
            </a:r>
            <a:r>
              <a:rPr lang="en-US" sz="1000" b="1" i="1" dirty="0">
                <a:solidFill>
                  <a:schemeClr val="accent2"/>
                </a:solidFill>
              </a:rPr>
              <a:t>syntactic interoperability, structural interoperability</a:t>
            </a:r>
            <a:r>
              <a:rPr lang="en-US" sz="1000" i="1" dirty="0">
                <a:solidFill>
                  <a:schemeClr val="accent2"/>
                </a:solidFill>
              </a:rPr>
              <a:t>,</a:t>
            </a:r>
            <a:r>
              <a:rPr lang="en-US" sz="1000" i="1" dirty="0"/>
              <a:t> </a:t>
            </a:r>
            <a:r>
              <a:rPr lang="en-US" sz="1000" dirty="0"/>
              <a:t>and</a:t>
            </a:r>
            <a:r>
              <a:rPr lang="en-US" sz="1000" i="1" dirty="0"/>
              <a:t> </a:t>
            </a:r>
            <a:r>
              <a:rPr lang="en-US" sz="1000" b="1" i="1" dirty="0">
                <a:solidFill>
                  <a:schemeClr val="accent2"/>
                </a:solidFill>
              </a:rPr>
              <a:t>semantic interoperability</a:t>
            </a:r>
            <a:r>
              <a:rPr lang="en-US" sz="1000" i="1" dirty="0"/>
              <a:t>, </a:t>
            </a:r>
            <a:r>
              <a:rPr lang="en-US" sz="1000" dirty="0"/>
              <a:t>indicate roughly the expressiveness of the model required to respectively address those levels of interoperability. XML is sufficient for syntactic interoperability, XML Schema enables structural interoperability, but a minimum of RDF is necessary for semantic interoperability. </a:t>
            </a:r>
          </a:p>
          <a:p>
            <a:pPr eaLnBrk="1" hangingPunct="1">
              <a:lnSpc>
                <a:spcPct val="80000"/>
              </a:lnSpc>
            </a:pPr>
            <a:endParaRPr lang="en-US" sz="1000" dirty="0"/>
          </a:p>
          <a:p>
            <a:pPr eaLnBrk="1" hangingPunct="1">
              <a:lnSpc>
                <a:spcPct val="80000"/>
              </a:lnSpc>
            </a:pPr>
            <a:r>
              <a:rPr lang="en-US" sz="1000" dirty="0"/>
              <a:t/>
            </a:r>
            <a:br>
              <a:rPr lang="en-US" sz="1000" dirty="0"/>
            </a:br>
            <a:r>
              <a:rPr lang="en-US" sz="1000" dirty="0"/>
              <a:t>[1] </a:t>
            </a:r>
            <a:r>
              <a:rPr lang="en-US" sz="1000" b="1" i="1" dirty="0">
                <a:solidFill>
                  <a:schemeClr val="accent2"/>
                </a:solidFill>
              </a:rPr>
              <a:t>Terms (terminology):</a:t>
            </a:r>
            <a:r>
              <a:rPr lang="en-US" sz="1000" dirty="0"/>
              <a:t> Natural language words or phrases that act as indices to the underlying meaning, i.e., the concept (or composition  of concepts) The syntax (e.g., string) that stands in for or is used to indicate the semantics (meaning).</a:t>
            </a:r>
          </a:p>
          <a:p>
            <a:pPr eaLnBrk="1" hangingPunct="1">
              <a:lnSpc>
                <a:spcPct val="80000"/>
              </a:lnSpc>
            </a:pPr>
            <a:r>
              <a:rPr lang="en-US" sz="1000" dirty="0"/>
              <a:t>[2] </a:t>
            </a:r>
            <a:r>
              <a:rPr lang="en-US" sz="1000" b="1" i="1" dirty="0">
                <a:solidFill>
                  <a:schemeClr val="accent2"/>
                </a:solidFill>
              </a:rPr>
              <a:t>Concept:</a:t>
            </a:r>
            <a:r>
              <a:rPr lang="en-US" sz="1000" dirty="0"/>
              <a:t> A unit of semantics (meaning), the node (entity) or link (relation) in the mental or knowledge representation model. In an ontology, a concept is the primary knowledge construct, typically a class, relation, property, or attribute, generally associated with or characterized by logical rules. In an ontology, these classes, relations, properties are called concepts because it is intended that they correspond to the mental concepts that human beings have when they understand a particular body of knowledge (subject matter area or domain). In general, a concept can be considered a placeholder for a real world referent, and thus ontology as an engineering </a:t>
            </a:r>
            <a:r>
              <a:rPr lang="en-US" sz="1000" dirty="0" err="1"/>
              <a:t>prduct</a:t>
            </a:r>
            <a:r>
              <a:rPr lang="en-US" sz="1000" dirty="0"/>
              <a:t> is about representing the semantics of the real world in a model that is usable and interpretable by machine.</a:t>
            </a:r>
          </a:p>
          <a:p>
            <a:pPr eaLnBrk="1" hangingPunct="1">
              <a:lnSpc>
                <a:spcPct val="80000"/>
              </a:lnSpc>
            </a:pPr>
            <a:endParaRPr lang="en-US" sz="1000" dirty="0"/>
          </a:p>
        </p:txBody>
      </p:sp>
    </p:spTree>
    <p:extLst>
      <p:ext uri="{BB962C8B-B14F-4D97-AF65-F5344CB8AC3E}">
        <p14:creationId xmlns:p14="http://schemas.microsoft.com/office/powerpoint/2010/main" val="33448886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212E9AD-EF7A-2747-9799-505E540EFCDF}" type="slidenum">
              <a:rPr lang="en-US">
                <a:latin typeface="Times" charset="0"/>
              </a:rPr>
              <a:pPr/>
              <a:t>196</a:t>
            </a:fld>
            <a:endParaRPr lang="en-US">
              <a:latin typeface="Times" charset="0"/>
            </a:endParaRPr>
          </a:p>
        </p:txBody>
      </p:sp>
      <p:sp>
        <p:nvSpPr>
          <p:cNvPr id="71683" name="Rectangle 2"/>
          <p:cNvSpPr>
            <a:spLocks noGrp="1" noRot="1" noChangeAspect="1" noChangeArrowheads="1" noTextEdit="1"/>
          </p:cNvSpPr>
          <p:nvPr>
            <p:ph type="sldImg"/>
          </p:nvPr>
        </p:nvSpPr>
        <p:spPr>
          <a:solidFill>
            <a:srgbClr val="FFFFFF"/>
          </a:solidFill>
          <a:ln/>
        </p:spPr>
      </p:sp>
      <p:sp>
        <p:nvSpPr>
          <p:cNvPr id="71684"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b="1"/>
              <a:t>GO</a:t>
            </a:r>
            <a:r>
              <a:rPr lang="en-US"/>
              <a:t> (Gene ontology). </a:t>
            </a:r>
            <a:r>
              <a:rPr lang="en-US" b="1"/>
              <a:t>KEGG</a:t>
            </a:r>
            <a:r>
              <a:rPr lang="en-US"/>
              <a:t> (Kyoto Encyclopedia of Genes and Genomes) is a bioinformatics resource for understanding higher order functional meanings and utilities of the cell or the organism from its genome information. </a:t>
            </a:r>
            <a:r>
              <a:rPr lang="en-US" b="1"/>
              <a:t>TAMBIS</a:t>
            </a:r>
            <a:r>
              <a:rPr lang="en-US"/>
              <a:t> (Transparent Access to Multiple Bioinformatics Information Source). TAMBIS aims to aid researchers in biological science by providing a single access point for biological information sources round the world. </a:t>
            </a:r>
            <a:r>
              <a:rPr lang="en-US" b="1">
                <a:hlinkClick r:id="rId3"/>
              </a:rPr>
              <a:t>EcoCyc</a:t>
            </a:r>
            <a:r>
              <a:rPr lang="en-US"/>
              <a:t>, a part of the BioCyc library, is a scientific database for the bacterium Escherichia coli. The EcoCyc project performs literature-based curation of the entire E. coli genome, and of E. coli transcriptional regulation, transporters, and metabolic pathways. </a:t>
            </a:r>
            <a:r>
              <a:rPr lang="en-US" b="1"/>
              <a:t>BioPAX  </a:t>
            </a:r>
            <a:r>
              <a:rPr lang="en-US"/>
              <a:t>(Biological Pathways Exchange).</a:t>
            </a:r>
            <a:r>
              <a:rPr lang="en-US" b="1"/>
              <a:t> </a:t>
            </a:r>
          </a:p>
        </p:txBody>
      </p:sp>
    </p:spTree>
    <p:extLst>
      <p:ext uri="{BB962C8B-B14F-4D97-AF65-F5344CB8AC3E}">
        <p14:creationId xmlns:p14="http://schemas.microsoft.com/office/powerpoint/2010/main" val="65988476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197</a:t>
            </a:fld>
            <a:endParaRPr lang="en-US"/>
          </a:p>
        </p:txBody>
      </p:sp>
    </p:spTree>
    <p:extLst>
      <p:ext uri="{BB962C8B-B14F-4D97-AF65-F5344CB8AC3E}">
        <p14:creationId xmlns:p14="http://schemas.microsoft.com/office/powerpoint/2010/main" val="4248931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17</a:t>
            </a:fld>
            <a:endParaRPr lang="en-US"/>
          </a:p>
        </p:txBody>
      </p:sp>
    </p:spTree>
    <p:extLst>
      <p:ext uri="{BB962C8B-B14F-4D97-AF65-F5344CB8AC3E}">
        <p14:creationId xmlns:p14="http://schemas.microsoft.com/office/powerpoint/2010/main" val="351791145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198</a:t>
            </a:fld>
            <a:endParaRPr lang="en-US"/>
          </a:p>
        </p:txBody>
      </p:sp>
    </p:spTree>
    <p:extLst>
      <p:ext uri="{BB962C8B-B14F-4D97-AF65-F5344CB8AC3E}">
        <p14:creationId xmlns:p14="http://schemas.microsoft.com/office/powerpoint/2010/main" val="296207354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199</a:t>
            </a:fld>
            <a:endParaRPr lang="en-US"/>
          </a:p>
        </p:txBody>
      </p:sp>
    </p:spTree>
    <p:extLst>
      <p:ext uri="{BB962C8B-B14F-4D97-AF65-F5344CB8AC3E}">
        <p14:creationId xmlns:p14="http://schemas.microsoft.com/office/powerpoint/2010/main" val="22563856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200</a:t>
            </a:fld>
            <a:endParaRPr lang="en-US"/>
          </a:p>
        </p:txBody>
      </p:sp>
    </p:spTree>
    <p:extLst>
      <p:ext uri="{BB962C8B-B14F-4D97-AF65-F5344CB8AC3E}">
        <p14:creationId xmlns:p14="http://schemas.microsoft.com/office/powerpoint/2010/main" val="329784335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201</a:t>
            </a:fld>
            <a:endParaRPr lang="en-US"/>
          </a:p>
        </p:txBody>
      </p:sp>
    </p:spTree>
    <p:extLst>
      <p:ext uri="{BB962C8B-B14F-4D97-AF65-F5344CB8AC3E}">
        <p14:creationId xmlns:p14="http://schemas.microsoft.com/office/powerpoint/2010/main" val="207110198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202</a:t>
            </a:fld>
            <a:endParaRPr lang="en-US"/>
          </a:p>
        </p:txBody>
      </p:sp>
    </p:spTree>
    <p:extLst>
      <p:ext uri="{BB962C8B-B14F-4D97-AF65-F5344CB8AC3E}">
        <p14:creationId xmlns:p14="http://schemas.microsoft.com/office/powerpoint/2010/main" val="336040053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203</a:t>
            </a:fld>
            <a:endParaRPr lang="en-US"/>
          </a:p>
        </p:txBody>
      </p:sp>
    </p:spTree>
    <p:extLst>
      <p:ext uri="{BB962C8B-B14F-4D97-AF65-F5344CB8AC3E}">
        <p14:creationId xmlns:p14="http://schemas.microsoft.com/office/powerpoint/2010/main" val="283216071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204</a:t>
            </a:fld>
            <a:endParaRPr lang="en-US"/>
          </a:p>
        </p:txBody>
      </p:sp>
    </p:spTree>
    <p:extLst>
      <p:ext uri="{BB962C8B-B14F-4D97-AF65-F5344CB8AC3E}">
        <p14:creationId xmlns:p14="http://schemas.microsoft.com/office/powerpoint/2010/main" val="851199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205</a:t>
            </a:fld>
            <a:endParaRPr lang="en-US"/>
          </a:p>
        </p:txBody>
      </p:sp>
    </p:spTree>
    <p:extLst>
      <p:ext uri="{BB962C8B-B14F-4D97-AF65-F5344CB8AC3E}">
        <p14:creationId xmlns:p14="http://schemas.microsoft.com/office/powerpoint/2010/main" val="414911748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206</a:t>
            </a:fld>
            <a:endParaRPr lang="en-US"/>
          </a:p>
        </p:txBody>
      </p:sp>
    </p:spTree>
    <p:extLst>
      <p:ext uri="{BB962C8B-B14F-4D97-AF65-F5344CB8AC3E}">
        <p14:creationId xmlns:p14="http://schemas.microsoft.com/office/powerpoint/2010/main" val="271074508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207</a:t>
            </a:fld>
            <a:endParaRPr lang="en-US"/>
          </a:p>
        </p:txBody>
      </p:sp>
    </p:spTree>
    <p:extLst>
      <p:ext uri="{BB962C8B-B14F-4D97-AF65-F5344CB8AC3E}">
        <p14:creationId xmlns:p14="http://schemas.microsoft.com/office/powerpoint/2010/main" val="830978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19</a:t>
            </a:fld>
            <a:endParaRPr lang="en-US"/>
          </a:p>
        </p:txBody>
      </p:sp>
    </p:spTree>
    <p:extLst>
      <p:ext uri="{BB962C8B-B14F-4D97-AF65-F5344CB8AC3E}">
        <p14:creationId xmlns:p14="http://schemas.microsoft.com/office/powerpoint/2010/main" val="246117275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208</a:t>
            </a:fld>
            <a:endParaRPr lang="en-US"/>
          </a:p>
        </p:txBody>
      </p:sp>
    </p:spTree>
    <p:extLst>
      <p:ext uri="{BB962C8B-B14F-4D97-AF65-F5344CB8AC3E}">
        <p14:creationId xmlns:p14="http://schemas.microsoft.com/office/powerpoint/2010/main" val="42515395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209</a:t>
            </a:fld>
            <a:endParaRPr lang="en-US"/>
          </a:p>
        </p:txBody>
      </p:sp>
    </p:spTree>
    <p:extLst>
      <p:ext uri="{BB962C8B-B14F-4D97-AF65-F5344CB8AC3E}">
        <p14:creationId xmlns:p14="http://schemas.microsoft.com/office/powerpoint/2010/main" val="419031590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210</a:t>
            </a:fld>
            <a:endParaRPr lang="en-US"/>
          </a:p>
        </p:txBody>
      </p:sp>
    </p:spTree>
    <p:extLst>
      <p:ext uri="{BB962C8B-B14F-4D97-AF65-F5344CB8AC3E}">
        <p14:creationId xmlns:p14="http://schemas.microsoft.com/office/powerpoint/2010/main" val="337244121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211</a:t>
            </a:fld>
            <a:endParaRPr lang="en-US"/>
          </a:p>
        </p:txBody>
      </p:sp>
    </p:spTree>
    <p:extLst>
      <p:ext uri="{BB962C8B-B14F-4D97-AF65-F5344CB8AC3E}">
        <p14:creationId xmlns:p14="http://schemas.microsoft.com/office/powerpoint/2010/main" val="230342483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212</a:t>
            </a:fld>
            <a:endParaRPr lang="en-US"/>
          </a:p>
        </p:txBody>
      </p:sp>
    </p:spTree>
    <p:extLst>
      <p:ext uri="{BB962C8B-B14F-4D97-AF65-F5344CB8AC3E}">
        <p14:creationId xmlns:p14="http://schemas.microsoft.com/office/powerpoint/2010/main" val="21075654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213</a:t>
            </a:fld>
            <a:endParaRPr lang="en-US"/>
          </a:p>
        </p:txBody>
      </p:sp>
    </p:spTree>
    <p:extLst>
      <p:ext uri="{BB962C8B-B14F-4D97-AF65-F5344CB8AC3E}">
        <p14:creationId xmlns:p14="http://schemas.microsoft.com/office/powerpoint/2010/main" val="269232673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214</a:t>
            </a:fld>
            <a:endParaRPr lang="en-US"/>
          </a:p>
        </p:txBody>
      </p:sp>
    </p:spTree>
    <p:extLst>
      <p:ext uri="{BB962C8B-B14F-4D97-AF65-F5344CB8AC3E}">
        <p14:creationId xmlns:p14="http://schemas.microsoft.com/office/powerpoint/2010/main" val="390351974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216</a:t>
            </a:fld>
            <a:endParaRPr lang="en-US"/>
          </a:p>
        </p:txBody>
      </p:sp>
    </p:spTree>
    <p:extLst>
      <p:ext uri="{BB962C8B-B14F-4D97-AF65-F5344CB8AC3E}">
        <p14:creationId xmlns:p14="http://schemas.microsoft.com/office/powerpoint/2010/main" val="18184828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217</a:t>
            </a:fld>
            <a:endParaRPr lang="en-US"/>
          </a:p>
        </p:txBody>
      </p:sp>
    </p:spTree>
    <p:extLst>
      <p:ext uri="{BB962C8B-B14F-4D97-AF65-F5344CB8AC3E}">
        <p14:creationId xmlns:p14="http://schemas.microsoft.com/office/powerpoint/2010/main" val="297381198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218</a:t>
            </a:fld>
            <a:endParaRPr lang="en-US"/>
          </a:p>
        </p:txBody>
      </p:sp>
    </p:spTree>
    <p:extLst>
      <p:ext uri="{BB962C8B-B14F-4D97-AF65-F5344CB8AC3E}">
        <p14:creationId xmlns:p14="http://schemas.microsoft.com/office/powerpoint/2010/main" val="887386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22</a:t>
            </a:fld>
            <a:endParaRPr lang="en-US"/>
          </a:p>
        </p:txBody>
      </p:sp>
    </p:spTree>
    <p:extLst>
      <p:ext uri="{BB962C8B-B14F-4D97-AF65-F5344CB8AC3E}">
        <p14:creationId xmlns:p14="http://schemas.microsoft.com/office/powerpoint/2010/main" val="107998735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219</a:t>
            </a:fld>
            <a:endParaRPr lang="en-US"/>
          </a:p>
        </p:txBody>
      </p:sp>
    </p:spTree>
    <p:extLst>
      <p:ext uri="{BB962C8B-B14F-4D97-AF65-F5344CB8AC3E}">
        <p14:creationId xmlns:p14="http://schemas.microsoft.com/office/powerpoint/2010/main" val="71436355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220</a:t>
            </a:fld>
            <a:endParaRPr lang="en-US"/>
          </a:p>
        </p:txBody>
      </p:sp>
    </p:spTree>
    <p:extLst>
      <p:ext uri="{BB962C8B-B14F-4D97-AF65-F5344CB8AC3E}">
        <p14:creationId xmlns:p14="http://schemas.microsoft.com/office/powerpoint/2010/main" val="11281600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23</a:t>
            </a:fld>
            <a:endParaRPr lang="en-US"/>
          </a:p>
        </p:txBody>
      </p:sp>
    </p:spTree>
    <p:extLst>
      <p:ext uri="{BB962C8B-B14F-4D97-AF65-F5344CB8AC3E}">
        <p14:creationId xmlns:p14="http://schemas.microsoft.com/office/powerpoint/2010/main" val="3396921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24</a:t>
            </a:fld>
            <a:endParaRPr lang="en-US"/>
          </a:p>
        </p:txBody>
      </p:sp>
    </p:spTree>
    <p:extLst>
      <p:ext uri="{BB962C8B-B14F-4D97-AF65-F5344CB8AC3E}">
        <p14:creationId xmlns:p14="http://schemas.microsoft.com/office/powerpoint/2010/main" val="102425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27</a:t>
            </a:fld>
            <a:endParaRPr lang="en-US"/>
          </a:p>
        </p:txBody>
      </p:sp>
    </p:spTree>
    <p:extLst>
      <p:ext uri="{BB962C8B-B14F-4D97-AF65-F5344CB8AC3E}">
        <p14:creationId xmlns:p14="http://schemas.microsoft.com/office/powerpoint/2010/main" val="3085672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30</a:t>
            </a:fld>
            <a:endParaRPr lang="en-US"/>
          </a:p>
        </p:txBody>
      </p:sp>
    </p:spTree>
    <p:extLst>
      <p:ext uri="{BB962C8B-B14F-4D97-AF65-F5344CB8AC3E}">
        <p14:creationId xmlns:p14="http://schemas.microsoft.com/office/powerpoint/2010/main" val="276483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A6D0BF-BAAE-49C0-857A-4A4EC00974E4}" type="slidenum">
              <a:rPr lang="en-US" smtClean="0"/>
              <a:pPr/>
              <a:t>31</a:t>
            </a:fld>
            <a:endParaRPr lang="en-US"/>
          </a:p>
        </p:txBody>
      </p:sp>
    </p:spTree>
    <p:extLst>
      <p:ext uri="{BB962C8B-B14F-4D97-AF65-F5344CB8AC3E}">
        <p14:creationId xmlns:p14="http://schemas.microsoft.com/office/powerpoint/2010/main" val="1975178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A6D0BF-BAAE-49C0-857A-4A4EC00974E4}" type="slidenum">
              <a:rPr lang="en-US" smtClean="0"/>
              <a:pPr/>
              <a:t>32</a:t>
            </a:fld>
            <a:endParaRPr lang="en-US"/>
          </a:p>
        </p:txBody>
      </p:sp>
    </p:spTree>
    <p:extLst>
      <p:ext uri="{BB962C8B-B14F-4D97-AF65-F5344CB8AC3E}">
        <p14:creationId xmlns:p14="http://schemas.microsoft.com/office/powerpoint/2010/main" val="2825646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2</a:t>
            </a:fld>
            <a:endParaRPr lang="en-US"/>
          </a:p>
        </p:txBody>
      </p:sp>
    </p:spTree>
    <p:extLst>
      <p:ext uri="{BB962C8B-B14F-4D97-AF65-F5344CB8AC3E}">
        <p14:creationId xmlns:p14="http://schemas.microsoft.com/office/powerpoint/2010/main" val="3921138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4A6D0BF-BAAE-49C0-857A-4A4EC00974E4}" type="slidenum">
              <a:rPr lang="en-US" smtClean="0"/>
              <a:pPr/>
              <a:t>33</a:t>
            </a:fld>
            <a:endParaRPr lang="en-US"/>
          </a:p>
        </p:txBody>
      </p:sp>
    </p:spTree>
    <p:extLst>
      <p:ext uri="{BB962C8B-B14F-4D97-AF65-F5344CB8AC3E}">
        <p14:creationId xmlns:p14="http://schemas.microsoft.com/office/powerpoint/2010/main" val="32673363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34</a:t>
            </a:fld>
            <a:endParaRPr lang="en-US"/>
          </a:p>
        </p:txBody>
      </p:sp>
    </p:spTree>
    <p:extLst>
      <p:ext uri="{BB962C8B-B14F-4D97-AF65-F5344CB8AC3E}">
        <p14:creationId xmlns:p14="http://schemas.microsoft.com/office/powerpoint/2010/main" val="2203305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35</a:t>
            </a:fld>
            <a:endParaRPr lang="en-US"/>
          </a:p>
        </p:txBody>
      </p:sp>
    </p:spTree>
    <p:extLst>
      <p:ext uri="{BB962C8B-B14F-4D97-AF65-F5344CB8AC3E}">
        <p14:creationId xmlns:p14="http://schemas.microsoft.com/office/powerpoint/2010/main" val="2978458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36</a:t>
            </a:fld>
            <a:endParaRPr lang="en-US"/>
          </a:p>
        </p:txBody>
      </p:sp>
    </p:spTree>
    <p:extLst>
      <p:ext uri="{BB962C8B-B14F-4D97-AF65-F5344CB8AC3E}">
        <p14:creationId xmlns:p14="http://schemas.microsoft.com/office/powerpoint/2010/main" val="11796246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5B620E-8D0A-424F-A62E-D10D9BF7AF63}" type="slidenum">
              <a:rPr lang="en-US" smtClean="0"/>
              <a:pPr/>
              <a:t>37</a:t>
            </a:fld>
            <a:endParaRPr lang="en-US"/>
          </a:p>
        </p:txBody>
      </p:sp>
    </p:spTree>
    <p:extLst>
      <p:ext uri="{BB962C8B-B14F-4D97-AF65-F5344CB8AC3E}">
        <p14:creationId xmlns:p14="http://schemas.microsoft.com/office/powerpoint/2010/main" val="29179198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5B620E-8D0A-424F-A62E-D10D9BF7AF63}" type="slidenum">
              <a:rPr lang="en-US" smtClean="0"/>
              <a:pPr/>
              <a:t>38</a:t>
            </a:fld>
            <a:endParaRPr lang="en-US"/>
          </a:p>
        </p:txBody>
      </p:sp>
    </p:spTree>
    <p:extLst>
      <p:ext uri="{BB962C8B-B14F-4D97-AF65-F5344CB8AC3E}">
        <p14:creationId xmlns:p14="http://schemas.microsoft.com/office/powerpoint/2010/main" val="1554644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39</a:t>
            </a:fld>
            <a:endParaRPr lang="en-US"/>
          </a:p>
        </p:txBody>
      </p:sp>
    </p:spTree>
    <p:extLst>
      <p:ext uri="{BB962C8B-B14F-4D97-AF65-F5344CB8AC3E}">
        <p14:creationId xmlns:p14="http://schemas.microsoft.com/office/powerpoint/2010/main" val="1841744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9654EB-9864-4ECD-BE19-BBE557D8C78B}" type="slidenum">
              <a:rPr lang="en-US" smtClean="0"/>
              <a:t>40</a:t>
            </a:fld>
            <a:endParaRPr lang="en-US"/>
          </a:p>
        </p:txBody>
      </p:sp>
    </p:spTree>
    <p:extLst>
      <p:ext uri="{BB962C8B-B14F-4D97-AF65-F5344CB8AC3E}">
        <p14:creationId xmlns:p14="http://schemas.microsoft.com/office/powerpoint/2010/main" val="17099682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9654EB-9864-4ECD-BE19-BBE557D8C78B}" type="slidenum">
              <a:rPr lang="en-US" smtClean="0"/>
              <a:t>44</a:t>
            </a:fld>
            <a:endParaRPr lang="en-US"/>
          </a:p>
        </p:txBody>
      </p:sp>
    </p:spTree>
    <p:extLst>
      <p:ext uri="{BB962C8B-B14F-4D97-AF65-F5344CB8AC3E}">
        <p14:creationId xmlns:p14="http://schemas.microsoft.com/office/powerpoint/2010/main" val="36578006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9654EB-9864-4ECD-BE19-BBE557D8C78B}" type="slidenum">
              <a:rPr lang="en-US" smtClean="0"/>
              <a:t>64</a:t>
            </a:fld>
            <a:endParaRPr lang="en-US"/>
          </a:p>
        </p:txBody>
      </p:sp>
    </p:spTree>
    <p:extLst>
      <p:ext uri="{BB962C8B-B14F-4D97-AF65-F5344CB8AC3E}">
        <p14:creationId xmlns:p14="http://schemas.microsoft.com/office/powerpoint/2010/main" val="3757315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3</a:t>
            </a:fld>
            <a:endParaRPr lang="en-US"/>
          </a:p>
        </p:txBody>
      </p:sp>
    </p:spTree>
    <p:extLst>
      <p:ext uri="{BB962C8B-B14F-4D97-AF65-F5344CB8AC3E}">
        <p14:creationId xmlns:p14="http://schemas.microsoft.com/office/powerpoint/2010/main" val="10816377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67</a:t>
            </a:fld>
            <a:endParaRPr lang="en-US"/>
          </a:p>
        </p:txBody>
      </p:sp>
    </p:spTree>
    <p:extLst>
      <p:ext uri="{BB962C8B-B14F-4D97-AF65-F5344CB8AC3E}">
        <p14:creationId xmlns:p14="http://schemas.microsoft.com/office/powerpoint/2010/main" val="2457913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69</a:t>
            </a:fld>
            <a:endParaRPr lang="en-US"/>
          </a:p>
        </p:txBody>
      </p:sp>
    </p:spTree>
    <p:extLst>
      <p:ext uri="{BB962C8B-B14F-4D97-AF65-F5344CB8AC3E}">
        <p14:creationId xmlns:p14="http://schemas.microsoft.com/office/powerpoint/2010/main" val="3349755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70</a:t>
            </a:fld>
            <a:endParaRPr lang="en-US"/>
          </a:p>
        </p:txBody>
      </p:sp>
    </p:spTree>
    <p:extLst>
      <p:ext uri="{BB962C8B-B14F-4D97-AF65-F5344CB8AC3E}">
        <p14:creationId xmlns:p14="http://schemas.microsoft.com/office/powerpoint/2010/main" val="3725606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72</a:t>
            </a:fld>
            <a:endParaRPr lang="en-US"/>
          </a:p>
        </p:txBody>
      </p:sp>
    </p:spTree>
    <p:extLst>
      <p:ext uri="{BB962C8B-B14F-4D97-AF65-F5344CB8AC3E}">
        <p14:creationId xmlns:p14="http://schemas.microsoft.com/office/powerpoint/2010/main" val="15473667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75</a:t>
            </a:fld>
            <a:endParaRPr lang="en-US"/>
          </a:p>
        </p:txBody>
      </p:sp>
    </p:spTree>
    <p:extLst>
      <p:ext uri="{BB962C8B-B14F-4D97-AF65-F5344CB8AC3E}">
        <p14:creationId xmlns:p14="http://schemas.microsoft.com/office/powerpoint/2010/main" val="4060065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79</a:t>
            </a:fld>
            <a:endParaRPr lang="en-US"/>
          </a:p>
        </p:txBody>
      </p:sp>
    </p:spTree>
    <p:extLst>
      <p:ext uri="{BB962C8B-B14F-4D97-AF65-F5344CB8AC3E}">
        <p14:creationId xmlns:p14="http://schemas.microsoft.com/office/powerpoint/2010/main" val="194493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80</a:t>
            </a:fld>
            <a:endParaRPr lang="en-US"/>
          </a:p>
        </p:txBody>
      </p:sp>
    </p:spTree>
    <p:extLst>
      <p:ext uri="{BB962C8B-B14F-4D97-AF65-F5344CB8AC3E}">
        <p14:creationId xmlns:p14="http://schemas.microsoft.com/office/powerpoint/2010/main" val="2245815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81</a:t>
            </a:fld>
            <a:endParaRPr lang="en-US"/>
          </a:p>
        </p:txBody>
      </p:sp>
    </p:spTree>
    <p:extLst>
      <p:ext uri="{BB962C8B-B14F-4D97-AF65-F5344CB8AC3E}">
        <p14:creationId xmlns:p14="http://schemas.microsoft.com/office/powerpoint/2010/main" val="29397962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178" eaLnBrk="0" hangingPunct="0">
              <a:spcBef>
                <a:spcPct val="30000"/>
              </a:spcBef>
              <a:defRPr sz="1200">
                <a:solidFill>
                  <a:schemeClr val="tx1"/>
                </a:solidFill>
                <a:latin typeface="Times New Roman" pitchFamily="18" charset="0"/>
              </a:defRPr>
            </a:lvl1pPr>
            <a:lvl2pPr marL="742883" indent="-285725" defTabSz="957178" eaLnBrk="0" hangingPunct="0">
              <a:spcBef>
                <a:spcPct val="30000"/>
              </a:spcBef>
              <a:defRPr sz="1200">
                <a:solidFill>
                  <a:schemeClr val="tx1"/>
                </a:solidFill>
                <a:latin typeface="Times New Roman" pitchFamily="18" charset="0"/>
              </a:defRPr>
            </a:lvl2pPr>
            <a:lvl3pPr marL="1142898" indent="-228580" defTabSz="957178" eaLnBrk="0" hangingPunct="0">
              <a:spcBef>
                <a:spcPct val="30000"/>
              </a:spcBef>
              <a:defRPr sz="1200">
                <a:solidFill>
                  <a:schemeClr val="tx1"/>
                </a:solidFill>
                <a:latin typeface="Times New Roman" pitchFamily="18" charset="0"/>
              </a:defRPr>
            </a:lvl3pPr>
            <a:lvl4pPr marL="1600057" indent="-228580" defTabSz="957178" eaLnBrk="0" hangingPunct="0">
              <a:spcBef>
                <a:spcPct val="30000"/>
              </a:spcBef>
              <a:defRPr sz="1200">
                <a:solidFill>
                  <a:schemeClr val="tx1"/>
                </a:solidFill>
                <a:latin typeface="Times New Roman" pitchFamily="18" charset="0"/>
              </a:defRPr>
            </a:lvl4pPr>
            <a:lvl5pPr marL="2057217" indent="-228580" defTabSz="957178" eaLnBrk="0" hangingPunct="0">
              <a:spcBef>
                <a:spcPct val="30000"/>
              </a:spcBef>
              <a:defRPr sz="1200">
                <a:solidFill>
                  <a:schemeClr val="tx1"/>
                </a:solidFill>
                <a:latin typeface="Times New Roman" pitchFamily="18" charset="0"/>
              </a:defRPr>
            </a:lvl5pPr>
            <a:lvl6pPr marL="2514376" indent="-228580" defTabSz="957178" eaLnBrk="0" fontAlgn="base" hangingPunct="0">
              <a:spcBef>
                <a:spcPct val="30000"/>
              </a:spcBef>
              <a:spcAft>
                <a:spcPct val="0"/>
              </a:spcAft>
              <a:defRPr sz="1200">
                <a:solidFill>
                  <a:schemeClr val="tx1"/>
                </a:solidFill>
                <a:latin typeface="Times New Roman" pitchFamily="18" charset="0"/>
              </a:defRPr>
            </a:lvl6pPr>
            <a:lvl7pPr marL="2971536" indent="-228580" defTabSz="957178" eaLnBrk="0" fontAlgn="base" hangingPunct="0">
              <a:spcBef>
                <a:spcPct val="30000"/>
              </a:spcBef>
              <a:spcAft>
                <a:spcPct val="0"/>
              </a:spcAft>
              <a:defRPr sz="1200">
                <a:solidFill>
                  <a:schemeClr val="tx1"/>
                </a:solidFill>
                <a:latin typeface="Times New Roman" pitchFamily="18" charset="0"/>
              </a:defRPr>
            </a:lvl7pPr>
            <a:lvl8pPr marL="3428694" indent="-228580" defTabSz="957178" eaLnBrk="0" fontAlgn="base" hangingPunct="0">
              <a:spcBef>
                <a:spcPct val="30000"/>
              </a:spcBef>
              <a:spcAft>
                <a:spcPct val="0"/>
              </a:spcAft>
              <a:defRPr sz="1200">
                <a:solidFill>
                  <a:schemeClr val="tx1"/>
                </a:solidFill>
                <a:latin typeface="Times New Roman" pitchFamily="18" charset="0"/>
              </a:defRPr>
            </a:lvl8pPr>
            <a:lvl9pPr marL="3885854" indent="-228580" defTabSz="95717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BC2E4BB-3637-4E5C-83CE-33E358DD3AAF}" type="slidenum">
              <a:rPr lang="en-US" altLang="en-US" sz="1300"/>
              <a:pPr eaLnBrk="1" hangingPunct="1">
                <a:spcBef>
                  <a:spcPct val="0"/>
                </a:spcBef>
              </a:pPr>
              <a:t>83</a:t>
            </a:fld>
            <a:endParaRPr lang="en-US" altLang="en-US" sz="130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2585794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178" eaLnBrk="0" hangingPunct="0">
              <a:spcBef>
                <a:spcPct val="30000"/>
              </a:spcBef>
              <a:defRPr sz="1200">
                <a:solidFill>
                  <a:schemeClr val="tx1"/>
                </a:solidFill>
                <a:latin typeface="Times New Roman" pitchFamily="18" charset="0"/>
              </a:defRPr>
            </a:lvl1pPr>
            <a:lvl2pPr marL="742883" indent="-285725" defTabSz="957178" eaLnBrk="0" hangingPunct="0">
              <a:spcBef>
                <a:spcPct val="30000"/>
              </a:spcBef>
              <a:defRPr sz="1200">
                <a:solidFill>
                  <a:schemeClr val="tx1"/>
                </a:solidFill>
                <a:latin typeface="Times New Roman" pitchFamily="18" charset="0"/>
              </a:defRPr>
            </a:lvl2pPr>
            <a:lvl3pPr marL="1142898" indent="-228580" defTabSz="957178" eaLnBrk="0" hangingPunct="0">
              <a:spcBef>
                <a:spcPct val="30000"/>
              </a:spcBef>
              <a:defRPr sz="1200">
                <a:solidFill>
                  <a:schemeClr val="tx1"/>
                </a:solidFill>
                <a:latin typeface="Times New Roman" pitchFamily="18" charset="0"/>
              </a:defRPr>
            </a:lvl3pPr>
            <a:lvl4pPr marL="1600057" indent="-228580" defTabSz="957178" eaLnBrk="0" hangingPunct="0">
              <a:spcBef>
                <a:spcPct val="30000"/>
              </a:spcBef>
              <a:defRPr sz="1200">
                <a:solidFill>
                  <a:schemeClr val="tx1"/>
                </a:solidFill>
                <a:latin typeface="Times New Roman" pitchFamily="18" charset="0"/>
              </a:defRPr>
            </a:lvl4pPr>
            <a:lvl5pPr marL="2057217" indent="-228580" defTabSz="957178" eaLnBrk="0" hangingPunct="0">
              <a:spcBef>
                <a:spcPct val="30000"/>
              </a:spcBef>
              <a:defRPr sz="1200">
                <a:solidFill>
                  <a:schemeClr val="tx1"/>
                </a:solidFill>
                <a:latin typeface="Times New Roman" pitchFamily="18" charset="0"/>
              </a:defRPr>
            </a:lvl5pPr>
            <a:lvl6pPr marL="2514376" indent="-228580" defTabSz="957178" eaLnBrk="0" fontAlgn="base" hangingPunct="0">
              <a:spcBef>
                <a:spcPct val="30000"/>
              </a:spcBef>
              <a:spcAft>
                <a:spcPct val="0"/>
              </a:spcAft>
              <a:defRPr sz="1200">
                <a:solidFill>
                  <a:schemeClr val="tx1"/>
                </a:solidFill>
                <a:latin typeface="Times New Roman" pitchFamily="18" charset="0"/>
              </a:defRPr>
            </a:lvl6pPr>
            <a:lvl7pPr marL="2971536" indent="-228580" defTabSz="957178" eaLnBrk="0" fontAlgn="base" hangingPunct="0">
              <a:spcBef>
                <a:spcPct val="30000"/>
              </a:spcBef>
              <a:spcAft>
                <a:spcPct val="0"/>
              </a:spcAft>
              <a:defRPr sz="1200">
                <a:solidFill>
                  <a:schemeClr val="tx1"/>
                </a:solidFill>
                <a:latin typeface="Times New Roman" pitchFamily="18" charset="0"/>
              </a:defRPr>
            </a:lvl7pPr>
            <a:lvl8pPr marL="3428694" indent="-228580" defTabSz="957178" eaLnBrk="0" fontAlgn="base" hangingPunct="0">
              <a:spcBef>
                <a:spcPct val="30000"/>
              </a:spcBef>
              <a:spcAft>
                <a:spcPct val="0"/>
              </a:spcAft>
              <a:defRPr sz="1200">
                <a:solidFill>
                  <a:schemeClr val="tx1"/>
                </a:solidFill>
                <a:latin typeface="Times New Roman" pitchFamily="18" charset="0"/>
              </a:defRPr>
            </a:lvl8pPr>
            <a:lvl9pPr marL="3885854" indent="-228580" defTabSz="95717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D102E2D-60B3-468E-94A0-A2056E16A6C1}" type="slidenum">
              <a:rPr lang="en-US" altLang="en-US" sz="1300"/>
              <a:pPr eaLnBrk="1" hangingPunct="1">
                <a:spcBef>
                  <a:spcPct val="0"/>
                </a:spcBef>
              </a:pPr>
              <a:t>84</a:t>
            </a:fld>
            <a:endParaRPr lang="en-US" altLang="en-US" sz="130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793642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4</a:t>
            </a:fld>
            <a:endParaRPr lang="en-US"/>
          </a:p>
        </p:txBody>
      </p:sp>
    </p:spTree>
    <p:extLst>
      <p:ext uri="{BB962C8B-B14F-4D97-AF65-F5344CB8AC3E}">
        <p14:creationId xmlns:p14="http://schemas.microsoft.com/office/powerpoint/2010/main" val="30352514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178" eaLnBrk="0" hangingPunct="0">
              <a:spcBef>
                <a:spcPct val="30000"/>
              </a:spcBef>
              <a:defRPr sz="1200">
                <a:solidFill>
                  <a:schemeClr val="tx1"/>
                </a:solidFill>
                <a:latin typeface="Times New Roman" pitchFamily="18" charset="0"/>
              </a:defRPr>
            </a:lvl1pPr>
            <a:lvl2pPr marL="742883" indent="-285725" defTabSz="957178" eaLnBrk="0" hangingPunct="0">
              <a:spcBef>
                <a:spcPct val="30000"/>
              </a:spcBef>
              <a:defRPr sz="1200">
                <a:solidFill>
                  <a:schemeClr val="tx1"/>
                </a:solidFill>
                <a:latin typeface="Times New Roman" pitchFamily="18" charset="0"/>
              </a:defRPr>
            </a:lvl2pPr>
            <a:lvl3pPr marL="1142898" indent="-228580" defTabSz="957178" eaLnBrk="0" hangingPunct="0">
              <a:spcBef>
                <a:spcPct val="30000"/>
              </a:spcBef>
              <a:defRPr sz="1200">
                <a:solidFill>
                  <a:schemeClr val="tx1"/>
                </a:solidFill>
                <a:latin typeface="Times New Roman" pitchFamily="18" charset="0"/>
              </a:defRPr>
            </a:lvl3pPr>
            <a:lvl4pPr marL="1600057" indent="-228580" defTabSz="957178" eaLnBrk="0" hangingPunct="0">
              <a:spcBef>
                <a:spcPct val="30000"/>
              </a:spcBef>
              <a:defRPr sz="1200">
                <a:solidFill>
                  <a:schemeClr val="tx1"/>
                </a:solidFill>
                <a:latin typeface="Times New Roman" pitchFamily="18" charset="0"/>
              </a:defRPr>
            </a:lvl4pPr>
            <a:lvl5pPr marL="2057217" indent="-228580" defTabSz="957178" eaLnBrk="0" hangingPunct="0">
              <a:spcBef>
                <a:spcPct val="30000"/>
              </a:spcBef>
              <a:defRPr sz="1200">
                <a:solidFill>
                  <a:schemeClr val="tx1"/>
                </a:solidFill>
                <a:latin typeface="Times New Roman" pitchFamily="18" charset="0"/>
              </a:defRPr>
            </a:lvl5pPr>
            <a:lvl6pPr marL="2514376" indent="-228580" defTabSz="957178" eaLnBrk="0" fontAlgn="base" hangingPunct="0">
              <a:spcBef>
                <a:spcPct val="30000"/>
              </a:spcBef>
              <a:spcAft>
                <a:spcPct val="0"/>
              </a:spcAft>
              <a:defRPr sz="1200">
                <a:solidFill>
                  <a:schemeClr val="tx1"/>
                </a:solidFill>
                <a:latin typeface="Times New Roman" pitchFamily="18" charset="0"/>
              </a:defRPr>
            </a:lvl6pPr>
            <a:lvl7pPr marL="2971536" indent="-228580" defTabSz="957178" eaLnBrk="0" fontAlgn="base" hangingPunct="0">
              <a:spcBef>
                <a:spcPct val="30000"/>
              </a:spcBef>
              <a:spcAft>
                <a:spcPct val="0"/>
              </a:spcAft>
              <a:defRPr sz="1200">
                <a:solidFill>
                  <a:schemeClr val="tx1"/>
                </a:solidFill>
                <a:latin typeface="Times New Roman" pitchFamily="18" charset="0"/>
              </a:defRPr>
            </a:lvl7pPr>
            <a:lvl8pPr marL="3428694" indent="-228580" defTabSz="957178" eaLnBrk="0" fontAlgn="base" hangingPunct="0">
              <a:spcBef>
                <a:spcPct val="30000"/>
              </a:spcBef>
              <a:spcAft>
                <a:spcPct val="0"/>
              </a:spcAft>
              <a:defRPr sz="1200">
                <a:solidFill>
                  <a:schemeClr val="tx1"/>
                </a:solidFill>
                <a:latin typeface="Times New Roman" pitchFamily="18" charset="0"/>
              </a:defRPr>
            </a:lvl8pPr>
            <a:lvl9pPr marL="3885854" indent="-228580" defTabSz="957178"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72E51F0C-EFEA-4FD9-A10D-5012B14D17CC}" type="slidenum">
              <a:rPr lang="en-US" altLang="en-US" sz="1300"/>
              <a:pPr eaLnBrk="1" hangingPunct="1">
                <a:spcBef>
                  <a:spcPct val="0"/>
                </a:spcBef>
              </a:pPr>
              <a:t>85</a:t>
            </a:fld>
            <a:endParaRPr lang="en-US" altLang="en-US" sz="130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1393434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9654EB-9864-4ECD-BE19-BBE557D8C78B}" type="slidenum">
              <a:rPr lang="en-US" smtClean="0"/>
              <a:t>86</a:t>
            </a:fld>
            <a:endParaRPr lang="en-US"/>
          </a:p>
        </p:txBody>
      </p:sp>
    </p:spTree>
    <p:extLst>
      <p:ext uri="{BB962C8B-B14F-4D97-AF65-F5344CB8AC3E}">
        <p14:creationId xmlns:p14="http://schemas.microsoft.com/office/powerpoint/2010/main" val="39547138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9B55B42-8090-4791-9F9C-2165D0058C01}" type="slidenum">
              <a:rPr lang="en-US" smtClean="0"/>
              <a:pPr/>
              <a:t>87</a:t>
            </a:fld>
            <a:endParaRPr lang="en-US"/>
          </a:p>
        </p:txBody>
      </p:sp>
    </p:spTree>
    <p:extLst>
      <p:ext uri="{BB962C8B-B14F-4D97-AF65-F5344CB8AC3E}">
        <p14:creationId xmlns:p14="http://schemas.microsoft.com/office/powerpoint/2010/main" val="13437417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88</a:t>
            </a:fld>
            <a:endParaRPr lang="en-US"/>
          </a:p>
        </p:txBody>
      </p:sp>
    </p:spTree>
    <p:extLst>
      <p:ext uri="{BB962C8B-B14F-4D97-AF65-F5344CB8AC3E}">
        <p14:creationId xmlns:p14="http://schemas.microsoft.com/office/powerpoint/2010/main" val="668110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89</a:t>
            </a:fld>
            <a:endParaRPr lang="en-US"/>
          </a:p>
        </p:txBody>
      </p:sp>
    </p:spTree>
    <p:extLst>
      <p:ext uri="{BB962C8B-B14F-4D97-AF65-F5344CB8AC3E}">
        <p14:creationId xmlns:p14="http://schemas.microsoft.com/office/powerpoint/2010/main" val="3527192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90</a:t>
            </a:fld>
            <a:endParaRPr lang="en-US"/>
          </a:p>
        </p:txBody>
      </p:sp>
    </p:spTree>
    <p:extLst>
      <p:ext uri="{BB962C8B-B14F-4D97-AF65-F5344CB8AC3E}">
        <p14:creationId xmlns:p14="http://schemas.microsoft.com/office/powerpoint/2010/main" val="6072425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91</a:t>
            </a:fld>
            <a:endParaRPr lang="en-US"/>
          </a:p>
        </p:txBody>
      </p:sp>
    </p:spTree>
    <p:extLst>
      <p:ext uri="{BB962C8B-B14F-4D97-AF65-F5344CB8AC3E}">
        <p14:creationId xmlns:p14="http://schemas.microsoft.com/office/powerpoint/2010/main" val="10545736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http://www.propublica.org/article/how-many-die-from-medical-mistakes-in-us-hospitals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B8FAF82-3C91-EF41-B3AE-0241996C025D}" type="slidenum">
              <a:rPr lang="en-US" smtClean="0"/>
              <a:t>93</a:t>
            </a:fld>
            <a:endParaRPr lang="en-US"/>
          </a:p>
        </p:txBody>
      </p:sp>
    </p:spTree>
    <p:extLst>
      <p:ext uri="{BB962C8B-B14F-4D97-AF65-F5344CB8AC3E}">
        <p14:creationId xmlns:p14="http://schemas.microsoft.com/office/powerpoint/2010/main" val="10391465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Calibri" charset="0"/>
              </a:rPr>
              <a:t>Source – </a:t>
            </a:r>
            <a:r>
              <a:rPr lang="en-US" dirty="0" err="1">
                <a:latin typeface="Calibri" charset="0"/>
              </a:rPr>
              <a:t>Metvision</a:t>
            </a:r>
            <a:r>
              <a:rPr lang="en-US" dirty="0">
                <a:latin typeface="Calibri" charset="0"/>
              </a:rPr>
              <a:t> / MGH / Goldman</a:t>
            </a:r>
          </a:p>
        </p:txBody>
      </p:sp>
      <p:sp>
        <p:nvSpPr>
          <p:cNvPr id="153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40097626" indent="-39614320">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83306" fontAlgn="base">
              <a:spcBef>
                <a:spcPct val="0"/>
              </a:spcBef>
              <a:spcAft>
                <a:spcPct val="0"/>
              </a:spcAft>
              <a:defRPr>
                <a:solidFill>
                  <a:schemeClr val="tx1"/>
                </a:solidFill>
                <a:latin typeface="Calibri" charset="0"/>
                <a:ea typeface="ＭＳ Ｐゴシック" charset="0"/>
              </a:defRPr>
            </a:lvl6pPr>
            <a:lvl7pPr marL="966612" fontAlgn="base">
              <a:spcBef>
                <a:spcPct val="0"/>
              </a:spcBef>
              <a:spcAft>
                <a:spcPct val="0"/>
              </a:spcAft>
              <a:defRPr>
                <a:solidFill>
                  <a:schemeClr val="tx1"/>
                </a:solidFill>
                <a:latin typeface="Calibri" charset="0"/>
                <a:ea typeface="ＭＳ Ｐゴシック" charset="0"/>
              </a:defRPr>
            </a:lvl7pPr>
            <a:lvl8pPr marL="1449918" fontAlgn="base">
              <a:spcBef>
                <a:spcPct val="0"/>
              </a:spcBef>
              <a:spcAft>
                <a:spcPct val="0"/>
              </a:spcAft>
              <a:defRPr>
                <a:solidFill>
                  <a:schemeClr val="tx1"/>
                </a:solidFill>
                <a:latin typeface="Calibri" charset="0"/>
                <a:ea typeface="ＭＳ Ｐゴシック" charset="0"/>
              </a:defRPr>
            </a:lvl8pPr>
            <a:lvl9pPr marL="1933224" fontAlgn="base">
              <a:spcBef>
                <a:spcPct val="0"/>
              </a:spcBef>
              <a:spcAft>
                <a:spcPct val="0"/>
              </a:spcAft>
              <a:defRPr>
                <a:solidFill>
                  <a:schemeClr val="tx1"/>
                </a:solidFill>
                <a:latin typeface="Calibri" charset="0"/>
                <a:ea typeface="ＭＳ Ｐゴシック" charset="0"/>
              </a:defRPr>
            </a:lvl9pPr>
          </a:lstStyle>
          <a:p>
            <a:fld id="{56B19BC7-222A-0B46-ACDF-48574906A4D6}" type="slidenum">
              <a:rPr lang="en-US"/>
              <a:pPr/>
              <a:t>94</a:t>
            </a:fld>
            <a:endParaRPr lang="en-US"/>
          </a:p>
        </p:txBody>
      </p:sp>
    </p:spTree>
    <p:extLst>
      <p:ext uri="{BB962C8B-B14F-4D97-AF65-F5344CB8AC3E}">
        <p14:creationId xmlns:p14="http://schemas.microsoft.com/office/powerpoint/2010/main" val="20720994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95</a:t>
            </a:fld>
            <a:endParaRPr lang="en-US"/>
          </a:p>
        </p:txBody>
      </p:sp>
    </p:spTree>
    <p:extLst>
      <p:ext uri="{BB962C8B-B14F-4D97-AF65-F5344CB8AC3E}">
        <p14:creationId xmlns:p14="http://schemas.microsoft.com/office/powerpoint/2010/main" val="2836410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5</a:t>
            </a:fld>
            <a:endParaRPr lang="en-US"/>
          </a:p>
        </p:txBody>
      </p:sp>
    </p:spTree>
    <p:extLst>
      <p:ext uri="{BB962C8B-B14F-4D97-AF65-F5344CB8AC3E}">
        <p14:creationId xmlns:p14="http://schemas.microsoft.com/office/powerpoint/2010/main" val="34135758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9654EB-9864-4ECD-BE19-BBE557D8C78B}" type="slidenum">
              <a:rPr lang="en-US" smtClean="0"/>
              <a:t>100</a:t>
            </a:fld>
            <a:endParaRPr lang="en-US"/>
          </a:p>
        </p:txBody>
      </p:sp>
    </p:spTree>
    <p:extLst>
      <p:ext uri="{BB962C8B-B14F-4D97-AF65-F5344CB8AC3E}">
        <p14:creationId xmlns:p14="http://schemas.microsoft.com/office/powerpoint/2010/main" val="2923854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101</a:t>
            </a:fld>
            <a:endParaRPr lang="en-US"/>
          </a:p>
        </p:txBody>
      </p:sp>
    </p:spTree>
    <p:extLst>
      <p:ext uri="{BB962C8B-B14F-4D97-AF65-F5344CB8AC3E}">
        <p14:creationId xmlns:p14="http://schemas.microsoft.com/office/powerpoint/2010/main" val="22831985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104</a:t>
            </a:fld>
            <a:endParaRPr lang="en-US"/>
          </a:p>
        </p:txBody>
      </p:sp>
    </p:spTree>
    <p:extLst>
      <p:ext uri="{BB962C8B-B14F-4D97-AF65-F5344CB8AC3E}">
        <p14:creationId xmlns:p14="http://schemas.microsoft.com/office/powerpoint/2010/main" val="4547820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105</a:t>
            </a:fld>
            <a:endParaRPr lang="en-US"/>
          </a:p>
        </p:txBody>
      </p:sp>
    </p:spTree>
    <p:extLst>
      <p:ext uri="{BB962C8B-B14F-4D97-AF65-F5344CB8AC3E}">
        <p14:creationId xmlns:p14="http://schemas.microsoft.com/office/powerpoint/2010/main" val="31088712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106</a:t>
            </a:fld>
            <a:endParaRPr lang="en-US"/>
          </a:p>
        </p:txBody>
      </p:sp>
    </p:spTree>
    <p:extLst>
      <p:ext uri="{BB962C8B-B14F-4D97-AF65-F5344CB8AC3E}">
        <p14:creationId xmlns:p14="http://schemas.microsoft.com/office/powerpoint/2010/main" val="41004119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107</a:t>
            </a:fld>
            <a:endParaRPr lang="en-US"/>
          </a:p>
        </p:txBody>
      </p:sp>
    </p:spTree>
    <p:extLst>
      <p:ext uri="{BB962C8B-B14F-4D97-AF65-F5344CB8AC3E}">
        <p14:creationId xmlns:p14="http://schemas.microsoft.com/office/powerpoint/2010/main" val="21394303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108</a:t>
            </a:fld>
            <a:endParaRPr lang="en-US"/>
          </a:p>
        </p:txBody>
      </p:sp>
    </p:spTree>
    <p:extLst>
      <p:ext uri="{BB962C8B-B14F-4D97-AF65-F5344CB8AC3E}">
        <p14:creationId xmlns:p14="http://schemas.microsoft.com/office/powerpoint/2010/main" val="16951939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C3FF9C4D-257D-4D36-B6FA-9070CBC44E4B}" type="slidenum">
              <a:rPr lang="en-US"/>
              <a:pPr/>
              <a:t>109</a:t>
            </a:fld>
            <a:endParaRPr lang="en-US"/>
          </a:p>
        </p:txBody>
      </p:sp>
      <p:sp>
        <p:nvSpPr>
          <p:cNvPr id="4097" name="Rectangle 1"/>
          <p:cNvSpPr txBox="1">
            <a:spLocks noGrp="1" noRot="1" noChangeAspect="1" noChangeArrowheads="1"/>
          </p:cNvSpPr>
          <p:nvPr>
            <p:ph type="sldImg"/>
          </p:nvPr>
        </p:nvSpPr>
        <p:spPr bwMode="auto">
          <a:xfrm>
            <a:off x="1257300" y="728663"/>
            <a:ext cx="4800600" cy="360045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8" name="Rectangle 2"/>
          <p:cNvSpPr txBox="1">
            <a:spLocks noGrp="1" noChangeArrowheads="1"/>
          </p:cNvSpPr>
          <p:nvPr>
            <p:ph type="body" idx="1"/>
          </p:nvPr>
        </p:nvSpPr>
        <p:spPr bwMode="auto">
          <a:xfrm>
            <a:off x="732118" y="4559662"/>
            <a:ext cx="5852460" cy="432023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extLst>
      <p:ext uri="{BB962C8B-B14F-4D97-AF65-F5344CB8AC3E}">
        <p14:creationId xmlns:p14="http://schemas.microsoft.com/office/powerpoint/2010/main" val="19043926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110</a:t>
            </a:fld>
            <a:endParaRPr lang="en-US"/>
          </a:p>
        </p:txBody>
      </p:sp>
    </p:spTree>
    <p:extLst>
      <p:ext uri="{BB962C8B-B14F-4D97-AF65-F5344CB8AC3E}">
        <p14:creationId xmlns:p14="http://schemas.microsoft.com/office/powerpoint/2010/main" val="261394798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114</a:t>
            </a:fld>
            <a:endParaRPr lang="en-US"/>
          </a:p>
        </p:txBody>
      </p:sp>
    </p:spTree>
    <p:extLst>
      <p:ext uri="{BB962C8B-B14F-4D97-AF65-F5344CB8AC3E}">
        <p14:creationId xmlns:p14="http://schemas.microsoft.com/office/powerpoint/2010/main" val="701393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6</a:t>
            </a:fld>
            <a:endParaRPr lang="en-US"/>
          </a:p>
        </p:txBody>
      </p:sp>
    </p:spTree>
    <p:extLst>
      <p:ext uri="{BB962C8B-B14F-4D97-AF65-F5344CB8AC3E}">
        <p14:creationId xmlns:p14="http://schemas.microsoft.com/office/powerpoint/2010/main" val="26035868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9654EB-9864-4ECD-BE19-BBE557D8C78B}" type="slidenum">
              <a:rPr lang="en-US" smtClean="0"/>
              <a:t>115</a:t>
            </a:fld>
            <a:endParaRPr lang="en-US"/>
          </a:p>
        </p:txBody>
      </p:sp>
    </p:spTree>
    <p:extLst>
      <p:ext uri="{BB962C8B-B14F-4D97-AF65-F5344CB8AC3E}">
        <p14:creationId xmlns:p14="http://schemas.microsoft.com/office/powerpoint/2010/main" val="28561925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121</a:t>
            </a:fld>
            <a:endParaRPr lang="en-US"/>
          </a:p>
        </p:txBody>
      </p:sp>
    </p:spTree>
    <p:extLst>
      <p:ext uri="{BB962C8B-B14F-4D97-AF65-F5344CB8AC3E}">
        <p14:creationId xmlns:p14="http://schemas.microsoft.com/office/powerpoint/2010/main" val="32475847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122</a:t>
            </a:fld>
            <a:endParaRPr lang="en-US"/>
          </a:p>
        </p:txBody>
      </p:sp>
    </p:spTree>
    <p:extLst>
      <p:ext uri="{BB962C8B-B14F-4D97-AF65-F5344CB8AC3E}">
        <p14:creationId xmlns:p14="http://schemas.microsoft.com/office/powerpoint/2010/main" val="17241937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123</a:t>
            </a:fld>
            <a:endParaRPr lang="en-US"/>
          </a:p>
        </p:txBody>
      </p:sp>
    </p:spTree>
    <p:extLst>
      <p:ext uri="{BB962C8B-B14F-4D97-AF65-F5344CB8AC3E}">
        <p14:creationId xmlns:p14="http://schemas.microsoft.com/office/powerpoint/2010/main" val="15063121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124</a:t>
            </a:fld>
            <a:endParaRPr lang="en-US"/>
          </a:p>
        </p:txBody>
      </p:sp>
    </p:spTree>
    <p:extLst>
      <p:ext uri="{BB962C8B-B14F-4D97-AF65-F5344CB8AC3E}">
        <p14:creationId xmlns:p14="http://schemas.microsoft.com/office/powerpoint/2010/main" val="53882468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125</a:t>
            </a:fld>
            <a:endParaRPr lang="en-US"/>
          </a:p>
        </p:txBody>
      </p:sp>
    </p:spTree>
    <p:extLst>
      <p:ext uri="{BB962C8B-B14F-4D97-AF65-F5344CB8AC3E}">
        <p14:creationId xmlns:p14="http://schemas.microsoft.com/office/powerpoint/2010/main" val="35666823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126</a:t>
            </a:fld>
            <a:endParaRPr lang="en-US"/>
          </a:p>
        </p:txBody>
      </p:sp>
    </p:spTree>
    <p:extLst>
      <p:ext uri="{BB962C8B-B14F-4D97-AF65-F5344CB8AC3E}">
        <p14:creationId xmlns:p14="http://schemas.microsoft.com/office/powerpoint/2010/main" val="28100335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127</a:t>
            </a:fld>
            <a:endParaRPr lang="en-US"/>
          </a:p>
        </p:txBody>
      </p:sp>
    </p:spTree>
    <p:extLst>
      <p:ext uri="{BB962C8B-B14F-4D97-AF65-F5344CB8AC3E}">
        <p14:creationId xmlns:p14="http://schemas.microsoft.com/office/powerpoint/2010/main" val="40453893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128</a:t>
            </a:fld>
            <a:endParaRPr lang="en-US"/>
          </a:p>
        </p:txBody>
      </p:sp>
    </p:spTree>
    <p:extLst>
      <p:ext uri="{BB962C8B-B14F-4D97-AF65-F5344CB8AC3E}">
        <p14:creationId xmlns:p14="http://schemas.microsoft.com/office/powerpoint/2010/main" val="281656496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129</a:t>
            </a:fld>
            <a:endParaRPr lang="en-US"/>
          </a:p>
        </p:txBody>
      </p:sp>
    </p:spTree>
    <p:extLst>
      <p:ext uri="{BB962C8B-B14F-4D97-AF65-F5344CB8AC3E}">
        <p14:creationId xmlns:p14="http://schemas.microsoft.com/office/powerpoint/2010/main" val="1495955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7</a:t>
            </a:fld>
            <a:endParaRPr lang="en-US"/>
          </a:p>
        </p:txBody>
      </p:sp>
    </p:spTree>
    <p:extLst>
      <p:ext uri="{BB962C8B-B14F-4D97-AF65-F5344CB8AC3E}">
        <p14:creationId xmlns:p14="http://schemas.microsoft.com/office/powerpoint/2010/main" val="8879116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17CB13E4-3CCA-0540-8911-6502D4807127}" type="slidenum">
              <a:rPr lang="en-US">
                <a:latin typeface="Times" charset="0"/>
              </a:rPr>
              <a:pPr/>
              <a:t>130</a:t>
            </a:fld>
            <a:endParaRPr lang="en-US">
              <a:latin typeface="Times" charset="0"/>
            </a:endParaRPr>
          </a:p>
        </p:txBody>
      </p:sp>
      <p:sp>
        <p:nvSpPr>
          <p:cNvPr id="96259"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96260"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7081967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131</a:t>
            </a:fld>
            <a:endParaRPr lang="en-US"/>
          </a:p>
        </p:txBody>
      </p:sp>
    </p:spTree>
    <p:extLst>
      <p:ext uri="{BB962C8B-B14F-4D97-AF65-F5344CB8AC3E}">
        <p14:creationId xmlns:p14="http://schemas.microsoft.com/office/powerpoint/2010/main" val="347911333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133</a:t>
            </a:fld>
            <a:endParaRPr lang="en-US"/>
          </a:p>
        </p:txBody>
      </p:sp>
    </p:spTree>
    <p:extLst>
      <p:ext uri="{BB962C8B-B14F-4D97-AF65-F5344CB8AC3E}">
        <p14:creationId xmlns:p14="http://schemas.microsoft.com/office/powerpoint/2010/main" val="38167759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135</a:t>
            </a:fld>
            <a:endParaRPr lang="en-US"/>
          </a:p>
        </p:txBody>
      </p:sp>
    </p:spTree>
    <p:extLst>
      <p:ext uri="{BB962C8B-B14F-4D97-AF65-F5344CB8AC3E}">
        <p14:creationId xmlns:p14="http://schemas.microsoft.com/office/powerpoint/2010/main" val="25948775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138</a:t>
            </a:fld>
            <a:endParaRPr lang="en-US"/>
          </a:p>
        </p:txBody>
      </p:sp>
    </p:spTree>
    <p:extLst>
      <p:ext uri="{BB962C8B-B14F-4D97-AF65-F5344CB8AC3E}">
        <p14:creationId xmlns:p14="http://schemas.microsoft.com/office/powerpoint/2010/main" val="264907351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AEBA04-001B-42EA-8C1D-8E489124484C}" type="slidenum">
              <a:rPr lang="en-US" smtClean="0"/>
              <a:t>139</a:t>
            </a:fld>
            <a:endParaRPr lang="en-US"/>
          </a:p>
        </p:txBody>
      </p:sp>
    </p:spTree>
    <p:extLst>
      <p:ext uri="{BB962C8B-B14F-4D97-AF65-F5344CB8AC3E}">
        <p14:creationId xmlns:p14="http://schemas.microsoft.com/office/powerpoint/2010/main" val="25965559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140</a:t>
            </a:fld>
            <a:endParaRPr lang="en-US"/>
          </a:p>
        </p:txBody>
      </p:sp>
    </p:spTree>
    <p:extLst>
      <p:ext uri="{BB962C8B-B14F-4D97-AF65-F5344CB8AC3E}">
        <p14:creationId xmlns:p14="http://schemas.microsoft.com/office/powerpoint/2010/main" val="426325818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141</a:t>
            </a:fld>
            <a:endParaRPr lang="en-US"/>
          </a:p>
        </p:txBody>
      </p:sp>
    </p:spTree>
    <p:extLst>
      <p:ext uri="{BB962C8B-B14F-4D97-AF65-F5344CB8AC3E}">
        <p14:creationId xmlns:p14="http://schemas.microsoft.com/office/powerpoint/2010/main" val="12058222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142</a:t>
            </a:fld>
            <a:endParaRPr lang="en-US"/>
          </a:p>
        </p:txBody>
      </p:sp>
    </p:spTree>
    <p:extLst>
      <p:ext uri="{BB962C8B-B14F-4D97-AF65-F5344CB8AC3E}">
        <p14:creationId xmlns:p14="http://schemas.microsoft.com/office/powerpoint/2010/main" val="236216608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1923" eaLnBrk="0" hangingPunct="0">
              <a:defRPr sz="2500" b="1" i="1">
                <a:solidFill>
                  <a:schemeClr val="tx1"/>
                </a:solidFill>
                <a:latin typeface="Verdana" panose="020B0604030504040204" pitchFamily="34" charset="0"/>
              </a:defRPr>
            </a:lvl1pPr>
            <a:lvl2pPr marL="785372" indent="-302066" defTabSz="1011923" eaLnBrk="0" hangingPunct="0">
              <a:defRPr sz="2500" b="1" i="1">
                <a:solidFill>
                  <a:schemeClr val="tx1"/>
                </a:solidFill>
                <a:latin typeface="Verdana" panose="020B0604030504040204" pitchFamily="34" charset="0"/>
              </a:defRPr>
            </a:lvl2pPr>
            <a:lvl3pPr marL="1208265" indent="-241653" defTabSz="1011923" eaLnBrk="0" hangingPunct="0">
              <a:defRPr sz="2500" b="1" i="1">
                <a:solidFill>
                  <a:schemeClr val="tx1"/>
                </a:solidFill>
                <a:latin typeface="Verdana" panose="020B0604030504040204" pitchFamily="34" charset="0"/>
              </a:defRPr>
            </a:lvl3pPr>
            <a:lvl4pPr marL="1691571" indent="-241653" defTabSz="1011923" eaLnBrk="0" hangingPunct="0">
              <a:defRPr sz="2500" b="1" i="1">
                <a:solidFill>
                  <a:schemeClr val="tx1"/>
                </a:solidFill>
                <a:latin typeface="Verdana" panose="020B0604030504040204" pitchFamily="34" charset="0"/>
              </a:defRPr>
            </a:lvl4pPr>
            <a:lvl5pPr marL="2174878" indent="-241653" defTabSz="1011923" eaLnBrk="0" hangingPunct="0">
              <a:defRPr sz="2500" b="1" i="1">
                <a:solidFill>
                  <a:schemeClr val="tx1"/>
                </a:solidFill>
                <a:latin typeface="Verdana" panose="020B0604030504040204" pitchFamily="34" charset="0"/>
              </a:defRPr>
            </a:lvl5pPr>
            <a:lvl6pPr marL="2658184" indent="-241653" defTabSz="1011923" eaLnBrk="0" fontAlgn="base" hangingPunct="0">
              <a:spcBef>
                <a:spcPct val="0"/>
              </a:spcBef>
              <a:spcAft>
                <a:spcPct val="0"/>
              </a:spcAft>
              <a:defRPr sz="2500" b="1" i="1">
                <a:solidFill>
                  <a:schemeClr val="tx1"/>
                </a:solidFill>
                <a:latin typeface="Verdana" panose="020B0604030504040204" pitchFamily="34" charset="0"/>
              </a:defRPr>
            </a:lvl6pPr>
            <a:lvl7pPr marL="3141490" indent="-241653" defTabSz="1011923" eaLnBrk="0" fontAlgn="base" hangingPunct="0">
              <a:spcBef>
                <a:spcPct val="0"/>
              </a:spcBef>
              <a:spcAft>
                <a:spcPct val="0"/>
              </a:spcAft>
              <a:defRPr sz="2500" b="1" i="1">
                <a:solidFill>
                  <a:schemeClr val="tx1"/>
                </a:solidFill>
                <a:latin typeface="Verdana" panose="020B0604030504040204" pitchFamily="34" charset="0"/>
              </a:defRPr>
            </a:lvl7pPr>
            <a:lvl8pPr marL="3624796" indent="-241653" defTabSz="1011923" eaLnBrk="0" fontAlgn="base" hangingPunct="0">
              <a:spcBef>
                <a:spcPct val="0"/>
              </a:spcBef>
              <a:spcAft>
                <a:spcPct val="0"/>
              </a:spcAft>
              <a:defRPr sz="2500" b="1" i="1">
                <a:solidFill>
                  <a:schemeClr val="tx1"/>
                </a:solidFill>
                <a:latin typeface="Verdana" panose="020B0604030504040204" pitchFamily="34" charset="0"/>
              </a:defRPr>
            </a:lvl8pPr>
            <a:lvl9pPr marL="4108102" indent="-241653" defTabSz="1011923" eaLnBrk="0" fontAlgn="base" hangingPunct="0">
              <a:spcBef>
                <a:spcPct val="0"/>
              </a:spcBef>
              <a:spcAft>
                <a:spcPct val="0"/>
              </a:spcAft>
              <a:defRPr sz="2500" b="1" i="1">
                <a:solidFill>
                  <a:schemeClr val="tx1"/>
                </a:solidFill>
                <a:latin typeface="Verdana" panose="020B0604030504040204" pitchFamily="34" charset="0"/>
              </a:defRPr>
            </a:lvl9pPr>
          </a:lstStyle>
          <a:p>
            <a:pPr eaLnBrk="1" hangingPunct="1"/>
            <a:fld id="{72C48345-52CB-4446-B140-A33BBFD17E8A}" type="slidenum">
              <a:rPr lang="en-US" altLang="en-US" sz="1400" b="0" i="0">
                <a:latin typeface="Times New Roman" panose="02020603050405020304" pitchFamily="18" charset="0"/>
              </a:rPr>
              <a:pPr eaLnBrk="1" hangingPunct="1"/>
              <a:t>143</a:t>
            </a:fld>
            <a:endParaRPr lang="en-US" altLang="en-US" sz="1400" b="0" i="0">
              <a:latin typeface="Times New Roman" panose="02020603050405020304" pitchFamily="18" charset="0"/>
            </a:endParaRPr>
          </a:p>
        </p:txBody>
      </p:sp>
      <p:sp>
        <p:nvSpPr>
          <p:cNvPr id="220163" name="Rectangle 2"/>
          <p:cNvSpPr>
            <a:spLocks noGrp="1" noRot="1" noChangeAspect="1" noChangeArrowheads="1" noTextEdit="1"/>
          </p:cNvSpPr>
          <p:nvPr>
            <p:ph type="sldImg"/>
          </p:nvPr>
        </p:nvSpPr>
        <p:spPr>
          <a:xfrm>
            <a:off x="1382713" y="755650"/>
            <a:ext cx="5040312" cy="3779838"/>
          </a:xfrm>
          <a:ln/>
        </p:spPr>
      </p:sp>
      <p:sp>
        <p:nvSpPr>
          <p:cNvPr id="220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081236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8</a:t>
            </a:fld>
            <a:endParaRPr lang="en-US"/>
          </a:p>
        </p:txBody>
      </p:sp>
    </p:spTree>
    <p:extLst>
      <p:ext uri="{BB962C8B-B14F-4D97-AF65-F5344CB8AC3E}">
        <p14:creationId xmlns:p14="http://schemas.microsoft.com/office/powerpoint/2010/main" val="6643533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144</a:t>
            </a:fld>
            <a:endParaRPr lang="en-US"/>
          </a:p>
        </p:txBody>
      </p:sp>
    </p:spTree>
    <p:extLst>
      <p:ext uri="{BB962C8B-B14F-4D97-AF65-F5344CB8AC3E}">
        <p14:creationId xmlns:p14="http://schemas.microsoft.com/office/powerpoint/2010/main" val="33540823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145</a:t>
            </a:fld>
            <a:endParaRPr lang="en-US"/>
          </a:p>
        </p:txBody>
      </p:sp>
    </p:spTree>
    <p:extLst>
      <p:ext uri="{BB962C8B-B14F-4D97-AF65-F5344CB8AC3E}">
        <p14:creationId xmlns:p14="http://schemas.microsoft.com/office/powerpoint/2010/main" val="95605936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55B620E-8D0A-424F-A62E-D10D9BF7AF63}" type="slidenum">
              <a:rPr lang="en-US" smtClean="0"/>
              <a:pPr/>
              <a:t>146</a:t>
            </a:fld>
            <a:endParaRPr lang="en-US"/>
          </a:p>
        </p:txBody>
      </p:sp>
    </p:spTree>
    <p:extLst>
      <p:ext uri="{BB962C8B-B14F-4D97-AF65-F5344CB8AC3E}">
        <p14:creationId xmlns:p14="http://schemas.microsoft.com/office/powerpoint/2010/main" val="5759559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148</a:t>
            </a:fld>
            <a:endParaRPr lang="en-US"/>
          </a:p>
        </p:txBody>
      </p:sp>
    </p:spTree>
    <p:extLst>
      <p:ext uri="{BB962C8B-B14F-4D97-AF65-F5344CB8AC3E}">
        <p14:creationId xmlns:p14="http://schemas.microsoft.com/office/powerpoint/2010/main" val="10524281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150</a:t>
            </a:fld>
            <a:endParaRPr lang="en-US"/>
          </a:p>
        </p:txBody>
      </p:sp>
    </p:spTree>
    <p:extLst>
      <p:ext uri="{BB962C8B-B14F-4D97-AF65-F5344CB8AC3E}">
        <p14:creationId xmlns:p14="http://schemas.microsoft.com/office/powerpoint/2010/main" val="32126821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151</a:t>
            </a:fld>
            <a:endParaRPr lang="en-US"/>
          </a:p>
        </p:txBody>
      </p:sp>
    </p:spTree>
    <p:extLst>
      <p:ext uri="{BB962C8B-B14F-4D97-AF65-F5344CB8AC3E}">
        <p14:creationId xmlns:p14="http://schemas.microsoft.com/office/powerpoint/2010/main" val="394442098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152</a:t>
            </a:fld>
            <a:endParaRPr lang="en-US"/>
          </a:p>
        </p:txBody>
      </p:sp>
    </p:spTree>
    <p:extLst>
      <p:ext uri="{BB962C8B-B14F-4D97-AF65-F5344CB8AC3E}">
        <p14:creationId xmlns:p14="http://schemas.microsoft.com/office/powerpoint/2010/main" val="14203469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153</a:t>
            </a:fld>
            <a:endParaRPr lang="en-US"/>
          </a:p>
        </p:txBody>
      </p:sp>
    </p:spTree>
    <p:extLst>
      <p:ext uri="{BB962C8B-B14F-4D97-AF65-F5344CB8AC3E}">
        <p14:creationId xmlns:p14="http://schemas.microsoft.com/office/powerpoint/2010/main" val="290872818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154</a:t>
            </a:fld>
            <a:endParaRPr lang="en-US"/>
          </a:p>
        </p:txBody>
      </p:sp>
    </p:spTree>
    <p:extLst>
      <p:ext uri="{BB962C8B-B14F-4D97-AF65-F5344CB8AC3E}">
        <p14:creationId xmlns:p14="http://schemas.microsoft.com/office/powerpoint/2010/main" val="38448111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155</a:t>
            </a:fld>
            <a:endParaRPr lang="en-US"/>
          </a:p>
        </p:txBody>
      </p:sp>
    </p:spTree>
    <p:extLst>
      <p:ext uri="{BB962C8B-B14F-4D97-AF65-F5344CB8AC3E}">
        <p14:creationId xmlns:p14="http://schemas.microsoft.com/office/powerpoint/2010/main" val="321661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www.economist.com</a:t>
            </a:r>
            <a:r>
              <a:rPr lang="en-US" dirty="0" smtClean="0"/>
              <a:t>/news/special-report/21593583-proliferating-digital-platforms-will-be-heart-tomorrows-economy-and-even</a:t>
            </a:r>
          </a:p>
          <a:p>
            <a:endParaRPr lang="en-US" dirty="0"/>
          </a:p>
        </p:txBody>
      </p:sp>
      <p:sp>
        <p:nvSpPr>
          <p:cNvPr id="4" name="Slide Number Placeholder 3"/>
          <p:cNvSpPr>
            <a:spLocks noGrp="1"/>
          </p:cNvSpPr>
          <p:nvPr>
            <p:ph type="sldNum" sz="quarter" idx="10"/>
          </p:nvPr>
        </p:nvSpPr>
        <p:spPr/>
        <p:txBody>
          <a:bodyPr/>
          <a:lstStyle/>
          <a:p>
            <a:fld id="{25ADF56F-F3A7-6040-9FEC-BC5796D9791C}" type="slidenum">
              <a:rPr lang="en-US" smtClean="0"/>
              <a:t>9</a:t>
            </a:fld>
            <a:endParaRPr lang="en-US"/>
          </a:p>
        </p:txBody>
      </p:sp>
    </p:spTree>
    <p:extLst>
      <p:ext uri="{BB962C8B-B14F-4D97-AF65-F5344CB8AC3E}">
        <p14:creationId xmlns:p14="http://schemas.microsoft.com/office/powerpoint/2010/main" val="31170733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156</a:t>
            </a:fld>
            <a:endParaRPr lang="en-US"/>
          </a:p>
        </p:txBody>
      </p:sp>
    </p:spTree>
    <p:extLst>
      <p:ext uri="{BB962C8B-B14F-4D97-AF65-F5344CB8AC3E}">
        <p14:creationId xmlns:p14="http://schemas.microsoft.com/office/powerpoint/2010/main" val="74806953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157</a:t>
            </a:fld>
            <a:endParaRPr lang="en-US"/>
          </a:p>
        </p:txBody>
      </p:sp>
    </p:spTree>
    <p:extLst>
      <p:ext uri="{BB962C8B-B14F-4D97-AF65-F5344CB8AC3E}">
        <p14:creationId xmlns:p14="http://schemas.microsoft.com/office/powerpoint/2010/main" val="35660163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158</a:t>
            </a:fld>
            <a:endParaRPr lang="en-US"/>
          </a:p>
        </p:txBody>
      </p:sp>
    </p:spTree>
    <p:extLst>
      <p:ext uri="{BB962C8B-B14F-4D97-AF65-F5344CB8AC3E}">
        <p14:creationId xmlns:p14="http://schemas.microsoft.com/office/powerpoint/2010/main" val="22069144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159</a:t>
            </a:fld>
            <a:endParaRPr lang="en-US"/>
          </a:p>
        </p:txBody>
      </p:sp>
    </p:spTree>
    <p:extLst>
      <p:ext uri="{BB962C8B-B14F-4D97-AF65-F5344CB8AC3E}">
        <p14:creationId xmlns:p14="http://schemas.microsoft.com/office/powerpoint/2010/main" val="373480020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160</a:t>
            </a:fld>
            <a:endParaRPr lang="en-US"/>
          </a:p>
        </p:txBody>
      </p:sp>
    </p:spTree>
    <p:extLst>
      <p:ext uri="{BB962C8B-B14F-4D97-AF65-F5344CB8AC3E}">
        <p14:creationId xmlns:p14="http://schemas.microsoft.com/office/powerpoint/2010/main" val="283093389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161</a:t>
            </a:fld>
            <a:endParaRPr lang="en-US"/>
          </a:p>
        </p:txBody>
      </p:sp>
    </p:spTree>
    <p:extLst>
      <p:ext uri="{BB962C8B-B14F-4D97-AF65-F5344CB8AC3E}">
        <p14:creationId xmlns:p14="http://schemas.microsoft.com/office/powerpoint/2010/main" val="392213334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163</a:t>
            </a:fld>
            <a:endParaRPr lang="en-US"/>
          </a:p>
        </p:txBody>
      </p:sp>
    </p:spTree>
    <p:extLst>
      <p:ext uri="{BB962C8B-B14F-4D97-AF65-F5344CB8AC3E}">
        <p14:creationId xmlns:p14="http://schemas.microsoft.com/office/powerpoint/2010/main" val="413715990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164</a:t>
            </a:fld>
            <a:endParaRPr lang="en-US"/>
          </a:p>
        </p:txBody>
      </p:sp>
    </p:spTree>
    <p:extLst>
      <p:ext uri="{BB962C8B-B14F-4D97-AF65-F5344CB8AC3E}">
        <p14:creationId xmlns:p14="http://schemas.microsoft.com/office/powerpoint/2010/main" val="158768665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165</a:t>
            </a:fld>
            <a:endParaRPr lang="en-US"/>
          </a:p>
        </p:txBody>
      </p:sp>
    </p:spTree>
    <p:extLst>
      <p:ext uri="{BB962C8B-B14F-4D97-AF65-F5344CB8AC3E}">
        <p14:creationId xmlns:p14="http://schemas.microsoft.com/office/powerpoint/2010/main" val="102737483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99654EB-9864-4ECD-BE19-BBE557D8C78B}" type="slidenum">
              <a:rPr lang="en-US" smtClean="0"/>
              <a:t>166</a:t>
            </a:fld>
            <a:endParaRPr lang="en-US"/>
          </a:p>
        </p:txBody>
      </p:sp>
    </p:spTree>
    <p:extLst>
      <p:ext uri="{BB962C8B-B14F-4D97-AF65-F5344CB8AC3E}">
        <p14:creationId xmlns:p14="http://schemas.microsoft.com/office/powerpoint/2010/main" val="2058845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B20980C-0BD1-4770-B1F9-8E0E81C992E5}" type="datetimeFigureOut">
              <a:rPr lang="en-US" smtClean="0"/>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774BF-A756-401D-B933-40F813406000}" type="slidenum">
              <a:rPr lang="en-US" smtClean="0"/>
              <a:t>‹#›</a:t>
            </a:fld>
            <a:endParaRPr lang="en-US"/>
          </a:p>
        </p:txBody>
      </p:sp>
    </p:spTree>
    <p:extLst>
      <p:ext uri="{BB962C8B-B14F-4D97-AF65-F5344CB8AC3E}">
        <p14:creationId xmlns:p14="http://schemas.microsoft.com/office/powerpoint/2010/main" val="2562843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20980C-0BD1-4770-B1F9-8E0E81C992E5}" type="datetimeFigureOut">
              <a:rPr lang="en-US" smtClean="0"/>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774BF-A756-401D-B933-40F813406000}" type="slidenum">
              <a:rPr lang="en-US" smtClean="0"/>
              <a:t>‹#›</a:t>
            </a:fld>
            <a:endParaRPr lang="en-US"/>
          </a:p>
        </p:txBody>
      </p:sp>
    </p:spTree>
    <p:extLst>
      <p:ext uri="{BB962C8B-B14F-4D97-AF65-F5344CB8AC3E}">
        <p14:creationId xmlns:p14="http://schemas.microsoft.com/office/powerpoint/2010/main" val="2066664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20980C-0BD1-4770-B1F9-8E0E81C992E5}" type="datetimeFigureOut">
              <a:rPr lang="en-US" smtClean="0"/>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774BF-A756-401D-B933-40F813406000}" type="slidenum">
              <a:rPr lang="en-US" smtClean="0"/>
              <a:t>‹#›</a:t>
            </a:fld>
            <a:endParaRPr lang="en-US"/>
          </a:p>
        </p:txBody>
      </p:sp>
    </p:spTree>
    <p:extLst>
      <p:ext uri="{BB962C8B-B14F-4D97-AF65-F5344CB8AC3E}">
        <p14:creationId xmlns:p14="http://schemas.microsoft.com/office/powerpoint/2010/main" val="2190958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Heading Only">
    <p:spTree>
      <p:nvGrpSpPr>
        <p:cNvPr id="1" name=""/>
        <p:cNvGrpSpPr/>
        <p:nvPr/>
      </p:nvGrpSpPr>
      <p:grpSpPr>
        <a:xfrm>
          <a:off x="0" y="0"/>
          <a:ext cx="0" cy="0"/>
          <a:chOff x="0" y="0"/>
          <a:chExt cx="0" cy="0"/>
        </a:xfrm>
      </p:grpSpPr>
      <p:sp>
        <p:nvSpPr>
          <p:cNvPr id="29" name="Rectangle 2"/>
          <p:cNvSpPr>
            <a:spLocks noGrp="1"/>
          </p:cNvSpPr>
          <p:nvPr>
            <p:ph type="title" hasCustomPrompt="1"/>
          </p:nvPr>
        </p:nvSpPr>
        <p:spPr/>
        <p:txBody>
          <a:bodyPr/>
          <a:lstStyle>
            <a:lvl1pPr>
              <a:defRPr baseline="0"/>
            </a:lvl1pPr>
            <a:extLst/>
          </a:lstStyle>
          <a:p>
            <a:r>
              <a:rPr lang="en-US" dirty="0" smtClean="0"/>
              <a:t>ITL / Software and Systems Division</a:t>
            </a:r>
            <a:endParaRPr lang="en-US" dirty="0"/>
          </a:p>
        </p:txBody>
      </p:sp>
      <p:sp>
        <p:nvSpPr>
          <p:cNvPr id="19" name="Rectangle 8"/>
          <p:cNvSpPr>
            <a:spLocks noGrp="1"/>
          </p:cNvSpPr>
          <p:nvPr>
            <p:ph type="body" sz="quarter" idx="13" hasCustomPrompt="1"/>
          </p:nvPr>
        </p:nvSpPr>
        <p:spPr>
          <a:xfrm>
            <a:off x="304800" y="152400"/>
            <a:ext cx="8077200" cy="457200"/>
          </a:xfrm>
          <a:solidFill>
            <a:schemeClr val="accent6">
              <a:shade val="75000"/>
            </a:schemeClr>
          </a:solidFill>
        </p:spPr>
        <p:txBody>
          <a:bodyPr>
            <a:normAutofit/>
          </a:bodyPr>
          <a:lstStyle>
            <a:lvl1pPr>
              <a:defRPr sz="2600" b="0">
                <a:solidFill>
                  <a:schemeClr val="bg1"/>
                </a:solidFill>
              </a:defRPr>
            </a:lvl1pPr>
            <a:extLst/>
          </a:lstStyle>
          <a:p>
            <a:pPr lvl="0"/>
            <a:r>
              <a:rPr lang="en-US" dirty="0" smtClean="0"/>
              <a:t>Click to add heading</a:t>
            </a:r>
            <a:endParaRPr lang="en-US" dirty="0"/>
          </a:p>
        </p:txBody>
      </p:sp>
      <p:sp>
        <p:nvSpPr>
          <p:cNvPr id="7" name="Rectangle 7"/>
          <p:cNvSpPr>
            <a:spLocks noGrp="1"/>
          </p:cNvSpPr>
          <p:nvPr>
            <p:ph type="dt" sz="half" idx="14"/>
          </p:nvPr>
        </p:nvSpPr>
        <p:spPr/>
        <p:txBody>
          <a:bodyPr/>
          <a:lstStyle>
            <a:extLst/>
          </a:lstStyle>
          <a:p>
            <a:pPr algn="r"/>
            <a:fld id="{F7F1F872-C5DE-403B-85F0-1024E6CA1886}" type="datetime1">
              <a:rPr lang="en-US" smtClean="0"/>
              <a:pPr algn="r"/>
              <a:t>4/13/2015</a:t>
            </a:fld>
            <a:endParaRPr lang="en-US"/>
          </a:p>
        </p:txBody>
      </p:sp>
      <p:sp>
        <p:nvSpPr>
          <p:cNvPr id="8" name="Rectangle 8"/>
          <p:cNvSpPr>
            <a:spLocks noGrp="1"/>
          </p:cNvSpPr>
          <p:nvPr>
            <p:ph type="sldNum" sz="quarter" idx="15"/>
          </p:nvPr>
        </p:nvSpPr>
        <p:spPr/>
        <p:txBody>
          <a:bodyPr/>
          <a:lstStyle>
            <a:extLst/>
          </a:lstStyle>
          <a:p>
            <a:pPr algn="r"/>
            <a:fld id="{256D3EEF-DE4E-429D-8EC4-DDC531AFF587}" type="slidenum">
              <a:rPr lang="en-US" sz="1000" smtClean="0"/>
              <a:pPr algn="r"/>
              <a:t>‹#›</a:t>
            </a:fld>
            <a:endParaRPr lang="en-US"/>
          </a:p>
        </p:txBody>
      </p:sp>
      <p:sp>
        <p:nvSpPr>
          <p:cNvPr id="9" name="Rectangle 9"/>
          <p:cNvSpPr>
            <a:spLocks noGrp="1"/>
          </p:cNvSpPr>
          <p:nvPr>
            <p:ph type="ftr" sz="quarter" idx="16"/>
          </p:nvPr>
        </p:nvSpPr>
        <p:spPr/>
        <p:txBody>
          <a:bodyPr/>
          <a:lstStyle>
            <a:extLst/>
          </a:lstStyle>
          <a:p>
            <a:endParaRPr lang="en-US"/>
          </a:p>
        </p:txBody>
      </p:sp>
    </p:spTree>
    <p:extLst>
      <p:ext uri="{BB962C8B-B14F-4D97-AF65-F5344CB8AC3E}">
        <p14:creationId xmlns:p14="http://schemas.microsoft.com/office/powerpoint/2010/main" val="115408401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p>
        </p:txBody>
      </p:sp>
      <p:sp>
        <p:nvSpPr>
          <p:cNvPr id="3" name="Date Placeholder 2"/>
          <p:cNvSpPr>
            <a:spLocks noGrp="1"/>
          </p:cNvSpPr>
          <p:nvPr>
            <p:ph type="dt" idx="10"/>
          </p:nvPr>
        </p:nvSpPr>
        <p:spPr>
          <a:xfrm>
            <a:off x="456481" y="6247376"/>
            <a:ext cx="2128320" cy="470930"/>
          </a:xfrm>
          <a:prstGeom prst="rect">
            <a:avLst/>
          </a:prstGeom>
        </p:spPr>
        <p:txBody>
          <a:bodyPr/>
          <a:lstStyle>
            <a:lvl1pPr>
              <a:defRPr/>
            </a:lvl1pPr>
          </a:lstStyle>
          <a:p>
            <a:endParaRPr lang="en-US"/>
          </a:p>
        </p:txBody>
      </p:sp>
      <p:sp>
        <p:nvSpPr>
          <p:cNvPr id="4" name="Footer Placeholder 3"/>
          <p:cNvSpPr>
            <a:spLocks noGrp="1"/>
          </p:cNvSpPr>
          <p:nvPr>
            <p:ph type="ftr" idx="11"/>
          </p:nvPr>
        </p:nvSpPr>
        <p:spPr>
          <a:xfrm>
            <a:off x="3127680" y="6247376"/>
            <a:ext cx="2897280" cy="470930"/>
          </a:xfrm>
          <a:prstGeom prst="rect">
            <a:avLst/>
          </a:prstGeom>
        </p:spPr>
        <p:txBody>
          <a:bodyPr/>
          <a:lstStyle>
            <a:lvl1pPr>
              <a:defRPr/>
            </a:lvl1pPr>
          </a:lstStyle>
          <a:p>
            <a:endParaRPr lang="en-US"/>
          </a:p>
        </p:txBody>
      </p:sp>
      <p:sp>
        <p:nvSpPr>
          <p:cNvPr id="5" name="Slide Number Placeholder 4"/>
          <p:cNvSpPr>
            <a:spLocks noGrp="1"/>
          </p:cNvSpPr>
          <p:nvPr>
            <p:ph type="sldNum" idx="12"/>
          </p:nvPr>
        </p:nvSpPr>
        <p:spPr>
          <a:xfrm>
            <a:off x="6556321" y="6247376"/>
            <a:ext cx="2128320" cy="470930"/>
          </a:xfrm>
        </p:spPr>
        <p:txBody>
          <a:bodyPr/>
          <a:lstStyle>
            <a:lvl1pPr>
              <a:defRPr/>
            </a:lvl1pPr>
          </a:lstStyle>
          <a:p>
            <a:fld id="{37D5BE1F-2418-462B-B572-EF9A9A647E37}" type="slidenum">
              <a:rPr lang="en-US"/>
              <a:pPr/>
              <a:t>‹#›</a:t>
            </a:fld>
            <a:endParaRPr lang="en-US"/>
          </a:p>
        </p:txBody>
      </p:sp>
    </p:spTree>
    <p:extLst>
      <p:ext uri="{BB962C8B-B14F-4D97-AF65-F5344CB8AC3E}">
        <p14:creationId xmlns:p14="http://schemas.microsoft.com/office/powerpoint/2010/main" val="612908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B20980C-0BD1-4770-B1F9-8E0E81C992E5}" type="datetimeFigureOut">
              <a:rPr lang="en-US" smtClean="0"/>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774BF-A756-401D-B933-40F813406000}" type="slidenum">
              <a:rPr lang="en-US" smtClean="0"/>
              <a:t>‹#›</a:t>
            </a:fld>
            <a:endParaRPr lang="en-US"/>
          </a:p>
        </p:txBody>
      </p:sp>
    </p:spTree>
    <p:extLst>
      <p:ext uri="{BB962C8B-B14F-4D97-AF65-F5344CB8AC3E}">
        <p14:creationId xmlns:p14="http://schemas.microsoft.com/office/powerpoint/2010/main" val="1100941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20980C-0BD1-4770-B1F9-8E0E81C992E5}" type="datetimeFigureOut">
              <a:rPr lang="en-US" smtClean="0"/>
              <a:t>4/13/2015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58774BF-A756-401D-B933-40F813406000}" type="slidenum">
              <a:rPr lang="en-US" smtClean="0"/>
              <a:t>‹#›</a:t>
            </a:fld>
            <a:endParaRPr lang="en-US"/>
          </a:p>
        </p:txBody>
      </p:sp>
    </p:spTree>
    <p:extLst>
      <p:ext uri="{BB962C8B-B14F-4D97-AF65-F5344CB8AC3E}">
        <p14:creationId xmlns:p14="http://schemas.microsoft.com/office/powerpoint/2010/main" val="104071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20980C-0BD1-4770-B1F9-8E0E81C992E5}" type="datetimeFigureOut">
              <a:rPr lang="en-US" smtClean="0"/>
              <a:t>4/13/2015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774BF-A756-401D-B933-40F813406000}" type="slidenum">
              <a:rPr lang="en-US" smtClean="0"/>
              <a:t>‹#›</a:t>
            </a:fld>
            <a:endParaRPr lang="en-US"/>
          </a:p>
        </p:txBody>
      </p:sp>
    </p:spTree>
    <p:extLst>
      <p:ext uri="{BB962C8B-B14F-4D97-AF65-F5344CB8AC3E}">
        <p14:creationId xmlns:p14="http://schemas.microsoft.com/office/powerpoint/2010/main" val="1756007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B20980C-0BD1-4770-B1F9-8E0E81C992E5}" type="datetimeFigureOut">
              <a:rPr lang="en-US" smtClean="0"/>
              <a:t>4/13/2015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58774BF-A756-401D-B933-40F813406000}" type="slidenum">
              <a:rPr lang="en-US" smtClean="0"/>
              <a:t>‹#›</a:t>
            </a:fld>
            <a:endParaRPr lang="en-US"/>
          </a:p>
        </p:txBody>
      </p:sp>
    </p:spTree>
    <p:extLst>
      <p:ext uri="{BB962C8B-B14F-4D97-AF65-F5344CB8AC3E}">
        <p14:creationId xmlns:p14="http://schemas.microsoft.com/office/powerpoint/2010/main" val="1235694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B20980C-0BD1-4770-B1F9-8E0E81C992E5}" type="datetimeFigureOut">
              <a:rPr lang="en-US" smtClean="0"/>
              <a:t>4/13/2015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58774BF-A756-401D-B933-40F813406000}" type="slidenum">
              <a:rPr lang="en-US" smtClean="0"/>
              <a:t>‹#›</a:t>
            </a:fld>
            <a:endParaRPr lang="en-US"/>
          </a:p>
        </p:txBody>
      </p:sp>
    </p:spTree>
    <p:extLst>
      <p:ext uri="{BB962C8B-B14F-4D97-AF65-F5344CB8AC3E}">
        <p14:creationId xmlns:p14="http://schemas.microsoft.com/office/powerpoint/2010/main" val="751151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20980C-0BD1-4770-B1F9-8E0E81C992E5}" type="datetimeFigureOut">
              <a:rPr lang="en-US" smtClean="0"/>
              <a:t>4/13/2015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58774BF-A756-401D-B933-40F813406000}" type="slidenum">
              <a:rPr lang="en-US" smtClean="0"/>
              <a:t>‹#›</a:t>
            </a:fld>
            <a:endParaRPr lang="en-US"/>
          </a:p>
        </p:txBody>
      </p:sp>
    </p:spTree>
    <p:extLst>
      <p:ext uri="{BB962C8B-B14F-4D97-AF65-F5344CB8AC3E}">
        <p14:creationId xmlns:p14="http://schemas.microsoft.com/office/powerpoint/2010/main" val="781357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20980C-0BD1-4770-B1F9-8E0E81C992E5}" type="datetimeFigureOut">
              <a:rPr lang="en-US" smtClean="0"/>
              <a:t>4/13/2015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774BF-A756-401D-B933-40F813406000}" type="slidenum">
              <a:rPr lang="en-US" smtClean="0"/>
              <a:t>‹#›</a:t>
            </a:fld>
            <a:endParaRPr lang="en-US"/>
          </a:p>
        </p:txBody>
      </p:sp>
    </p:spTree>
    <p:extLst>
      <p:ext uri="{BB962C8B-B14F-4D97-AF65-F5344CB8AC3E}">
        <p14:creationId xmlns:p14="http://schemas.microsoft.com/office/powerpoint/2010/main" val="1695796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20980C-0BD1-4770-B1F9-8E0E81C992E5}" type="datetimeFigureOut">
              <a:rPr lang="en-US" smtClean="0"/>
              <a:t>4/13/2015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58774BF-A756-401D-B933-40F813406000}" type="slidenum">
              <a:rPr lang="en-US" smtClean="0"/>
              <a:t>‹#›</a:t>
            </a:fld>
            <a:endParaRPr lang="en-US"/>
          </a:p>
        </p:txBody>
      </p:sp>
    </p:spTree>
    <p:extLst>
      <p:ext uri="{BB962C8B-B14F-4D97-AF65-F5344CB8AC3E}">
        <p14:creationId xmlns:p14="http://schemas.microsoft.com/office/powerpoint/2010/main" val="1431707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20980C-0BD1-4770-B1F9-8E0E81C992E5}" type="datetimeFigureOut">
              <a:rPr lang="en-US" smtClean="0"/>
              <a:t>4/13/2015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8774BF-A756-401D-B933-40F813406000}" type="slidenum">
              <a:rPr lang="en-US" smtClean="0"/>
              <a:t>‹#›</a:t>
            </a:fld>
            <a:endParaRPr lang="en-US"/>
          </a:p>
        </p:txBody>
      </p:sp>
    </p:spTree>
    <p:extLst>
      <p:ext uri="{BB962C8B-B14F-4D97-AF65-F5344CB8AC3E}">
        <p14:creationId xmlns:p14="http://schemas.microsoft.com/office/powerpoint/2010/main" val="2326630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3.png"/><Relationship Id="rId7" Type="http://schemas.openxmlformats.org/officeDocument/2006/relationships/diagramData" Target="../diagrams/data1.xml"/><Relationship Id="rId12"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6.jpeg"/><Relationship Id="rId11" Type="http://schemas.microsoft.com/office/2007/relationships/diagramDrawing" Target="../diagrams/drawing1.xml"/><Relationship Id="rId5" Type="http://schemas.openxmlformats.org/officeDocument/2006/relationships/image" Target="../media/image15.png"/><Relationship Id="rId10" Type="http://schemas.openxmlformats.org/officeDocument/2006/relationships/diagramColors" Target="../diagrams/colors1.xml"/><Relationship Id="rId4" Type="http://schemas.openxmlformats.org/officeDocument/2006/relationships/image" Target="../media/image14.jpeg"/><Relationship Id="rId9" Type="http://schemas.openxmlformats.org/officeDocument/2006/relationships/diagramQuickStyle" Target="../diagrams/quickStyle1.xml"/></Relationships>
</file>

<file path=ppt/slides/_rels/slide10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hyperlink" Target="http://pulse.embs.org/november-2014/solving-interoperability-challenge/" TargetMode="External"/></Relationships>
</file>

<file path=ppt/slides/_rels/slide102.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8" Type="http://schemas.openxmlformats.org/officeDocument/2006/relationships/image" Target="../media/image167.jpeg"/><Relationship Id="rId13" Type="http://schemas.openxmlformats.org/officeDocument/2006/relationships/image" Target="../media/image170.png"/><Relationship Id="rId18" Type="http://schemas.openxmlformats.org/officeDocument/2006/relationships/image" Target="../media/image175.jpeg"/><Relationship Id="rId3" Type="http://schemas.openxmlformats.org/officeDocument/2006/relationships/notesSlide" Target="../notesSlides/notesSlide52.xml"/><Relationship Id="rId21" Type="http://schemas.openxmlformats.org/officeDocument/2006/relationships/image" Target="../media/image178.wmf"/><Relationship Id="rId7" Type="http://schemas.openxmlformats.org/officeDocument/2006/relationships/image" Target="../media/image166.jpeg"/><Relationship Id="rId12" Type="http://schemas.openxmlformats.org/officeDocument/2006/relationships/image" Target="../media/image169.png"/><Relationship Id="rId17" Type="http://schemas.openxmlformats.org/officeDocument/2006/relationships/image" Target="../media/image174.jpeg"/><Relationship Id="rId2" Type="http://schemas.openxmlformats.org/officeDocument/2006/relationships/slideLayout" Target="../slideLayouts/slideLayout7.xml"/><Relationship Id="rId16" Type="http://schemas.openxmlformats.org/officeDocument/2006/relationships/image" Target="../media/image173.jpeg"/><Relationship Id="rId20" Type="http://schemas.openxmlformats.org/officeDocument/2006/relationships/image" Target="../media/image177.wmf"/><Relationship Id="rId1" Type="http://schemas.openxmlformats.org/officeDocument/2006/relationships/vmlDrawing" Target="../drawings/vmlDrawing3.vml"/><Relationship Id="rId6" Type="http://schemas.openxmlformats.org/officeDocument/2006/relationships/hyperlink" Target="http://images.google.com/imgres?imgurl=http://systemaxonline.com/clipart/medical/x_ray1.gif&amp;imgrefurl=http://systemaxonline.com/table1.htm&amp;h=166&amp;w=142&amp;sz=7&amp;hl=en&amp;start=4&amp;tbnid=rnL2DXIPyD_hTM:&amp;tbnh=99&amp;tbnw=85&amp;prev=/images?q=x-ray+clip+art&amp;ndsp=20&amp;svnum=10&amp;hl=en&amp;lr=&amp;rls=WZPA,WZPA:2005-36,WZPA:en&amp;sa=N" TargetMode="External"/><Relationship Id="rId11" Type="http://schemas.openxmlformats.org/officeDocument/2006/relationships/image" Target="../media/image168.wmf"/><Relationship Id="rId5" Type="http://schemas.openxmlformats.org/officeDocument/2006/relationships/image" Target="../media/image165.wmf"/><Relationship Id="rId15" Type="http://schemas.openxmlformats.org/officeDocument/2006/relationships/image" Target="../media/image172.png"/><Relationship Id="rId23" Type="http://schemas.openxmlformats.org/officeDocument/2006/relationships/image" Target="../media/image180.jpeg"/><Relationship Id="rId10" Type="http://schemas.openxmlformats.org/officeDocument/2006/relationships/image" Target="../media/image163.wmf"/><Relationship Id="rId19" Type="http://schemas.openxmlformats.org/officeDocument/2006/relationships/image" Target="../media/image176.wmf"/><Relationship Id="rId4" Type="http://schemas.openxmlformats.org/officeDocument/2006/relationships/image" Target="../media/image164.wmf"/><Relationship Id="rId9" Type="http://schemas.openxmlformats.org/officeDocument/2006/relationships/oleObject" Target="../embeddings/oleObject3.bin"/><Relationship Id="rId14" Type="http://schemas.openxmlformats.org/officeDocument/2006/relationships/image" Target="../media/image171.png"/><Relationship Id="rId22" Type="http://schemas.openxmlformats.org/officeDocument/2006/relationships/image" Target="../media/image179.gif"/></Relationships>
</file>

<file path=ppt/slides/_rels/slide105.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image" Target="../media/image181.JPG"/><Relationship Id="rId7" Type="http://schemas.openxmlformats.org/officeDocument/2006/relationships/image" Target="../media/image185.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84.jpeg"/><Relationship Id="rId5" Type="http://schemas.openxmlformats.org/officeDocument/2006/relationships/image" Target="../media/image183.jpeg"/><Relationship Id="rId10" Type="http://schemas.openxmlformats.org/officeDocument/2006/relationships/image" Target="../media/image188.png"/><Relationship Id="rId4" Type="http://schemas.openxmlformats.org/officeDocument/2006/relationships/image" Target="../media/image182.jpeg"/><Relationship Id="rId9" Type="http://schemas.openxmlformats.org/officeDocument/2006/relationships/image" Target="../media/image187.jpeg"/></Relationships>
</file>

<file path=ppt/slides/_rels/slide106.xml.rels><?xml version="1.0" encoding="UTF-8" standalone="yes"?>
<Relationships xmlns="http://schemas.openxmlformats.org/package/2006/relationships"><Relationship Id="rId3" Type="http://schemas.openxmlformats.org/officeDocument/2006/relationships/hyperlink" Target="http://www.cdc.gov/dhdsp/data_statistics/fact_sheets/fs_heart_failure.htm" TargetMode="External"/><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hyperlink" Target="http://bit.ly/CHF-JP" TargetMode="External"/><Relationship Id="rId5" Type="http://schemas.openxmlformats.org/officeDocument/2006/relationships/hyperlink" Target="http://bit.ly/CHF-IN" TargetMode="External"/><Relationship Id="rId4" Type="http://schemas.openxmlformats.org/officeDocument/2006/relationships/hyperlink" Target="http://bit.ly/CHF-US" TargetMode="External"/></Relationships>
</file>

<file path=ppt/slides/_rels/slide10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90.jpeg"/></Relationships>
</file>

<file path=ppt/slides/_rels/slide108.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jpeg"/><Relationship Id="rId7" Type="http://schemas.openxmlformats.org/officeDocument/2006/relationships/image" Target="../media/image195.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94.png"/><Relationship Id="rId5" Type="http://schemas.openxmlformats.org/officeDocument/2006/relationships/image" Target="../media/image193.jpeg"/><Relationship Id="rId4" Type="http://schemas.openxmlformats.org/officeDocument/2006/relationships/image" Target="../media/image192.png"/><Relationship Id="rId9" Type="http://schemas.openxmlformats.org/officeDocument/2006/relationships/image" Target="../media/image197.png"/></Relationships>
</file>

<file path=ppt/slides/_rels/slide10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hyperlink" Target="isis.vanderbilt.edu"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99.jpeg"/><Relationship Id="rId7" Type="http://schemas.openxmlformats.org/officeDocument/2006/relationships/image" Target="../media/image203.jpe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202.jpeg"/><Relationship Id="rId5" Type="http://schemas.openxmlformats.org/officeDocument/2006/relationships/image" Target="../media/image201.jpeg"/><Relationship Id="rId10" Type="http://schemas.openxmlformats.org/officeDocument/2006/relationships/image" Target="../media/image206.jpeg"/><Relationship Id="rId4" Type="http://schemas.openxmlformats.org/officeDocument/2006/relationships/image" Target="../media/image200.jpeg"/><Relationship Id="rId9" Type="http://schemas.openxmlformats.org/officeDocument/2006/relationships/image" Target="../media/image205.png"/></Relationships>
</file>

<file path=ppt/slides/_rels/slide111.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211.jpeg"/></Relationships>
</file>

<file path=ppt/slides/_rels/slide115.xml.rels><?xml version="1.0" encoding="UTF-8" standalone="yes"?>
<Relationships xmlns="http://schemas.openxmlformats.org/package/2006/relationships"><Relationship Id="rId3" Type="http://schemas.openxmlformats.org/officeDocument/2006/relationships/image" Target="../media/image212.jpeg"/><Relationship Id="rId7" Type="http://schemas.openxmlformats.org/officeDocument/2006/relationships/image" Target="../media/image215.jpe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214.png"/><Relationship Id="rId5" Type="http://schemas.openxmlformats.org/officeDocument/2006/relationships/hyperlink" Target="http://www.nytimes.com/interactive/2014/07/31/world/africa/ebola-virus-outbreak-qa.html" TargetMode="External"/><Relationship Id="rId4" Type="http://schemas.openxmlformats.org/officeDocument/2006/relationships/image" Target="../media/image213.jpeg"/></Relationships>
</file>

<file path=ppt/slides/_rels/slide116.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png"/><Relationship Id="rId1" Type="http://schemas.openxmlformats.org/officeDocument/2006/relationships/slideLayout" Target="../slideLayouts/slideLayout7.xml"/><Relationship Id="rId4" Type="http://schemas.openxmlformats.org/officeDocument/2006/relationships/hyperlink" Target="http://bit.ly/EBOLA-MGH-HMS" TargetMode="External"/></Relationships>
</file>

<file path=ppt/slides/_rels/slide117.xml.rels><?xml version="1.0" encoding="UTF-8" standalone="yes"?>
<Relationships xmlns="http://schemas.openxmlformats.org/package/2006/relationships"><Relationship Id="rId3" Type="http://schemas.openxmlformats.org/officeDocument/2006/relationships/hyperlink" Target="http://www.gereports.com/post/104422691785/hospital-hack-a-thon-attacks-ebola-with-robots" TargetMode="External"/><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hyperlink" Target="http://www.healthit.gov/sites/default/files/federal-healthIT-strategic-plan-2014.pdf" TargetMode="External"/><Relationship Id="rId2" Type="http://schemas.openxmlformats.org/officeDocument/2006/relationships/image" Target="../media/image220.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222.jpeg"/></Relationships>
</file>

<file path=ppt/slides/_rels/slide122.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99.jpeg"/><Relationship Id="rId7" Type="http://schemas.openxmlformats.org/officeDocument/2006/relationships/image" Target="../media/image203.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jpeg"/><Relationship Id="rId9" Type="http://schemas.openxmlformats.org/officeDocument/2006/relationships/image" Target="../media/image205.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231.jpg"/><Relationship Id="rId2" Type="http://schemas.openxmlformats.org/officeDocument/2006/relationships/notesSlide" Target="../notesSlides/notesSlide72.xml"/><Relationship Id="rId1" Type="http://schemas.openxmlformats.org/officeDocument/2006/relationships/slideLayout" Target="../slideLayouts/slideLayout12.xml"/><Relationship Id="rId4" Type="http://schemas.openxmlformats.org/officeDocument/2006/relationships/hyperlink" Target="http://www.maxlittle.net/"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239.jpeg"/><Relationship Id="rId5" Type="http://schemas.openxmlformats.org/officeDocument/2006/relationships/image" Target="../media/image238.jpeg"/><Relationship Id="rId4" Type="http://schemas.openxmlformats.org/officeDocument/2006/relationships/image" Target="../media/image237.jpeg"/></Relationships>
</file>

<file path=ppt/slides/_rels/slide13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244.png"/><Relationship Id="rId5" Type="http://schemas.openxmlformats.org/officeDocument/2006/relationships/image" Target="../media/image243.jpeg"/><Relationship Id="rId4" Type="http://schemas.openxmlformats.org/officeDocument/2006/relationships/image" Target="../media/image242.jpeg"/></Relationships>
</file>

<file path=ppt/slides/_rels/slide14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8" Type="http://schemas.microsoft.com/office/2007/relationships/diagramDrawing" Target="../diagrams/drawing3.xml"/><Relationship Id="rId13" Type="http://schemas.microsoft.com/office/2007/relationships/diagramDrawing" Target="../diagrams/drawing4.xml"/><Relationship Id="rId18" Type="http://schemas.microsoft.com/office/2007/relationships/diagramDrawing" Target="../diagrams/drawing5.xml"/><Relationship Id="rId26" Type="http://schemas.openxmlformats.org/officeDocument/2006/relationships/diagramQuickStyle" Target="../diagrams/quickStyle7.xml"/><Relationship Id="rId3" Type="http://schemas.openxmlformats.org/officeDocument/2006/relationships/image" Target="../media/image246.jpeg"/><Relationship Id="rId21" Type="http://schemas.openxmlformats.org/officeDocument/2006/relationships/diagramQuickStyle" Target="../diagrams/quickStyle6.xml"/><Relationship Id="rId7" Type="http://schemas.openxmlformats.org/officeDocument/2006/relationships/diagramColors" Target="../diagrams/colors3.xml"/><Relationship Id="rId12" Type="http://schemas.openxmlformats.org/officeDocument/2006/relationships/diagramColors" Target="../diagrams/colors4.xml"/><Relationship Id="rId17" Type="http://schemas.openxmlformats.org/officeDocument/2006/relationships/diagramColors" Target="../diagrams/colors5.xml"/><Relationship Id="rId25" Type="http://schemas.openxmlformats.org/officeDocument/2006/relationships/diagramLayout" Target="../diagrams/layout7.xml"/><Relationship Id="rId2" Type="http://schemas.openxmlformats.org/officeDocument/2006/relationships/notesSlide" Target="../notesSlides/notesSlide80.xml"/><Relationship Id="rId16" Type="http://schemas.openxmlformats.org/officeDocument/2006/relationships/diagramQuickStyle" Target="../diagrams/quickStyle5.xml"/><Relationship Id="rId20" Type="http://schemas.openxmlformats.org/officeDocument/2006/relationships/diagramLayout" Target="../diagrams/layout6.xml"/><Relationship Id="rId1" Type="http://schemas.openxmlformats.org/officeDocument/2006/relationships/slideLayout" Target="../slideLayouts/slideLayout1.xml"/><Relationship Id="rId6" Type="http://schemas.openxmlformats.org/officeDocument/2006/relationships/diagramQuickStyle" Target="../diagrams/quickStyle3.xml"/><Relationship Id="rId11" Type="http://schemas.openxmlformats.org/officeDocument/2006/relationships/diagramQuickStyle" Target="../diagrams/quickStyle4.xml"/><Relationship Id="rId24" Type="http://schemas.openxmlformats.org/officeDocument/2006/relationships/diagramData" Target="../diagrams/data7.xml"/><Relationship Id="rId5" Type="http://schemas.openxmlformats.org/officeDocument/2006/relationships/diagramLayout" Target="../diagrams/layout3.xml"/><Relationship Id="rId15" Type="http://schemas.openxmlformats.org/officeDocument/2006/relationships/diagramLayout" Target="../diagrams/layout5.xml"/><Relationship Id="rId23" Type="http://schemas.microsoft.com/office/2007/relationships/diagramDrawing" Target="../diagrams/drawing6.xml"/><Relationship Id="rId28" Type="http://schemas.microsoft.com/office/2007/relationships/diagramDrawing" Target="../diagrams/drawing7.xml"/><Relationship Id="rId10" Type="http://schemas.openxmlformats.org/officeDocument/2006/relationships/diagramLayout" Target="../diagrams/layout4.xml"/><Relationship Id="rId19" Type="http://schemas.openxmlformats.org/officeDocument/2006/relationships/diagramData" Target="../diagrams/data6.xml"/><Relationship Id="rId4" Type="http://schemas.openxmlformats.org/officeDocument/2006/relationships/diagramData" Target="../diagrams/data3.xml"/><Relationship Id="rId9" Type="http://schemas.openxmlformats.org/officeDocument/2006/relationships/diagramData" Target="../diagrams/data4.xml"/><Relationship Id="rId14" Type="http://schemas.openxmlformats.org/officeDocument/2006/relationships/diagramData" Target="../diagrams/data5.xml"/><Relationship Id="rId22" Type="http://schemas.openxmlformats.org/officeDocument/2006/relationships/diagramColors" Target="../diagrams/colors6.xml"/><Relationship Id="rId27" Type="http://schemas.openxmlformats.org/officeDocument/2006/relationships/diagramColors" Target="../diagrams/colors7.xml"/></Relationships>
</file>

<file path=ppt/slides/_rels/slide145.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249.gif"/></Relationships>
</file>

<file path=ppt/slides/_rels/slide147.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hyperlink" Target="http://www.pwc.com/gx/en/retail-consumer/retail-consumer-publications/global-multi-channel-consumer-survey/assets/pdf/total-retail-2015.pdf" TargetMode="External"/></Relationships>
</file>

<file path=ppt/slides/_rels/slide150.xml.rels><?xml version="1.0" encoding="UTF-8" standalone="yes"?>
<Relationships xmlns="http://schemas.openxmlformats.org/package/2006/relationships"><Relationship Id="rId3" Type="http://schemas.openxmlformats.org/officeDocument/2006/relationships/hyperlink" Target="http://arxiv.org/pdf/1411.6179v1.pdf" TargetMode="External"/><Relationship Id="rId2" Type="http://schemas.openxmlformats.org/officeDocument/2006/relationships/notesSlide" Target="../notesSlides/notesSlide84.xml"/><Relationship Id="rId1" Type="http://schemas.openxmlformats.org/officeDocument/2006/relationships/slideLayout" Target="../slideLayouts/slideLayout12.xml"/><Relationship Id="rId6" Type="http://schemas.openxmlformats.org/officeDocument/2006/relationships/hyperlink" Target="http://arxiv.org/pdf/1411.4555v1.pdf" TargetMode="External"/><Relationship Id="rId5" Type="http://schemas.openxmlformats.org/officeDocument/2006/relationships/hyperlink" Target="http://www.ece.uprm.edu/~domingo/teaching/ciic8996/Hierarchical%20Temporal%20Memory%20Cortical%20Learning%20Algorithm%20for%20Pattern%20Recoginition.pdf" TargetMode="External"/><Relationship Id="rId4" Type="http://schemas.openxmlformats.org/officeDocument/2006/relationships/hyperlink" Target="http://arxiv.org/pdf/1409.0898v2.pdf"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hyperlink" Target="http://www.biomedcentral.com/content/pdf/1471-2458-14-1144.pdf" TargetMode="External"/><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hyperlink" Target="http://csrc.nist.gov/nccoe/health-it/index.html" TargetMode="External"/><Relationship Id="rId4" Type="http://schemas.openxmlformats.org/officeDocument/2006/relationships/hyperlink" Target="http://csrc.nist.gov/publications/drafts/ir7904/draft_nistir_7904.pdf"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hyperlink" Target="http://www.biomedcentral.com/content/pdf/1471-2458-14-1144.pdf" TargetMode="External"/><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259.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image" Target="../media/image261.png"/><Relationship Id="rId4" Type="http://schemas.openxmlformats.org/officeDocument/2006/relationships/hyperlink" Target="http://www.lights-control.com/market/market.html" TargetMode="Externa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hyperlink" Target="http://www.mit.edu/~jerryzli/SprayList-CR.pdf" TargetMode="External"/><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98.xml"/><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99.xml"/><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2" Type="http://schemas.openxmlformats.org/officeDocument/2006/relationships/hyperlink" Target="http://www.isis.vanderbilt.edu/" TargetMode="Externa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7.xml"/><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image" Target="../media/image26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0.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00.xml"/><Relationship Id="rId1" Type="http://schemas.openxmlformats.org/officeDocument/2006/relationships/slideLayout" Target="../slideLayouts/slideLayout1.xml"/><Relationship Id="rId4" Type="http://schemas.openxmlformats.org/officeDocument/2006/relationships/hyperlink" Target="http://www.ieee-isto.org/member-programs/ice-alliance" TargetMode="External"/></Relationships>
</file>

<file path=ppt/slides/_rels/slide171.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hyperlink" Target="http://en.wikipedia.org/wiki/Petilla_de_Arag%C3%B3n" TargetMode="External"/><Relationship Id="rId7" Type="http://schemas.openxmlformats.org/officeDocument/2006/relationships/image" Target="../media/image273.jpeg"/><Relationship Id="rId2" Type="http://schemas.openxmlformats.org/officeDocument/2006/relationships/image" Target="../media/image272.png"/><Relationship Id="rId1" Type="http://schemas.openxmlformats.org/officeDocument/2006/relationships/slideLayout" Target="../slideLayouts/slideLayout7.xml"/><Relationship Id="rId6" Type="http://schemas.openxmlformats.org/officeDocument/2006/relationships/hyperlink" Target="http://en.wikipedia.org/wiki/Madrid" TargetMode="External"/><Relationship Id="rId5" Type="http://schemas.openxmlformats.org/officeDocument/2006/relationships/hyperlink" Target="http://en.wikipedia.org/wiki/Spain" TargetMode="External"/><Relationship Id="rId4" Type="http://schemas.openxmlformats.org/officeDocument/2006/relationships/hyperlink" Target="http://en.wikipedia.org/wiki/Navarre" TargetMode="External"/></Relationships>
</file>

<file path=ppt/slides/_rels/slide174.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image" Target="../media/image274.png"/><Relationship Id="rId1" Type="http://schemas.openxmlformats.org/officeDocument/2006/relationships/slideLayout" Target="../slideLayouts/slideLayout7.xml"/><Relationship Id="rId4" Type="http://schemas.openxmlformats.org/officeDocument/2006/relationships/image" Target="../media/image276.png"/></Relationships>
</file>

<file path=ppt/slides/_rels/slide175.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2.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28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282.jpeg"/><Relationship Id="rId7" Type="http://schemas.openxmlformats.org/officeDocument/2006/relationships/diagramColors" Target="../diagrams/colors8.xml"/><Relationship Id="rId2" Type="http://schemas.openxmlformats.org/officeDocument/2006/relationships/image" Target="../media/image281.jpeg"/><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81.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283.png"/><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82.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gif"/><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9.png"/><Relationship Id="rId1" Type="http://schemas.openxmlformats.org/officeDocument/2006/relationships/slideLayout" Target="../slideLayouts/slideLayout7.xml"/><Relationship Id="rId5" Type="http://schemas.openxmlformats.org/officeDocument/2006/relationships/image" Target="../media/image291.png"/><Relationship Id="rId4" Type="http://schemas.openxmlformats.org/officeDocument/2006/relationships/hyperlink" Target="http://bit.ly/MED-TECH-2013"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101.xml"/><Relationship Id="rId1" Type="http://schemas.openxmlformats.org/officeDocument/2006/relationships/slideLayout" Target="../slideLayouts/slideLayout7.xml"/><Relationship Id="rId4" Type="http://schemas.openxmlformats.org/officeDocument/2006/relationships/image" Target="../media/image137.gif"/></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29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292.jpeg"/></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209.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28.xml"/><Relationship Id="rId1" Type="http://schemas.openxmlformats.org/officeDocument/2006/relationships/slideLayout" Target="../slideLayouts/slideLayout12.xml"/></Relationships>
</file>

<file path=ppt/slides/_rels/slide218.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129.xml"/><Relationship Id="rId1" Type="http://schemas.openxmlformats.org/officeDocument/2006/relationships/slideLayout" Target="../slideLayouts/slideLayout12.xml"/></Relationships>
</file>

<file path=ppt/slides/_rels/slide219.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20.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131.xml"/><Relationship Id="rId1" Type="http://schemas.openxmlformats.org/officeDocument/2006/relationships/slideLayout" Target="../slideLayouts/slideLayout12.xml"/><Relationship Id="rId4" Type="http://schemas.openxmlformats.org/officeDocument/2006/relationships/image" Target="../media/image31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hyperlink" Target="http://dspace.mit.edu/handle/1721.1/41897"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bit.ly/ALIBABA-AND-40-DRONES"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hyperlink" Target="http://bit.ly/KATHLEEN-FISHER-60-MINUTES"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bit.ly/ALIBABA-AND-40-DRONES"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hyperlink" Target="http://www.engadget.com/2015/02/05/us-hospital-apple-healthkit-trials/" TargetMode="External"/><Relationship Id="rId4" Type="http://schemas.openxmlformats.org/officeDocument/2006/relationships/hyperlink" Target="http://bit.ly/KATHLEEN-FISHER-60-MINUTE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bit.ly/ALIBABA-AND-40-DRONES"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bit.ly/KATHLEEN-FISHER-60-MINUTES" TargetMode="Externa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nytimes.com/1988/03/16/business/business-technology-advances-screen-solid-3-d-model-matter-minutes.html"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hyperlink" Target="http://bit.ly/YESTERDAY-NEVER-DIES" TargetMode="External"/><Relationship Id="rId4" Type="http://schemas.openxmlformats.org/officeDocument/2006/relationships/hyperlink" Target="http://bit.ly/TOMORROW-NEVER-DIES"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bit.ly/AUTONOMY" TargetMode="External"/><Relationship Id="rId2" Type="http://schemas.openxmlformats.org/officeDocument/2006/relationships/hyperlink" Target="http://courses.media.mit.edu/2006spring/mas963/"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4.jpeg"/><Relationship Id="rId7" Type="http://schemas.microsoft.com/office/2007/relationships/hdphoto" Target="../media/hdphoto2.wdp"/><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6.png"/><Relationship Id="rId5" Type="http://schemas.microsoft.com/office/2007/relationships/hdphoto" Target="../media/hdphoto1.wdp"/><Relationship Id="rId10" Type="http://schemas.openxmlformats.org/officeDocument/2006/relationships/hyperlink" Target="http://bit.ly/Connected-Car-Sequel" TargetMode="External"/><Relationship Id="rId4" Type="http://schemas.openxmlformats.org/officeDocument/2006/relationships/image" Target="../media/image55.jpeg"/><Relationship Id="rId9" Type="http://schemas.openxmlformats.org/officeDocument/2006/relationships/hyperlink" Target="http://bit.ly/Connected-Car-AUSTIN"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arxiv.org/pdf/1411.4555v1.pdf" TargetMode="External"/><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hyperlink" Target="http://en.wikipedia.org/wiki/Convolutional_neural_network" TargetMode="External"/><Relationship Id="rId5" Type="http://schemas.openxmlformats.org/officeDocument/2006/relationships/hyperlink" Target="http://google-opensource.blogspot.com/2013/08/learning-meaning-behind-words.html" TargetMode="External"/><Relationship Id="rId4" Type="http://schemas.openxmlformats.org/officeDocument/2006/relationships/hyperlink" Target="http://en.wikipedia.org/wiki/Recurrent_neural_network"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5" Type="http://schemas.openxmlformats.org/officeDocument/2006/relationships/hyperlink" Target="http://www.qcri.com/" TargetMode="External"/><Relationship Id="rId4" Type="http://schemas.openxmlformats.org/officeDocument/2006/relationships/hyperlink" Target="http://www.epfl.ch/"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8" Type="http://schemas.openxmlformats.org/officeDocument/2006/relationships/hyperlink" Target="isis.vanderbilt.edu" TargetMode="External"/><Relationship Id="rId3" Type="http://schemas.openxmlformats.org/officeDocument/2006/relationships/image" Target="../media/image86.png"/><Relationship Id="rId7" Type="http://schemas.openxmlformats.org/officeDocument/2006/relationships/hyperlink" Target="http://bit.ly/VANDERBILT-C2-HN"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hyperlink" Target="http://bit.ly/KATHLEEN-FISHER-60-MINUTES"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bit.ly/RAJ-DELPHI-AUDI" TargetMode="External"/><Relationship Id="rId2" Type="http://schemas.openxmlformats.org/officeDocument/2006/relationships/image" Target="../media/image93.jpe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69.xml.rels><?xml version="1.0" encoding="UTF-8" standalone="yes"?>
<Relationships xmlns="http://schemas.openxmlformats.org/package/2006/relationships"><Relationship Id="rId8" Type="http://schemas.openxmlformats.org/officeDocument/2006/relationships/hyperlink" Target="http://bit.ly/AUDI-CONCEPT-7" TargetMode="External"/><Relationship Id="rId3" Type="http://schemas.openxmlformats.org/officeDocument/2006/relationships/image" Target="../media/image96.png"/><Relationship Id="rId7" Type="http://schemas.openxmlformats.org/officeDocument/2006/relationships/image" Target="../media/image99.png"/><Relationship Id="rId12" Type="http://schemas.openxmlformats.org/officeDocument/2006/relationships/hyperlink" Target="http://bit.ly/WASHINGTON-DC"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98.jpeg"/><Relationship Id="rId11" Type="http://schemas.openxmlformats.org/officeDocument/2006/relationships/hyperlink" Target="http://bit.ly/SCHUSTER-AUTONOMOUS" TargetMode="External"/><Relationship Id="rId5" Type="http://schemas.openxmlformats.org/officeDocument/2006/relationships/image" Target="../media/image97.jpeg"/><Relationship Id="rId10" Type="http://schemas.openxmlformats.org/officeDocument/2006/relationships/hyperlink" Target="http://bit.ly/KATHLEEN-CAR-HACKED" TargetMode="External"/><Relationship Id="rId4" Type="http://schemas.openxmlformats.org/officeDocument/2006/relationships/hyperlink" Target="http://bit.ly/MB-AutoTruck" TargetMode="External"/><Relationship Id="rId9" Type="http://schemas.openxmlformats.org/officeDocument/2006/relationships/hyperlink" Target="http://bit.ly/RAJKUMAR-CM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73.xml.rels><?xml version="1.0" encoding="UTF-8" standalone="yes"?>
<Relationships xmlns="http://schemas.openxmlformats.org/package/2006/relationships"><Relationship Id="rId8" Type="http://schemas.openxmlformats.org/officeDocument/2006/relationships/hyperlink" Target="http://bit.ly/MICRO-DRONES-AFRL" TargetMode="External"/><Relationship Id="rId3" Type="http://schemas.openxmlformats.org/officeDocument/2006/relationships/image" Target="../media/image105.gif"/><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png"/><Relationship Id="rId9" Type="http://schemas.openxmlformats.org/officeDocument/2006/relationships/hyperlink" Target="http://bit.ly/ALIBABA-AND-40-DRONES"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hyperlink" Target="http://toolkit.globus.org/toolkit/about.html" TargetMode="External"/><Relationship Id="rId3" Type="http://schemas.openxmlformats.org/officeDocument/2006/relationships/image" Target="../media/image112.png"/><Relationship Id="rId7" Type="http://schemas.openxmlformats.org/officeDocument/2006/relationships/hyperlink" Target="http://www.mcs.anl.gov/articles/steve-tuecke-science-saas-synergies"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hyperlink" Target="http://en.wikipedia.org/wiki/Gorillas_in_the_Mist" TargetMode="External"/><Relationship Id="rId5" Type="http://schemas.openxmlformats.org/officeDocument/2006/relationships/image" Target="../media/image114.jpeg"/><Relationship Id="rId4" Type="http://schemas.openxmlformats.org/officeDocument/2006/relationships/image" Target="../media/image113.png"/><Relationship Id="rId9" Type="http://schemas.openxmlformats.org/officeDocument/2006/relationships/hyperlink" Target="http://www.microsoft.com/global/enterprise/microsoftcloud/RichMedia/VTinfographic_FINAL_061114_noFooter.pdf"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www.mcs.anl.gov/articles/steve-tuecke-science-saas-synergies" TargetMode="External"/><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17.emf"/><Relationship Id="rId4" Type="http://schemas.openxmlformats.org/officeDocument/2006/relationships/oleObject" Target="../embeddings/Microsoft_Excel_97-2003_Worksheet1.xls"/></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8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png"/></Relationships>
</file>

<file path=ppt/slides/_rels/slide8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2.png"/><Relationship Id="rId4" Type="http://schemas.openxmlformats.org/officeDocument/2006/relationships/image" Target="../media/image126.wmf"/></Relationships>
</file>

<file path=ppt/slides/_rels/slide8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8.jpeg"/><Relationship Id="rId7" Type="http://schemas.openxmlformats.org/officeDocument/2006/relationships/image" Target="../media/image132.w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31.wmf"/><Relationship Id="rId5" Type="http://schemas.openxmlformats.org/officeDocument/2006/relationships/image" Target="../media/image130.jpeg"/><Relationship Id="rId4" Type="http://schemas.openxmlformats.org/officeDocument/2006/relationships/image" Target="../media/image129.wmf"/><Relationship Id="rId9" Type="http://schemas.openxmlformats.org/officeDocument/2006/relationships/image" Target="../media/image126.wmf"/></Relationships>
</file>

<file path=ppt/slides/_rels/slide8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hyperlink" Target="http://www.tcs.com/SiteCollectionDocuments/White%20Papers/Personalized-Artificial-Pancreas-Device-Systems_1014-1.pdf"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37.gif"/><Relationship Id="rId5" Type="http://schemas.openxmlformats.org/officeDocument/2006/relationships/image" Target="../media/image136.jpeg"/><Relationship Id="rId4" Type="http://schemas.openxmlformats.org/officeDocument/2006/relationships/image" Target="../media/image135.jpeg"/></Relationships>
</file>

<file path=ppt/slides/_rels/slide8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40.jpeg"/><Relationship Id="rId4" Type="http://schemas.openxmlformats.org/officeDocument/2006/relationships/image" Target="../media/image139.jpeg"/></Relationships>
</file>

<file path=ppt/slides/_rels/slide89.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41.jpeg"/><Relationship Id="rId7" Type="http://schemas.openxmlformats.org/officeDocument/2006/relationships/image" Target="../media/image143.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hyperlink" Target="http://www.google.com/url?sa=i&amp;rct=j&amp;q=&amp;esrc=s&amp;frm=1&amp;source=images&amp;cd=&amp;cad=rja&amp;docid=3QXx63-TmhfIaM&amp;tbnid=xFkF5pE3nmHP6M:&amp;ved=0CAUQjRw&amp;url=http://reviews.cnet.com/8301-13727_7-57590809-263/macbook-air-real-world-802.11ac-speeds-throttled/&amp;ei=Ay2fUtfxNIeikQeaj4D4Dw&amp;bvm=bv.57155469,d.eW0&amp;psig=AFQjCNE8hnfPl9eeGF92t4SaC0rlKsbOHQ&amp;ust=1386249770249933" TargetMode="External"/><Relationship Id="rId5" Type="http://schemas.openxmlformats.org/officeDocument/2006/relationships/image" Target="../media/image142.png"/><Relationship Id="rId10" Type="http://schemas.openxmlformats.org/officeDocument/2006/relationships/image" Target="../media/image144.jpeg"/><Relationship Id="rId4" Type="http://schemas.openxmlformats.org/officeDocument/2006/relationships/hyperlink" Target="http://www.google.com/url?sa=i&amp;rct=j&amp;q=&amp;esrc=s&amp;frm=1&amp;source=images&amp;cd=&amp;cad=rja&amp;docid=FNqFgWQADNL4iM&amp;tbnid=imuFQMi4WCOesM:&amp;ved=0CAUQjRw&amp;url=http://www.clipartlogo.com/free/iron.html&amp;ei=RCyfUsq-F8fakQf-1IGADA&amp;bvm=bv.57155469,d.eW0&amp;psig=AFQjCNEj0UZRGkCgizx6izNQY-9sfAfHgQ&amp;ust=1386249478795298" TargetMode="External"/><Relationship Id="rId9" Type="http://schemas.openxmlformats.org/officeDocument/2006/relationships/image" Target="../media/image139.jpeg"/></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47.tif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50.jpeg"/></Relationships>
</file>

<file path=ppt/slides/_rels/slide9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55.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58.png"/><Relationship Id="rId4" Type="http://schemas.openxmlformats.org/officeDocument/2006/relationships/image" Target="../media/image1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57400"/>
            <a:ext cx="7772400" cy="1470025"/>
          </a:xfrm>
        </p:spPr>
        <p:txBody>
          <a:bodyPr>
            <a:noAutofit/>
          </a:bodyPr>
          <a:lstStyle/>
          <a:p>
            <a:r>
              <a:rPr lang="en-US" sz="14000" dirty="0" smtClean="0"/>
              <a:t>Internet </a:t>
            </a:r>
            <a:br>
              <a:rPr lang="en-US" sz="14000" dirty="0" smtClean="0"/>
            </a:br>
            <a:r>
              <a:rPr lang="en-US" sz="14000" dirty="0" smtClean="0"/>
              <a:t>of Systems</a:t>
            </a:r>
            <a:endParaRPr lang="en-US" sz="14000" dirty="0"/>
          </a:p>
        </p:txBody>
      </p:sp>
      <p:sp>
        <p:nvSpPr>
          <p:cNvPr id="5" name="TextBox 4"/>
          <p:cNvSpPr txBox="1"/>
          <p:nvPr/>
        </p:nvSpPr>
        <p:spPr>
          <a:xfrm>
            <a:off x="-94914" y="6019800"/>
            <a:ext cx="9315114" cy="415498"/>
          </a:xfrm>
          <a:prstGeom prst="rect">
            <a:avLst/>
          </a:prstGeom>
          <a:noFill/>
          <a:ln>
            <a:solidFill>
              <a:schemeClr val="bg1">
                <a:lumMod val="85000"/>
              </a:schemeClr>
            </a:solidFill>
          </a:ln>
        </p:spPr>
        <p:txBody>
          <a:bodyPr wrap="none" rtlCol="0">
            <a:spAutoFit/>
          </a:bodyPr>
          <a:lstStyle/>
          <a:p>
            <a:pPr algn="ctr"/>
            <a:r>
              <a:rPr lang="en-US" sz="2100" i="1" dirty="0" smtClean="0"/>
              <a:t>From Things to System of Things – Internet of Things evolves to Internet of Systems</a:t>
            </a:r>
            <a:endParaRPr lang="en-US" sz="2100" i="1" dirty="0"/>
          </a:p>
        </p:txBody>
      </p:sp>
      <p:sp>
        <p:nvSpPr>
          <p:cNvPr id="6" name="TextBox 5"/>
          <p:cNvSpPr txBox="1"/>
          <p:nvPr/>
        </p:nvSpPr>
        <p:spPr>
          <a:xfrm>
            <a:off x="7902955" y="6596390"/>
            <a:ext cx="1241045" cy="261610"/>
          </a:xfrm>
          <a:prstGeom prst="rect">
            <a:avLst/>
          </a:prstGeom>
          <a:noFill/>
        </p:spPr>
        <p:txBody>
          <a:bodyPr wrap="none" rtlCol="0">
            <a:spAutoFit/>
          </a:bodyPr>
          <a:lstStyle/>
          <a:p>
            <a:r>
              <a:rPr lang="en-US" sz="1100" dirty="0" err="1" smtClean="0">
                <a:solidFill>
                  <a:schemeClr val="bg1">
                    <a:lumMod val="50000"/>
                  </a:schemeClr>
                </a:solidFill>
              </a:rPr>
              <a:t>Dr</a:t>
            </a:r>
            <a:r>
              <a:rPr lang="en-US" sz="1100" dirty="0" smtClean="0">
                <a:solidFill>
                  <a:schemeClr val="bg1">
                    <a:lumMod val="50000"/>
                  </a:schemeClr>
                </a:solidFill>
              </a:rPr>
              <a:t> Shoumen Datta</a:t>
            </a:r>
            <a:endParaRPr lang="en-US" sz="1100" dirty="0">
              <a:solidFill>
                <a:schemeClr val="bg1">
                  <a:lumMod val="50000"/>
                </a:schemeClr>
              </a:solidFill>
            </a:endParaRPr>
          </a:p>
        </p:txBody>
      </p:sp>
    </p:spTree>
    <p:extLst>
      <p:ext uri="{BB962C8B-B14F-4D97-AF65-F5344CB8AC3E}">
        <p14:creationId xmlns:p14="http://schemas.microsoft.com/office/powerpoint/2010/main" val="12154544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89209" y="1836775"/>
            <a:ext cx="668368" cy="1820825"/>
          </a:xfrm>
          <a:prstGeom prst="rect">
            <a:avLst/>
          </a:prstGeom>
          <a:ln/>
        </p:spPr>
        <p:style>
          <a:lnRef idx="0">
            <a:schemeClr val="accent1"/>
          </a:lnRef>
          <a:fillRef idx="3">
            <a:schemeClr val="accent1"/>
          </a:fillRef>
          <a:effectRef idx="3">
            <a:schemeClr val="accent1"/>
          </a:effectRef>
          <a:fontRef idx="minor">
            <a:schemeClr val="lt1"/>
          </a:fontRef>
        </p:style>
        <p:txBody>
          <a:bodyPr vert="vert270" lIns="83294" tIns="41648" rIns="83294" bIns="41648" rtlCol="0" anchor="ctr" anchorCtr="1"/>
          <a:lstStyle/>
          <a:p>
            <a:pPr eaLnBrk="1" hangingPunct="1"/>
            <a:r>
              <a:rPr lang="en-US" sz="1600" dirty="0">
                <a:solidFill>
                  <a:schemeClr val="bg1"/>
                </a:solidFill>
              </a:rPr>
              <a:t>Industry Specific Smart Solutions</a:t>
            </a:r>
          </a:p>
        </p:txBody>
      </p:sp>
      <p:sp>
        <p:nvSpPr>
          <p:cNvPr id="58" name="Rectangle 57"/>
          <p:cNvSpPr/>
          <p:nvPr/>
        </p:nvSpPr>
        <p:spPr>
          <a:xfrm>
            <a:off x="1669314" y="1833825"/>
            <a:ext cx="668368" cy="1820825"/>
          </a:xfrm>
          <a:prstGeom prst="rect">
            <a:avLst/>
          </a:prstGeom>
          <a:ln/>
        </p:spPr>
        <p:style>
          <a:lnRef idx="0">
            <a:schemeClr val="accent1"/>
          </a:lnRef>
          <a:fillRef idx="3">
            <a:schemeClr val="accent1"/>
          </a:fillRef>
          <a:effectRef idx="3">
            <a:schemeClr val="accent1"/>
          </a:effectRef>
          <a:fontRef idx="minor">
            <a:schemeClr val="lt1"/>
          </a:fontRef>
        </p:style>
        <p:txBody>
          <a:bodyPr vert="vert270" lIns="83294" tIns="41648" rIns="83294" bIns="41648" rtlCol="0" anchor="ctr" anchorCtr="1"/>
          <a:lstStyle/>
          <a:p>
            <a:pPr eaLnBrk="1" hangingPunct="1"/>
            <a:endParaRPr lang="en-US" sz="1600" dirty="0">
              <a:solidFill>
                <a:schemeClr val="bg1"/>
              </a:solidFill>
            </a:endParaRPr>
          </a:p>
        </p:txBody>
      </p:sp>
      <p:sp>
        <p:nvSpPr>
          <p:cNvPr id="59" name="Rectangle 58"/>
          <p:cNvSpPr/>
          <p:nvPr/>
        </p:nvSpPr>
        <p:spPr>
          <a:xfrm>
            <a:off x="3078575" y="1833825"/>
            <a:ext cx="668368" cy="1820825"/>
          </a:xfrm>
          <a:prstGeom prst="rect">
            <a:avLst/>
          </a:prstGeom>
          <a:ln/>
        </p:spPr>
        <p:style>
          <a:lnRef idx="0">
            <a:schemeClr val="accent1"/>
          </a:lnRef>
          <a:fillRef idx="3">
            <a:schemeClr val="accent1"/>
          </a:fillRef>
          <a:effectRef idx="3">
            <a:schemeClr val="accent1"/>
          </a:effectRef>
          <a:fontRef idx="minor">
            <a:schemeClr val="lt1"/>
          </a:fontRef>
        </p:style>
        <p:txBody>
          <a:bodyPr vert="vert270" lIns="83294" tIns="41648" rIns="83294" bIns="41648" rtlCol="0" anchor="ctr" anchorCtr="1"/>
          <a:lstStyle/>
          <a:p>
            <a:pPr eaLnBrk="1" hangingPunct="1"/>
            <a:endParaRPr lang="en-US" sz="1600" dirty="0">
              <a:solidFill>
                <a:schemeClr val="bg1"/>
              </a:solidFill>
            </a:endParaRPr>
          </a:p>
        </p:txBody>
      </p:sp>
      <p:sp>
        <p:nvSpPr>
          <p:cNvPr id="60" name="Rectangle 59"/>
          <p:cNvSpPr/>
          <p:nvPr/>
        </p:nvSpPr>
        <p:spPr>
          <a:xfrm>
            <a:off x="5918072" y="1833825"/>
            <a:ext cx="668368" cy="1820825"/>
          </a:xfrm>
          <a:prstGeom prst="rect">
            <a:avLst/>
          </a:prstGeom>
          <a:ln/>
        </p:spPr>
        <p:style>
          <a:lnRef idx="0">
            <a:schemeClr val="accent1"/>
          </a:lnRef>
          <a:fillRef idx="3">
            <a:schemeClr val="accent1"/>
          </a:fillRef>
          <a:effectRef idx="3">
            <a:schemeClr val="accent1"/>
          </a:effectRef>
          <a:fontRef idx="minor">
            <a:schemeClr val="lt1"/>
          </a:fontRef>
        </p:style>
        <p:txBody>
          <a:bodyPr vert="vert270" lIns="83294" tIns="41648" rIns="83294" bIns="41648" rtlCol="0" anchor="ctr" anchorCtr="1"/>
          <a:lstStyle/>
          <a:p>
            <a:pPr eaLnBrk="1" hangingPunct="1"/>
            <a:r>
              <a:rPr lang="en-US" sz="1600" dirty="0">
                <a:solidFill>
                  <a:schemeClr val="bg1"/>
                </a:solidFill>
              </a:rPr>
              <a:t>Smart Infrastructure services</a:t>
            </a:r>
          </a:p>
        </p:txBody>
      </p:sp>
      <p:sp>
        <p:nvSpPr>
          <p:cNvPr id="61" name="Rectangle 60"/>
          <p:cNvSpPr/>
          <p:nvPr/>
        </p:nvSpPr>
        <p:spPr>
          <a:xfrm>
            <a:off x="4516993" y="1836775"/>
            <a:ext cx="668368" cy="1820825"/>
          </a:xfrm>
          <a:prstGeom prst="rect">
            <a:avLst/>
          </a:prstGeom>
          <a:ln/>
        </p:spPr>
        <p:style>
          <a:lnRef idx="0">
            <a:schemeClr val="accent1"/>
          </a:lnRef>
          <a:fillRef idx="3">
            <a:schemeClr val="accent1"/>
          </a:fillRef>
          <a:effectRef idx="3">
            <a:schemeClr val="accent1"/>
          </a:effectRef>
          <a:fontRef idx="minor">
            <a:schemeClr val="lt1"/>
          </a:fontRef>
        </p:style>
        <p:txBody>
          <a:bodyPr vert="vert270" lIns="83294" tIns="41648" rIns="83294" bIns="41648" rtlCol="0" anchor="ctr" anchorCtr="1"/>
          <a:lstStyle/>
          <a:p>
            <a:pPr eaLnBrk="1" hangingPunct="1"/>
            <a:endParaRPr lang="en-US" sz="1600" dirty="0">
              <a:solidFill>
                <a:schemeClr val="bg1"/>
              </a:solidFill>
            </a:endParaRPr>
          </a:p>
        </p:txBody>
      </p:sp>
      <p:pic>
        <p:nvPicPr>
          <p:cNvPr id="57" name="Picture 56" descr="energy and nat resources.jpg"/>
          <p:cNvPicPr>
            <a:picLocks/>
          </p:cNvPicPr>
          <p:nvPr/>
        </p:nvPicPr>
        <p:blipFill>
          <a:blip r:embed="rId2" cstate="print"/>
          <a:srcRect l="8488" t="13927" r="8068"/>
          <a:stretch>
            <a:fillRect/>
          </a:stretch>
        </p:blipFill>
        <p:spPr bwMode="auto">
          <a:xfrm>
            <a:off x="7741826" y="4860908"/>
            <a:ext cx="1371370" cy="930292"/>
          </a:xfrm>
          <a:prstGeom prst="rect">
            <a:avLst/>
          </a:prstGeom>
          <a:noFill/>
          <a:ln>
            <a:noFill/>
          </a:ln>
          <a:effectLst>
            <a:outerShdw blurRad="50800" dist="38100" dir="2700000" algn="tl" rotWithShape="0">
              <a:prstClr val="black">
                <a:alpha val="40000"/>
              </a:prstClr>
            </a:outerShdw>
          </a:effectLst>
        </p:spPr>
      </p:pic>
      <p:sp>
        <p:nvSpPr>
          <p:cNvPr id="23" name="Rectangle 22"/>
          <p:cNvSpPr/>
          <p:nvPr/>
        </p:nvSpPr>
        <p:spPr bwMode="auto">
          <a:xfrm>
            <a:off x="86311" y="4437470"/>
            <a:ext cx="6675629" cy="2370189"/>
          </a:xfrm>
          <a:prstGeom prst="rect">
            <a:avLst/>
          </a:prstGeom>
          <a:solidFill>
            <a:schemeClr val="accent6">
              <a:lumMod val="60000"/>
              <a:lumOff val="40000"/>
              <a:alpha val="19000"/>
            </a:schemeClr>
          </a:solidFill>
          <a:ln w="9525" cap="flat" cmpd="sng" algn="ctr">
            <a:noFill/>
            <a:prstDash val="solid"/>
            <a:round/>
            <a:headEnd type="none" w="med" len="med"/>
            <a:tailEnd type="none" w="med" len="med"/>
          </a:ln>
          <a:effectLst/>
          <a:scene3d>
            <a:camera prst="orthographicFront"/>
            <a:lightRig rig="threePt" dir="t"/>
          </a:scene3d>
          <a:sp3d contourW="12700">
            <a:contourClr>
              <a:schemeClr val="accent2">
                <a:lumMod val="60000"/>
                <a:lumOff val="40000"/>
              </a:schemeClr>
            </a:contourClr>
          </a:sp3d>
        </p:spPr>
        <p:txBody>
          <a:bodyPr lIns="39146" tIns="19573" rIns="39146" bIns="19573"/>
          <a:lstStyle/>
          <a:p>
            <a:pPr>
              <a:defRPr/>
            </a:pPr>
            <a:endParaRPr lang="en-US" sz="1200" dirty="0">
              <a:solidFill>
                <a:srgbClr val="000000"/>
              </a:solidFill>
            </a:endParaRPr>
          </a:p>
        </p:txBody>
      </p:sp>
      <p:sp>
        <p:nvSpPr>
          <p:cNvPr id="24" name="Rectangle 23"/>
          <p:cNvSpPr/>
          <p:nvPr/>
        </p:nvSpPr>
        <p:spPr bwMode="auto">
          <a:xfrm>
            <a:off x="83735" y="4180287"/>
            <a:ext cx="6668219" cy="391713"/>
          </a:xfrm>
          <a:prstGeom prst="rect">
            <a:avLst/>
          </a:prstGeom>
          <a:solidFill>
            <a:schemeClr val="tx2">
              <a:lumMod val="40000"/>
              <a:lumOff val="6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39146" tIns="19573" rIns="39146" bIns="19573"/>
          <a:lstStyle/>
          <a:p>
            <a:pPr>
              <a:defRPr/>
            </a:pPr>
            <a:r>
              <a:rPr lang="en-US" sz="1600" dirty="0" smtClean="0">
                <a:solidFill>
                  <a:srgbClr val="FFFFFF"/>
                </a:solidFill>
              </a:rPr>
              <a:t>Analytics Association Agents / Analytical Processing Ensembles</a:t>
            </a:r>
            <a:endParaRPr lang="en-US" sz="1600" dirty="0">
              <a:solidFill>
                <a:srgbClr val="FFFFFF"/>
              </a:solidFill>
            </a:endParaRPr>
          </a:p>
        </p:txBody>
      </p:sp>
      <p:sp>
        <p:nvSpPr>
          <p:cNvPr id="26" name="Rectangle 25"/>
          <p:cNvSpPr/>
          <p:nvPr/>
        </p:nvSpPr>
        <p:spPr bwMode="auto">
          <a:xfrm>
            <a:off x="94411" y="4637487"/>
            <a:ext cx="6675629" cy="391713"/>
          </a:xfrm>
          <a:prstGeom prst="rect">
            <a:avLst/>
          </a:prstGeom>
          <a:solidFill>
            <a:schemeClr val="tx2">
              <a:lumMod val="40000"/>
              <a:lumOff val="6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39146" tIns="19573" rIns="39146" bIns="19573"/>
          <a:lstStyle/>
          <a:p>
            <a:pPr>
              <a:defRPr/>
            </a:pPr>
            <a:r>
              <a:rPr lang="en-US" sz="1600" dirty="0" smtClean="0">
                <a:solidFill>
                  <a:srgbClr val="FFFFFF"/>
                </a:solidFill>
              </a:rPr>
              <a:t>Analytical App Store/ Analytical Engine Component / Module </a:t>
            </a:r>
            <a:endParaRPr lang="en-US" sz="1600" dirty="0">
              <a:solidFill>
                <a:srgbClr val="FFFFFF"/>
              </a:solidFill>
            </a:endParaRPr>
          </a:p>
        </p:txBody>
      </p:sp>
      <p:sp>
        <p:nvSpPr>
          <p:cNvPr id="27" name="Rectangle 26"/>
          <p:cNvSpPr/>
          <p:nvPr/>
        </p:nvSpPr>
        <p:spPr bwMode="auto">
          <a:xfrm>
            <a:off x="98461" y="6390087"/>
            <a:ext cx="6675629" cy="391713"/>
          </a:xfrm>
          <a:prstGeom prst="rect">
            <a:avLst/>
          </a:prstGeom>
          <a:ln>
            <a:headEnd type="none" w="med" len="med"/>
            <a:tailEnd type="none" w="med" len="med"/>
          </a:ln>
        </p:spPr>
        <p:style>
          <a:lnRef idx="0">
            <a:schemeClr val="accent2"/>
          </a:lnRef>
          <a:fillRef idx="3">
            <a:schemeClr val="accent2"/>
          </a:fillRef>
          <a:effectRef idx="3">
            <a:schemeClr val="accent2"/>
          </a:effectRef>
          <a:fontRef idx="minor">
            <a:schemeClr val="lt1"/>
          </a:fontRef>
        </p:style>
        <p:txBody>
          <a:bodyPr lIns="39146" tIns="19573" rIns="39146" bIns="19573" anchor="ctr"/>
          <a:lstStyle/>
          <a:p>
            <a:pPr>
              <a:defRPr/>
            </a:pPr>
            <a:r>
              <a:rPr lang="en-US" sz="1600" dirty="0" smtClean="0">
                <a:solidFill>
                  <a:srgbClr val="FFFFFF"/>
                </a:solidFill>
              </a:rPr>
              <a:t>Security ● Cyber-security + Physical Security Remote Management</a:t>
            </a:r>
            <a:endParaRPr lang="en-US" sz="1600" dirty="0">
              <a:solidFill>
                <a:srgbClr val="FFFFFF"/>
              </a:solidFill>
            </a:endParaRPr>
          </a:p>
        </p:txBody>
      </p:sp>
      <p:sp>
        <p:nvSpPr>
          <p:cNvPr id="25" name="Rectangle 24"/>
          <p:cNvSpPr/>
          <p:nvPr/>
        </p:nvSpPr>
        <p:spPr bwMode="auto">
          <a:xfrm>
            <a:off x="4611984" y="5105400"/>
            <a:ext cx="2164404" cy="1218228"/>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39146" tIns="19573" rIns="39146" bIns="19573" anchor="ctr" anchorCtr="1"/>
          <a:lstStyle/>
          <a:p>
            <a:pPr>
              <a:defRPr/>
            </a:pPr>
            <a:r>
              <a:rPr lang="en-US" sz="1600" dirty="0" smtClean="0">
                <a:solidFill>
                  <a:srgbClr val="FFFFFF"/>
                </a:solidFill>
              </a:rPr>
              <a:t>Atoms to Bits / M2M</a:t>
            </a:r>
            <a:endParaRPr lang="en-US" sz="1600" dirty="0">
              <a:solidFill>
                <a:srgbClr val="FFFFFF"/>
              </a:solidFill>
            </a:endParaRPr>
          </a:p>
        </p:txBody>
      </p:sp>
      <p:sp>
        <p:nvSpPr>
          <p:cNvPr id="32" name="Rectangle 31"/>
          <p:cNvSpPr/>
          <p:nvPr/>
        </p:nvSpPr>
        <p:spPr bwMode="auto">
          <a:xfrm>
            <a:off x="92954" y="5105400"/>
            <a:ext cx="2118010" cy="1218228"/>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39146" tIns="19573" rIns="39146" bIns="19573" anchor="ctr" anchorCtr="1"/>
          <a:lstStyle/>
          <a:p>
            <a:pPr defTabSz="570557">
              <a:defRPr/>
            </a:pPr>
            <a:r>
              <a:rPr lang="en-US" sz="1600" dirty="0" smtClean="0">
                <a:solidFill>
                  <a:srgbClr val="FFFFFF"/>
                </a:solidFill>
              </a:rPr>
              <a:t>Apps / User Interfaces </a:t>
            </a:r>
            <a:endParaRPr lang="en-US" sz="1600" dirty="0">
              <a:solidFill>
                <a:srgbClr val="FFFFFF"/>
              </a:solidFill>
            </a:endParaRPr>
          </a:p>
        </p:txBody>
      </p:sp>
      <p:pic>
        <p:nvPicPr>
          <p:cNvPr id="45099" name="Picture 51"/>
          <p:cNvPicPr>
            <a:picLocks noChangeAspect="1"/>
          </p:cNvPicPr>
          <p:nvPr/>
        </p:nvPicPr>
        <p:blipFill>
          <a:blip r:embed="rId3" cstate="print"/>
          <a:srcRect/>
          <a:stretch>
            <a:fillRect/>
          </a:stretch>
        </p:blipFill>
        <p:spPr bwMode="auto">
          <a:xfrm>
            <a:off x="5791200" y="5715000"/>
            <a:ext cx="1950625" cy="983567"/>
          </a:xfrm>
          <a:prstGeom prst="rect">
            <a:avLst/>
          </a:prstGeom>
          <a:noFill/>
          <a:ln w="9525">
            <a:noFill/>
            <a:miter lim="800000"/>
            <a:headEnd/>
            <a:tailEnd/>
          </a:ln>
        </p:spPr>
      </p:pic>
      <p:sp>
        <p:nvSpPr>
          <p:cNvPr id="45100" name="TextBox 52"/>
          <p:cNvSpPr txBox="1">
            <a:spLocks noChangeArrowheads="1"/>
          </p:cNvSpPr>
          <p:nvPr/>
        </p:nvSpPr>
        <p:spPr bwMode="auto">
          <a:xfrm>
            <a:off x="7086600" y="6248400"/>
            <a:ext cx="495837" cy="285750"/>
          </a:xfrm>
          <a:prstGeom prst="rect">
            <a:avLst/>
          </a:prstGeom>
          <a:noFill/>
          <a:ln w="9525">
            <a:noFill/>
            <a:miter lim="800000"/>
            <a:headEnd/>
            <a:tailEnd/>
          </a:ln>
        </p:spPr>
        <p:txBody>
          <a:bodyPr wrap="none" lIns="39146" tIns="19573" rIns="39146" bIns="19573">
            <a:spAutoFit/>
          </a:bodyPr>
          <a:lstStyle/>
          <a:p>
            <a:r>
              <a:rPr lang="en-US" sz="1600" dirty="0" err="1">
                <a:solidFill>
                  <a:srgbClr val="0070C0"/>
                </a:solidFill>
                <a:ea typeface="ＭＳ Ｐゴシック"/>
              </a:rPr>
              <a:t>D</a:t>
            </a:r>
            <a:r>
              <a:rPr lang="en-US" sz="1600" dirty="0" err="1" smtClean="0">
                <a:solidFill>
                  <a:srgbClr val="0070C0"/>
                </a:solidFill>
                <a:ea typeface="ＭＳ Ｐゴシック"/>
              </a:rPr>
              <a:t>aaS</a:t>
            </a:r>
            <a:endParaRPr lang="en-US" sz="1600" dirty="0">
              <a:solidFill>
                <a:srgbClr val="0070C0"/>
              </a:solidFill>
              <a:ea typeface="ＭＳ Ｐゴシック"/>
            </a:endParaRPr>
          </a:p>
        </p:txBody>
      </p:sp>
      <p:pic>
        <p:nvPicPr>
          <p:cNvPr id="45107" name="Picture 2" descr="http://www.wired.com/wp-content/uploads/images_blogs/autopia/2012/09/IMG_6397-660x4391.jpg"/>
          <p:cNvPicPr>
            <a:picLocks noChangeAspect="1" noChangeArrowheads="1"/>
          </p:cNvPicPr>
          <p:nvPr/>
        </p:nvPicPr>
        <p:blipFill>
          <a:blip r:embed="rId4" cstate="print"/>
          <a:srcRect/>
          <a:stretch>
            <a:fillRect/>
          </a:stretch>
        </p:blipFill>
        <p:spPr bwMode="auto">
          <a:xfrm>
            <a:off x="7741825" y="5867832"/>
            <a:ext cx="1402175" cy="990168"/>
          </a:xfrm>
          <a:prstGeom prst="rect">
            <a:avLst/>
          </a:prstGeom>
          <a:noFill/>
          <a:ln w="9525">
            <a:noFill/>
            <a:miter lim="800000"/>
            <a:headEnd/>
            <a:tailEnd/>
          </a:ln>
        </p:spPr>
      </p:pic>
      <p:sp>
        <p:nvSpPr>
          <p:cNvPr id="7" name="Rectangle 6"/>
          <p:cNvSpPr/>
          <p:nvPr/>
        </p:nvSpPr>
        <p:spPr bwMode="auto">
          <a:xfrm>
            <a:off x="77684" y="1368166"/>
            <a:ext cx="6666735" cy="384434"/>
          </a:xfrm>
          <a:prstGeom prst="rect">
            <a:avLst/>
          </a:prstGeom>
          <a:solidFill>
            <a:schemeClr val="tx2">
              <a:lumMod val="20000"/>
              <a:lumOff val="8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57054" tIns="28528" rIns="57054" bIns="28528" anchor="ctr"/>
          <a:lstStyle/>
          <a:p>
            <a:pPr algn="ctr">
              <a:defRPr/>
            </a:pPr>
            <a:r>
              <a:rPr lang="en-US" sz="1600" dirty="0" err="1" smtClean="0">
                <a:solidFill>
                  <a:schemeClr val="bg1">
                    <a:lumMod val="50000"/>
                  </a:schemeClr>
                </a:solidFill>
              </a:rPr>
              <a:t>IoT</a:t>
            </a:r>
            <a:r>
              <a:rPr lang="en-US" sz="1600" dirty="0" smtClean="0">
                <a:solidFill>
                  <a:schemeClr val="bg1">
                    <a:lumMod val="50000"/>
                  </a:schemeClr>
                </a:solidFill>
              </a:rPr>
              <a:t> CONSUMERS</a:t>
            </a:r>
            <a:endParaRPr lang="en-US" sz="1600" dirty="0">
              <a:solidFill>
                <a:schemeClr val="bg1">
                  <a:lumMod val="50000"/>
                </a:schemeClr>
              </a:solidFill>
            </a:endParaRPr>
          </a:p>
        </p:txBody>
      </p:sp>
      <p:sp>
        <p:nvSpPr>
          <p:cNvPr id="6" name="Isosceles Triangle 5"/>
          <p:cNvSpPr/>
          <p:nvPr/>
        </p:nvSpPr>
        <p:spPr bwMode="auto">
          <a:xfrm>
            <a:off x="76200" y="26892"/>
            <a:ext cx="6668219" cy="1268508"/>
          </a:xfrm>
          <a:prstGeom prst="triangle">
            <a:avLst>
              <a:gd name="adj" fmla="val 50204"/>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lIns="83286" tIns="41644" rIns="83286" bIns="41644" anchor="ctr" anchorCtr="1"/>
          <a:lstStyle/>
          <a:p>
            <a:pPr>
              <a:defRPr/>
            </a:pPr>
            <a:endParaRPr lang="en-US" sz="1200" b="1" cap="small" dirty="0">
              <a:solidFill>
                <a:schemeClr val="bg1">
                  <a:lumMod val="50000"/>
                </a:schemeClr>
              </a:solidFill>
            </a:endParaRPr>
          </a:p>
        </p:txBody>
      </p:sp>
      <p:sp>
        <p:nvSpPr>
          <p:cNvPr id="3" name="TextBox 2"/>
          <p:cNvSpPr txBox="1"/>
          <p:nvPr/>
        </p:nvSpPr>
        <p:spPr>
          <a:xfrm>
            <a:off x="1447800" y="718848"/>
            <a:ext cx="4050431" cy="576552"/>
          </a:xfrm>
          <a:prstGeom prst="rect">
            <a:avLst/>
          </a:prstGeom>
          <a:noFill/>
        </p:spPr>
        <p:txBody>
          <a:bodyPr wrap="none" lIns="83294" tIns="41648" rIns="83294" bIns="41648" rtlCol="0">
            <a:spAutoFit/>
          </a:bodyPr>
          <a:lstStyle/>
          <a:p>
            <a:pPr algn="ctr" eaLnBrk="1" hangingPunct="1"/>
            <a:r>
              <a:rPr lang="en-US" sz="3200" b="1" cap="small" dirty="0" smtClean="0"/>
              <a:t>INTERNET OF SYSTEMS</a:t>
            </a:r>
            <a:endParaRPr lang="en-US" sz="3200" b="1" cap="small" dirty="0"/>
          </a:p>
        </p:txBody>
      </p:sp>
      <p:sp>
        <p:nvSpPr>
          <p:cNvPr id="35" name="Rectangle 34"/>
          <p:cNvSpPr/>
          <p:nvPr/>
        </p:nvSpPr>
        <p:spPr bwMode="auto">
          <a:xfrm>
            <a:off x="2331396" y="5105400"/>
            <a:ext cx="2164404" cy="1218228"/>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39146" tIns="19573" rIns="39146" bIns="19573" anchor="ctr" anchorCtr="1"/>
          <a:lstStyle/>
          <a:p>
            <a:pPr>
              <a:defRPr/>
            </a:pPr>
            <a:r>
              <a:rPr lang="en-US" sz="1600" dirty="0" smtClean="0">
                <a:solidFill>
                  <a:srgbClr val="FFFFFF"/>
                </a:solidFill>
              </a:rPr>
              <a:t>API / Interoperability</a:t>
            </a:r>
            <a:endParaRPr lang="en-US" sz="1600" dirty="0">
              <a:solidFill>
                <a:srgbClr val="FFFFFF"/>
              </a:solidFill>
            </a:endParaRPr>
          </a:p>
        </p:txBody>
      </p:sp>
      <p:sp>
        <p:nvSpPr>
          <p:cNvPr id="36" name="Rectangle 35"/>
          <p:cNvSpPr/>
          <p:nvPr/>
        </p:nvSpPr>
        <p:spPr bwMode="auto">
          <a:xfrm>
            <a:off x="76200" y="3723087"/>
            <a:ext cx="6668219" cy="391713"/>
          </a:xfrm>
          <a:prstGeom prst="rect">
            <a:avLst/>
          </a:prstGeom>
          <a:solidFill>
            <a:schemeClr val="tx2">
              <a:lumMod val="40000"/>
              <a:lumOff val="6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lIns="39146" tIns="19573" rIns="39146" bIns="19573"/>
          <a:lstStyle/>
          <a:p>
            <a:pPr>
              <a:defRPr/>
            </a:pPr>
            <a:r>
              <a:rPr lang="en-US" sz="1600" dirty="0" smtClean="0">
                <a:solidFill>
                  <a:srgbClr val="FFFFFF"/>
                </a:solidFill>
              </a:rPr>
              <a:t>Analytical Output / Push-Pull Dynamic GUI / Pay-Per-Use Platforms </a:t>
            </a:r>
            <a:endParaRPr lang="en-US" sz="1600" dirty="0">
              <a:solidFill>
                <a:srgbClr val="FFFFFF"/>
              </a:solidFill>
            </a:endParaRPr>
          </a:p>
        </p:txBody>
      </p:sp>
      <p:pic>
        <p:nvPicPr>
          <p:cNvPr id="38" name="Picture 54"/>
          <p:cNvPicPr>
            <a:picLocks noChangeAspect="1"/>
          </p:cNvPicPr>
          <p:nvPr/>
        </p:nvPicPr>
        <p:blipFill>
          <a:blip r:embed="rId5" cstate="print"/>
          <a:srcRect/>
          <a:stretch>
            <a:fillRect/>
          </a:stretch>
        </p:blipFill>
        <p:spPr bwMode="auto">
          <a:xfrm rot="3420000">
            <a:off x="6511161" y="5905085"/>
            <a:ext cx="453947" cy="691370"/>
          </a:xfrm>
          <a:prstGeom prst="rect">
            <a:avLst/>
          </a:prstGeom>
          <a:noFill/>
          <a:ln w="9525">
            <a:noFill/>
            <a:miter lim="800000"/>
            <a:headEnd/>
            <a:tailEnd/>
          </a:ln>
        </p:spPr>
      </p:pic>
      <p:grpSp>
        <p:nvGrpSpPr>
          <p:cNvPr id="41" name="Group 40"/>
          <p:cNvGrpSpPr/>
          <p:nvPr/>
        </p:nvGrpSpPr>
        <p:grpSpPr>
          <a:xfrm>
            <a:off x="7328708" y="2498708"/>
            <a:ext cx="1815292" cy="2378092"/>
            <a:chOff x="7328708" y="2498708"/>
            <a:chExt cx="1815292" cy="2378092"/>
          </a:xfrm>
        </p:grpSpPr>
        <p:pic>
          <p:nvPicPr>
            <p:cNvPr id="42" name="Picture 2" descr="http://www.aispro.com/Media/Default/images/Industrial%20Internet%20Of%20Things_IoT.jpg"/>
            <p:cNvPicPr>
              <a:picLocks noChangeAspect="1" noChangeArrowheads="1"/>
            </p:cNvPicPr>
            <p:nvPr/>
          </p:nvPicPr>
          <p:blipFill>
            <a:blip r:embed="rId6" cstate="print"/>
            <a:srcRect/>
            <a:stretch>
              <a:fillRect/>
            </a:stretch>
          </p:blipFill>
          <p:spPr bwMode="auto">
            <a:xfrm>
              <a:off x="7328708" y="2498708"/>
              <a:ext cx="1815292" cy="2378092"/>
            </a:xfrm>
            <a:prstGeom prst="rect">
              <a:avLst/>
            </a:prstGeom>
            <a:noFill/>
            <a:ln w="9525">
              <a:noFill/>
              <a:miter lim="800000"/>
              <a:headEnd/>
              <a:tailEnd/>
            </a:ln>
          </p:spPr>
        </p:pic>
        <p:graphicFrame>
          <p:nvGraphicFramePr>
            <p:cNvPr id="43" name="Diagram 42"/>
            <p:cNvGraphicFramePr/>
            <p:nvPr>
              <p:extLst>
                <p:ext uri="{D42A27DB-BD31-4B8C-83A1-F6EECF244321}">
                  <p14:modId xmlns:p14="http://schemas.microsoft.com/office/powerpoint/2010/main" val="3623304869"/>
                </p:ext>
              </p:extLst>
            </p:nvPr>
          </p:nvGraphicFramePr>
          <p:xfrm>
            <a:off x="7391400" y="3505200"/>
            <a:ext cx="1554575" cy="1295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pic>
        <p:nvPicPr>
          <p:cNvPr id="10" name="Picture 9"/>
          <p:cNvPicPr>
            <a:picLocks noChangeAspect="1"/>
          </p:cNvPicPr>
          <p:nvPr/>
        </p:nvPicPr>
        <p:blipFill>
          <a:blip r:embed="rId12"/>
          <a:stretch>
            <a:fillRect/>
          </a:stretch>
        </p:blipFill>
        <p:spPr>
          <a:xfrm rot="5555097">
            <a:off x="7002843" y="390703"/>
            <a:ext cx="2817879" cy="1491264"/>
          </a:xfrm>
          <a:prstGeom prst="rect">
            <a:avLst/>
          </a:prstGeom>
        </p:spPr>
      </p:pic>
      <p:sp>
        <p:nvSpPr>
          <p:cNvPr id="2" name="TextBox 1"/>
          <p:cNvSpPr txBox="1"/>
          <p:nvPr/>
        </p:nvSpPr>
        <p:spPr>
          <a:xfrm>
            <a:off x="6741349" y="6629400"/>
            <a:ext cx="1031051" cy="246221"/>
          </a:xfrm>
          <a:prstGeom prst="rect">
            <a:avLst/>
          </a:prstGeom>
          <a:noFill/>
        </p:spPr>
        <p:txBody>
          <a:bodyPr wrap="none" rtlCol="0">
            <a:spAutoFit/>
          </a:bodyPr>
          <a:lstStyle/>
          <a:p>
            <a:r>
              <a:rPr lang="en-US" sz="1000" dirty="0" err="1" smtClean="0">
                <a:solidFill>
                  <a:schemeClr val="bg1">
                    <a:lumMod val="50000"/>
                  </a:schemeClr>
                </a:solidFill>
                <a:latin typeface="Calibri Light" panose="020F0302020204030204" pitchFamily="34" charset="0"/>
              </a:rPr>
              <a:t>Dr</a:t>
            </a:r>
            <a:r>
              <a:rPr lang="en-US" sz="1000" dirty="0" smtClean="0">
                <a:solidFill>
                  <a:schemeClr val="bg1">
                    <a:lumMod val="50000"/>
                  </a:schemeClr>
                </a:solidFill>
                <a:latin typeface="Calibri Light" panose="020F0302020204030204" pitchFamily="34" charset="0"/>
              </a:rPr>
              <a:t> Ahmed El </a:t>
            </a:r>
            <a:r>
              <a:rPr lang="en-US" sz="1000" dirty="0" err="1" smtClean="0">
                <a:solidFill>
                  <a:schemeClr val="bg1">
                    <a:lumMod val="50000"/>
                  </a:schemeClr>
                </a:solidFill>
                <a:latin typeface="Calibri Light" panose="020F0302020204030204" pitchFamily="34" charset="0"/>
              </a:rPr>
              <a:t>Adl</a:t>
            </a:r>
            <a:endParaRPr lang="en-US" sz="1000" dirty="0">
              <a:solidFill>
                <a:schemeClr val="bg1">
                  <a:lumMod val="50000"/>
                </a:schemeClr>
              </a:solidFill>
              <a:latin typeface="Calibri Light" panose="020F0302020204030204" pitchFamily="34" charset="0"/>
            </a:endParaRPr>
          </a:p>
        </p:txBody>
      </p:sp>
      <p:sp>
        <p:nvSpPr>
          <p:cNvPr id="4" name="TextBox 3"/>
          <p:cNvSpPr txBox="1"/>
          <p:nvPr/>
        </p:nvSpPr>
        <p:spPr>
          <a:xfrm>
            <a:off x="2580906" y="304800"/>
            <a:ext cx="1686294" cy="338554"/>
          </a:xfrm>
          <a:prstGeom prst="rect">
            <a:avLst/>
          </a:prstGeom>
          <a:noFill/>
        </p:spPr>
        <p:txBody>
          <a:bodyPr wrap="none" rtlCol="0">
            <a:spAutoFit/>
          </a:bodyPr>
          <a:lstStyle/>
          <a:p>
            <a:pPr algn="ctr"/>
            <a:r>
              <a:rPr lang="en-US" sz="1600" dirty="0" smtClean="0">
                <a:solidFill>
                  <a:schemeClr val="bg1">
                    <a:lumMod val="50000"/>
                  </a:schemeClr>
                </a:solidFill>
              </a:rPr>
              <a:t>SMARTER PLANET</a:t>
            </a:r>
            <a:endParaRPr lang="en-US" sz="1600" dirty="0">
              <a:solidFill>
                <a:schemeClr val="bg1">
                  <a:lumMod val="50000"/>
                </a:schemeClr>
              </a:solidFill>
            </a:endParaRPr>
          </a:p>
        </p:txBody>
      </p:sp>
    </p:spTree>
    <p:extLst>
      <p:ext uri="{BB962C8B-B14F-4D97-AF65-F5344CB8AC3E}">
        <p14:creationId xmlns:p14="http://schemas.microsoft.com/office/powerpoint/2010/main" val="224488487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219200"/>
            <a:ext cx="9144000" cy="5638800"/>
          </a:xfrm>
          <a:prstGeom prst="rect">
            <a:avLst/>
          </a:prstGeom>
        </p:spPr>
      </p:pic>
      <p:sp>
        <p:nvSpPr>
          <p:cNvPr id="3" name="TextBox 2"/>
          <p:cNvSpPr txBox="1"/>
          <p:nvPr/>
        </p:nvSpPr>
        <p:spPr>
          <a:xfrm>
            <a:off x="-16042" y="0"/>
            <a:ext cx="9160042" cy="101566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endParaRPr lang="en-US" sz="2000" dirty="0" smtClean="0">
              <a:latin typeface="Calibri Light" panose="020F0302020204030204" pitchFamily="34" charset="0"/>
            </a:endParaRPr>
          </a:p>
          <a:p>
            <a:pPr algn="ctr"/>
            <a:r>
              <a:rPr lang="en-US" sz="2000" dirty="0" smtClean="0">
                <a:latin typeface="Calibri Light" panose="020F0302020204030204" pitchFamily="34" charset="0"/>
              </a:rPr>
              <a:t>General Abstraction </a:t>
            </a:r>
            <a:r>
              <a:rPr lang="en-US" sz="2000" dirty="0" smtClean="0">
                <a:latin typeface="Calibri" panose="020F0502020204030204" pitchFamily="34" charset="0"/>
              </a:rPr>
              <a:t>● </a:t>
            </a:r>
            <a:r>
              <a:rPr lang="en-US" sz="2000" dirty="0" smtClean="0">
                <a:latin typeface="Calibri Light" panose="020F0302020204030204" pitchFamily="34" charset="0"/>
              </a:rPr>
              <a:t>Connectivity, Open Platforms and Broad Spectrum of Applications</a:t>
            </a:r>
          </a:p>
          <a:p>
            <a:pPr algn="ctr"/>
            <a:endParaRPr lang="en-US" sz="2000" dirty="0">
              <a:latin typeface="Calibri Light" panose="020F0302020204030204" pitchFamily="34" charset="0"/>
            </a:endParaRPr>
          </a:p>
        </p:txBody>
      </p:sp>
      <p:sp>
        <p:nvSpPr>
          <p:cNvPr id="4" name="Rectangle 3"/>
          <p:cNvSpPr/>
          <p:nvPr/>
        </p:nvSpPr>
        <p:spPr>
          <a:xfrm>
            <a:off x="6705600" y="1219200"/>
            <a:ext cx="1295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475227" y="6629400"/>
            <a:ext cx="668773" cy="215444"/>
          </a:xfrm>
          <a:prstGeom prst="rect">
            <a:avLst/>
          </a:prstGeom>
          <a:noFill/>
        </p:spPr>
        <p:txBody>
          <a:bodyPr wrap="none" rtlCol="0">
            <a:spAutoFit/>
          </a:bodyPr>
          <a:lstStyle/>
          <a:p>
            <a:r>
              <a:rPr lang="en-US" sz="800" dirty="0" smtClean="0">
                <a:solidFill>
                  <a:schemeClr val="bg1">
                    <a:lumMod val="50000"/>
                  </a:schemeClr>
                </a:solidFill>
                <a:latin typeface="Calibri Light" panose="020F0302020204030204" pitchFamily="34" charset="0"/>
              </a:rPr>
              <a:t>www.cea.fr</a:t>
            </a:r>
            <a:endParaRPr lang="en-US" sz="800" dirty="0">
              <a:solidFill>
                <a:schemeClr val="bg1">
                  <a:lumMod val="50000"/>
                </a:schemeClr>
              </a:solidFill>
              <a:latin typeface="Calibri Light" panose="020F0302020204030204" pitchFamily="34" charset="0"/>
            </a:endParaRPr>
          </a:p>
        </p:txBody>
      </p:sp>
    </p:spTree>
    <p:extLst>
      <p:ext uri="{BB962C8B-B14F-4D97-AF65-F5344CB8AC3E}">
        <p14:creationId xmlns:p14="http://schemas.microsoft.com/office/powerpoint/2010/main" val="5261062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Rectangle 292"/>
          <p:cNvSpPr/>
          <p:nvPr/>
        </p:nvSpPr>
        <p:spPr>
          <a:xfrm>
            <a:off x="0" y="93662"/>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Line 18"/>
          <p:cNvSpPr>
            <a:spLocks noChangeShapeType="1"/>
          </p:cNvSpPr>
          <p:nvPr/>
        </p:nvSpPr>
        <p:spPr bwMode="auto">
          <a:xfrm flipV="1">
            <a:off x="1447800" y="7391400"/>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580" name="Text Box 289"/>
          <p:cNvSpPr txBox="1">
            <a:spLocks noChangeArrowheads="1"/>
          </p:cNvSpPr>
          <p:nvPr/>
        </p:nvSpPr>
        <p:spPr bwMode="auto">
          <a:xfrm>
            <a:off x="4937125" y="5351462"/>
            <a:ext cx="504825" cy="274637"/>
          </a:xfrm>
          <a:prstGeom prst="rect">
            <a:avLst/>
          </a:prstGeom>
          <a:noFill/>
          <a:ln w="9525">
            <a:noFill/>
            <a:miter lim="800000"/>
            <a:headEnd/>
            <a:tailEnd/>
          </a:ln>
        </p:spPr>
        <p:txBody>
          <a:bodyPr wrap="none">
            <a:prstTxWarp prst="textNoShape">
              <a:avLst/>
            </a:prstTxWarp>
            <a:spAutoFit/>
          </a:bodyPr>
          <a:lstStyle/>
          <a:p>
            <a:r>
              <a:rPr lang="en-US" sz="1200" i="1">
                <a:latin typeface="Arial" pitchFamily="-107" charset="0"/>
              </a:rPr>
              <a:t>EHR</a:t>
            </a:r>
          </a:p>
        </p:txBody>
      </p:sp>
      <p:sp>
        <p:nvSpPr>
          <p:cNvPr id="592" name="Line 15"/>
          <p:cNvSpPr>
            <a:spLocks noChangeShapeType="1"/>
          </p:cNvSpPr>
          <p:nvPr/>
        </p:nvSpPr>
        <p:spPr bwMode="auto">
          <a:xfrm flipV="1">
            <a:off x="1828800" y="5019479"/>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593" name="Line 15"/>
          <p:cNvSpPr>
            <a:spLocks noChangeShapeType="1"/>
          </p:cNvSpPr>
          <p:nvPr/>
        </p:nvSpPr>
        <p:spPr bwMode="auto">
          <a:xfrm flipV="1">
            <a:off x="2743200" y="5019479"/>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594" name="Line 15"/>
          <p:cNvSpPr>
            <a:spLocks noChangeShapeType="1"/>
          </p:cNvSpPr>
          <p:nvPr/>
        </p:nvSpPr>
        <p:spPr bwMode="auto">
          <a:xfrm flipV="1">
            <a:off x="3657600" y="5019479"/>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595" name="Line 15"/>
          <p:cNvSpPr>
            <a:spLocks noChangeShapeType="1"/>
          </p:cNvSpPr>
          <p:nvPr/>
        </p:nvSpPr>
        <p:spPr bwMode="auto">
          <a:xfrm flipV="1">
            <a:off x="4572000" y="5019479"/>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596" name="Line 15"/>
          <p:cNvSpPr>
            <a:spLocks noChangeShapeType="1"/>
          </p:cNvSpPr>
          <p:nvPr/>
        </p:nvSpPr>
        <p:spPr bwMode="auto">
          <a:xfrm flipV="1">
            <a:off x="5486400" y="5019479"/>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597" name="Line 15"/>
          <p:cNvSpPr>
            <a:spLocks noChangeShapeType="1"/>
          </p:cNvSpPr>
          <p:nvPr/>
        </p:nvSpPr>
        <p:spPr bwMode="auto">
          <a:xfrm flipV="1">
            <a:off x="6400800" y="5019479"/>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599" name="Line 15"/>
          <p:cNvSpPr>
            <a:spLocks noChangeShapeType="1"/>
          </p:cNvSpPr>
          <p:nvPr/>
        </p:nvSpPr>
        <p:spPr bwMode="auto">
          <a:xfrm flipV="1">
            <a:off x="7315200" y="5019479"/>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grpSp>
        <p:nvGrpSpPr>
          <p:cNvPr id="601" name="Group 600"/>
          <p:cNvGrpSpPr/>
          <p:nvPr/>
        </p:nvGrpSpPr>
        <p:grpSpPr>
          <a:xfrm>
            <a:off x="413544" y="5476679"/>
            <a:ext cx="8273256" cy="1227089"/>
            <a:chOff x="952500" y="3695700"/>
            <a:chExt cx="5372100" cy="1714500"/>
          </a:xfrm>
          <a:solidFill>
            <a:schemeClr val="bg1">
              <a:lumMod val="50000"/>
            </a:schemeClr>
          </a:solidFill>
        </p:grpSpPr>
        <p:sp>
          <p:nvSpPr>
            <p:cNvPr id="602" name="Flowchart: Magnetic Disk 601"/>
            <p:cNvSpPr/>
            <p:nvPr/>
          </p:nvSpPr>
          <p:spPr>
            <a:xfrm rot="5400000">
              <a:off x="1447800" y="3200400"/>
              <a:ext cx="1676400" cy="2667000"/>
            </a:xfrm>
            <a:prstGeom prst="flowChartMagneticDisk">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Flowchart: Magnetic Disk 602"/>
            <p:cNvSpPr/>
            <p:nvPr/>
          </p:nvSpPr>
          <p:spPr>
            <a:xfrm rot="5400000" flipH="1" flipV="1">
              <a:off x="4152900" y="3238500"/>
              <a:ext cx="1676400" cy="2667000"/>
            </a:xfrm>
            <a:prstGeom prst="flowChartMagneticDisk">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4" name="Line 4"/>
          <p:cNvSpPr>
            <a:spLocks noChangeShapeType="1"/>
          </p:cNvSpPr>
          <p:nvPr/>
        </p:nvSpPr>
        <p:spPr bwMode="auto">
          <a:xfrm>
            <a:off x="152401" y="5384409"/>
            <a:ext cx="8763000" cy="27183"/>
          </a:xfrm>
          <a:prstGeom prst="line">
            <a:avLst/>
          </a:prstGeom>
          <a:noFill/>
          <a:ln w="57150">
            <a:solidFill>
              <a:srgbClr val="FFFFFF"/>
            </a:solidFill>
            <a:round/>
            <a:headEnd/>
            <a:tailEnd/>
          </a:ln>
        </p:spPr>
        <p:txBody>
          <a:bodyPr>
            <a:prstTxWarp prst="textNoShape">
              <a:avLst/>
            </a:prstTxWarp>
          </a:bodyPr>
          <a:lstStyle/>
          <a:p>
            <a:endParaRPr lang="en-US"/>
          </a:p>
        </p:txBody>
      </p:sp>
      <p:sp>
        <p:nvSpPr>
          <p:cNvPr id="605" name="Line 4"/>
          <p:cNvSpPr>
            <a:spLocks noChangeShapeType="1"/>
          </p:cNvSpPr>
          <p:nvPr/>
        </p:nvSpPr>
        <p:spPr bwMode="auto">
          <a:xfrm>
            <a:off x="152400" y="6772079"/>
            <a:ext cx="8763000" cy="27183"/>
          </a:xfrm>
          <a:prstGeom prst="line">
            <a:avLst/>
          </a:prstGeom>
          <a:noFill/>
          <a:ln w="57150">
            <a:solidFill>
              <a:srgbClr val="FFFFFF"/>
            </a:solidFill>
            <a:round/>
            <a:headEnd/>
            <a:tailEnd/>
          </a:ln>
        </p:spPr>
        <p:txBody>
          <a:bodyPr>
            <a:prstTxWarp prst="textNoShape">
              <a:avLst/>
            </a:prstTxWarp>
          </a:bodyPr>
          <a:lstStyle/>
          <a:p>
            <a:endParaRPr lang="en-US"/>
          </a:p>
        </p:txBody>
      </p:sp>
      <p:grpSp>
        <p:nvGrpSpPr>
          <p:cNvPr id="2049" name="Group 2048"/>
          <p:cNvGrpSpPr/>
          <p:nvPr/>
        </p:nvGrpSpPr>
        <p:grpSpPr>
          <a:xfrm>
            <a:off x="7336368" y="5611321"/>
            <a:ext cx="915987" cy="990600"/>
            <a:chOff x="-1525587" y="3733800"/>
            <a:chExt cx="915987" cy="990600"/>
          </a:xfrm>
        </p:grpSpPr>
        <p:sp>
          <p:nvSpPr>
            <p:cNvPr id="612" name="Can 611"/>
            <p:cNvSpPr/>
            <p:nvPr/>
          </p:nvSpPr>
          <p:spPr>
            <a:xfrm>
              <a:off x="-1525587" y="3733800"/>
              <a:ext cx="611187" cy="685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Can 612"/>
            <p:cNvSpPr/>
            <p:nvPr/>
          </p:nvSpPr>
          <p:spPr>
            <a:xfrm>
              <a:off x="-1373187" y="3886200"/>
              <a:ext cx="611187" cy="685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Can 613"/>
            <p:cNvSpPr/>
            <p:nvPr/>
          </p:nvSpPr>
          <p:spPr>
            <a:xfrm>
              <a:off x="-1220787" y="4038600"/>
              <a:ext cx="611187" cy="685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5" name="Can 614"/>
          <p:cNvSpPr/>
          <p:nvPr/>
        </p:nvSpPr>
        <p:spPr>
          <a:xfrm>
            <a:off x="4113213" y="5629079"/>
            <a:ext cx="611187" cy="685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Can 615"/>
          <p:cNvSpPr/>
          <p:nvPr/>
        </p:nvSpPr>
        <p:spPr>
          <a:xfrm>
            <a:off x="4265613" y="5781479"/>
            <a:ext cx="611187" cy="685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Can 616"/>
          <p:cNvSpPr/>
          <p:nvPr/>
        </p:nvSpPr>
        <p:spPr>
          <a:xfrm>
            <a:off x="4418013" y="5933879"/>
            <a:ext cx="611187" cy="685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9" name="Group 618"/>
          <p:cNvGrpSpPr/>
          <p:nvPr/>
        </p:nvGrpSpPr>
        <p:grpSpPr>
          <a:xfrm>
            <a:off x="1042458" y="5596535"/>
            <a:ext cx="915987" cy="990600"/>
            <a:chOff x="-1525587" y="3733800"/>
            <a:chExt cx="915987" cy="990600"/>
          </a:xfrm>
        </p:grpSpPr>
        <p:sp>
          <p:nvSpPr>
            <p:cNvPr id="620" name="Can 619"/>
            <p:cNvSpPr/>
            <p:nvPr/>
          </p:nvSpPr>
          <p:spPr>
            <a:xfrm>
              <a:off x="-1525587" y="3733800"/>
              <a:ext cx="611187" cy="685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Can 620"/>
            <p:cNvSpPr/>
            <p:nvPr/>
          </p:nvSpPr>
          <p:spPr>
            <a:xfrm>
              <a:off x="-1373187" y="3886200"/>
              <a:ext cx="611187" cy="685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Can 621"/>
            <p:cNvSpPr/>
            <p:nvPr/>
          </p:nvSpPr>
          <p:spPr>
            <a:xfrm>
              <a:off x="-1220787" y="4038600"/>
              <a:ext cx="611187" cy="685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3" name="Line 18"/>
          <p:cNvSpPr>
            <a:spLocks noChangeShapeType="1"/>
          </p:cNvSpPr>
          <p:nvPr/>
        </p:nvSpPr>
        <p:spPr bwMode="auto">
          <a:xfrm flipV="1">
            <a:off x="2286000" y="7362824"/>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624" name="Line 18"/>
          <p:cNvSpPr>
            <a:spLocks noChangeShapeType="1"/>
          </p:cNvSpPr>
          <p:nvPr/>
        </p:nvSpPr>
        <p:spPr bwMode="auto">
          <a:xfrm flipV="1">
            <a:off x="3200400" y="7362824"/>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625" name="Line 18"/>
          <p:cNvSpPr>
            <a:spLocks noChangeShapeType="1"/>
          </p:cNvSpPr>
          <p:nvPr/>
        </p:nvSpPr>
        <p:spPr bwMode="auto">
          <a:xfrm flipV="1">
            <a:off x="4114800" y="7362824"/>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626" name="Line 18"/>
          <p:cNvSpPr>
            <a:spLocks noChangeShapeType="1"/>
          </p:cNvSpPr>
          <p:nvPr/>
        </p:nvSpPr>
        <p:spPr bwMode="auto">
          <a:xfrm flipV="1">
            <a:off x="4953000" y="7362824"/>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627" name="Line 18"/>
          <p:cNvSpPr>
            <a:spLocks noChangeShapeType="1"/>
          </p:cNvSpPr>
          <p:nvPr/>
        </p:nvSpPr>
        <p:spPr bwMode="auto">
          <a:xfrm flipV="1">
            <a:off x="5943600" y="7362824"/>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628" name="Line 18"/>
          <p:cNvSpPr>
            <a:spLocks noChangeShapeType="1"/>
          </p:cNvSpPr>
          <p:nvPr/>
        </p:nvSpPr>
        <p:spPr bwMode="auto">
          <a:xfrm flipV="1">
            <a:off x="6858000" y="7362824"/>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629" name="Line 18"/>
          <p:cNvSpPr>
            <a:spLocks noChangeShapeType="1"/>
          </p:cNvSpPr>
          <p:nvPr/>
        </p:nvSpPr>
        <p:spPr bwMode="auto">
          <a:xfrm flipV="1">
            <a:off x="7772400" y="7362824"/>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pic>
        <p:nvPicPr>
          <p:cNvPr id="305" name="Picture 304"/>
          <p:cNvPicPr>
            <a:picLocks noChangeAspect="1"/>
          </p:cNvPicPr>
          <p:nvPr/>
        </p:nvPicPr>
        <p:blipFill>
          <a:blip r:embed="rId3"/>
          <a:stretch>
            <a:fillRect/>
          </a:stretch>
        </p:blipFill>
        <p:spPr>
          <a:xfrm>
            <a:off x="1371600" y="182562"/>
            <a:ext cx="6400800" cy="4846638"/>
          </a:xfrm>
          <a:prstGeom prst="rect">
            <a:avLst/>
          </a:prstGeom>
        </p:spPr>
      </p:pic>
      <p:sp>
        <p:nvSpPr>
          <p:cNvPr id="2" name="TextBox 1"/>
          <p:cNvSpPr txBox="1"/>
          <p:nvPr/>
        </p:nvSpPr>
        <p:spPr>
          <a:xfrm>
            <a:off x="2057857" y="1767085"/>
            <a:ext cx="990143" cy="307777"/>
          </a:xfrm>
          <a:prstGeom prst="rect">
            <a:avLst/>
          </a:prstGeom>
          <a:noFill/>
        </p:spPr>
        <p:txBody>
          <a:bodyPr wrap="none" rtlCol="0">
            <a:spAutoFit/>
          </a:bodyPr>
          <a:lstStyle/>
          <a:p>
            <a:r>
              <a:rPr lang="en-US" sz="1400" dirty="0">
                <a:solidFill>
                  <a:schemeClr val="bg1"/>
                </a:solidFill>
              </a:rPr>
              <a:t>m</a:t>
            </a:r>
            <a:r>
              <a:rPr lang="en-US" sz="1400" dirty="0" smtClean="0">
                <a:solidFill>
                  <a:schemeClr val="bg1"/>
                </a:solidFill>
              </a:rPr>
              <a:t>dpnp.org</a:t>
            </a:r>
            <a:endParaRPr lang="en-US" sz="1400" dirty="0">
              <a:solidFill>
                <a:schemeClr val="bg1"/>
              </a:solidFill>
            </a:endParaRPr>
          </a:p>
        </p:txBody>
      </p:sp>
      <p:sp>
        <p:nvSpPr>
          <p:cNvPr id="3" name="Rectangle 2"/>
          <p:cNvSpPr/>
          <p:nvPr/>
        </p:nvSpPr>
        <p:spPr>
          <a:xfrm>
            <a:off x="0" y="-65276"/>
            <a:ext cx="9144000" cy="450893"/>
          </a:xfrm>
          <a:prstGeom prst="rect">
            <a:avLst/>
          </a:prstGeom>
          <a:solidFill>
            <a:schemeClr val="bg1"/>
          </a:solidFill>
        </p:spPr>
        <p:txBody>
          <a:bodyPr wrap="square">
            <a:spAutoFit/>
          </a:bodyPr>
          <a:lstStyle/>
          <a:p>
            <a:pPr algn="ctr"/>
            <a:r>
              <a:rPr lang="en-US" sz="2350" dirty="0">
                <a:solidFill>
                  <a:schemeClr val="bg1"/>
                </a:solidFill>
                <a:latin typeface="Calibri Light" panose="020F0302020204030204" pitchFamily="34" charset="0"/>
                <a:hlinkClick r:id="rId4"/>
              </a:rPr>
              <a:t>http://pulse.embs.org/november-2014/solving-interoperability-challenge/</a:t>
            </a:r>
            <a:endParaRPr lang="en-US" sz="2350" dirty="0">
              <a:solidFill>
                <a:schemeClr val="bg1"/>
              </a:solidFill>
              <a:latin typeface="Calibri Light" panose="020F0302020204030204" pitchFamily="34" charset="0"/>
            </a:endParaRPr>
          </a:p>
        </p:txBody>
      </p:sp>
      <p:sp>
        <p:nvSpPr>
          <p:cNvPr id="39" name="TextBox 38"/>
          <p:cNvSpPr txBox="1"/>
          <p:nvPr/>
        </p:nvSpPr>
        <p:spPr>
          <a:xfrm>
            <a:off x="1026412" y="5562600"/>
            <a:ext cx="1030988" cy="101566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wrap="none" rtlCol="0">
            <a:spAutoFit/>
          </a:bodyPr>
          <a:lstStyle/>
          <a:p>
            <a:pPr algn="ctr"/>
            <a:r>
              <a:rPr lang="en-US" sz="2000" dirty="0" smtClean="0"/>
              <a:t>Internet</a:t>
            </a:r>
          </a:p>
          <a:p>
            <a:pPr algn="ctr"/>
            <a:r>
              <a:rPr lang="en-US" sz="2000" dirty="0"/>
              <a:t>o</a:t>
            </a:r>
            <a:r>
              <a:rPr lang="en-US" sz="2000" dirty="0" smtClean="0"/>
              <a:t>f</a:t>
            </a:r>
          </a:p>
          <a:p>
            <a:pPr algn="ctr"/>
            <a:r>
              <a:rPr lang="en-US" sz="2000" dirty="0" smtClean="0"/>
              <a:t>Systems</a:t>
            </a:r>
            <a:endParaRPr lang="en-US" sz="2000" dirty="0"/>
          </a:p>
        </p:txBody>
      </p:sp>
    </p:spTree>
    <p:extLst>
      <p:ext uri="{BB962C8B-B14F-4D97-AF65-F5344CB8AC3E}">
        <p14:creationId xmlns:p14="http://schemas.microsoft.com/office/powerpoint/2010/main" val="277110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990600"/>
            <a:ext cx="8321842" cy="5724525"/>
          </a:xfrm>
          <a:prstGeom prst="rect">
            <a:avLst/>
          </a:prstGeom>
        </p:spPr>
      </p:pic>
      <p:sp>
        <p:nvSpPr>
          <p:cNvPr id="3" name="TextBox 2"/>
          <p:cNvSpPr txBox="1"/>
          <p:nvPr/>
        </p:nvSpPr>
        <p:spPr>
          <a:xfrm>
            <a:off x="-16042" y="0"/>
            <a:ext cx="9160042" cy="73866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200" dirty="0" smtClean="0">
                <a:latin typeface="Calibri Light" panose="020F0302020204030204" pitchFamily="34" charset="0"/>
              </a:rPr>
              <a:t>What Things? Are things part of systems?</a:t>
            </a:r>
          </a:p>
        </p:txBody>
      </p:sp>
    </p:spTree>
    <p:extLst>
      <p:ext uri="{BB962C8B-B14F-4D97-AF65-F5344CB8AC3E}">
        <p14:creationId xmlns:p14="http://schemas.microsoft.com/office/powerpoint/2010/main" val="154216859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3999" cy="6858000"/>
          </a:xfrm>
          <a:prstGeom prst="rect">
            <a:avLst/>
          </a:prstGeom>
        </p:spPr>
      </p:pic>
      <p:pic>
        <p:nvPicPr>
          <p:cNvPr id="3" name="Picture 2" descr="https://www.rti.com/images/rti-logoun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6248400"/>
            <a:ext cx="1905000" cy="523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945067" cy="92333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wrap="none" rtlCol="0">
            <a:spAutoFit/>
          </a:bodyPr>
          <a:lstStyle/>
          <a:p>
            <a:pPr algn="ctr"/>
            <a:r>
              <a:rPr lang="en-US" dirty="0" smtClean="0"/>
              <a:t>Internet</a:t>
            </a:r>
          </a:p>
          <a:p>
            <a:pPr algn="ctr"/>
            <a:r>
              <a:rPr lang="en-US" dirty="0"/>
              <a:t>o</a:t>
            </a:r>
            <a:r>
              <a:rPr lang="en-US" dirty="0" smtClean="0"/>
              <a:t>f</a:t>
            </a:r>
          </a:p>
          <a:p>
            <a:pPr algn="ctr"/>
            <a:r>
              <a:rPr lang="en-US" dirty="0" smtClean="0"/>
              <a:t>Systems</a:t>
            </a:r>
            <a:endParaRPr lang="en-US" dirty="0"/>
          </a:p>
        </p:txBody>
      </p:sp>
    </p:spTree>
    <p:extLst>
      <p:ext uri="{BB962C8B-B14F-4D97-AF65-F5344CB8AC3E}">
        <p14:creationId xmlns:p14="http://schemas.microsoft.com/office/powerpoint/2010/main" val="256677220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Rectangle 292"/>
          <p:cNvSpPr/>
          <p:nvPr/>
        </p:nvSpPr>
        <p:spPr>
          <a:xfrm>
            <a:off x="0" y="0"/>
            <a:ext cx="9144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7" name="Group 6"/>
          <p:cNvGrpSpPr>
            <a:grpSpLocks/>
          </p:cNvGrpSpPr>
          <p:nvPr/>
        </p:nvGrpSpPr>
        <p:grpSpPr bwMode="auto">
          <a:xfrm>
            <a:off x="708025" y="5257800"/>
            <a:ext cx="1206502" cy="1371600"/>
            <a:chOff x="248" y="4320"/>
            <a:chExt cx="760" cy="864"/>
          </a:xfrm>
        </p:grpSpPr>
        <p:pic>
          <p:nvPicPr>
            <p:cNvPr id="548" name="Picture 7" descr="MCj03107100000[1]"/>
            <p:cNvPicPr>
              <a:picLocks noChangeAspect="1" noChangeArrowheads="1"/>
            </p:cNvPicPr>
            <p:nvPr/>
          </p:nvPicPr>
          <p:blipFill>
            <a:blip r:embed="rId4" cstate="print"/>
            <a:srcRect/>
            <a:stretch>
              <a:fillRect/>
            </a:stretch>
          </p:blipFill>
          <p:spPr bwMode="auto">
            <a:xfrm>
              <a:off x="384" y="4320"/>
              <a:ext cx="624" cy="320"/>
            </a:xfrm>
            <a:prstGeom prst="rect">
              <a:avLst/>
            </a:prstGeom>
            <a:noFill/>
            <a:ln w="9525">
              <a:noFill/>
              <a:miter lim="800000"/>
              <a:headEnd/>
              <a:tailEnd/>
            </a:ln>
          </p:spPr>
        </p:pic>
        <p:sp>
          <p:nvSpPr>
            <p:cNvPr id="549" name="Text Box 8"/>
            <p:cNvSpPr txBox="1">
              <a:spLocks noChangeArrowheads="1"/>
            </p:cNvSpPr>
            <p:nvPr/>
          </p:nvSpPr>
          <p:spPr bwMode="auto">
            <a:xfrm>
              <a:off x="248" y="5010"/>
              <a:ext cx="706" cy="174"/>
            </a:xfrm>
            <a:prstGeom prst="rect">
              <a:avLst/>
            </a:prstGeom>
            <a:noFill/>
            <a:ln w="9525">
              <a:noFill/>
              <a:miter lim="800000"/>
              <a:headEnd/>
              <a:tailEnd/>
            </a:ln>
          </p:spPr>
          <p:txBody>
            <a:bodyPr wrap="none">
              <a:prstTxWarp prst="textNoShape">
                <a:avLst/>
              </a:prstTxWarp>
              <a:spAutoFit/>
            </a:bodyPr>
            <a:lstStyle/>
            <a:p>
              <a:r>
                <a:rPr lang="en-US" sz="1200" b="1" dirty="0" smtClean="0">
                  <a:solidFill>
                    <a:srgbClr val="FFFFFF"/>
                  </a:solidFill>
                  <a:latin typeface="Arial" pitchFamily="-107" charset="0"/>
                </a:rPr>
                <a:t>Clinic - Ward</a:t>
              </a:r>
              <a:endParaRPr lang="en-US" sz="1200" b="1" dirty="0">
                <a:solidFill>
                  <a:srgbClr val="FFFFFF"/>
                </a:solidFill>
                <a:latin typeface="Arial" pitchFamily="-107" charset="0"/>
              </a:endParaRPr>
            </a:p>
          </p:txBody>
        </p:sp>
      </p:grpSp>
      <p:pic>
        <p:nvPicPr>
          <p:cNvPr id="546" name="Picture 10" descr="MCj03788730000[1]"/>
          <p:cNvPicPr>
            <a:picLocks noChangeAspect="1" noChangeArrowheads="1"/>
          </p:cNvPicPr>
          <p:nvPr/>
        </p:nvPicPr>
        <p:blipFill>
          <a:blip r:embed="rId5" cstate="print"/>
          <a:srcRect/>
          <a:stretch>
            <a:fillRect/>
          </a:stretch>
        </p:blipFill>
        <p:spPr bwMode="auto">
          <a:xfrm>
            <a:off x="3059737" y="1524000"/>
            <a:ext cx="727075" cy="838200"/>
          </a:xfrm>
          <a:prstGeom prst="rect">
            <a:avLst/>
          </a:prstGeom>
          <a:noFill/>
          <a:ln w="9525">
            <a:solidFill>
              <a:schemeClr val="bg1"/>
            </a:solidFill>
            <a:miter lim="800000"/>
            <a:headEnd/>
            <a:tailEnd/>
          </a:ln>
        </p:spPr>
      </p:pic>
      <p:grpSp>
        <p:nvGrpSpPr>
          <p:cNvPr id="299" name="Group 12"/>
          <p:cNvGrpSpPr>
            <a:grpSpLocks/>
          </p:cNvGrpSpPr>
          <p:nvPr/>
        </p:nvGrpSpPr>
        <p:grpSpPr bwMode="auto">
          <a:xfrm>
            <a:off x="1981201" y="1143000"/>
            <a:ext cx="776288" cy="1143000"/>
            <a:chOff x="1014" y="3264"/>
            <a:chExt cx="489" cy="720"/>
          </a:xfrm>
        </p:grpSpPr>
        <p:sp>
          <p:nvSpPr>
            <p:cNvPr id="544" name="Text Box 13"/>
            <p:cNvSpPr txBox="1">
              <a:spLocks noChangeArrowheads="1"/>
            </p:cNvSpPr>
            <p:nvPr/>
          </p:nvSpPr>
          <p:spPr bwMode="auto">
            <a:xfrm>
              <a:off x="1014" y="3264"/>
              <a:ext cx="489" cy="174"/>
            </a:xfrm>
            <a:prstGeom prst="rect">
              <a:avLst/>
            </a:prstGeom>
            <a:noFill/>
            <a:ln w="9525">
              <a:noFill/>
              <a:miter lim="800000"/>
              <a:headEnd/>
              <a:tailEnd/>
            </a:ln>
          </p:spPr>
          <p:txBody>
            <a:bodyPr wrap="none">
              <a:prstTxWarp prst="textNoShape">
                <a:avLst/>
              </a:prstTxWarp>
              <a:spAutoFit/>
            </a:bodyPr>
            <a:lstStyle/>
            <a:p>
              <a:r>
                <a:rPr lang="en-US" sz="1200" b="1" dirty="0" smtClean="0">
                  <a:solidFill>
                    <a:srgbClr val="FFFFFF"/>
                  </a:solidFill>
                  <a:latin typeface="Arial" pitchFamily="-107" charset="0"/>
                </a:rPr>
                <a:t>Imaging</a:t>
              </a:r>
              <a:endParaRPr lang="en-US" sz="1200" b="1" dirty="0">
                <a:solidFill>
                  <a:srgbClr val="FFFFFF"/>
                </a:solidFill>
                <a:latin typeface="Arial" pitchFamily="-107" charset="0"/>
              </a:endParaRPr>
            </a:p>
          </p:txBody>
        </p:sp>
        <p:pic>
          <p:nvPicPr>
            <p:cNvPr id="545" name="Picture 14" descr="x_ray1">
              <a:hlinkClick r:id="rId6"/>
            </p:cNvPr>
            <p:cNvPicPr>
              <a:picLocks noChangeAspect="1" noChangeArrowheads="1"/>
            </p:cNvPicPr>
            <p:nvPr/>
          </p:nvPicPr>
          <p:blipFill>
            <a:blip r:embed="rId7" cstate="print"/>
            <a:srcRect/>
            <a:stretch>
              <a:fillRect/>
            </a:stretch>
          </p:blipFill>
          <p:spPr bwMode="auto">
            <a:xfrm>
              <a:off x="1056" y="3504"/>
              <a:ext cx="412" cy="480"/>
            </a:xfrm>
            <a:prstGeom prst="rect">
              <a:avLst/>
            </a:prstGeom>
            <a:noFill/>
            <a:ln w="9525">
              <a:solidFill>
                <a:schemeClr val="bg1"/>
              </a:solidFill>
              <a:miter lim="800000"/>
              <a:headEnd/>
              <a:tailEnd/>
            </a:ln>
          </p:spPr>
        </p:pic>
      </p:grpSp>
      <p:sp>
        <p:nvSpPr>
          <p:cNvPr id="300" name="Line 15"/>
          <p:cNvSpPr>
            <a:spLocks noChangeShapeType="1"/>
          </p:cNvSpPr>
          <p:nvPr/>
        </p:nvSpPr>
        <p:spPr bwMode="auto">
          <a:xfrm flipV="1">
            <a:off x="914400" y="2895600"/>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303" name="Line 18"/>
          <p:cNvSpPr>
            <a:spLocks noChangeShapeType="1"/>
          </p:cNvSpPr>
          <p:nvPr/>
        </p:nvSpPr>
        <p:spPr bwMode="auto">
          <a:xfrm flipV="1">
            <a:off x="1447800" y="4676776"/>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grpSp>
        <p:nvGrpSpPr>
          <p:cNvPr id="306" name="Group 21"/>
          <p:cNvGrpSpPr>
            <a:grpSpLocks/>
          </p:cNvGrpSpPr>
          <p:nvPr/>
        </p:nvGrpSpPr>
        <p:grpSpPr bwMode="auto">
          <a:xfrm>
            <a:off x="3648076" y="5286375"/>
            <a:ext cx="996950" cy="1343025"/>
            <a:chOff x="2064" y="4848"/>
            <a:chExt cx="628" cy="846"/>
          </a:xfrm>
        </p:grpSpPr>
        <p:sp>
          <p:nvSpPr>
            <p:cNvPr id="315" name="Text Box 22"/>
            <p:cNvSpPr txBox="1">
              <a:spLocks noChangeArrowheads="1"/>
            </p:cNvSpPr>
            <p:nvPr/>
          </p:nvSpPr>
          <p:spPr bwMode="auto">
            <a:xfrm>
              <a:off x="2070" y="5520"/>
              <a:ext cx="622" cy="174"/>
            </a:xfrm>
            <a:prstGeom prst="rect">
              <a:avLst/>
            </a:prstGeom>
            <a:noFill/>
            <a:ln w="9525">
              <a:noFill/>
              <a:miter lim="800000"/>
              <a:headEnd/>
              <a:tailEnd/>
            </a:ln>
          </p:spPr>
          <p:txBody>
            <a:bodyPr wrap="none">
              <a:prstTxWarp prst="textNoShape">
                <a:avLst/>
              </a:prstTxWarp>
              <a:spAutoFit/>
            </a:bodyPr>
            <a:lstStyle/>
            <a:p>
              <a:r>
                <a:rPr lang="en-US" sz="1200" b="1" dirty="0">
                  <a:solidFill>
                    <a:srgbClr val="FFFFFF"/>
                  </a:solidFill>
                  <a:latin typeface="Arial" pitchFamily="-107" charset="0"/>
                </a:rPr>
                <a:t>Laboratory</a:t>
              </a:r>
            </a:p>
          </p:txBody>
        </p:sp>
        <p:grpSp>
          <p:nvGrpSpPr>
            <p:cNvPr id="316" name="Group 23"/>
            <p:cNvGrpSpPr>
              <a:grpSpLocks/>
            </p:cNvGrpSpPr>
            <p:nvPr/>
          </p:nvGrpSpPr>
          <p:grpSpPr bwMode="auto">
            <a:xfrm>
              <a:off x="2064" y="4848"/>
              <a:ext cx="624" cy="576"/>
              <a:chOff x="1440" y="240"/>
              <a:chExt cx="1528" cy="1571"/>
            </a:xfrm>
          </p:grpSpPr>
          <p:sp>
            <p:nvSpPr>
              <p:cNvPr id="317" name="AutoShape 24"/>
              <p:cNvSpPr>
                <a:spLocks noChangeAspect="1" noChangeArrowheads="1" noTextEdit="1"/>
              </p:cNvSpPr>
              <p:nvPr/>
            </p:nvSpPr>
            <p:spPr bwMode="auto">
              <a:xfrm>
                <a:off x="1440" y="240"/>
                <a:ext cx="1528" cy="1571"/>
              </a:xfrm>
              <a:prstGeom prst="rect">
                <a:avLst/>
              </a:prstGeom>
              <a:noFill/>
              <a:ln w="9525">
                <a:solidFill>
                  <a:schemeClr val="bg1"/>
                </a:solidFill>
                <a:miter lim="800000"/>
                <a:headEnd/>
                <a:tailEnd/>
              </a:ln>
            </p:spPr>
            <p:txBody>
              <a:bodyPr>
                <a:prstTxWarp prst="textNoShape">
                  <a:avLst/>
                </a:prstTxWarp>
              </a:bodyPr>
              <a:lstStyle/>
              <a:p>
                <a:endParaRPr lang="en-US">
                  <a:solidFill>
                    <a:srgbClr val="FFFFFF"/>
                  </a:solidFill>
                </a:endParaRPr>
              </a:p>
            </p:txBody>
          </p:sp>
          <p:sp>
            <p:nvSpPr>
              <p:cNvPr id="318" name="Freeform 25"/>
              <p:cNvSpPr>
                <a:spLocks/>
              </p:cNvSpPr>
              <p:nvPr/>
            </p:nvSpPr>
            <p:spPr bwMode="auto">
              <a:xfrm>
                <a:off x="1581" y="922"/>
                <a:ext cx="1289" cy="526"/>
              </a:xfrm>
              <a:custGeom>
                <a:avLst/>
                <a:gdLst>
                  <a:gd name="T0" fmla="*/ 0 w 2579"/>
                  <a:gd name="T1" fmla="*/ 1 h 1051"/>
                  <a:gd name="T2" fmla="*/ 0 w 2579"/>
                  <a:gd name="T3" fmla="*/ 1 h 1051"/>
                  <a:gd name="T4" fmla="*/ 0 w 2579"/>
                  <a:gd name="T5" fmla="*/ 1 h 1051"/>
                  <a:gd name="T6" fmla="*/ 0 w 2579"/>
                  <a:gd name="T7" fmla="*/ 0 h 1051"/>
                  <a:gd name="T8" fmla="*/ 0 w 2579"/>
                  <a:gd name="T9" fmla="*/ 1 h 1051"/>
                  <a:gd name="T10" fmla="*/ 0 w 2579"/>
                  <a:gd name="T11" fmla="*/ 1 h 1051"/>
                  <a:gd name="T12" fmla="*/ 0 w 2579"/>
                  <a:gd name="T13" fmla="*/ 1 h 1051"/>
                  <a:gd name="T14" fmla="*/ 0 60000 65536"/>
                  <a:gd name="T15" fmla="*/ 0 60000 65536"/>
                  <a:gd name="T16" fmla="*/ 0 60000 65536"/>
                  <a:gd name="T17" fmla="*/ 0 60000 65536"/>
                  <a:gd name="T18" fmla="*/ 0 60000 65536"/>
                  <a:gd name="T19" fmla="*/ 0 60000 65536"/>
                  <a:gd name="T20" fmla="*/ 0 60000 65536"/>
                  <a:gd name="T21" fmla="*/ 0 w 2579"/>
                  <a:gd name="T22" fmla="*/ 0 h 1051"/>
                  <a:gd name="T23" fmla="*/ 2579 w 2579"/>
                  <a:gd name="T24" fmla="*/ 1051 h 10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79" h="1051">
                    <a:moveTo>
                      <a:pt x="19" y="1051"/>
                    </a:moveTo>
                    <a:lnTo>
                      <a:pt x="2479" y="899"/>
                    </a:lnTo>
                    <a:lnTo>
                      <a:pt x="2579" y="78"/>
                    </a:lnTo>
                    <a:lnTo>
                      <a:pt x="141" y="0"/>
                    </a:lnTo>
                    <a:lnTo>
                      <a:pt x="0" y="549"/>
                    </a:lnTo>
                    <a:lnTo>
                      <a:pt x="19" y="1051"/>
                    </a:lnTo>
                    <a:close/>
                  </a:path>
                </a:pathLst>
              </a:custGeom>
              <a:solidFill>
                <a:srgbClr val="A19E75"/>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19" name="Freeform 26"/>
              <p:cNvSpPr>
                <a:spLocks/>
              </p:cNvSpPr>
              <p:nvPr/>
            </p:nvSpPr>
            <p:spPr bwMode="auto">
              <a:xfrm>
                <a:off x="1531" y="934"/>
                <a:ext cx="991" cy="84"/>
              </a:xfrm>
              <a:custGeom>
                <a:avLst/>
                <a:gdLst>
                  <a:gd name="T0" fmla="*/ 0 w 1983"/>
                  <a:gd name="T1" fmla="*/ 0 h 169"/>
                  <a:gd name="T2" fmla="*/ 0 w 1983"/>
                  <a:gd name="T3" fmla="*/ 0 h 169"/>
                  <a:gd name="T4" fmla="*/ 0 w 1983"/>
                  <a:gd name="T5" fmla="*/ 0 h 169"/>
                  <a:gd name="T6" fmla="*/ 0 w 1983"/>
                  <a:gd name="T7" fmla="*/ 0 h 169"/>
                  <a:gd name="T8" fmla="*/ 0 w 1983"/>
                  <a:gd name="T9" fmla="*/ 0 h 169"/>
                  <a:gd name="T10" fmla="*/ 0 w 1983"/>
                  <a:gd name="T11" fmla="*/ 0 h 169"/>
                  <a:gd name="T12" fmla="*/ 0 w 1983"/>
                  <a:gd name="T13" fmla="*/ 0 h 169"/>
                  <a:gd name="T14" fmla="*/ 0 60000 65536"/>
                  <a:gd name="T15" fmla="*/ 0 60000 65536"/>
                  <a:gd name="T16" fmla="*/ 0 60000 65536"/>
                  <a:gd name="T17" fmla="*/ 0 60000 65536"/>
                  <a:gd name="T18" fmla="*/ 0 60000 65536"/>
                  <a:gd name="T19" fmla="*/ 0 60000 65536"/>
                  <a:gd name="T20" fmla="*/ 0 60000 65536"/>
                  <a:gd name="T21" fmla="*/ 0 w 1983"/>
                  <a:gd name="T22" fmla="*/ 0 h 169"/>
                  <a:gd name="T23" fmla="*/ 1983 w 1983"/>
                  <a:gd name="T24" fmla="*/ 169 h 16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83" h="169">
                    <a:moveTo>
                      <a:pt x="94" y="136"/>
                    </a:moveTo>
                    <a:lnTo>
                      <a:pt x="1333" y="169"/>
                    </a:lnTo>
                    <a:lnTo>
                      <a:pt x="1971" y="167"/>
                    </a:lnTo>
                    <a:lnTo>
                      <a:pt x="1983" y="0"/>
                    </a:lnTo>
                    <a:lnTo>
                      <a:pt x="0" y="7"/>
                    </a:lnTo>
                    <a:lnTo>
                      <a:pt x="94" y="136"/>
                    </a:lnTo>
                    <a:close/>
                  </a:path>
                </a:pathLst>
              </a:custGeom>
              <a:solidFill>
                <a:srgbClr val="E0B58F"/>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20" name="Freeform 27"/>
              <p:cNvSpPr>
                <a:spLocks/>
              </p:cNvSpPr>
              <p:nvPr/>
            </p:nvSpPr>
            <p:spPr bwMode="auto">
              <a:xfrm>
                <a:off x="2419" y="296"/>
                <a:ext cx="43" cy="138"/>
              </a:xfrm>
              <a:custGeom>
                <a:avLst/>
                <a:gdLst>
                  <a:gd name="T0" fmla="*/ 0 w 87"/>
                  <a:gd name="T1" fmla="*/ 1 h 276"/>
                  <a:gd name="T2" fmla="*/ 0 w 87"/>
                  <a:gd name="T3" fmla="*/ 1 h 276"/>
                  <a:gd name="T4" fmla="*/ 0 w 87"/>
                  <a:gd name="T5" fmla="*/ 1 h 276"/>
                  <a:gd name="T6" fmla="*/ 0 w 87"/>
                  <a:gd name="T7" fmla="*/ 1 h 276"/>
                  <a:gd name="T8" fmla="*/ 0 w 87"/>
                  <a:gd name="T9" fmla="*/ 1 h 276"/>
                  <a:gd name="T10" fmla="*/ 0 w 87"/>
                  <a:gd name="T11" fmla="*/ 1 h 276"/>
                  <a:gd name="T12" fmla="*/ 0 w 87"/>
                  <a:gd name="T13" fmla="*/ 1 h 276"/>
                  <a:gd name="T14" fmla="*/ 0 w 87"/>
                  <a:gd name="T15" fmla="*/ 1 h 276"/>
                  <a:gd name="T16" fmla="*/ 0 w 87"/>
                  <a:gd name="T17" fmla="*/ 0 h 276"/>
                  <a:gd name="T18" fmla="*/ 0 w 87"/>
                  <a:gd name="T19" fmla="*/ 1 h 276"/>
                  <a:gd name="T20" fmla="*/ 0 w 87"/>
                  <a:gd name="T21" fmla="*/ 1 h 2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7"/>
                  <a:gd name="T34" fmla="*/ 0 h 276"/>
                  <a:gd name="T35" fmla="*/ 87 w 87"/>
                  <a:gd name="T36" fmla="*/ 276 h 2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7" h="276">
                    <a:moveTo>
                      <a:pt x="26" y="8"/>
                    </a:moveTo>
                    <a:lnTo>
                      <a:pt x="11" y="135"/>
                    </a:lnTo>
                    <a:lnTo>
                      <a:pt x="0" y="276"/>
                    </a:lnTo>
                    <a:lnTo>
                      <a:pt x="36" y="276"/>
                    </a:lnTo>
                    <a:lnTo>
                      <a:pt x="47" y="204"/>
                    </a:lnTo>
                    <a:lnTo>
                      <a:pt x="62" y="120"/>
                    </a:lnTo>
                    <a:lnTo>
                      <a:pt x="87" y="29"/>
                    </a:lnTo>
                    <a:lnTo>
                      <a:pt x="66" y="8"/>
                    </a:lnTo>
                    <a:lnTo>
                      <a:pt x="34" y="0"/>
                    </a:lnTo>
                    <a:lnTo>
                      <a:pt x="26" y="8"/>
                    </a:lnTo>
                    <a:close/>
                  </a:path>
                </a:pathLst>
              </a:custGeom>
              <a:solidFill>
                <a:srgbClr val="9CB8FF"/>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21" name="Freeform 28"/>
              <p:cNvSpPr>
                <a:spLocks/>
              </p:cNvSpPr>
              <p:nvPr/>
            </p:nvSpPr>
            <p:spPr bwMode="auto">
              <a:xfrm>
                <a:off x="1596" y="722"/>
                <a:ext cx="991" cy="95"/>
              </a:xfrm>
              <a:custGeom>
                <a:avLst/>
                <a:gdLst>
                  <a:gd name="T0" fmla="*/ 0 w 1982"/>
                  <a:gd name="T1" fmla="*/ 1 h 190"/>
                  <a:gd name="T2" fmla="*/ 1 w 1982"/>
                  <a:gd name="T3" fmla="*/ 1 h 190"/>
                  <a:gd name="T4" fmla="*/ 1 w 1982"/>
                  <a:gd name="T5" fmla="*/ 1 h 190"/>
                  <a:gd name="T6" fmla="*/ 1 w 1982"/>
                  <a:gd name="T7" fmla="*/ 0 h 190"/>
                  <a:gd name="T8" fmla="*/ 0 w 1982"/>
                  <a:gd name="T9" fmla="*/ 1 h 190"/>
                  <a:gd name="T10" fmla="*/ 0 w 1982"/>
                  <a:gd name="T11" fmla="*/ 1 h 190"/>
                  <a:gd name="T12" fmla="*/ 0 60000 65536"/>
                  <a:gd name="T13" fmla="*/ 0 60000 65536"/>
                  <a:gd name="T14" fmla="*/ 0 60000 65536"/>
                  <a:gd name="T15" fmla="*/ 0 60000 65536"/>
                  <a:gd name="T16" fmla="*/ 0 60000 65536"/>
                  <a:gd name="T17" fmla="*/ 0 60000 65536"/>
                  <a:gd name="T18" fmla="*/ 0 w 1982"/>
                  <a:gd name="T19" fmla="*/ 0 h 190"/>
                  <a:gd name="T20" fmla="*/ 1982 w 1982"/>
                  <a:gd name="T21" fmla="*/ 190 h 190"/>
                </a:gdLst>
                <a:ahLst/>
                <a:cxnLst>
                  <a:cxn ang="T12">
                    <a:pos x="T0" y="T1"/>
                  </a:cxn>
                  <a:cxn ang="T13">
                    <a:pos x="T2" y="T3"/>
                  </a:cxn>
                  <a:cxn ang="T14">
                    <a:pos x="T4" y="T5"/>
                  </a:cxn>
                  <a:cxn ang="T15">
                    <a:pos x="T6" y="T7"/>
                  </a:cxn>
                  <a:cxn ang="T16">
                    <a:pos x="T8" y="T9"/>
                  </a:cxn>
                  <a:cxn ang="T17">
                    <a:pos x="T10" y="T11"/>
                  </a:cxn>
                </a:cxnLst>
                <a:rect l="T18" t="T19" r="T20" b="T21"/>
                <a:pathLst>
                  <a:path w="1982" h="190">
                    <a:moveTo>
                      <a:pt x="0" y="152"/>
                    </a:moveTo>
                    <a:lnTo>
                      <a:pt x="1982" y="190"/>
                    </a:lnTo>
                    <a:lnTo>
                      <a:pt x="1900" y="40"/>
                    </a:lnTo>
                    <a:lnTo>
                      <a:pt x="22" y="0"/>
                    </a:lnTo>
                    <a:lnTo>
                      <a:pt x="0" y="152"/>
                    </a:lnTo>
                    <a:close/>
                  </a:path>
                </a:pathLst>
              </a:custGeom>
              <a:solidFill>
                <a:srgbClr val="E0B58F"/>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22" name="Freeform 29"/>
              <p:cNvSpPr>
                <a:spLocks/>
              </p:cNvSpPr>
              <p:nvPr/>
            </p:nvSpPr>
            <p:spPr bwMode="auto">
              <a:xfrm>
                <a:off x="1726" y="492"/>
                <a:ext cx="856" cy="97"/>
              </a:xfrm>
              <a:custGeom>
                <a:avLst/>
                <a:gdLst>
                  <a:gd name="T0" fmla="*/ 0 w 1712"/>
                  <a:gd name="T1" fmla="*/ 1 h 194"/>
                  <a:gd name="T2" fmla="*/ 1 w 1712"/>
                  <a:gd name="T3" fmla="*/ 1 h 194"/>
                  <a:gd name="T4" fmla="*/ 1 w 1712"/>
                  <a:gd name="T5" fmla="*/ 1 h 194"/>
                  <a:gd name="T6" fmla="*/ 1 w 1712"/>
                  <a:gd name="T7" fmla="*/ 1 h 194"/>
                  <a:gd name="T8" fmla="*/ 1 w 1712"/>
                  <a:gd name="T9" fmla="*/ 0 h 194"/>
                  <a:gd name="T10" fmla="*/ 1 w 1712"/>
                  <a:gd name="T11" fmla="*/ 1 h 194"/>
                  <a:gd name="T12" fmla="*/ 0 w 1712"/>
                  <a:gd name="T13" fmla="*/ 1 h 194"/>
                  <a:gd name="T14" fmla="*/ 0 w 1712"/>
                  <a:gd name="T15" fmla="*/ 1 h 194"/>
                  <a:gd name="T16" fmla="*/ 0 60000 65536"/>
                  <a:gd name="T17" fmla="*/ 0 60000 65536"/>
                  <a:gd name="T18" fmla="*/ 0 60000 65536"/>
                  <a:gd name="T19" fmla="*/ 0 60000 65536"/>
                  <a:gd name="T20" fmla="*/ 0 60000 65536"/>
                  <a:gd name="T21" fmla="*/ 0 60000 65536"/>
                  <a:gd name="T22" fmla="*/ 0 60000 65536"/>
                  <a:gd name="T23" fmla="*/ 0 60000 65536"/>
                  <a:gd name="T24" fmla="*/ 0 w 1712"/>
                  <a:gd name="T25" fmla="*/ 0 h 194"/>
                  <a:gd name="T26" fmla="*/ 1712 w 1712"/>
                  <a:gd name="T27" fmla="*/ 194 h 19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12" h="194">
                    <a:moveTo>
                      <a:pt x="0" y="140"/>
                    </a:moveTo>
                    <a:lnTo>
                      <a:pt x="1382" y="175"/>
                    </a:lnTo>
                    <a:lnTo>
                      <a:pt x="1661" y="194"/>
                    </a:lnTo>
                    <a:lnTo>
                      <a:pt x="1712" y="89"/>
                    </a:lnTo>
                    <a:lnTo>
                      <a:pt x="1614" y="0"/>
                    </a:lnTo>
                    <a:lnTo>
                      <a:pt x="74" y="7"/>
                    </a:lnTo>
                    <a:lnTo>
                      <a:pt x="0" y="140"/>
                    </a:lnTo>
                    <a:close/>
                  </a:path>
                </a:pathLst>
              </a:custGeom>
              <a:solidFill>
                <a:srgbClr val="E0B58F"/>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23" name="Freeform 30"/>
              <p:cNvSpPr>
                <a:spLocks/>
              </p:cNvSpPr>
              <p:nvPr/>
            </p:nvSpPr>
            <p:spPr bwMode="auto">
              <a:xfrm>
                <a:off x="1666" y="1085"/>
                <a:ext cx="1177" cy="635"/>
              </a:xfrm>
              <a:custGeom>
                <a:avLst/>
                <a:gdLst>
                  <a:gd name="T0" fmla="*/ 1 w 2353"/>
                  <a:gd name="T1" fmla="*/ 1 h 1270"/>
                  <a:gd name="T2" fmla="*/ 1 w 2353"/>
                  <a:gd name="T3" fmla="*/ 1 h 1270"/>
                  <a:gd name="T4" fmla="*/ 1 w 2353"/>
                  <a:gd name="T5" fmla="*/ 1 h 1270"/>
                  <a:gd name="T6" fmla="*/ 1 w 2353"/>
                  <a:gd name="T7" fmla="*/ 1 h 1270"/>
                  <a:gd name="T8" fmla="*/ 1 w 2353"/>
                  <a:gd name="T9" fmla="*/ 1 h 1270"/>
                  <a:gd name="T10" fmla="*/ 1 w 2353"/>
                  <a:gd name="T11" fmla="*/ 1 h 1270"/>
                  <a:gd name="T12" fmla="*/ 1 w 2353"/>
                  <a:gd name="T13" fmla="*/ 0 h 1270"/>
                  <a:gd name="T14" fmla="*/ 1 w 2353"/>
                  <a:gd name="T15" fmla="*/ 1 h 1270"/>
                  <a:gd name="T16" fmla="*/ 1 w 2353"/>
                  <a:gd name="T17" fmla="*/ 1 h 1270"/>
                  <a:gd name="T18" fmla="*/ 1 w 2353"/>
                  <a:gd name="T19" fmla="*/ 1 h 1270"/>
                  <a:gd name="T20" fmla="*/ 1 w 2353"/>
                  <a:gd name="T21" fmla="*/ 1 h 1270"/>
                  <a:gd name="T22" fmla="*/ 0 w 2353"/>
                  <a:gd name="T23" fmla="*/ 1 h 1270"/>
                  <a:gd name="T24" fmla="*/ 1 w 2353"/>
                  <a:gd name="T25" fmla="*/ 1 h 1270"/>
                  <a:gd name="T26" fmla="*/ 1 w 2353"/>
                  <a:gd name="T27" fmla="*/ 1 h 12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53"/>
                  <a:gd name="T43" fmla="*/ 0 h 1270"/>
                  <a:gd name="T44" fmla="*/ 2353 w 2353"/>
                  <a:gd name="T45" fmla="*/ 1270 h 12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53" h="1270">
                    <a:moveTo>
                      <a:pt x="67" y="682"/>
                    </a:moveTo>
                    <a:lnTo>
                      <a:pt x="795" y="448"/>
                    </a:lnTo>
                    <a:lnTo>
                      <a:pt x="913" y="367"/>
                    </a:lnTo>
                    <a:lnTo>
                      <a:pt x="1091" y="372"/>
                    </a:lnTo>
                    <a:lnTo>
                      <a:pt x="1300" y="308"/>
                    </a:lnTo>
                    <a:lnTo>
                      <a:pt x="2022" y="99"/>
                    </a:lnTo>
                    <a:lnTo>
                      <a:pt x="2353" y="0"/>
                    </a:lnTo>
                    <a:lnTo>
                      <a:pt x="2317" y="568"/>
                    </a:lnTo>
                    <a:lnTo>
                      <a:pt x="1734" y="1119"/>
                    </a:lnTo>
                    <a:lnTo>
                      <a:pt x="797" y="1270"/>
                    </a:lnTo>
                    <a:lnTo>
                      <a:pt x="44" y="986"/>
                    </a:lnTo>
                    <a:lnTo>
                      <a:pt x="0" y="718"/>
                    </a:lnTo>
                    <a:lnTo>
                      <a:pt x="67" y="682"/>
                    </a:lnTo>
                    <a:close/>
                  </a:path>
                </a:pathLst>
              </a:custGeom>
              <a:solidFill>
                <a:srgbClr val="FFD699"/>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24" name="Freeform 31"/>
              <p:cNvSpPr>
                <a:spLocks/>
              </p:cNvSpPr>
              <p:nvPr/>
            </p:nvSpPr>
            <p:spPr bwMode="auto">
              <a:xfrm>
                <a:off x="2214" y="599"/>
                <a:ext cx="221" cy="158"/>
              </a:xfrm>
              <a:custGeom>
                <a:avLst/>
                <a:gdLst>
                  <a:gd name="T0" fmla="*/ 0 w 441"/>
                  <a:gd name="T1" fmla="*/ 1 h 316"/>
                  <a:gd name="T2" fmla="*/ 1 w 441"/>
                  <a:gd name="T3" fmla="*/ 1 h 316"/>
                  <a:gd name="T4" fmla="*/ 1 w 441"/>
                  <a:gd name="T5" fmla="*/ 1 h 316"/>
                  <a:gd name="T6" fmla="*/ 1 w 441"/>
                  <a:gd name="T7" fmla="*/ 1 h 316"/>
                  <a:gd name="T8" fmla="*/ 1 w 441"/>
                  <a:gd name="T9" fmla="*/ 1 h 316"/>
                  <a:gd name="T10" fmla="*/ 1 w 441"/>
                  <a:gd name="T11" fmla="*/ 1 h 316"/>
                  <a:gd name="T12" fmla="*/ 1 w 441"/>
                  <a:gd name="T13" fmla="*/ 1 h 316"/>
                  <a:gd name="T14" fmla="*/ 1 w 441"/>
                  <a:gd name="T15" fmla="*/ 0 h 316"/>
                  <a:gd name="T16" fmla="*/ 1 w 441"/>
                  <a:gd name="T17" fmla="*/ 1 h 316"/>
                  <a:gd name="T18" fmla="*/ 1 w 441"/>
                  <a:gd name="T19" fmla="*/ 1 h 316"/>
                  <a:gd name="T20" fmla="*/ 1 w 441"/>
                  <a:gd name="T21" fmla="*/ 1 h 316"/>
                  <a:gd name="T22" fmla="*/ 1 w 441"/>
                  <a:gd name="T23" fmla="*/ 1 h 316"/>
                  <a:gd name="T24" fmla="*/ 1 w 441"/>
                  <a:gd name="T25" fmla="*/ 1 h 316"/>
                  <a:gd name="T26" fmla="*/ 1 w 441"/>
                  <a:gd name="T27" fmla="*/ 1 h 316"/>
                  <a:gd name="T28" fmla="*/ 1 w 441"/>
                  <a:gd name="T29" fmla="*/ 1 h 316"/>
                  <a:gd name="T30" fmla="*/ 1 w 441"/>
                  <a:gd name="T31" fmla="*/ 1 h 316"/>
                  <a:gd name="T32" fmla="*/ 1 w 441"/>
                  <a:gd name="T33" fmla="*/ 1 h 316"/>
                  <a:gd name="T34" fmla="*/ 1 w 441"/>
                  <a:gd name="T35" fmla="*/ 1 h 316"/>
                  <a:gd name="T36" fmla="*/ 1 w 441"/>
                  <a:gd name="T37" fmla="*/ 1 h 316"/>
                  <a:gd name="T38" fmla="*/ 1 w 441"/>
                  <a:gd name="T39" fmla="*/ 1 h 316"/>
                  <a:gd name="T40" fmla="*/ 1 w 441"/>
                  <a:gd name="T41" fmla="*/ 1 h 316"/>
                  <a:gd name="T42" fmla="*/ 1 w 441"/>
                  <a:gd name="T43" fmla="*/ 1 h 316"/>
                  <a:gd name="T44" fmla="*/ 1 w 441"/>
                  <a:gd name="T45" fmla="*/ 1 h 316"/>
                  <a:gd name="T46" fmla="*/ 1 w 441"/>
                  <a:gd name="T47" fmla="*/ 1 h 316"/>
                  <a:gd name="T48" fmla="*/ 1 w 441"/>
                  <a:gd name="T49" fmla="*/ 1 h 316"/>
                  <a:gd name="T50" fmla="*/ 1 w 441"/>
                  <a:gd name="T51" fmla="*/ 1 h 316"/>
                  <a:gd name="T52" fmla="*/ 1 w 441"/>
                  <a:gd name="T53" fmla="*/ 1 h 316"/>
                  <a:gd name="T54" fmla="*/ 1 w 441"/>
                  <a:gd name="T55" fmla="*/ 1 h 316"/>
                  <a:gd name="T56" fmla="*/ 1 w 441"/>
                  <a:gd name="T57" fmla="*/ 1 h 316"/>
                  <a:gd name="T58" fmla="*/ 1 w 441"/>
                  <a:gd name="T59" fmla="*/ 1 h 316"/>
                  <a:gd name="T60" fmla="*/ 1 w 441"/>
                  <a:gd name="T61" fmla="*/ 1 h 316"/>
                  <a:gd name="T62" fmla="*/ 1 w 441"/>
                  <a:gd name="T63" fmla="*/ 1 h 316"/>
                  <a:gd name="T64" fmla="*/ 1 w 441"/>
                  <a:gd name="T65" fmla="*/ 1 h 316"/>
                  <a:gd name="T66" fmla="*/ 1 w 441"/>
                  <a:gd name="T67" fmla="*/ 1 h 316"/>
                  <a:gd name="T68" fmla="*/ 1 w 441"/>
                  <a:gd name="T69" fmla="*/ 1 h 316"/>
                  <a:gd name="T70" fmla="*/ 1 w 441"/>
                  <a:gd name="T71" fmla="*/ 1 h 316"/>
                  <a:gd name="T72" fmla="*/ 1 w 441"/>
                  <a:gd name="T73" fmla="*/ 1 h 316"/>
                  <a:gd name="T74" fmla="*/ 1 w 441"/>
                  <a:gd name="T75" fmla="*/ 1 h 316"/>
                  <a:gd name="T76" fmla="*/ 1 w 441"/>
                  <a:gd name="T77" fmla="*/ 1 h 316"/>
                  <a:gd name="T78" fmla="*/ 1 w 441"/>
                  <a:gd name="T79" fmla="*/ 1 h 316"/>
                  <a:gd name="T80" fmla="*/ 1 w 441"/>
                  <a:gd name="T81" fmla="*/ 1 h 316"/>
                  <a:gd name="T82" fmla="*/ 1 w 441"/>
                  <a:gd name="T83" fmla="*/ 1 h 316"/>
                  <a:gd name="T84" fmla="*/ 0 w 441"/>
                  <a:gd name="T85" fmla="*/ 1 h 316"/>
                  <a:gd name="T86" fmla="*/ 0 w 441"/>
                  <a:gd name="T87" fmla="*/ 1 h 3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1"/>
                  <a:gd name="T133" fmla="*/ 0 h 316"/>
                  <a:gd name="T134" fmla="*/ 441 w 441"/>
                  <a:gd name="T135" fmla="*/ 316 h 3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1" h="316">
                    <a:moveTo>
                      <a:pt x="0" y="198"/>
                    </a:moveTo>
                    <a:lnTo>
                      <a:pt x="0" y="189"/>
                    </a:lnTo>
                    <a:lnTo>
                      <a:pt x="0" y="168"/>
                    </a:lnTo>
                    <a:lnTo>
                      <a:pt x="4" y="137"/>
                    </a:lnTo>
                    <a:lnTo>
                      <a:pt x="8" y="103"/>
                    </a:lnTo>
                    <a:lnTo>
                      <a:pt x="13" y="69"/>
                    </a:lnTo>
                    <a:lnTo>
                      <a:pt x="19" y="39"/>
                    </a:lnTo>
                    <a:lnTo>
                      <a:pt x="27" y="16"/>
                    </a:lnTo>
                    <a:lnTo>
                      <a:pt x="36" y="6"/>
                    </a:lnTo>
                    <a:lnTo>
                      <a:pt x="47" y="6"/>
                    </a:lnTo>
                    <a:lnTo>
                      <a:pt x="57" y="6"/>
                    </a:lnTo>
                    <a:lnTo>
                      <a:pt x="65" y="8"/>
                    </a:lnTo>
                    <a:lnTo>
                      <a:pt x="74" y="10"/>
                    </a:lnTo>
                    <a:lnTo>
                      <a:pt x="80" y="12"/>
                    </a:lnTo>
                    <a:lnTo>
                      <a:pt x="85" y="14"/>
                    </a:lnTo>
                    <a:lnTo>
                      <a:pt x="89" y="16"/>
                    </a:lnTo>
                    <a:lnTo>
                      <a:pt x="91" y="18"/>
                    </a:lnTo>
                    <a:lnTo>
                      <a:pt x="93" y="16"/>
                    </a:lnTo>
                    <a:lnTo>
                      <a:pt x="97" y="14"/>
                    </a:lnTo>
                    <a:lnTo>
                      <a:pt x="106" y="10"/>
                    </a:lnTo>
                    <a:lnTo>
                      <a:pt x="116" y="6"/>
                    </a:lnTo>
                    <a:lnTo>
                      <a:pt x="127" y="4"/>
                    </a:lnTo>
                    <a:lnTo>
                      <a:pt x="141" y="2"/>
                    </a:lnTo>
                    <a:lnTo>
                      <a:pt x="152" y="0"/>
                    </a:lnTo>
                    <a:lnTo>
                      <a:pt x="167" y="2"/>
                    </a:lnTo>
                    <a:lnTo>
                      <a:pt x="179" y="4"/>
                    </a:lnTo>
                    <a:lnTo>
                      <a:pt x="190" y="8"/>
                    </a:lnTo>
                    <a:lnTo>
                      <a:pt x="199" y="10"/>
                    </a:lnTo>
                    <a:lnTo>
                      <a:pt x="209" y="16"/>
                    </a:lnTo>
                    <a:lnTo>
                      <a:pt x="213" y="20"/>
                    </a:lnTo>
                    <a:lnTo>
                      <a:pt x="218" y="23"/>
                    </a:lnTo>
                    <a:lnTo>
                      <a:pt x="220" y="25"/>
                    </a:lnTo>
                    <a:lnTo>
                      <a:pt x="222" y="27"/>
                    </a:lnTo>
                    <a:lnTo>
                      <a:pt x="222" y="25"/>
                    </a:lnTo>
                    <a:lnTo>
                      <a:pt x="226" y="25"/>
                    </a:lnTo>
                    <a:lnTo>
                      <a:pt x="230" y="23"/>
                    </a:lnTo>
                    <a:lnTo>
                      <a:pt x="237" y="21"/>
                    </a:lnTo>
                    <a:lnTo>
                      <a:pt x="245" y="18"/>
                    </a:lnTo>
                    <a:lnTo>
                      <a:pt x="256" y="16"/>
                    </a:lnTo>
                    <a:lnTo>
                      <a:pt x="272" y="14"/>
                    </a:lnTo>
                    <a:lnTo>
                      <a:pt x="291" y="14"/>
                    </a:lnTo>
                    <a:lnTo>
                      <a:pt x="308" y="14"/>
                    </a:lnTo>
                    <a:lnTo>
                      <a:pt x="323" y="14"/>
                    </a:lnTo>
                    <a:lnTo>
                      <a:pt x="334" y="14"/>
                    </a:lnTo>
                    <a:lnTo>
                      <a:pt x="346" y="16"/>
                    </a:lnTo>
                    <a:lnTo>
                      <a:pt x="353" y="18"/>
                    </a:lnTo>
                    <a:lnTo>
                      <a:pt x="361" y="20"/>
                    </a:lnTo>
                    <a:lnTo>
                      <a:pt x="367" y="21"/>
                    </a:lnTo>
                    <a:lnTo>
                      <a:pt x="371" y="23"/>
                    </a:lnTo>
                    <a:lnTo>
                      <a:pt x="372" y="23"/>
                    </a:lnTo>
                    <a:lnTo>
                      <a:pt x="378" y="21"/>
                    </a:lnTo>
                    <a:lnTo>
                      <a:pt x="386" y="20"/>
                    </a:lnTo>
                    <a:lnTo>
                      <a:pt x="395" y="20"/>
                    </a:lnTo>
                    <a:lnTo>
                      <a:pt x="405" y="18"/>
                    </a:lnTo>
                    <a:lnTo>
                      <a:pt x="414" y="20"/>
                    </a:lnTo>
                    <a:lnTo>
                      <a:pt x="422" y="23"/>
                    </a:lnTo>
                    <a:lnTo>
                      <a:pt x="431" y="33"/>
                    </a:lnTo>
                    <a:lnTo>
                      <a:pt x="435" y="46"/>
                    </a:lnTo>
                    <a:lnTo>
                      <a:pt x="439" y="67"/>
                    </a:lnTo>
                    <a:lnTo>
                      <a:pt x="439" y="96"/>
                    </a:lnTo>
                    <a:lnTo>
                      <a:pt x="441" y="126"/>
                    </a:lnTo>
                    <a:lnTo>
                      <a:pt x="439" y="153"/>
                    </a:lnTo>
                    <a:lnTo>
                      <a:pt x="439" y="177"/>
                    </a:lnTo>
                    <a:lnTo>
                      <a:pt x="437" y="194"/>
                    </a:lnTo>
                    <a:lnTo>
                      <a:pt x="437" y="200"/>
                    </a:lnTo>
                    <a:lnTo>
                      <a:pt x="437" y="206"/>
                    </a:lnTo>
                    <a:lnTo>
                      <a:pt x="437" y="217"/>
                    </a:lnTo>
                    <a:lnTo>
                      <a:pt x="437" y="232"/>
                    </a:lnTo>
                    <a:lnTo>
                      <a:pt x="437" y="253"/>
                    </a:lnTo>
                    <a:lnTo>
                      <a:pt x="437" y="272"/>
                    </a:lnTo>
                    <a:lnTo>
                      <a:pt x="435" y="291"/>
                    </a:lnTo>
                    <a:lnTo>
                      <a:pt x="433" y="305"/>
                    </a:lnTo>
                    <a:lnTo>
                      <a:pt x="431" y="310"/>
                    </a:lnTo>
                    <a:lnTo>
                      <a:pt x="422" y="310"/>
                    </a:lnTo>
                    <a:lnTo>
                      <a:pt x="409" y="310"/>
                    </a:lnTo>
                    <a:lnTo>
                      <a:pt x="393" y="310"/>
                    </a:lnTo>
                    <a:lnTo>
                      <a:pt x="376" y="308"/>
                    </a:lnTo>
                    <a:lnTo>
                      <a:pt x="359" y="307"/>
                    </a:lnTo>
                    <a:lnTo>
                      <a:pt x="346" y="307"/>
                    </a:lnTo>
                    <a:lnTo>
                      <a:pt x="336" y="305"/>
                    </a:lnTo>
                    <a:lnTo>
                      <a:pt x="332" y="305"/>
                    </a:lnTo>
                    <a:lnTo>
                      <a:pt x="331" y="305"/>
                    </a:lnTo>
                    <a:lnTo>
                      <a:pt x="329" y="307"/>
                    </a:lnTo>
                    <a:lnTo>
                      <a:pt x="325" y="308"/>
                    </a:lnTo>
                    <a:lnTo>
                      <a:pt x="321" y="312"/>
                    </a:lnTo>
                    <a:lnTo>
                      <a:pt x="313" y="312"/>
                    </a:lnTo>
                    <a:lnTo>
                      <a:pt x="306" y="316"/>
                    </a:lnTo>
                    <a:lnTo>
                      <a:pt x="294" y="316"/>
                    </a:lnTo>
                    <a:lnTo>
                      <a:pt x="285" y="314"/>
                    </a:lnTo>
                    <a:lnTo>
                      <a:pt x="274" y="308"/>
                    </a:lnTo>
                    <a:lnTo>
                      <a:pt x="264" y="305"/>
                    </a:lnTo>
                    <a:lnTo>
                      <a:pt x="256" y="301"/>
                    </a:lnTo>
                    <a:lnTo>
                      <a:pt x="253" y="297"/>
                    </a:lnTo>
                    <a:lnTo>
                      <a:pt x="245" y="289"/>
                    </a:lnTo>
                    <a:lnTo>
                      <a:pt x="243" y="288"/>
                    </a:lnTo>
                    <a:lnTo>
                      <a:pt x="241" y="288"/>
                    </a:lnTo>
                    <a:lnTo>
                      <a:pt x="234" y="289"/>
                    </a:lnTo>
                    <a:lnTo>
                      <a:pt x="224" y="293"/>
                    </a:lnTo>
                    <a:lnTo>
                      <a:pt x="213" y="295"/>
                    </a:lnTo>
                    <a:lnTo>
                      <a:pt x="198" y="297"/>
                    </a:lnTo>
                    <a:lnTo>
                      <a:pt x="188" y="301"/>
                    </a:lnTo>
                    <a:lnTo>
                      <a:pt x="177" y="303"/>
                    </a:lnTo>
                    <a:lnTo>
                      <a:pt x="167" y="303"/>
                    </a:lnTo>
                    <a:lnTo>
                      <a:pt x="161" y="301"/>
                    </a:lnTo>
                    <a:lnTo>
                      <a:pt x="156" y="299"/>
                    </a:lnTo>
                    <a:lnTo>
                      <a:pt x="150" y="295"/>
                    </a:lnTo>
                    <a:lnTo>
                      <a:pt x="146" y="293"/>
                    </a:lnTo>
                    <a:lnTo>
                      <a:pt x="141" y="288"/>
                    </a:lnTo>
                    <a:lnTo>
                      <a:pt x="139" y="286"/>
                    </a:lnTo>
                    <a:lnTo>
                      <a:pt x="135" y="286"/>
                    </a:lnTo>
                    <a:lnTo>
                      <a:pt x="127" y="288"/>
                    </a:lnTo>
                    <a:lnTo>
                      <a:pt x="116" y="291"/>
                    </a:lnTo>
                    <a:lnTo>
                      <a:pt x="103" y="295"/>
                    </a:lnTo>
                    <a:lnTo>
                      <a:pt x="89" y="297"/>
                    </a:lnTo>
                    <a:lnTo>
                      <a:pt x="78" y="303"/>
                    </a:lnTo>
                    <a:lnTo>
                      <a:pt x="66" y="303"/>
                    </a:lnTo>
                    <a:lnTo>
                      <a:pt x="61" y="303"/>
                    </a:lnTo>
                    <a:lnTo>
                      <a:pt x="53" y="303"/>
                    </a:lnTo>
                    <a:lnTo>
                      <a:pt x="46" y="303"/>
                    </a:lnTo>
                    <a:lnTo>
                      <a:pt x="36" y="303"/>
                    </a:lnTo>
                    <a:lnTo>
                      <a:pt x="27" y="303"/>
                    </a:lnTo>
                    <a:lnTo>
                      <a:pt x="17" y="299"/>
                    </a:lnTo>
                    <a:lnTo>
                      <a:pt x="9" y="293"/>
                    </a:lnTo>
                    <a:lnTo>
                      <a:pt x="4" y="286"/>
                    </a:lnTo>
                    <a:lnTo>
                      <a:pt x="2" y="274"/>
                    </a:lnTo>
                    <a:lnTo>
                      <a:pt x="2" y="259"/>
                    </a:lnTo>
                    <a:lnTo>
                      <a:pt x="0" y="246"/>
                    </a:lnTo>
                    <a:lnTo>
                      <a:pt x="0" y="232"/>
                    </a:lnTo>
                    <a:lnTo>
                      <a:pt x="0" y="221"/>
                    </a:lnTo>
                    <a:lnTo>
                      <a:pt x="0" y="211"/>
                    </a:lnTo>
                    <a:lnTo>
                      <a:pt x="0" y="204"/>
                    </a:lnTo>
                    <a:lnTo>
                      <a:pt x="0" y="198"/>
                    </a:lnTo>
                    <a:close/>
                  </a:path>
                </a:pathLst>
              </a:custGeom>
              <a:solidFill>
                <a:srgbClr val="40D1BA"/>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25" name="Freeform 32"/>
              <p:cNvSpPr>
                <a:spLocks/>
              </p:cNvSpPr>
              <p:nvPr/>
            </p:nvSpPr>
            <p:spPr bwMode="auto">
              <a:xfrm>
                <a:off x="1959" y="448"/>
                <a:ext cx="41" cy="17"/>
              </a:xfrm>
              <a:custGeom>
                <a:avLst/>
                <a:gdLst>
                  <a:gd name="T0" fmla="*/ 1 w 81"/>
                  <a:gd name="T1" fmla="*/ 1 h 34"/>
                  <a:gd name="T2" fmla="*/ 1 w 81"/>
                  <a:gd name="T3" fmla="*/ 1 h 34"/>
                  <a:gd name="T4" fmla="*/ 0 w 81"/>
                  <a:gd name="T5" fmla="*/ 1 h 34"/>
                  <a:gd name="T6" fmla="*/ 0 w 81"/>
                  <a:gd name="T7" fmla="*/ 1 h 34"/>
                  <a:gd name="T8" fmla="*/ 1 w 81"/>
                  <a:gd name="T9" fmla="*/ 1 h 34"/>
                  <a:gd name="T10" fmla="*/ 1 w 81"/>
                  <a:gd name="T11" fmla="*/ 0 h 34"/>
                  <a:gd name="T12" fmla="*/ 1 w 81"/>
                  <a:gd name="T13" fmla="*/ 0 h 34"/>
                  <a:gd name="T14" fmla="*/ 1 w 81"/>
                  <a:gd name="T15" fmla="*/ 0 h 34"/>
                  <a:gd name="T16" fmla="*/ 1 w 81"/>
                  <a:gd name="T17" fmla="*/ 0 h 34"/>
                  <a:gd name="T18" fmla="*/ 1 w 81"/>
                  <a:gd name="T19" fmla="*/ 1 h 34"/>
                  <a:gd name="T20" fmla="*/ 1 w 81"/>
                  <a:gd name="T21" fmla="*/ 1 h 34"/>
                  <a:gd name="T22" fmla="*/ 1 w 81"/>
                  <a:gd name="T23" fmla="*/ 1 h 34"/>
                  <a:gd name="T24" fmla="*/ 1 w 81"/>
                  <a:gd name="T25" fmla="*/ 1 h 34"/>
                  <a:gd name="T26" fmla="*/ 1 w 81"/>
                  <a:gd name="T27" fmla="*/ 1 h 34"/>
                  <a:gd name="T28" fmla="*/ 1 w 81"/>
                  <a:gd name="T29" fmla="*/ 1 h 34"/>
                  <a:gd name="T30" fmla="*/ 1 w 81"/>
                  <a:gd name="T31" fmla="*/ 1 h 34"/>
                  <a:gd name="T32" fmla="*/ 1 w 81"/>
                  <a:gd name="T33" fmla="*/ 1 h 34"/>
                  <a:gd name="T34" fmla="*/ 1 w 81"/>
                  <a:gd name="T35" fmla="*/ 1 h 34"/>
                  <a:gd name="T36" fmla="*/ 1 w 81"/>
                  <a:gd name="T37" fmla="*/ 1 h 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
                  <a:gd name="T58" fmla="*/ 0 h 34"/>
                  <a:gd name="T59" fmla="*/ 81 w 81"/>
                  <a:gd name="T60" fmla="*/ 34 h 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 h="34">
                    <a:moveTo>
                      <a:pt x="2" y="27"/>
                    </a:moveTo>
                    <a:lnTo>
                      <a:pt x="2" y="23"/>
                    </a:lnTo>
                    <a:lnTo>
                      <a:pt x="0" y="17"/>
                    </a:lnTo>
                    <a:lnTo>
                      <a:pt x="0" y="10"/>
                    </a:lnTo>
                    <a:lnTo>
                      <a:pt x="3" y="4"/>
                    </a:lnTo>
                    <a:lnTo>
                      <a:pt x="9" y="0"/>
                    </a:lnTo>
                    <a:lnTo>
                      <a:pt x="19" y="0"/>
                    </a:lnTo>
                    <a:lnTo>
                      <a:pt x="28" y="0"/>
                    </a:lnTo>
                    <a:lnTo>
                      <a:pt x="41" y="0"/>
                    </a:lnTo>
                    <a:lnTo>
                      <a:pt x="53" y="2"/>
                    </a:lnTo>
                    <a:lnTo>
                      <a:pt x="64" y="4"/>
                    </a:lnTo>
                    <a:lnTo>
                      <a:pt x="74" y="6"/>
                    </a:lnTo>
                    <a:lnTo>
                      <a:pt x="79" y="10"/>
                    </a:lnTo>
                    <a:lnTo>
                      <a:pt x="81" y="17"/>
                    </a:lnTo>
                    <a:lnTo>
                      <a:pt x="81" y="25"/>
                    </a:lnTo>
                    <a:lnTo>
                      <a:pt x="79" y="33"/>
                    </a:lnTo>
                    <a:lnTo>
                      <a:pt x="79" y="34"/>
                    </a:lnTo>
                    <a:lnTo>
                      <a:pt x="2" y="27"/>
                    </a:lnTo>
                    <a:close/>
                  </a:path>
                </a:pathLst>
              </a:custGeom>
              <a:solidFill>
                <a:srgbClr val="B0C77D"/>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26" name="Freeform 33"/>
              <p:cNvSpPr>
                <a:spLocks/>
              </p:cNvSpPr>
              <p:nvPr/>
            </p:nvSpPr>
            <p:spPr bwMode="auto">
              <a:xfrm>
                <a:off x="1654" y="864"/>
                <a:ext cx="45" cy="19"/>
              </a:xfrm>
              <a:custGeom>
                <a:avLst/>
                <a:gdLst>
                  <a:gd name="T0" fmla="*/ 0 w 91"/>
                  <a:gd name="T1" fmla="*/ 1 h 38"/>
                  <a:gd name="T2" fmla="*/ 0 w 91"/>
                  <a:gd name="T3" fmla="*/ 1 h 38"/>
                  <a:gd name="T4" fmla="*/ 0 w 91"/>
                  <a:gd name="T5" fmla="*/ 1 h 38"/>
                  <a:gd name="T6" fmla="*/ 0 w 91"/>
                  <a:gd name="T7" fmla="*/ 1 h 38"/>
                  <a:gd name="T8" fmla="*/ 0 w 91"/>
                  <a:gd name="T9" fmla="*/ 1 h 38"/>
                  <a:gd name="T10" fmla="*/ 0 w 91"/>
                  <a:gd name="T11" fmla="*/ 1 h 38"/>
                  <a:gd name="T12" fmla="*/ 0 w 91"/>
                  <a:gd name="T13" fmla="*/ 1 h 38"/>
                  <a:gd name="T14" fmla="*/ 0 w 91"/>
                  <a:gd name="T15" fmla="*/ 1 h 38"/>
                  <a:gd name="T16" fmla="*/ 0 w 91"/>
                  <a:gd name="T17" fmla="*/ 0 h 38"/>
                  <a:gd name="T18" fmla="*/ 0 w 91"/>
                  <a:gd name="T19" fmla="*/ 0 h 38"/>
                  <a:gd name="T20" fmla="*/ 0 w 91"/>
                  <a:gd name="T21" fmla="*/ 0 h 38"/>
                  <a:gd name="T22" fmla="*/ 0 w 91"/>
                  <a:gd name="T23" fmla="*/ 0 h 38"/>
                  <a:gd name="T24" fmla="*/ 0 w 91"/>
                  <a:gd name="T25" fmla="*/ 1 h 38"/>
                  <a:gd name="T26" fmla="*/ 0 w 91"/>
                  <a:gd name="T27" fmla="*/ 1 h 38"/>
                  <a:gd name="T28" fmla="*/ 0 w 91"/>
                  <a:gd name="T29" fmla="*/ 1 h 38"/>
                  <a:gd name="T30" fmla="*/ 0 w 91"/>
                  <a:gd name="T31" fmla="*/ 1 h 38"/>
                  <a:gd name="T32" fmla="*/ 0 w 91"/>
                  <a:gd name="T33" fmla="*/ 1 h 38"/>
                  <a:gd name="T34" fmla="*/ 0 w 91"/>
                  <a:gd name="T35" fmla="*/ 1 h 38"/>
                  <a:gd name="T36" fmla="*/ 0 w 91"/>
                  <a:gd name="T37" fmla="*/ 1 h 38"/>
                  <a:gd name="T38" fmla="*/ 0 w 91"/>
                  <a:gd name="T39" fmla="*/ 1 h 38"/>
                  <a:gd name="T40" fmla="*/ 0 w 91"/>
                  <a:gd name="T41" fmla="*/ 1 h 38"/>
                  <a:gd name="T42" fmla="*/ 0 w 91"/>
                  <a:gd name="T43" fmla="*/ 1 h 38"/>
                  <a:gd name="T44" fmla="*/ 0 w 91"/>
                  <a:gd name="T45" fmla="*/ 1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1"/>
                  <a:gd name="T70" fmla="*/ 0 h 38"/>
                  <a:gd name="T71" fmla="*/ 91 w 91"/>
                  <a:gd name="T72" fmla="*/ 38 h 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1" h="38">
                    <a:moveTo>
                      <a:pt x="5" y="32"/>
                    </a:moveTo>
                    <a:lnTo>
                      <a:pt x="3" y="30"/>
                    </a:lnTo>
                    <a:lnTo>
                      <a:pt x="3" y="26"/>
                    </a:lnTo>
                    <a:lnTo>
                      <a:pt x="2" y="21"/>
                    </a:lnTo>
                    <a:lnTo>
                      <a:pt x="2" y="15"/>
                    </a:lnTo>
                    <a:lnTo>
                      <a:pt x="0" y="9"/>
                    </a:lnTo>
                    <a:lnTo>
                      <a:pt x="2" y="4"/>
                    </a:lnTo>
                    <a:lnTo>
                      <a:pt x="3" y="2"/>
                    </a:lnTo>
                    <a:lnTo>
                      <a:pt x="7" y="0"/>
                    </a:lnTo>
                    <a:lnTo>
                      <a:pt x="15" y="0"/>
                    </a:lnTo>
                    <a:lnTo>
                      <a:pt x="26" y="0"/>
                    </a:lnTo>
                    <a:lnTo>
                      <a:pt x="40" y="0"/>
                    </a:lnTo>
                    <a:lnTo>
                      <a:pt x="53" y="4"/>
                    </a:lnTo>
                    <a:lnTo>
                      <a:pt x="66" y="6"/>
                    </a:lnTo>
                    <a:lnTo>
                      <a:pt x="78" y="9"/>
                    </a:lnTo>
                    <a:lnTo>
                      <a:pt x="85" y="11"/>
                    </a:lnTo>
                    <a:lnTo>
                      <a:pt x="91" y="17"/>
                    </a:lnTo>
                    <a:lnTo>
                      <a:pt x="89" y="25"/>
                    </a:lnTo>
                    <a:lnTo>
                      <a:pt x="87" y="30"/>
                    </a:lnTo>
                    <a:lnTo>
                      <a:pt x="85" y="36"/>
                    </a:lnTo>
                    <a:lnTo>
                      <a:pt x="85" y="38"/>
                    </a:lnTo>
                    <a:lnTo>
                      <a:pt x="5" y="32"/>
                    </a:lnTo>
                    <a:close/>
                  </a:path>
                </a:pathLst>
              </a:custGeom>
              <a:solidFill>
                <a:srgbClr val="B0C77D"/>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27" name="Freeform 34"/>
              <p:cNvSpPr>
                <a:spLocks/>
              </p:cNvSpPr>
              <p:nvPr/>
            </p:nvSpPr>
            <p:spPr bwMode="auto">
              <a:xfrm>
                <a:off x="1554" y="1005"/>
                <a:ext cx="1010" cy="210"/>
              </a:xfrm>
              <a:custGeom>
                <a:avLst/>
                <a:gdLst>
                  <a:gd name="T0" fmla="*/ 1 w 2020"/>
                  <a:gd name="T1" fmla="*/ 1 h 420"/>
                  <a:gd name="T2" fmla="*/ 1 w 2020"/>
                  <a:gd name="T3" fmla="*/ 1 h 420"/>
                  <a:gd name="T4" fmla="*/ 1 w 2020"/>
                  <a:gd name="T5" fmla="*/ 1 h 420"/>
                  <a:gd name="T6" fmla="*/ 1 w 2020"/>
                  <a:gd name="T7" fmla="*/ 1 h 420"/>
                  <a:gd name="T8" fmla="*/ 1 w 2020"/>
                  <a:gd name="T9" fmla="*/ 1 h 420"/>
                  <a:gd name="T10" fmla="*/ 1 w 2020"/>
                  <a:gd name="T11" fmla="*/ 1 h 420"/>
                  <a:gd name="T12" fmla="*/ 0 w 2020"/>
                  <a:gd name="T13" fmla="*/ 0 h 420"/>
                  <a:gd name="T14" fmla="*/ 1 w 2020"/>
                  <a:gd name="T15" fmla="*/ 1 h 420"/>
                  <a:gd name="T16" fmla="*/ 1 w 2020"/>
                  <a:gd name="T17" fmla="*/ 1 h 42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20"/>
                  <a:gd name="T28" fmla="*/ 0 h 420"/>
                  <a:gd name="T29" fmla="*/ 2020 w 2020"/>
                  <a:gd name="T30" fmla="*/ 420 h 42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20" h="420">
                    <a:moveTo>
                      <a:pt x="57" y="420"/>
                    </a:moveTo>
                    <a:lnTo>
                      <a:pt x="1925" y="356"/>
                    </a:lnTo>
                    <a:lnTo>
                      <a:pt x="2020" y="325"/>
                    </a:lnTo>
                    <a:lnTo>
                      <a:pt x="2005" y="25"/>
                    </a:lnTo>
                    <a:lnTo>
                      <a:pt x="1235" y="32"/>
                    </a:lnTo>
                    <a:lnTo>
                      <a:pt x="948" y="19"/>
                    </a:lnTo>
                    <a:lnTo>
                      <a:pt x="0" y="0"/>
                    </a:lnTo>
                    <a:lnTo>
                      <a:pt x="57" y="420"/>
                    </a:lnTo>
                    <a:close/>
                  </a:path>
                </a:pathLst>
              </a:custGeom>
              <a:solidFill>
                <a:srgbClr val="D1BDBD"/>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28" name="Freeform 35"/>
              <p:cNvSpPr>
                <a:spLocks/>
              </p:cNvSpPr>
              <p:nvPr/>
            </p:nvSpPr>
            <p:spPr bwMode="auto">
              <a:xfrm>
                <a:off x="1878" y="1549"/>
                <a:ext cx="173" cy="106"/>
              </a:xfrm>
              <a:custGeom>
                <a:avLst/>
                <a:gdLst>
                  <a:gd name="T0" fmla="*/ 0 w 346"/>
                  <a:gd name="T1" fmla="*/ 0 h 213"/>
                  <a:gd name="T2" fmla="*/ 1 w 346"/>
                  <a:gd name="T3" fmla="*/ 0 h 213"/>
                  <a:gd name="T4" fmla="*/ 1 w 346"/>
                  <a:gd name="T5" fmla="*/ 0 h 213"/>
                  <a:gd name="T6" fmla="*/ 1 w 346"/>
                  <a:gd name="T7" fmla="*/ 0 h 213"/>
                  <a:gd name="T8" fmla="*/ 1 w 346"/>
                  <a:gd name="T9" fmla="*/ 0 h 213"/>
                  <a:gd name="T10" fmla="*/ 1 w 346"/>
                  <a:gd name="T11" fmla="*/ 0 h 213"/>
                  <a:gd name="T12" fmla="*/ 1 w 346"/>
                  <a:gd name="T13" fmla="*/ 0 h 213"/>
                  <a:gd name="T14" fmla="*/ 1 w 346"/>
                  <a:gd name="T15" fmla="*/ 0 h 213"/>
                  <a:gd name="T16" fmla="*/ 1 w 346"/>
                  <a:gd name="T17" fmla="*/ 0 h 213"/>
                  <a:gd name="T18" fmla="*/ 1 w 346"/>
                  <a:gd name="T19" fmla="*/ 0 h 213"/>
                  <a:gd name="T20" fmla="*/ 1 w 346"/>
                  <a:gd name="T21" fmla="*/ 0 h 213"/>
                  <a:gd name="T22" fmla="*/ 1 w 346"/>
                  <a:gd name="T23" fmla="*/ 0 h 213"/>
                  <a:gd name="T24" fmla="*/ 1 w 346"/>
                  <a:gd name="T25" fmla="*/ 0 h 213"/>
                  <a:gd name="T26" fmla="*/ 1 w 346"/>
                  <a:gd name="T27" fmla="*/ 0 h 213"/>
                  <a:gd name="T28" fmla="*/ 1 w 346"/>
                  <a:gd name="T29" fmla="*/ 0 h 213"/>
                  <a:gd name="T30" fmla="*/ 1 w 346"/>
                  <a:gd name="T31" fmla="*/ 0 h 213"/>
                  <a:gd name="T32" fmla="*/ 1 w 346"/>
                  <a:gd name="T33" fmla="*/ 0 h 213"/>
                  <a:gd name="T34" fmla="*/ 1 w 346"/>
                  <a:gd name="T35" fmla="*/ 0 h 213"/>
                  <a:gd name="T36" fmla="*/ 1 w 346"/>
                  <a:gd name="T37" fmla="*/ 0 h 213"/>
                  <a:gd name="T38" fmla="*/ 0 w 346"/>
                  <a:gd name="T39" fmla="*/ 0 h 213"/>
                  <a:gd name="T40" fmla="*/ 0 w 346"/>
                  <a:gd name="T41" fmla="*/ 0 h 2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46"/>
                  <a:gd name="T64" fmla="*/ 0 h 213"/>
                  <a:gd name="T65" fmla="*/ 346 w 346"/>
                  <a:gd name="T66" fmla="*/ 213 h 21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46" h="213">
                    <a:moveTo>
                      <a:pt x="0" y="147"/>
                    </a:moveTo>
                    <a:lnTo>
                      <a:pt x="8" y="143"/>
                    </a:lnTo>
                    <a:lnTo>
                      <a:pt x="31" y="139"/>
                    </a:lnTo>
                    <a:lnTo>
                      <a:pt x="65" y="130"/>
                    </a:lnTo>
                    <a:lnTo>
                      <a:pt x="105" y="122"/>
                    </a:lnTo>
                    <a:lnTo>
                      <a:pt x="143" y="111"/>
                    </a:lnTo>
                    <a:lnTo>
                      <a:pt x="181" y="103"/>
                    </a:lnTo>
                    <a:lnTo>
                      <a:pt x="207" y="95"/>
                    </a:lnTo>
                    <a:lnTo>
                      <a:pt x="224" y="92"/>
                    </a:lnTo>
                    <a:lnTo>
                      <a:pt x="236" y="84"/>
                    </a:lnTo>
                    <a:lnTo>
                      <a:pt x="253" y="73"/>
                    </a:lnTo>
                    <a:lnTo>
                      <a:pt x="272" y="57"/>
                    </a:lnTo>
                    <a:lnTo>
                      <a:pt x="295" y="42"/>
                    </a:lnTo>
                    <a:lnTo>
                      <a:pt x="314" y="25"/>
                    </a:lnTo>
                    <a:lnTo>
                      <a:pt x="331" y="12"/>
                    </a:lnTo>
                    <a:lnTo>
                      <a:pt x="342" y="2"/>
                    </a:lnTo>
                    <a:lnTo>
                      <a:pt x="346" y="0"/>
                    </a:lnTo>
                    <a:lnTo>
                      <a:pt x="321" y="213"/>
                    </a:lnTo>
                    <a:lnTo>
                      <a:pt x="135" y="189"/>
                    </a:lnTo>
                    <a:lnTo>
                      <a:pt x="0" y="147"/>
                    </a:lnTo>
                    <a:close/>
                  </a:path>
                </a:pathLst>
              </a:custGeom>
              <a:solidFill>
                <a:srgbClr val="B3D4FF"/>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29" name="Freeform 36"/>
              <p:cNvSpPr>
                <a:spLocks/>
              </p:cNvSpPr>
              <p:nvPr/>
            </p:nvSpPr>
            <p:spPr bwMode="auto">
              <a:xfrm>
                <a:off x="1604" y="786"/>
                <a:ext cx="913" cy="36"/>
              </a:xfrm>
              <a:custGeom>
                <a:avLst/>
                <a:gdLst>
                  <a:gd name="T0" fmla="*/ 1 w 1824"/>
                  <a:gd name="T1" fmla="*/ 1 h 72"/>
                  <a:gd name="T2" fmla="*/ 1 w 1824"/>
                  <a:gd name="T3" fmla="*/ 1 h 72"/>
                  <a:gd name="T4" fmla="*/ 1 w 1824"/>
                  <a:gd name="T5" fmla="*/ 1 h 72"/>
                  <a:gd name="T6" fmla="*/ 1 w 1824"/>
                  <a:gd name="T7" fmla="*/ 1 h 72"/>
                  <a:gd name="T8" fmla="*/ 1 w 1824"/>
                  <a:gd name="T9" fmla="*/ 1 h 72"/>
                  <a:gd name="T10" fmla="*/ 1 w 1824"/>
                  <a:gd name="T11" fmla="*/ 1 h 72"/>
                  <a:gd name="T12" fmla="*/ 1 w 1824"/>
                  <a:gd name="T13" fmla="*/ 1 h 72"/>
                  <a:gd name="T14" fmla="*/ 0 w 1824"/>
                  <a:gd name="T15" fmla="*/ 0 h 72"/>
                  <a:gd name="T16" fmla="*/ 1 w 1824"/>
                  <a:gd name="T17" fmla="*/ 1 h 72"/>
                  <a:gd name="T18" fmla="*/ 1 w 1824"/>
                  <a:gd name="T19" fmla="*/ 1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4"/>
                  <a:gd name="T31" fmla="*/ 0 h 72"/>
                  <a:gd name="T32" fmla="*/ 1824 w 1824"/>
                  <a:gd name="T33" fmla="*/ 72 h 7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4" h="72">
                    <a:moveTo>
                      <a:pt x="2" y="53"/>
                    </a:moveTo>
                    <a:lnTo>
                      <a:pt x="579" y="63"/>
                    </a:lnTo>
                    <a:lnTo>
                      <a:pt x="1182" y="67"/>
                    </a:lnTo>
                    <a:lnTo>
                      <a:pt x="1819" y="72"/>
                    </a:lnTo>
                    <a:lnTo>
                      <a:pt x="1824" y="27"/>
                    </a:lnTo>
                    <a:lnTo>
                      <a:pt x="1091" y="29"/>
                    </a:lnTo>
                    <a:lnTo>
                      <a:pt x="391" y="11"/>
                    </a:lnTo>
                    <a:lnTo>
                      <a:pt x="0" y="0"/>
                    </a:lnTo>
                    <a:lnTo>
                      <a:pt x="2" y="53"/>
                    </a:lnTo>
                    <a:close/>
                  </a:path>
                </a:pathLst>
              </a:custGeom>
              <a:solidFill>
                <a:srgbClr val="D1BDBD"/>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30" name="Freeform 37"/>
              <p:cNvSpPr>
                <a:spLocks/>
              </p:cNvSpPr>
              <p:nvPr/>
            </p:nvSpPr>
            <p:spPr bwMode="auto">
              <a:xfrm>
                <a:off x="1733" y="556"/>
                <a:ext cx="675" cy="29"/>
              </a:xfrm>
              <a:custGeom>
                <a:avLst/>
                <a:gdLst>
                  <a:gd name="T0" fmla="*/ 0 w 1352"/>
                  <a:gd name="T1" fmla="*/ 0 h 59"/>
                  <a:gd name="T2" fmla="*/ 0 w 1352"/>
                  <a:gd name="T3" fmla="*/ 0 h 59"/>
                  <a:gd name="T4" fmla="*/ 0 w 1352"/>
                  <a:gd name="T5" fmla="*/ 0 h 59"/>
                  <a:gd name="T6" fmla="*/ 0 w 1352"/>
                  <a:gd name="T7" fmla="*/ 0 h 59"/>
                  <a:gd name="T8" fmla="*/ 0 w 1352"/>
                  <a:gd name="T9" fmla="*/ 0 h 59"/>
                  <a:gd name="T10" fmla="*/ 0 w 1352"/>
                  <a:gd name="T11" fmla="*/ 0 h 59"/>
                  <a:gd name="T12" fmla="*/ 0 w 1352"/>
                  <a:gd name="T13" fmla="*/ 0 h 59"/>
                  <a:gd name="T14" fmla="*/ 0 w 1352"/>
                  <a:gd name="T15" fmla="*/ 0 h 59"/>
                  <a:gd name="T16" fmla="*/ 0 w 1352"/>
                  <a:gd name="T17" fmla="*/ 0 h 59"/>
                  <a:gd name="T18" fmla="*/ 0 w 1352"/>
                  <a:gd name="T19" fmla="*/ 0 h 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52"/>
                  <a:gd name="T31" fmla="*/ 0 h 59"/>
                  <a:gd name="T32" fmla="*/ 1352 w 1352"/>
                  <a:gd name="T33" fmla="*/ 59 h 5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52" h="59">
                    <a:moveTo>
                      <a:pt x="0" y="48"/>
                    </a:moveTo>
                    <a:lnTo>
                      <a:pt x="472" y="57"/>
                    </a:lnTo>
                    <a:lnTo>
                      <a:pt x="1091" y="59"/>
                    </a:lnTo>
                    <a:lnTo>
                      <a:pt x="1352" y="57"/>
                    </a:lnTo>
                    <a:lnTo>
                      <a:pt x="1325" y="11"/>
                    </a:lnTo>
                    <a:lnTo>
                      <a:pt x="829" y="13"/>
                    </a:lnTo>
                    <a:lnTo>
                      <a:pt x="384" y="17"/>
                    </a:lnTo>
                    <a:lnTo>
                      <a:pt x="33" y="0"/>
                    </a:lnTo>
                    <a:lnTo>
                      <a:pt x="0" y="48"/>
                    </a:lnTo>
                    <a:close/>
                  </a:path>
                </a:pathLst>
              </a:custGeom>
              <a:solidFill>
                <a:srgbClr val="D1BDBD"/>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31" name="Freeform 38"/>
              <p:cNvSpPr>
                <a:spLocks/>
              </p:cNvSpPr>
              <p:nvPr/>
            </p:nvSpPr>
            <p:spPr bwMode="auto">
              <a:xfrm>
                <a:off x="1821" y="625"/>
                <a:ext cx="51" cy="97"/>
              </a:xfrm>
              <a:custGeom>
                <a:avLst/>
                <a:gdLst>
                  <a:gd name="T0" fmla="*/ 0 w 103"/>
                  <a:gd name="T1" fmla="*/ 0 h 194"/>
                  <a:gd name="T2" fmla="*/ 0 w 103"/>
                  <a:gd name="T3" fmla="*/ 1 h 194"/>
                  <a:gd name="T4" fmla="*/ 0 w 103"/>
                  <a:gd name="T5" fmla="*/ 1 h 194"/>
                  <a:gd name="T6" fmla="*/ 0 w 103"/>
                  <a:gd name="T7" fmla="*/ 1 h 194"/>
                  <a:gd name="T8" fmla="*/ 0 w 103"/>
                  <a:gd name="T9" fmla="*/ 1 h 194"/>
                  <a:gd name="T10" fmla="*/ 0 w 103"/>
                  <a:gd name="T11" fmla="*/ 1 h 194"/>
                  <a:gd name="T12" fmla="*/ 0 w 103"/>
                  <a:gd name="T13" fmla="*/ 1 h 194"/>
                  <a:gd name="T14" fmla="*/ 0 w 103"/>
                  <a:gd name="T15" fmla="*/ 1 h 194"/>
                  <a:gd name="T16" fmla="*/ 0 w 103"/>
                  <a:gd name="T17" fmla="*/ 1 h 194"/>
                  <a:gd name="T18" fmla="*/ 0 w 103"/>
                  <a:gd name="T19" fmla="*/ 1 h 194"/>
                  <a:gd name="T20" fmla="*/ 0 w 103"/>
                  <a:gd name="T21" fmla="*/ 1 h 194"/>
                  <a:gd name="T22" fmla="*/ 0 w 103"/>
                  <a:gd name="T23" fmla="*/ 1 h 194"/>
                  <a:gd name="T24" fmla="*/ 0 w 103"/>
                  <a:gd name="T25" fmla="*/ 1 h 194"/>
                  <a:gd name="T26" fmla="*/ 0 w 103"/>
                  <a:gd name="T27" fmla="*/ 1 h 194"/>
                  <a:gd name="T28" fmla="*/ 0 w 103"/>
                  <a:gd name="T29" fmla="*/ 1 h 194"/>
                  <a:gd name="T30" fmla="*/ 0 w 103"/>
                  <a:gd name="T31" fmla="*/ 1 h 194"/>
                  <a:gd name="T32" fmla="*/ 0 w 103"/>
                  <a:gd name="T33" fmla="*/ 1 h 194"/>
                  <a:gd name="T34" fmla="*/ 0 w 103"/>
                  <a:gd name="T35" fmla="*/ 1 h 194"/>
                  <a:gd name="T36" fmla="*/ 0 w 103"/>
                  <a:gd name="T37" fmla="*/ 1 h 194"/>
                  <a:gd name="T38" fmla="*/ 0 w 103"/>
                  <a:gd name="T39" fmla="*/ 1 h 194"/>
                  <a:gd name="T40" fmla="*/ 0 w 103"/>
                  <a:gd name="T41" fmla="*/ 1 h 194"/>
                  <a:gd name="T42" fmla="*/ 0 w 103"/>
                  <a:gd name="T43" fmla="*/ 1 h 194"/>
                  <a:gd name="T44" fmla="*/ 0 w 103"/>
                  <a:gd name="T45" fmla="*/ 1 h 194"/>
                  <a:gd name="T46" fmla="*/ 0 w 103"/>
                  <a:gd name="T47" fmla="*/ 1 h 194"/>
                  <a:gd name="T48" fmla="*/ 0 w 103"/>
                  <a:gd name="T49" fmla="*/ 1 h 194"/>
                  <a:gd name="T50" fmla="*/ 0 w 103"/>
                  <a:gd name="T51" fmla="*/ 1 h 194"/>
                  <a:gd name="T52" fmla="*/ 0 w 103"/>
                  <a:gd name="T53" fmla="*/ 1 h 194"/>
                  <a:gd name="T54" fmla="*/ 0 w 103"/>
                  <a:gd name="T55" fmla="*/ 1 h 194"/>
                  <a:gd name="T56" fmla="*/ 0 w 103"/>
                  <a:gd name="T57" fmla="*/ 1 h 194"/>
                  <a:gd name="T58" fmla="*/ 0 w 103"/>
                  <a:gd name="T59" fmla="*/ 1 h 194"/>
                  <a:gd name="T60" fmla="*/ 0 w 103"/>
                  <a:gd name="T61" fmla="*/ 1 h 194"/>
                  <a:gd name="T62" fmla="*/ 0 w 103"/>
                  <a:gd name="T63" fmla="*/ 1 h 194"/>
                  <a:gd name="T64" fmla="*/ 0 w 103"/>
                  <a:gd name="T65" fmla="*/ 1 h 194"/>
                  <a:gd name="T66" fmla="*/ 0 w 103"/>
                  <a:gd name="T67" fmla="*/ 1 h 194"/>
                  <a:gd name="T68" fmla="*/ 0 w 103"/>
                  <a:gd name="T69" fmla="*/ 1 h 194"/>
                  <a:gd name="T70" fmla="*/ 0 w 103"/>
                  <a:gd name="T71" fmla="*/ 1 h 194"/>
                  <a:gd name="T72" fmla="*/ 0 w 103"/>
                  <a:gd name="T73" fmla="*/ 1 h 194"/>
                  <a:gd name="T74" fmla="*/ 0 w 103"/>
                  <a:gd name="T75" fmla="*/ 1 h 194"/>
                  <a:gd name="T76" fmla="*/ 0 w 103"/>
                  <a:gd name="T77" fmla="*/ 1 h 194"/>
                  <a:gd name="T78" fmla="*/ 0 w 103"/>
                  <a:gd name="T79" fmla="*/ 0 h 194"/>
                  <a:gd name="T80" fmla="*/ 0 w 103"/>
                  <a:gd name="T81" fmla="*/ 0 h 194"/>
                  <a:gd name="T82" fmla="*/ 0 w 103"/>
                  <a:gd name="T83" fmla="*/ 0 h 194"/>
                  <a:gd name="T84" fmla="*/ 0 w 103"/>
                  <a:gd name="T85" fmla="*/ 0 h 1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3"/>
                  <a:gd name="T130" fmla="*/ 0 h 194"/>
                  <a:gd name="T131" fmla="*/ 103 w 103"/>
                  <a:gd name="T132" fmla="*/ 194 h 1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3" h="194">
                    <a:moveTo>
                      <a:pt x="55" y="0"/>
                    </a:moveTo>
                    <a:lnTo>
                      <a:pt x="53" y="2"/>
                    </a:lnTo>
                    <a:lnTo>
                      <a:pt x="53" y="13"/>
                    </a:lnTo>
                    <a:lnTo>
                      <a:pt x="51" y="28"/>
                    </a:lnTo>
                    <a:lnTo>
                      <a:pt x="51" y="45"/>
                    </a:lnTo>
                    <a:lnTo>
                      <a:pt x="50" y="64"/>
                    </a:lnTo>
                    <a:lnTo>
                      <a:pt x="48" y="82"/>
                    </a:lnTo>
                    <a:lnTo>
                      <a:pt x="46" y="97"/>
                    </a:lnTo>
                    <a:lnTo>
                      <a:pt x="46" y="110"/>
                    </a:lnTo>
                    <a:lnTo>
                      <a:pt x="42" y="118"/>
                    </a:lnTo>
                    <a:lnTo>
                      <a:pt x="36" y="127"/>
                    </a:lnTo>
                    <a:lnTo>
                      <a:pt x="29" y="139"/>
                    </a:lnTo>
                    <a:lnTo>
                      <a:pt x="21" y="150"/>
                    </a:lnTo>
                    <a:lnTo>
                      <a:pt x="12" y="161"/>
                    </a:lnTo>
                    <a:lnTo>
                      <a:pt x="6" y="171"/>
                    </a:lnTo>
                    <a:lnTo>
                      <a:pt x="0" y="178"/>
                    </a:lnTo>
                    <a:lnTo>
                      <a:pt x="2" y="184"/>
                    </a:lnTo>
                    <a:lnTo>
                      <a:pt x="8" y="186"/>
                    </a:lnTo>
                    <a:lnTo>
                      <a:pt x="21" y="188"/>
                    </a:lnTo>
                    <a:lnTo>
                      <a:pt x="36" y="190"/>
                    </a:lnTo>
                    <a:lnTo>
                      <a:pt x="55" y="194"/>
                    </a:lnTo>
                    <a:lnTo>
                      <a:pt x="72" y="194"/>
                    </a:lnTo>
                    <a:lnTo>
                      <a:pt x="88" y="194"/>
                    </a:lnTo>
                    <a:lnTo>
                      <a:pt x="97" y="190"/>
                    </a:lnTo>
                    <a:lnTo>
                      <a:pt x="103" y="186"/>
                    </a:lnTo>
                    <a:lnTo>
                      <a:pt x="101" y="177"/>
                    </a:lnTo>
                    <a:lnTo>
                      <a:pt x="97" y="171"/>
                    </a:lnTo>
                    <a:lnTo>
                      <a:pt x="91" y="161"/>
                    </a:lnTo>
                    <a:lnTo>
                      <a:pt x="88" y="154"/>
                    </a:lnTo>
                    <a:lnTo>
                      <a:pt x="82" y="140"/>
                    </a:lnTo>
                    <a:lnTo>
                      <a:pt x="78" y="125"/>
                    </a:lnTo>
                    <a:lnTo>
                      <a:pt x="74" y="108"/>
                    </a:lnTo>
                    <a:lnTo>
                      <a:pt x="76" y="85"/>
                    </a:lnTo>
                    <a:lnTo>
                      <a:pt x="76" y="63"/>
                    </a:lnTo>
                    <a:lnTo>
                      <a:pt x="78" y="45"/>
                    </a:lnTo>
                    <a:lnTo>
                      <a:pt x="78" y="30"/>
                    </a:lnTo>
                    <a:lnTo>
                      <a:pt x="80" y="19"/>
                    </a:lnTo>
                    <a:lnTo>
                      <a:pt x="80" y="9"/>
                    </a:lnTo>
                    <a:lnTo>
                      <a:pt x="80" y="4"/>
                    </a:lnTo>
                    <a:lnTo>
                      <a:pt x="80" y="0"/>
                    </a:lnTo>
                    <a:lnTo>
                      <a:pt x="55" y="0"/>
                    </a:lnTo>
                    <a:close/>
                  </a:path>
                </a:pathLst>
              </a:custGeom>
              <a:solidFill>
                <a:srgbClr val="B3D1ED"/>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32" name="Freeform 39"/>
              <p:cNvSpPr>
                <a:spLocks/>
              </p:cNvSpPr>
              <p:nvPr/>
            </p:nvSpPr>
            <p:spPr bwMode="auto">
              <a:xfrm>
                <a:off x="1931" y="471"/>
                <a:ext cx="86" cy="51"/>
              </a:xfrm>
              <a:custGeom>
                <a:avLst/>
                <a:gdLst>
                  <a:gd name="T0" fmla="*/ 1 w 171"/>
                  <a:gd name="T1" fmla="*/ 0 h 103"/>
                  <a:gd name="T2" fmla="*/ 1 w 171"/>
                  <a:gd name="T3" fmla="*/ 0 h 103"/>
                  <a:gd name="T4" fmla="*/ 1 w 171"/>
                  <a:gd name="T5" fmla="*/ 0 h 103"/>
                  <a:gd name="T6" fmla="*/ 1 w 171"/>
                  <a:gd name="T7" fmla="*/ 0 h 103"/>
                  <a:gd name="T8" fmla="*/ 1 w 171"/>
                  <a:gd name="T9" fmla="*/ 0 h 103"/>
                  <a:gd name="T10" fmla="*/ 1 w 171"/>
                  <a:gd name="T11" fmla="*/ 0 h 103"/>
                  <a:gd name="T12" fmla="*/ 1 w 171"/>
                  <a:gd name="T13" fmla="*/ 0 h 103"/>
                  <a:gd name="T14" fmla="*/ 1 w 171"/>
                  <a:gd name="T15" fmla="*/ 0 h 103"/>
                  <a:gd name="T16" fmla="*/ 1 w 171"/>
                  <a:gd name="T17" fmla="*/ 0 h 103"/>
                  <a:gd name="T18" fmla="*/ 1 w 171"/>
                  <a:gd name="T19" fmla="*/ 0 h 103"/>
                  <a:gd name="T20" fmla="*/ 1 w 171"/>
                  <a:gd name="T21" fmla="*/ 0 h 103"/>
                  <a:gd name="T22" fmla="*/ 0 w 171"/>
                  <a:gd name="T23" fmla="*/ 0 h 103"/>
                  <a:gd name="T24" fmla="*/ 0 w 171"/>
                  <a:gd name="T25" fmla="*/ 0 h 103"/>
                  <a:gd name="T26" fmla="*/ 1 w 171"/>
                  <a:gd name="T27" fmla="*/ 0 h 103"/>
                  <a:gd name="T28" fmla="*/ 1 w 171"/>
                  <a:gd name="T29" fmla="*/ 0 h 103"/>
                  <a:gd name="T30" fmla="*/ 1 w 171"/>
                  <a:gd name="T31" fmla="*/ 0 h 103"/>
                  <a:gd name="T32" fmla="*/ 1 w 171"/>
                  <a:gd name="T33" fmla="*/ 0 h 103"/>
                  <a:gd name="T34" fmla="*/ 1 w 171"/>
                  <a:gd name="T35" fmla="*/ 0 h 103"/>
                  <a:gd name="T36" fmla="*/ 1 w 171"/>
                  <a:gd name="T37" fmla="*/ 0 h 103"/>
                  <a:gd name="T38" fmla="*/ 1 w 171"/>
                  <a:gd name="T39" fmla="*/ 0 h 103"/>
                  <a:gd name="T40" fmla="*/ 1 w 171"/>
                  <a:gd name="T41" fmla="*/ 0 h 103"/>
                  <a:gd name="T42" fmla="*/ 1 w 171"/>
                  <a:gd name="T43" fmla="*/ 0 h 103"/>
                  <a:gd name="T44" fmla="*/ 1 w 171"/>
                  <a:gd name="T45" fmla="*/ 0 h 103"/>
                  <a:gd name="T46" fmla="*/ 1 w 171"/>
                  <a:gd name="T47" fmla="*/ 0 h 103"/>
                  <a:gd name="T48" fmla="*/ 1 w 171"/>
                  <a:gd name="T49" fmla="*/ 0 h 103"/>
                  <a:gd name="T50" fmla="*/ 1 w 171"/>
                  <a:gd name="T51" fmla="*/ 0 h 103"/>
                  <a:gd name="T52" fmla="*/ 1 w 171"/>
                  <a:gd name="T53" fmla="*/ 0 h 103"/>
                  <a:gd name="T54" fmla="*/ 1 w 171"/>
                  <a:gd name="T55" fmla="*/ 0 h 103"/>
                  <a:gd name="T56" fmla="*/ 1 w 171"/>
                  <a:gd name="T57" fmla="*/ 0 h 103"/>
                  <a:gd name="T58" fmla="*/ 1 w 171"/>
                  <a:gd name="T59" fmla="*/ 0 h 103"/>
                  <a:gd name="T60" fmla="*/ 1 w 171"/>
                  <a:gd name="T61" fmla="*/ 0 h 103"/>
                  <a:gd name="T62" fmla="*/ 1 w 171"/>
                  <a:gd name="T63" fmla="*/ 0 h 103"/>
                  <a:gd name="T64" fmla="*/ 1 w 171"/>
                  <a:gd name="T65" fmla="*/ 0 h 103"/>
                  <a:gd name="T66" fmla="*/ 1 w 171"/>
                  <a:gd name="T67" fmla="*/ 0 h 103"/>
                  <a:gd name="T68" fmla="*/ 1 w 171"/>
                  <a:gd name="T69" fmla="*/ 0 h 103"/>
                  <a:gd name="T70" fmla="*/ 1 w 171"/>
                  <a:gd name="T71" fmla="*/ 0 h 103"/>
                  <a:gd name="T72" fmla="*/ 1 w 171"/>
                  <a:gd name="T73" fmla="*/ 0 h 103"/>
                  <a:gd name="T74" fmla="*/ 1 w 171"/>
                  <a:gd name="T75" fmla="*/ 0 h 103"/>
                  <a:gd name="T76" fmla="*/ 1 w 171"/>
                  <a:gd name="T77" fmla="*/ 0 h 103"/>
                  <a:gd name="T78" fmla="*/ 1 w 171"/>
                  <a:gd name="T79" fmla="*/ 0 h 10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1"/>
                  <a:gd name="T121" fmla="*/ 0 h 103"/>
                  <a:gd name="T122" fmla="*/ 171 w 171"/>
                  <a:gd name="T123" fmla="*/ 103 h 10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1" h="103">
                    <a:moveTo>
                      <a:pt x="134" y="4"/>
                    </a:moveTo>
                    <a:lnTo>
                      <a:pt x="129" y="2"/>
                    </a:lnTo>
                    <a:lnTo>
                      <a:pt x="119" y="2"/>
                    </a:lnTo>
                    <a:lnTo>
                      <a:pt x="104" y="0"/>
                    </a:lnTo>
                    <a:lnTo>
                      <a:pt x="85" y="0"/>
                    </a:lnTo>
                    <a:lnTo>
                      <a:pt x="66" y="0"/>
                    </a:lnTo>
                    <a:lnTo>
                      <a:pt x="47" y="4"/>
                    </a:lnTo>
                    <a:lnTo>
                      <a:pt x="30" y="9"/>
                    </a:lnTo>
                    <a:lnTo>
                      <a:pt x="17" y="21"/>
                    </a:lnTo>
                    <a:lnTo>
                      <a:pt x="7" y="32"/>
                    </a:lnTo>
                    <a:lnTo>
                      <a:pt x="1" y="44"/>
                    </a:lnTo>
                    <a:lnTo>
                      <a:pt x="0" y="57"/>
                    </a:lnTo>
                    <a:lnTo>
                      <a:pt x="0" y="68"/>
                    </a:lnTo>
                    <a:lnTo>
                      <a:pt x="1" y="78"/>
                    </a:lnTo>
                    <a:lnTo>
                      <a:pt x="5" y="87"/>
                    </a:lnTo>
                    <a:lnTo>
                      <a:pt x="11" y="93"/>
                    </a:lnTo>
                    <a:lnTo>
                      <a:pt x="17" y="97"/>
                    </a:lnTo>
                    <a:lnTo>
                      <a:pt x="28" y="97"/>
                    </a:lnTo>
                    <a:lnTo>
                      <a:pt x="45" y="99"/>
                    </a:lnTo>
                    <a:lnTo>
                      <a:pt x="68" y="101"/>
                    </a:lnTo>
                    <a:lnTo>
                      <a:pt x="95" y="103"/>
                    </a:lnTo>
                    <a:lnTo>
                      <a:pt x="117" y="103"/>
                    </a:lnTo>
                    <a:lnTo>
                      <a:pt x="140" y="103"/>
                    </a:lnTo>
                    <a:lnTo>
                      <a:pt x="157" y="101"/>
                    </a:lnTo>
                    <a:lnTo>
                      <a:pt x="165" y="99"/>
                    </a:lnTo>
                    <a:lnTo>
                      <a:pt x="167" y="93"/>
                    </a:lnTo>
                    <a:lnTo>
                      <a:pt x="171" y="84"/>
                    </a:lnTo>
                    <a:lnTo>
                      <a:pt x="171" y="72"/>
                    </a:lnTo>
                    <a:lnTo>
                      <a:pt x="171" y="63"/>
                    </a:lnTo>
                    <a:lnTo>
                      <a:pt x="169" y="51"/>
                    </a:lnTo>
                    <a:lnTo>
                      <a:pt x="167" y="40"/>
                    </a:lnTo>
                    <a:lnTo>
                      <a:pt x="165" y="30"/>
                    </a:lnTo>
                    <a:lnTo>
                      <a:pt x="161" y="23"/>
                    </a:lnTo>
                    <a:lnTo>
                      <a:pt x="157" y="17"/>
                    </a:lnTo>
                    <a:lnTo>
                      <a:pt x="152" y="13"/>
                    </a:lnTo>
                    <a:lnTo>
                      <a:pt x="148" y="9"/>
                    </a:lnTo>
                    <a:lnTo>
                      <a:pt x="144" y="7"/>
                    </a:lnTo>
                    <a:lnTo>
                      <a:pt x="136" y="4"/>
                    </a:lnTo>
                    <a:lnTo>
                      <a:pt x="134" y="4"/>
                    </a:lnTo>
                    <a:close/>
                  </a:path>
                </a:pathLst>
              </a:custGeom>
              <a:solidFill>
                <a:srgbClr val="FFE68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33" name="Freeform 40"/>
              <p:cNvSpPr>
                <a:spLocks/>
              </p:cNvSpPr>
              <p:nvPr/>
            </p:nvSpPr>
            <p:spPr bwMode="auto">
              <a:xfrm>
                <a:off x="2226" y="877"/>
                <a:ext cx="60" cy="102"/>
              </a:xfrm>
              <a:custGeom>
                <a:avLst/>
                <a:gdLst>
                  <a:gd name="T0" fmla="*/ 1 w 119"/>
                  <a:gd name="T1" fmla="*/ 0 h 205"/>
                  <a:gd name="T2" fmla="*/ 1 w 119"/>
                  <a:gd name="T3" fmla="*/ 0 h 205"/>
                  <a:gd name="T4" fmla="*/ 1 w 119"/>
                  <a:gd name="T5" fmla="*/ 0 h 205"/>
                  <a:gd name="T6" fmla="*/ 1 w 119"/>
                  <a:gd name="T7" fmla="*/ 0 h 205"/>
                  <a:gd name="T8" fmla="*/ 1 w 119"/>
                  <a:gd name="T9" fmla="*/ 0 h 205"/>
                  <a:gd name="T10" fmla="*/ 1 w 119"/>
                  <a:gd name="T11" fmla="*/ 0 h 205"/>
                  <a:gd name="T12" fmla="*/ 1 w 119"/>
                  <a:gd name="T13" fmla="*/ 0 h 205"/>
                  <a:gd name="T14" fmla="*/ 1 w 119"/>
                  <a:gd name="T15" fmla="*/ 0 h 205"/>
                  <a:gd name="T16" fmla="*/ 1 w 119"/>
                  <a:gd name="T17" fmla="*/ 0 h 205"/>
                  <a:gd name="T18" fmla="*/ 1 w 119"/>
                  <a:gd name="T19" fmla="*/ 0 h 205"/>
                  <a:gd name="T20" fmla="*/ 1 w 119"/>
                  <a:gd name="T21" fmla="*/ 0 h 205"/>
                  <a:gd name="T22" fmla="*/ 1 w 119"/>
                  <a:gd name="T23" fmla="*/ 0 h 205"/>
                  <a:gd name="T24" fmla="*/ 1 w 119"/>
                  <a:gd name="T25" fmla="*/ 0 h 205"/>
                  <a:gd name="T26" fmla="*/ 1 w 119"/>
                  <a:gd name="T27" fmla="*/ 0 h 205"/>
                  <a:gd name="T28" fmla="*/ 1 w 119"/>
                  <a:gd name="T29" fmla="*/ 0 h 205"/>
                  <a:gd name="T30" fmla="*/ 0 w 119"/>
                  <a:gd name="T31" fmla="*/ 0 h 205"/>
                  <a:gd name="T32" fmla="*/ 0 w 119"/>
                  <a:gd name="T33" fmla="*/ 0 h 205"/>
                  <a:gd name="T34" fmla="*/ 1 w 119"/>
                  <a:gd name="T35" fmla="*/ 0 h 205"/>
                  <a:gd name="T36" fmla="*/ 1 w 119"/>
                  <a:gd name="T37" fmla="*/ 0 h 205"/>
                  <a:gd name="T38" fmla="*/ 1 w 119"/>
                  <a:gd name="T39" fmla="*/ 0 h 205"/>
                  <a:gd name="T40" fmla="*/ 1 w 119"/>
                  <a:gd name="T41" fmla="*/ 0 h 205"/>
                  <a:gd name="T42" fmla="*/ 1 w 119"/>
                  <a:gd name="T43" fmla="*/ 0 h 205"/>
                  <a:gd name="T44" fmla="*/ 1 w 119"/>
                  <a:gd name="T45" fmla="*/ 0 h 205"/>
                  <a:gd name="T46" fmla="*/ 1 w 119"/>
                  <a:gd name="T47" fmla="*/ 0 h 205"/>
                  <a:gd name="T48" fmla="*/ 1 w 119"/>
                  <a:gd name="T49" fmla="*/ 0 h 205"/>
                  <a:gd name="T50" fmla="*/ 1 w 119"/>
                  <a:gd name="T51" fmla="*/ 0 h 205"/>
                  <a:gd name="T52" fmla="*/ 1 w 119"/>
                  <a:gd name="T53" fmla="*/ 0 h 205"/>
                  <a:gd name="T54" fmla="*/ 1 w 119"/>
                  <a:gd name="T55" fmla="*/ 0 h 205"/>
                  <a:gd name="T56" fmla="*/ 1 w 119"/>
                  <a:gd name="T57" fmla="*/ 0 h 205"/>
                  <a:gd name="T58" fmla="*/ 1 w 119"/>
                  <a:gd name="T59" fmla="*/ 0 h 205"/>
                  <a:gd name="T60" fmla="*/ 1 w 119"/>
                  <a:gd name="T61" fmla="*/ 0 h 205"/>
                  <a:gd name="T62" fmla="*/ 1 w 119"/>
                  <a:gd name="T63" fmla="*/ 0 h 205"/>
                  <a:gd name="T64" fmla="*/ 1 w 119"/>
                  <a:gd name="T65" fmla="*/ 0 h 205"/>
                  <a:gd name="T66" fmla="*/ 1 w 119"/>
                  <a:gd name="T67" fmla="*/ 0 h 205"/>
                  <a:gd name="T68" fmla="*/ 1 w 119"/>
                  <a:gd name="T69" fmla="*/ 0 h 205"/>
                  <a:gd name="T70" fmla="*/ 1 w 119"/>
                  <a:gd name="T71" fmla="*/ 0 h 205"/>
                  <a:gd name="T72" fmla="*/ 1 w 119"/>
                  <a:gd name="T73" fmla="*/ 0 h 205"/>
                  <a:gd name="T74" fmla="*/ 1 w 119"/>
                  <a:gd name="T75" fmla="*/ 0 h 205"/>
                  <a:gd name="T76" fmla="*/ 1 w 119"/>
                  <a:gd name="T77" fmla="*/ 0 h 205"/>
                  <a:gd name="T78" fmla="*/ 1 w 119"/>
                  <a:gd name="T79" fmla="*/ 0 h 205"/>
                  <a:gd name="T80" fmla="*/ 1 w 119"/>
                  <a:gd name="T81" fmla="*/ 0 h 205"/>
                  <a:gd name="T82" fmla="*/ 1 w 119"/>
                  <a:gd name="T83" fmla="*/ 0 h 205"/>
                  <a:gd name="T84" fmla="*/ 1 w 119"/>
                  <a:gd name="T85" fmla="*/ 0 h 205"/>
                  <a:gd name="T86" fmla="*/ 1 w 119"/>
                  <a:gd name="T87" fmla="*/ 0 h 205"/>
                  <a:gd name="T88" fmla="*/ 1 w 119"/>
                  <a:gd name="T89" fmla="*/ 0 h 205"/>
                  <a:gd name="T90" fmla="*/ 1 w 119"/>
                  <a:gd name="T91" fmla="*/ 0 h 205"/>
                  <a:gd name="T92" fmla="*/ 1 w 119"/>
                  <a:gd name="T93" fmla="*/ 0 h 205"/>
                  <a:gd name="T94" fmla="*/ 1 w 119"/>
                  <a:gd name="T95" fmla="*/ 0 h 205"/>
                  <a:gd name="T96" fmla="*/ 1 w 119"/>
                  <a:gd name="T97" fmla="*/ 0 h 205"/>
                  <a:gd name="T98" fmla="*/ 1 w 119"/>
                  <a:gd name="T99" fmla="*/ 0 h 2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19"/>
                  <a:gd name="T151" fmla="*/ 0 h 205"/>
                  <a:gd name="T152" fmla="*/ 119 w 119"/>
                  <a:gd name="T153" fmla="*/ 205 h 20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19" h="205">
                    <a:moveTo>
                      <a:pt x="49" y="0"/>
                    </a:moveTo>
                    <a:lnTo>
                      <a:pt x="49" y="5"/>
                    </a:lnTo>
                    <a:lnTo>
                      <a:pt x="49" y="19"/>
                    </a:lnTo>
                    <a:lnTo>
                      <a:pt x="49" y="39"/>
                    </a:lnTo>
                    <a:lnTo>
                      <a:pt x="49" y="64"/>
                    </a:lnTo>
                    <a:lnTo>
                      <a:pt x="47" y="89"/>
                    </a:lnTo>
                    <a:lnTo>
                      <a:pt x="47" y="112"/>
                    </a:lnTo>
                    <a:lnTo>
                      <a:pt x="43" y="129"/>
                    </a:lnTo>
                    <a:lnTo>
                      <a:pt x="42" y="138"/>
                    </a:lnTo>
                    <a:lnTo>
                      <a:pt x="38" y="142"/>
                    </a:lnTo>
                    <a:lnTo>
                      <a:pt x="30" y="148"/>
                    </a:lnTo>
                    <a:lnTo>
                      <a:pt x="24" y="153"/>
                    </a:lnTo>
                    <a:lnTo>
                      <a:pt x="17" y="163"/>
                    </a:lnTo>
                    <a:lnTo>
                      <a:pt x="9" y="169"/>
                    </a:lnTo>
                    <a:lnTo>
                      <a:pt x="4" y="176"/>
                    </a:lnTo>
                    <a:lnTo>
                      <a:pt x="0" y="180"/>
                    </a:lnTo>
                    <a:lnTo>
                      <a:pt x="0" y="186"/>
                    </a:lnTo>
                    <a:lnTo>
                      <a:pt x="5" y="188"/>
                    </a:lnTo>
                    <a:lnTo>
                      <a:pt x="21" y="193"/>
                    </a:lnTo>
                    <a:lnTo>
                      <a:pt x="40" y="197"/>
                    </a:lnTo>
                    <a:lnTo>
                      <a:pt x="61" y="201"/>
                    </a:lnTo>
                    <a:lnTo>
                      <a:pt x="83" y="205"/>
                    </a:lnTo>
                    <a:lnTo>
                      <a:pt x="100" y="205"/>
                    </a:lnTo>
                    <a:lnTo>
                      <a:pt x="114" y="199"/>
                    </a:lnTo>
                    <a:lnTo>
                      <a:pt x="119" y="193"/>
                    </a:lnTo>
                    <a:lnTo>
                      <a:pt x="118" y="184"/>
                    </a:lnTo>
                    <a:lnTo>
                      <a:pt x="114" y="180"/>
                    </a:lnTo>
                    <a:lnTo>
                      <a:pt x="108" y="174"/>
                    </a:lnTo>
                    <a:lnTo>
                      <a:pt x="104" y="169"/>
                    </a:lnTo>
                    <a:lnTo>
                      <a:pt x="99" y="157"/>
                    </a:lnTo>
                    <a:lnTo>
                      <a:pt x="97" y="142"/>
                    </a:lnTo>
                    <a:lnTo>
                      <a:pt x="95" y="115"/>
                    </a:lnTo>
                    <a:lnTo>
                      <a:pt x="97" y="81"/>
                    </a:lnTo>
                    <a:lnTo>
                      <a:pt x="97" y="77"/>
                    </a:lnTo>
                    <a:lnTo>
                      <a:pt x="97" y="70"/>
                    </a:lnTo>
                    <a:lnTo>
                      <a:pt x="97" y="57"/>
                    </a:lnTo>
                    <a:lnTo>
                      <a:pt x="97" y="45"/>
                    </a:lnTo>
                    <a:lnTo>
                      <a:pt x="97" y="30"/>
                    </a:lnTo>
                    <a:lnTo>
                      <a:pt x="97" y="17"/>
                    </a:lnTo>
                    <a:lnTo>
                      <a:pt x="95" y="7"/>
                    </a:lnTo>
                    <a:lnTo>
                      <a:pt x="93" y="5"/>
                    </a:lnTo>
                    <a:lnTo>
                      <a:pt x="87" y="3"/>
                    </a:lnTo>
                    <a:lnTo>
                      <a:pt x="81" y="1"/>
                    </a:lnTo>
                    <a:lnTo>
                      <a:pt x="74" y="1"/>
                    </a:lnTo>
                    <a:lnTo>
                      <a:pt x="68" y="1"/>
                    </a:lnTo>
                    <a:lnTo>
                      <a:pt x="59" y="0"/>
                    </a:lnTo>
                    <a:lnTo>
                      <a:pt x="55" y="0"/>
                    </a:lnTo>
                    <a:lnTo>
                      <a:pt x="49" y="0"/>
                    </a:lnTo>
                    <a:close/>
                  </a:path>
                </a:pathLst>
              </a:custGeom>
              <a:solidFill>
                <a:srgbClr val="B3D1ED"/>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34" name="Freeform 41"/>
              <p:cNvSpPr>
                <a:spLocks/>
              </p:cNvSpPr>
              <p:nvPr/>
            </p:nvSpPr>
            <p:spPr bwMode="auto">
              <a:xfrm>
                <a:off x="2345" y="879"/>
                <a:ext cx="52" cy="101"/>
              </a:xfrm>
              <a:custGeom>
                <a:avLst/>
                <a:gdLst>
                  <a:gd name="T0" fmla="*/ 0 w 105"/>
                  <a:gd name="T1" fmla="*/ 0 h 204"/>
                  <a:gd name="T2" fmla="*/ 0 w 105"/>
                  <a:gd name="T3" fmla="*/ 0 h 204"/>
                  <a:gd name="T4" fmla="*/ 0 w 105"/>
                  <a:gd name="T5" fmla="*/ 0 h 204"/>
                  <a:gd name="T6" fmla="*/ 0 w 105"/>
                  <a:gd name="T7" fmla="*/ 0 h 204"/>
                  <a:gd name="T8" fmla="*/ 0 w 105"/>
                  <a:gd name="T9" fmla="*/ 0 h 204"/>
                  <a:gd name="T10" fmla="*/ 0 w 105"/>
                  <a:gd name="T11" fmla="*/ 0 h 204"/>
                  <a:gd name="T12" fmla="*/ 0 w 105"/>
                  <a:gd name="T13" fmla="*/ 0 h 204"/>
                  <a:gd name="T14" fmla="*/ 0 w 105"/>
                  <a:gd name="T15" fmla="*/ 0 h 204"/>
                  <a:gd name="T16" fmla="*/ 0 w 105"/>
                  <a:gd name="T17" fmla="*/ 0 h 204"/>
                  <a:gd name="T18" fmla="*/ 0 w 105"/>
                  <a:gd name="T19" fmla="*/ 0 h 204"/>
                  <a:gd name="T20" fmla="*/ 0 w 105"/>
                  <a:gd name="T21" fmla="*/ 0 h 204"/>
                  <a:gd name="T22" fmla="*/ 0 w 105"/>
                  <a:gd name="T23" fmla="*/ 0 h 204"/>
                  <a:gd name="T24" fmla="*/ 0 w 105"/>
                  <a:gd name="T25" fmla="*/ 0 h 204"/>
                  <a:gd name="T26" fmla="*/ 0 w 105"/>
                  <a:gd name="T27" fmla="*/ 0 h 204"/>
                  <a:gd name="T28" fmla="*/ 0 w 105"/>
                  <a:gd name="T29" fmla="*/ 0 h 204"/>
                  <a:gd name="T30" fmla="*/ 0 w 105"/>
                  <a:gd name="T31" fmla="*/ 0 h 204"/>
                  <a:gd name="T32" fmla="*/ 0 w 105"/>
                  <a:gd name="T33" fmla="*/ 0 h 204"/>
                  <a:gd name="T34" fmla="*/ 0 w 105"/>
                  <a:gd name="T35" fmla="*/ 0 h 204"/>
                  <a:gd name="T36" fmla="*/ 0 w 105"/>
                  <a:gd name="T37" fmla="*/ 0 h 204"/>
                  <a:gd name="T38" fmla="*/ 0 w 105"/>
                  <a:gd name="T39" fmla="*/ 0 h 204"/>
                  <a:gd name="T40" fmla="*/ 0 w 105"/>
                  <a:gd name="T41" fmla="*/ 0 h 204"/>
                  <a:gd name="T42" fmla="*/ 0 w 105"/>
                  <a:gd name="T43" fmla="*/ 0 h 204"/>
                  <a:gd name="T44" fmla="*/ 0 w 105"/>
                  <a:gd name="T45" fmla="*/ 0 h 204"/>
                  <a:gd name="T46" fmla="*/ 0 w 105"/>
                  <a:gd name="T47" fmla="*/ 0 h 204"/>
                  <a:gd name="T48" fmla="*/ 0 w 105"/>
                  <a:gd name="T49" fmla="*/ 0 h 204"/>
                  <a:gd name="T50" fmla="*/ 0 w 105"/>
                  <a:gd name="T51" fmla="*/ 0 h 204"/>
                  <a:gd name="T52" fmla="*/ 0 w 105"/>
                  <a:gd name="T53" fmla="*/ 0 h 204"/>
                  <a:gd name="T54" fmla="*/ 0 w 105"/>
                  <a:gd name="T55" fmla="*/ 0 h 204"/>
                  <a:gd name="T56" fmla="*/ 0 w 105"/>
                  <a:gd name="T57" fmla="*/ 0 h 204"/>
                  <a:gd name="T58" fmla="*/ 0 w 105"/>
                  <a:gd name="T59" fmla="*/ 0 h 204"/>
                  <a:gd name="T60" fmla="*/ 0 w 105"/>
                  <a:gd name="T61" fmla="*/ 0 h 204"/>
                  <a:gd name="T62" fmla="*/ 0 w 105"/>
                  <a:gd name="T63" fmla="*/ 0 h 204"/>
                  <a:gd name="T64" fmla="*/ 0 w 105"/>
                  <a:gd name="T65" fmla="*/ 0 h 204"/>
                  <a:gd name="T66" fmla="*/ 0 w 105"/>
                  <a:gd name="T67" fmla="*/ 0 h 204"/>
                  <a:gd name="T68" fmla="*/ 0 w 105"/>
                  <a:gd name="T69" fmla="*/ 0 h 204"/>
                  <a:gd name="T70" fmla="*/ 0 w 105"/>
                  <a:gd name="T71" fmla="*/ 0 h 204"/>
                  <a:gd name="T72" fmla="*/ 0 w 105"/>
                  <a:gd name="T73" fmla="*/ 0 h 204"/>
                  <a:gd name="T74" fmla="*/ 0 w 105"/>
                  <a:gd name="T75" fmla="*/ 0 h 204"/>
                  <a:gd name="T76" fmla="*/ 0 w 105"/>
                  <a:gd name="T77" fmla="*/ 0 h 204"/>
                  <a:gd name="T78" fmla="*/ 0 w 105"/>
                  <a:gd name="T79" fmla="*/ 0 h 204"/>
                  <a:gd name="T80" fmla="*/ 0 w 105"/>
                  <a:gd name="T81" fmla="*/ 0 h 204"/>
                  <a:gd name="T82" fmla="*/ 0 w 105"/>
                  <a:gd name="T83" fmla="*/ 0 h 204"/>
                  <a:gd name="T84" fmla="*/ 0 w 105"/>
                  <a:gd name="T85" fmla="*/ 0 h 2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5"/>
                  <a:gd name="T130" fmla="*/ 0 h 204"/>
                  <a:gd name="T131" fmla="*/ 105 w 105"/>
                  <a:gd name="T132" fmla="*/ 204 h 20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5" h="204">
                    <a:moveTo>
                      <a:pt x="55" y="0"/>
                    </a:moveTo>
                    <a:lnTo>
                      <a:pt x="55" y="4"/>
                    </a:lnTo>
                    <a:lnTo>
                      <a:pt x="55" y="19"/>
                    </a:lnTo>
                    <a:lnTo>
                      <a:pt x="53" y="42"/>
                    </a:lnTo>
                    <a:lnTo>
                      <a:pt x="53" y="69"/>
                    </a:lnTo>
                    <a:lnTo>
                      <a:pt x="52" y="93"/>
                    </a:lnTo>
                    <a:lnTo>
                      <a:pt x="48" y="118"/>
                    </a:lnTo>
                    <a:lnTo>
                      <a:pt x="44" y="137"/>
                    </a:lnTo>
                    <a:lnTo>
                      <a:pt x="38" y="147"/>
                    </a:lnTo>
                    <a:lnTo>
                      <a:pt x="31" y="150"/>
                    </a:lnTo>
                    <a:lnTo>
                      <a:pt x="21" y="158"/>
                    </a:lnTo>
                    <a:lnTo>
                      <a:pt x="14" y="164"/>
                    </a:lnTo>
                    <a:lnTo>
                      <a:pt x="6" y="173"/>
                    </a:lnTo>
                    <a:lnTo>
                      <a:pt x="2" y="181"/>
                    </a:lnTo>
                    <a:lnTo>
                      <a:pt x="0" y="189"/>
                    </a:lnTo>
                    <a:lnTo>
                      <a:pt x="4" y="194"/>
                    </a:lnTo>
                    <a:lnTo>
                      <a:pt x="12" y="198"/>
                    </a:lnTo>
                    <a:lnTo>
                      <a:pt x="23" y="200"/>
                    </a:lnTo>
                    <a:lnTo>
                      <a:pt x="36" y="202"/>
                    </a:lnTo>
                    <a:lnTo>
                      <a:pt x="52" y="204"/>
                    </a:lnTo>
                    <a:lnTo>
                      <a:pt x="67" y="204"/>
                    </a:lnTo>
                    <a:lnTo>
                      <a:pt x="82" y="204"/>
                    </a:lnTo>
                    <a:lnTo>
                      <a:pt x="93" y="204"/>
                    </a:lnTo>
                    <a:lnTo>
                      <a:pt x="101" y="204"/>
                    </a:lnTo>
                    <a:lnTo>
                      <a:pt x="105" y="202"/>
                    </a:lnTo>
                    <a:lnTo>
                      <a:pt x="101" y="196"/>
                    </a:lnTo>
                    <a:lnTo>
                      <a:pt x="99" y="192"/>
                    </a:lnTo>
                    <a:lnTo>
                      <a:pt x="93" y="187"/>
                    </a:lnTo>
                    <a:lnTo>
                      <a:pt x="90" y="177"/>
                    </a:lnTo>
                    <a:lnTo>
                      <a:pt x="84" y="166"/>
                    </a:lnTo>
                    <a:lnTo>
                      <a:pt x="80" y="152"/>
                    </a:lnTo>
                    <a:lnTo>
                      <a:pt x="78" y="135"/>
                    </a:lnTo>
                    <a:lnTo>
                      <a:pt x="78" y="114"/>
                    </a:lnTo>
                    <a:lnTo>
                      <a:pt x="80" y="92"/>
                    </a:lnTo>
                    <a:lnTo>
                      <a:pt x="80" y="71"/>
                    </a:lnTo>
                    <a:lnTo>
                      <a:pt x="80" y="50"/>
                    </a:lnTo>
                    <a:lnTo>
                      <a:pt x="82" y="35"/>
                    </a:lnTo>
                    <a:lnTo>
                      <a:pt x="82" y="19"/>
                    </a:lnTo>
                    <a:lnTo>
                      <a:pt x="82" y="8"/>
                    </a:lnTo>
                    <a:lnTo>
                      <a:pt x="82" y="2"/>
                    </a:lnTo>
                    <a:lnTo>
                      <a:pt x="82" y="0"/>
                    </a:lnTo>
                    <a:lnTo>
                      <a:pt x="55" y="0"/>
                    </a:lnTo>
                    <a:close/>
                  </a:path>
                </a:pathLst>
              </a:custGeom>
              <a:solidFill>
                <a:srgbClr val="B3D1ED"/>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35" name="Freeform 42"/>
              <p:cNvSpPr>
                <a:spLocks/>
              </p:cNvSpPr>
              <p:nvPr/>
            </p:nvSpPr>
            <p:spPr bwMode="auto">
              <a:xfrm>
                <a:off x="2196" y="606"/>
                <a:ext cx="30" cy="152"/>
              </a:xfrm>
              <a:custGeom>
                <a:avLst/>
                <a:gdLst>
                  <a:gd name="T0" fmla="*/ 1 w 59"/>
                  <a:gd name="T1" fmla="*/ 1 h 304"/>
                  <a:gd name="T2" fmla="*/ 1 w 59"/>
                  <a:gd name="T3" fmla="*/ 1 h 304"/>
                  <a:gd name="T4" fmla="*/ 1 w 59"/>
                  <a:gd name="T5" fmla="*/ 1 h 304"/>
                  <a:gd name="T6" fmla="*/ 1 w 59"/>
                  <a:gd name="T7" fmla="*/ 1 h 304"/>
                  <a:gd name="T8" fmla="*/ 1 w 59"/>
                  <a:gd name="T9" fmla="*/ 1 h 304"/>
                  <a:gd name="T10" fmla="*/ 0 w 59"/>
                  <a:gd name="T11" fmla="*/ 1 h 304"/>
                  <a:gd name="T12" fmla="*/ 0 w 59"/>
                  <a:gd name="T13" fmla="*/ 1 h 304"/>
                  <a:gd name="T14" fmla="*/ 0 w 59"/>
                  <a:gd name="T15" fmla="*/ 1 h 304"/>
                  <a:gd name="T16" fmla="*/ 1 w 59"/>
                  <a:gd name="T17" fmla="*/ 1 h 304"/>
                  <a:gd name="T18" fmla="*/ 1 w 59"/>
                  <a:gd name="T19" fmla="*/ 1 h 304"/>
                  <a:gd name="T20" fmla="*/ 1 w 59"/>
                  <a:gd name="T21" fmla="*/ 1 h 304"/>
                  <a:gd name="T22" fmla="*/ 1 w 59"/>
                  <a:gd name="T23" fmla="*/ 0 h 304"/>
                  <a:gd name="T24" fmla="*/ 1 w 59"/>
                  <a:gd name="T25" fmla="*/ 1 h 304"/>
                  <a:gd name="T26" fmla="*/ 1 w 59"/>
                  <a:gd name="T27" fmla="*/ 1 h 304"/>
                  <a:gd name="T28" fmla="*/ 1 w 59"/>
                  <a:gd name="T29" fmla="*/ 1 h 304"/>
                  <a:gd name="T30" fmla="*/ 1 w 59"/>
                  <a:gd name="T31" fmla="*/ 1 h 304"/>
                  <a:gd name="T32" fmla="*/ 1 w 59"/>
                  <a:gd name="T33" fmla="*/ 1 h 304"/>
                  <a:gd name="T34" fmla="*/ 1 w 59"/>
                  <a:gd name="T35" fmla="*/ 1 h 304"/>
                  <a:gd name="T36" fmla="*/ 1 w 59"/>
                  <a:gd name="T37" fmla="*/ 1 h 304"/>
                  <a:gd name="T38" fmla="*/ 1 w 59"/>
                  <a:gd name="T39" fmla="*/ 1 h 304"/>
                  <a:gd name="T40" fmla="*/ 1 w 59"/>
                  <a:gd name="T41" fmla="*/ 1 h 304"/>
                  <a:gd name="T42" fmla="*/ 1 w 59"/>
                  <a:gd name="T43" fmla="*/ 1 h 304"/>
                  <a:gd name="T44" fmla="*/ 1 w 59"/>
                  <a:gd name="T45" fmla="*/ 1 h 304"/>
                  <a:gd name="T46" fmla="*/ 1 w 59"/>
                  <a:gd name="T47" fmla="*/ 1 h 304"/>
                  <a:gd name="T48" fmla="*/ 1 w 59"/>
                  <a:gd name="T49" fmla="*/ 1 h 304"/>
                  <a:gd name="T50" fmla="*/ 1 w 59"/>
                  <a:gd name="T51" fmla="*/ 1 h 304"/>
                  <a:gd name="T52" fmla="*/ 1 w 59"/>
                  <a:gd name="T53" fmla="*/ 1 h 304"/>
                  <a:gd name="T54" fmla="*/ 1 w 59"/>
                  <a:gd name="T55" fmla="*/ 1 h 304"/>
                  <a:gd name="T56" fmla="*/ 1 w 59"/>
                  <a:gd name="T57" fmla="*/ 1 h 304"/>
                  <a:gd name="T58" fmla="*/ 1 w 59"/>
                  <a:gd name="T59" fmla="*/ 1 h 304"/>
                  <a:gd name="T60" fmla="*/ 1 w 59"/>
                  <a:gd name="T61" fmla="*/ 1 h 304"/>
                  <a:gd name="T62" fmla="*/ 1 w 59"/>
                  <a:gd name="T63" fmla="*/ 1 h 304"/>
                  <a:gd name="T64" fmla="*/ 1 w 59"/>
                  <a:gd name="T65" fmla="*/ 1 h 304"/>
                  <a:gd name="T66" fmla="*/ 1 w 59"/>
                  <a:gd name="T67" fmla="*/ 1 h 304"/>
                  <a:gd name="T68" fmla="*/ 1 w 59"/>
                  <a:gd name="T69" fmla="*/ 1 h 30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9"/>
                  <a:gd name="T106" fmla="*/ 0 h 304"/>
                  <a:gd name="T107" fmla="*/ 59 w 59"/>
                  <a:gd name="T108" fmla="*/ 304 h 30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9" h="304">
                    <a:moveTo>
                      <a:pt x="7" y="186"/>
                    </a:moveTo>
                    <a:lnTo>
                      <a:pt x="5" y="178"/>
                    </a:lnTo>
                    <a:lnTo>
                      <a:pt x="4" y="159"/>
                    </a:lnTo>
                    <a:lnTo>
                      <a:pt x="2" y="129"/>
                    </a:lnTo>
                    <a:lnTo>
                      <a:pt x="2" y="97"/>
                    </a:lnTo>
                    <a:lnTo>
                      <a:pt x="0" y="63"/>
                    </a:lnTo>
                    <a:lnTo>
                      <a:pt x="0" y="34"/>
                    </a:lnTo>
                    <a:lnTo>
                      <a:pt x="0" y="13"/>
                    </a:lnTo>
                    <a:lnTo>
                      <a:pt x="4" y="6"/>
                    </a:lnTo>
                    <a:lnTo>
                      <a:pt x="9" y="4"/>
                    </a:lnTo>
                    <a:lnTo>
                      <a:pt x="17" y="2"/>
                    </a:lnTo>
                    <a:lnTo>
                      <a:pt x="26" y="0"/>
                    </a:lnTo>
                    <a:lnTo>
                      <a:pt x="36" y="2"/>
                    </a:lnTo>
                    <a:lnTo>
                      <a:pt x="44" y="2"/>
                    </a:lnTo>
                    <a:lnTo>
                      <a:pt x="53" y="6"/>
                    </a:lnTo>
                    <a:lnTo>
                      <a:pt x="57" y="11"/>
                    </a:lnTo>
                    <a:lnTo>
                      <a:pt x="59" y="21"/>
                    </a:lnTo>
                    <a:lnTo>
                      <a:pt x="59" y="40"/>
                    </a:lnTo>
                    <a:lnTo>
                      <a:pt x="59" y="72"/>
                    </a:lnTo>
                    <a:lnTo>
                      <a:pt x="59" y="114"/>
                    </a:lnTo>
                    <a:lnTo>
                      <a:pt x="59" y="159"/>
                    </a:lnTo>
                    <a:lnTo>
                      <a:pt x="59" y="203"/>
                    </a:lnTo>
                    <a:lnTo>
                      <a:pt x="59" y="245"/>
                    </a:lnTo>
                    <a:lnTo>
                      <a:pt x="57" y="275"/>
                    </a:lnTo>
                    <a:lnTo>
                      <a:pt x="57" y="291"/>
                    </a:lnTo>
                    <a:lnTo>
                      <a:pt x="53" y="296"/>
                    </a:lnTo>
                    <a:lnTo>
                      <a:pt x="47" y="302"/>
                    </a:lnTo>
                    <a:lnTo>
                      <a:pt x="40" y="304"/>
                    </a:lnTo>
                    <a:lnTo>
                      <a:pt x="34" y="304"/>
                    </a:lnTo>
                    <a:lnTo>
                      <a:pt x="25" y="298"/>
                    </a:lnTo>
                    <a:lnTo>
                      <a:pt x="19" y="291"/>
                    </a:lnTo>
                    <a:lnTo>
                      <a:pt x="13" y="279"/>
                    </a:lnTo>
                    <a:lnTo>
                      <a:pt x="11" y="260"/>
                    </a:lnTo>
                    <a:lnTo>
                      <a:pt x="7" y="186"/>
                    </a:lnTo>
                    <a:close/>
                  </a:path>
                </a:pathLst>
              </a:custGeom>
              <a:solidFill>
                <a:srgbClr val="A1E6F7"/>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36" name="Freeform 43"/>
              <p:cNvSpPr>
                <a:spLocks/>
              </p:cNvSpPr>
              <p:nvPr/>
            </p:nvSpPr>
            <p:spPr bwMode="auto">
              <a:xfrm>
                <a:off x="2250" y="611"/>
                <a:ext cx="31" cy="152"/>
              </a:xfrm>
              <a:custGeom>
                <a:avLst/>
                <a:gdLst>
                  <a:gd name="T0" fmla="*/ 0 w 63"/>
                  <a:gd name="T1" fmla="*/ 1 h 304"/>
                  <a:gd name="T2" fmla="*/ 0 w 63"/>
                  <a:gd name="T3" fmla="*/ 1 h 304"/>
                  <a:gd name="T4" fmla="*/ 0 w 63"/>
                  <a:gd name="T5" fmla="*/ 1 h 304"/>
                  <a:gd name="T6" fmla="*/ 0 w 63"/>
                  <a:gd name="T7" fmla="*/ 1 h 304"/>
                  <a:gd name="T8" fmla="*/ 0 w 63"/>
                  <a:gd name="T9" fmla="*/ 1 h 304"/>
                  <a:gd name="T10" fmla="*/ 0 w 63"/>
                  <a:gd name="T11" fmla="*/ 1 h 304"/>
                  <a:gd name="T12" fmla="*/ 0 w 63"/>
                  <a:gd name="T13" fmla="*/ 1 h 304"/>
                  <a:gd name="T14" fmla="*/ 0 w 63"/>
                  <a:gd name="T15" fmla="*/ 1 h 304"/>
                  <a:gd name="T16" fmla="*/ 0 w 63"/>
                  <a:gd name="T17" fmla="*/ 1 h 304"/>
                  <a:gd name="T18" fmla="*/ 0 w 63"/>
                  <a:gd name="T19" fmla="*/ 1 h 304"/>
                  <a:gd name="T20" fmla="*/ 0 w 63"/>
                  <a:gd name="T21" fmla="*/ 1 h 304"/>
                  <a:gd name="T22" fmla="*/ 0 w 63"/>
                  <a:gd name="T23" fmla="*/ 0 h 304"/>
                  <a:gd name="T24" fmla="*/ 0 w 63"/>
                  <a:gd name="T25" fmla="*/ 0 h 304"/>
                  <a:gd name="T26" fmla="*/ 0 w 63"/>
                  <a:gd name="T27" fmla="*/ 0 h 304"/>
                  <a:gd name="T28" fmla="*/ 0 w 63"/>
                  <a:gd name="T29" fmla="*/ 1 h 304"/>
                  <a:gd name="T30" fmla="*/ 0 w 63"/>
                  <a:gd name="T31" fmla="*/ 1 h 304"/>
                  <a:gd name="T32" fmla="*/ 0 w 63"/>
                  <a:gd name="T33" fmla="*/ 1 h 304"/>
                  <a:gd name="T34" fmla="*/ 0 w 63"/>
                  <a:gd name="T35" fmla="*/ 1 h 304"/>
                  <a:gd name="T36" fmla="*/ 0 w 63"/>
                  <a:gd name="T37" fmla="*/ 1 h 304"/>
                  <a:gd name="T38" fmla="*/ 0 w 63"/>
                  <a:gd name="T39" fmla="*/ 1 h 304"/>
                  <a:gd name="T40" fmla="*/ 0 w 63"/>
                  <a:gd name="T41" fmla="*/ 1 h 304"/>
                  <a:gd name="T42" fmla="*/ 0 w 63"/>
                  <a:gd name="T43" fmla="*/ 1 h 304"/>
                  <a:gd name="T44" fmla="*/ 0 w 63"/>
                  <a:gd name="T45" fmla="*/ 1 h 304"/>
                  <a:gd name="T46" fmla="*/ 0 w 63"/>
                  <a:gd name="T47" fmla="*/ 1 h 304"/>
                  <a:gd name="T48" fmla="*/ 0 w 63"/>
                  <a:gd name="T49" fmla="*/ 1 h 304"/>
                  <a:gd name="T50" fmla="*/ 0 w 63"/>
                  <a:gd name="T51" fmla="*/ 1 h 304"/>
                  <a:gd name="T52" fmla="*/ 0 w 63"/>
                  <a:gd name="T53" fmla="*/ 1 h 304"/>
                  <a:gd name="T54" fmla="*/ 0 w 63"/>
                  <a:gd name="T55" fmla="*/ 1 h 304"/>
                  <a:gd name="T56" fmla="*/ 0 w 63"/>
                  <a:gd name="T57" fmla="*/ 1 h 304"/>
                  <a:gd name="T58" fmla="*/ 0 w 63"/>
                  <a:gd name="T59" fmla="*/ 1 h 304"/>
                  <a:gd name="T60" fmla="*/ 0 w 63"/>
                  <a:gd name="T61" fmla="*/ 1 h 304"/>
                  <a:gd name="T62" fmla="*/ 0 w 63"/>
                  <a:gd name="T63" fmla="*/ 1 h 304"/>
                  <a:gd name="T64" fmla="*/ 0 w 63"/>
                  <a:gd name="T65" fmla="*/ 1 h 304"/>
                  <a:gd name="T66" fmla="*/ 0 w 63"/>
                  <a:gd name="T67" fmla="*/ 1 h 304"/>
                  <a:gd name="T68" fmla="*/ 0 w 63"/>
                  <a:gd name="T69" fmla="*/ 1 h 30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
                  <a:gd name="T106" fmla="*/ 0 h 304"/>
                  <a:gd name="T107" fmla="*/ 63 w 63"/>
                  <a:gd name="T108" fmla="*/ 304 h 30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 h="304">
                    <a:moveTo>
                      <a:pt x="10" y="187"/>
                    </a:moveTo>
                    <a:lnTo>
                      <a:pt x="10" y="177"/>
                    </a:lnTo>
                    <a:lnTo>
                      <a:pt x="8" y="158"/>
                    </a:lnTo>
                    <a:lnTo>
                      <a:pt x="6" y="130"/>
                    </a:lnTo>
                    <a:lnTo>
                      <a:pt x="2" y="97"/>
                    </a:lnTo>
                    <a:lnTo>
                      <a:pt x="0" y="63"/>
                    </a:lnTo>
                    <a:lnTo>
                      <a:pt x="0" y="35"/>
                    </a:lnTo>
                    <a:lnTo>
                      <a:pt x="2" y="14"/>
                    </a:lnTo>
                    <a:lnTo>
                      <a:pt x="6" y="6"/>
                    </a:lnTo>
                    <a:lnTo>
                      <a:pt x="12" y="2"/>
                    </a:lnTo>
                    <a:lnTo>
                      <a:pt x="19" y="2"/>
                    </a:lnTo>
                    <a:lnTo>
                      <a:pt x="29" y="0"/>
                    </a:lnTo>
                    <a:lnTo>
                      <a:pt x="38" y="0"/>
                    </a:lnTo>
                    <a:lnTo>
                      <a:pt x="46" y="0"/>
                    </a:lnTo>
                    <a:lnTo>
                      <a:pt x="55" y="4"/>
                    </a:lnTo>
                    <a:lnTo>
                      <a:pt x="59" y="12"/>
                    </a:lnTo>
                    <a:lnTo>
                      <a:pt x="63" y="19"/>
                    </a:lnTo>
                    <a:lnTo>
                      <a:pt x="61" y="38"/>
                    </a:lnTo>
                    <a:lnTo>
                      <a:pt x="61" y="73"/>
                    </a:lnTo>
                    <a:lnTo>
                      <a:pt x="61" y="112"/>
                    </a:lnTo>
                    <a:lnTo>
                      <a:pt x="61" y="160"/>
                    </a:lnTo>
                    <a:lnTo>
                      <a:pt x="61" y="204"/>
                    </a:lnTo>
                    <a:lnTo>
                      <a:pt x="61" y="246"/>
                    </a:lnTo>
                    <a:lnTo>
                      <a:pt x="59" y="274"/>
                    </a:lnTo>
                    <a:lnTo>
                      <a:pt x="57" y="291"/>
                    </a:lnTo>
                    <a:lnTo>
                      <a:pt x="53" y="297"/>
                    </a:lnTo>
                    <a:lnTo>
                      <a:pt x="48" y="301"/>
                    </a:lnTo>
                    <a:lnTo>
                      <a:pt x="42" y="303"/>
                    </a:lnTo>
                    <a:lnTo>
                      <a:pt x="34" y="304"/>
                    </a:lnTo>
                    <a:lnTo>
                      <a:pt x="27" y="301"/>
                    </a:lnTo>
                    <a:lnTo>
                      <a:pt x="19" y="293"/>
                    </a:lnTo>
                    <a:lnTo>
                      <a:pt x="14" y="280"/>
                    </a:lnTo>
                    <a:lnTo>
                      <a:pt x="12" y="263"/>
                    </a:lnTo>
                    <a:lnTo>
                      <a:pt x="10" y="187"/>
                    </a:lnTo>
                    <a:close/>
                  </a:path>
                </a:pathLst>
              </a:custGeom>
              <a:solidFill>
                <a:srgbClr val="A1E6F7"/>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37" name="Freeform 44"/>
              <p:cNvSpPr>
                <a:spLocks/>
              </p:cNvSpPr>
              <p:nvPr/>
            </p:nvSpPr>
            <p:spPr bwMode="auto">
              <a:xfrm>
                <a:off x="2304" y="614"/>
                <a:ext cx="30" cy="153"/>
              </a:xfrm>
              <a:custGeom>
                <a:avLst/>
                <a:gdLst>
                  <a:gd name="T0" fmla="*/ 1 w 60"/>
                  <a:gd name="T1" fmla="*/ 1 h 304"/>
                  <a:gd name="T2" fmla="*/ 1 w 60"/>
                  <a:gd name="T3" fmla="*/ 1 h 304"/>
                  <a:gd name="T4" fmla="*/ 1 w 60"/>
                  <a:gd name="T5" fmla="*/ 1 h 304"/>
                  <a:gd name="T6" fmla="*/ 1 w 60"/>
                  <a:gd name="T7" fmla="*/ 1 h 304"/>
                  <a:gd name="T8" fmla="*/ 1 w 60"/>
                  <a:gd name="T9" fmla="*/ 1 h 304"/>
                  <a:gd name="T10" fmla="*/ 0 w 60"/>
                  <a:gd name="T11" fmla="*/ 1 h 304"/>
                  <a:gd name="T12" fmla="*/ 0 w 60"/>
                  <a:gd name="T13" fmla="*/ 1 h 304"/>
                  <a:gd name="T14" fmla="*/ 0 w 60"/>
                  <a:gd name="T15" fmla="*/ 1 h 304"/>
                  <a:gd name="T16" fmla="*/ 1 w 60"/>
                  <a:gd name="T17" fmla="*/ 1 h 304"/>
                  <a:gd name="T18" fmla="*/ 1 w 60"/>
                  <a:gd name="T19" fmla="*/ 1 h 304"/>
                  <a:gd name="T20" fmla="*/ 1 w 60"/>
                  <a:gd name="T21" fmla="*/ 1 h 304"/>
                  <a:gd name="T22" fmla="*/ 1 w 60"/>
                  <a:gd name="T23" fmla="*/ 0 h 304"/>
                  <a:gd name="T24" fmla="*/ 1 w 60"/>
                  <a:gd name="T25" fmla="*/ 1 h 304"/>
                  <a:gd name="T26" fmla="*/ 1 w 60"/>
                  <a:gd name="T27" fmla="*/ 1 h 304"/>
                  <a:gd name="T28" fmla="*/ 1 w 60"/>
                  <a:gd name="T29" fmla="*/ 1 h 304"/>
                  <a:gd name="T30" fmla="*/ 1 w 60"/>
                  <a:gd name="T31" fmla="*/ 1 h 304"/>
                  <a:gd name="T32" fmla="*/ 1 w 60"/>
                  <a:gd name="T33" fmla="*/ 1 h 304"/>
                  <a:gd name="T34" fmla="*/ 1 w 60"/>
                  <a:gd name="T35" fmla="*/ 1 h 304"/>
                  <a:gd name="T36" fmla="*/ 1 w 60"/>
                  <a:gd name="T37" fmla="*/ 1 h 304"/>
                  <a:gd name="T38" fmla="*/ 1 w 60"/>
                  <a:gd name="T39" fmla="*/ 1 h 304"/>
                  <a:gd name="T40" fmla="*/ 1 w 60"/>
                  <a:gd name="T41" fmla="*/ 1 h 304"/>
                  <a:gd name="T42" fmla="*/ 1 w 60"/>
                  <a:gd name="T43" fmla="*/ 1 h 304"/>
                  <a:gd name="T44" fmla="*/ 1 w 60"/>
                  <a:gd name="T45" fmla="*/ 1 h 304"/>
                  <a:gd name="T46" fmla="*/ 1 w 60"/>
                  <a:gd name="T47" fmla="*/ 1 h 304"/>
                  <a:gd name="T48" fmla="*/ 1 w 60"/>
                  <a:gd name="T49" fmla="*/ 1 h 304"/>
                  <a:gd name="T50" fmla="*/ 1 w 60"/>
                  <a:gd name="T51" fmla="*/ 1 h 304"/>
                  <a:gd name="T52" fmla="*/ 1 w 60"/>
                  <a:gd name="T53" fmla="*/ 1 h 304"/>
                  <a:gd name="T54" fmla="*/ 1 w 60"/>
                  <a:gd name="T55" fmla="*/ 1 h 304"/>
                  <a:gd name="T56" fmla="*/ 1 w 60"/>
                  <a:gd name="T57" fmla="*/ 1 h 304"/>
                  <a:gd name="T58" fmla="*/ 1 w 60"/>
                  <a:gd name="T59" fmla="*/ 1 h 304"/>
                  <a:gd name="T60" fmla="*/ 1 w 60"/>
                  <a:gd name="T61" fmla="*/ 1 h 304"/>
                  <a:gd name="T62" fmla="*/ 1 w 60"/>
                  <a:gd name="T63" fmla="*/ 1 h 304"/>
                  <a:gd name="T64" fmla="*/ 1 w 60"/>
                  <a:gd name="T65" fmla="*/ 1 h 304"/>
                  <a:gd name="T66" fmla="*/ 1 w 60"/>
                  <a:gd name="T67" fmla="*/ 1 h 304"/>
                  <a:gd name="T68" fmla="*/ 1 w 60"/>
                  <a:gd name="T69" fmla="*/ 1 h 30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0"/>
                  <a:gd name="T106" fmla="*/ 0 h 304"/>
                  <a:gd name="T107" fmla="*/ 60 w 60"/>
                  <a:gd name="T108" fmla="*/ 304 h 30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0" h="304">
                    <a:moveTo>
                      <a:pt x="7" y="188"/>
                    </a:moveTo>
                    <a:lnTo>
                      <a:pt x="5" y="180"/>
                    </a:lnTo>
                    <a:lnTo>
                      <a:pt x="3" y="160"/>
                    </a:lnTo>
                    <a:lnTo>
                      <a:pt x="1" y="131"/>
                    </a:lnTo>
                    <a:lnTo>
                      <a:pt x="1" y="99"/>
                    </a:lnTo>
                    <a:lnTo>
                      <a:pt x="0" y="65"/>
                    </a:lnTo>
                    <a:lnTo>
                      <a:pt x="0" y="36"/>
                    </a:lnTo>
                    <a:lnTo>
                      <a:pt x="0" y="15"/>
                    </a:lnTo>
                    <a:lnTo>
                      <a:pt x="3" y="6"/>
                    </a:lnTo>
                    <a:lnTo>
                      <a:pt x="9" y="4"/>
                    </a:lnTo>
                    <a:lnTo>
                      <a:pt x="17" y="2"/>
                    </a:lnTo>
                    <a:lnTo>
                      <a:pt x="26" y="0"/>
                    </a:lnTo>
                    <a:lnTo>
                      <a:pt x="36" y="2"/>
                    </a:lnTo>
                    <a:lnTo>
                      <a:pt x="43" y="2"/>
                    </a:lnTo>
                    <a:lnTo>
                      <a:pt x="51" y="6"/>
                    </a:lnTo>
                    <a:lnTo>
                      <a:pt x="57" y="11"/>
                    </a:lnTo>
                    <a:lnTo>
                      <a:pt x="60" y="23"/>
                    </a:lnTo>
                    <a:lnTo>
                      <a:pt x="60" y="40"/>
                    </a:lnTo>
                    <a:lnTo>
                      <a:pt x="60" y="74"/>
                    </a:lnTo>
                    <a:lnTo>
                      <a:pt x="60" y="116"/>
                    </a:lnTo>
                    <a:lnTo>
                      <a:pt x="60" y="161"/>
                    </a:lnTo>
                    <a:lnTo>
                      <a:pt x="60" y="205"/>
                    </a:lnTo>
                    <a:lnTo>
                      <a:pt x="60" y="245"/>
                    </a:lnTo>
                    <a:lnTo>
                      <a:pt x="58" y="276"/>
                    </a:lnTo>
                    <a:lnTo>
                      <a:pt x="57" y="291"/>
                    </a:lnTo>
                    <a:lnTo>
                      <a:pt x="53" y="296"/>
                    </a:lnTo>
                    <a:lnTo>
                      <a:pt x="47" y="302"/>
                    </a:lnTo>
                    <a:lnTo>
                      <a:pt x="41" y="304"/>
                    </a:lnTo>
                    <a:lnTo>
                      <a:pt x="34" y="304"/>
                    </a:lnTo>
                    <a:lnTo>
                      <a:pt x="26" y="300"/>
                    </a:lnTo>
                    <a:lnTo>
                      <a:pt x="19" y="293"/>
                    </a:lnTo>
                    <a:lnTo>
                      <a:pt x="13" y="281"/>
                    </a:lnTo>
                    <a:lnTo>
                      <a:pt x="11" y="264"/>
                    </a:lnTo>
                    <a:lnTo>
                      <a:pt x="7" y="188"/>
                    </a:lnTo>
                    <a:close/>
                  </a:path>
                </a:pathLst>
              </a:custGeom>
              <a:solidFill>
                <a:srgbClr val="A1E6F7"/>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38" name="Freeform 45"/>
              <p:cNvSpPr>
                <a:spLocks/>
              </p:cNvSpPr>
              <p:nvPr/>
            </p:nvSpPr>
            <p:spPr bwMode="auto">
              <a:xfrm>
                <a:off x="2380" y="616"/>
                <a:ext cx="30" cy="153"/>
              </a:xfrm>
              <a:custGeom>
                <a:avLst/>
                <a:gdLst>
                  <a:gd name="T0" fmla="*/ 1 w 60"/>
                  <a:gd name="T1" fmla="*/ 1 h 306"/>
                  <a:gd name="T2" fmla="*/ 1 w 60"/>
                  <a:gd name="T3" fmla="*/ 1 h 306"/>
                  <a:gd name="T4" fmla="*/ 1 w 60"/>
                  <a:gd name="T5" fmla="*/ 1 h 306"/>
                  <a:gd name="T6" fmla="*/ 1 w 60"/>
                  <a:gd name="T7" fmla="*/ 1 h 306"/>
                  <a:gd name="T8" fmla="*/ 1 w 60"/>
                  <a:gd name="T9" fmla="*/ 1 h 306"/>
                  <a:gd name="T10" fmla="*/ 0 w 60"/>
                  <a:gd name="T11" fmla="*/ 1 h 306"/>
                  <a:gd name="T12" fmla="*/ 0 w 60"/>
                  <a:gd name="T13" fmla="*/ 1 h 306"/>
                  <a:gd name="T14" fmla="*/ 1 w 60"/>
                  <a:gd name="T15" fmla="*/ 1 h 306"/>
                  <a:gd name="T16" fmla="*/ 1 w 60"/>
                  <a:gd name="T17" fmla="*/ 1 h 306"/>
                  <a:gd name="T18" fmla="*/ 1 w 60"/>
                  <a:gd name="T19" fmla="*/ 1 h 306"/>
                  <a:gd name="T20" fmla="*/ 1 w 60"/>
                  <a:gd name="T21" fmla="*/ 1 h 306"/>
                  <a:gd name="T22" fmla="*/ 1 w 60"/>
                  <a:gd name="T23" fmla="*/ 0 h 306"/>
                  <a:gd name="T24" fmla="*/ 1 w 60"/>
                  <a:gd name="T25" fmla="*/ 1 h 306"/>
                  <a:gd name="T26" fmla="*/ 1 w 60"/>
                  <a:gd name="T27" fmla="*/ 1 h 306"/>
                  <a:gd name="T28" fmla="*/ 1 w 60"/>
                  <a:gd name="T29" fmla="*/ 1 h 306"/>
                  <a:gd name="T30" fmla="*/ 1 w 60"/>
                  <a:gd name="T31" fmla="*/ 1 h 306"/>
                  <a:gd name="T32" fmla="*/ 1 w 60"/>
                  <a:gd name="T33" fmla="*/ 1 h 306"/>
                  <a:gd name="T34" fmla="*/ 1 w 60"/>
                  <a:gd name="T35" fmla="*/ 1 h 306"/>
                  <a:gd name="T36" fmla="*/ 1 w 60"/>
                  <a:gd name="T37" fmla="*/ 1 h 306"/>
                  <a:gd name="T38" fmla="*/ 1 w 60"/>
                  <a:gd name="T39" fmla="*/ 1 h 306"/>
                  <a:gd name="T40" fmla="*/ 1 w 60"/>
                  <a:gd name="T41" fmla="*/ 1 h 306"/>
                  <a:gd name="T42" fmla="*/ 1 w 60"/>
                  <a:gd name="T43" fmla="*/ 1 h 306"/>
                  <a:gd name="T44" fmla="*/ 1 w 60"/>
                  <a:gd name="T45" fmla="*/ 1 h 306"/>
                  <a:gd name="T46" fmla="*/ 1 w 60"/>
                  <a:gd name="T47" fmla="*/ 1 h 306"/>
                  <a:gd name="T48" fmla="*/ 1 w 60"/>
                  <a:gd name="T49" fmla="*/ 1 h 306"/>
                  <a:gd name="T50" fmla="*/ 1 w 60"/>
                  <a:gd name="T51" fmla="*/ 1 h 306"/>
                  <a:gd name="T52" fmla="*/ 1 w 60"/>
                  <a:gd name="T53" fmla="*/ 1 h 306"/>
                  <a:gd name="T54" fmla="*/ 1 w 60"/>
                  <a:gd name="T55" fmla="*/ 1 h 306"/>
                  <a:gd name="T56" fmla="*/ 1 w 60"/>
                  <a:gd name="T57" fmla="*/ 1 h 306"/>
                  <a:gd name="T58" fmla="*/ 1 w 60"/>
                  <a:gd name="T59" fmla="*/ 1 h 306"/>
                  <a:gd name="T60" fmla="*/ 1 w 60"/>
                  <a:gd name="T61" fmla="*/ 1 h 306"/>
                  <a:gd name="T62" fmla="*/ 1 w 60"/>
                  <a:gd name="T63" fmla="*/ 1 h 306"/>
                  <a:gd name="T64" fmla="*/ 1 w 60"/>
                  <a:gd name="T65" fmla="*/ 1 h 306"/>
                  <a:gd name="T66" fmla="*/ 1 w 60"/>
                  <a:gd name="T67" fmla="*/ 1 h 306"/>
                  <a:gd name="T68" fmla="*/ 1 w 60"/>
                  <a:gd name="T69" fmla="*/ 1 h 30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0"/>
                  <a:gd name="T106" fmla="*/ 0 h 306"/>
                  <a:gd name="T107" fmla="*/ 60 w 60"/>
                  <a:gd name="T108" fmla="*/ 306 h 30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0" h="306">
                    <a:moveTo>
                      <a:pt x="9" y="188"/>
                    </a:moveTo>
                    <a:lnTo>
                      <a:pt x="9" y="178"/>
                    </a:lnTo>
                    <a:lnTo>
                      <a:pt x="7" y="159"/>
                    </a:lnTo>
                    <a:lnTo>
                      <a:pt x="5" y="129"/>
                    </a:lnTo>
                    <a:lnTo>
                      <a:pt x="3" y="97"/>
                    </a:lnTo>
                    <a:lnTo>
                      <a:pt x="0" y="64"/>
                    </a:lnTo>
                    <a:lnTo>
                      <a:pt x="0" y="34"/>
                    </a:lnTo>
                    <a:lnTo>
                      <a:pt x="1" y="13"/>
                    </a:lnTo>
                    <a:lnTo>
                      <a:pt x="7" y="5"/>
                    </a:lnTo>
                    <a:lnTo>
                      <a:pt x="11" y="4"/>
                    </a:lnTo>
                    <a:lnTo>
                      <a:pt x="19" y="2"/>
                    </a:lnTo>
                    <a:lnTo>
                      <a:pt x="26" y="0"/>
                    </a:lnTo>
                    <a:lnTo>
                      <a:pt x="38" y="2"/>
                    </a:lnTo>
                    <a:lnTo>
                      <a:pt x="45" y="2"/>
                    </a:lnTo>
                    <a:lnTo>
                      <a:pt x="53" y="5"/>
                    </a:lnTo>
                    <a:lnTo>
                      <a:pt x="59" y="13"/>
                    </a:lnTo>
                    <a:lnTo>
                      <a:pt x="60" y="21"/>
                    </a:lnTo>
                    <a:lnTo>
                      <a:pt x="60" y="40"/>
                    </a:lnTo>
                    <a:lnTo>
                      <a:pt x="60" y="74"/>
                    </a:lnTo>
                    <a:lnTo>
                      <a:pt x="60" y="114"/>
                    </a:lnTo>
                    <a:lnTo>
                      <a:pt x="60" y="161"/>
                    </a:lnTo>
                    <a:lnTo>
                      <a:pt x="60" y="205"/>
                    </a:lnTo>
                    <a:lnTo>
                      <a:pt x="60" y="245"/>
                    </a:lnTo>
                    <a:lnTo>
                      <a:pt x="59" y="275"/>
                    </a:lnTo>
                    <a:lnTo>
                      <a:pt x="57" y="292"/>
                    </a:lnTo>
                    <a:lnTo>
                      <a:pt x="53" y="298"/>
                    </a:lnTo>
                    <a:lnTo>
                      <a:pt x="47" y="302"/>
                    </a:lnTo>
                    <a:lnTo>
                      <a:pt x="41" y="304"/>
                    </a:lnTo>
                    <a:lnTo>
                      <a:pt x="34" y="306"/>
                    </a:lnTo>
                    <a:lnTo>
                      <a:pt x="26" y="302"/>
                    </a:lnTo>
                    <a:lnTo>
                      <a:pt x="20" y="292"/>
                    </a:lnTo>
                    <a:lnTo>
                      <a:pt x="13" y="281"/>
                    </a:lnTo>
                    <a:lnTo>
                      <a:pt x="11" y="262"/>
                    </a:lnTo>
                    <a:lnTo>
                      <a:pt x="9" y="188"/>
                    </a:lnTo>
                    <a:close/>
                  </a:path>
                </a:pathLst>
              </a:custGeom>
              <a:solidFill>
                <a:srgbClr val="A1E6F7"/>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39" name="Freeform 46"/>
              <p:cNvSpPr>
                <a:spLocks/>
              </p:cNvSpPr>
              <p:nvPr/>
            </p:nvSpPr>
            <p:spPr bwMode="auto">
              <a:xfrm>
                <a:off x="2628" y="1045"/>
                <a:ext cx="213" cy="282"/>
              </a:xfrm>
              <a:custGeom>
                <a:avLst/>
                <a:gdLst>
                  <a:gd name="T0" fmla="*/ 1 w 425"/>
                  <a:gd name="T1" fmla="*/ 1 h 564"/>
                  <a:gd name="T2" fmla="*/ 1 w 425"/>
                  <a:gd name="T3" fmla="*/ 1 h 564"/>
                  <a:gd name="T4" fmla="*/ 1 w 425"/>
                  <a:gd name="T5" fmla="*/ 1 h 564"/>
                  <a:gd name="T6" fmla="*/ 1 w 425"/>
                  <a:gd name="T7" fmla="*/ 1 h 564"/>
                  <a:gd name="T8" fmla="*/ 1 w 425"/>
                  <a:gd name="T9" fmla="*/ 1 h 564"/>
                  <a:gd name="T10" fmla="*/ 1 w 425"/>
                  <a:gd name="T11" fmla="*/ 1 h 564"/>
                  <a:gd name="T12" fmla="*/ 1 w 425"/>
                  <a:gd name="T13" fmla="*/ 1 h 564"/>
                  <a:gd name="T14" fmla="*/ 1 w 425"/>
                  <a:gd name="T15" fmla="*/ 1 h 564"/>
                  <a:gd name="T16" fmla="*/ 1 w 425"/>
                  <a:gd name="T17" fmla="*/ 1 h 564"/>
                  <a:gd name="T18" fmla="*/ 1 w 425"/>
                  <a:gd name="T19" fmla="*/ 1 h 564"/>
                  <a:gd name="T20" fmla="*/ 1 w 425"/>
                  <a:gd name="T21" fmla="*/ 1 h 564"/>
                  <a:gd name="T22" fmla="*/ 1 w 425"/>
                  <a:gd name="T23" fmla="*/ 1 h 564"/>
                  <a:gd name="T24" fmla="*/ 1 w 425"/>
                  <a:gd name="T25" fmla="*/ 1 h 564"/>
                  <a:gd name="T26" fmla="*/ 1 w 425"/>
                  <a:gd name="T27" fmla="*/ 1 h 564"/>
                  <a:gd name="T28" fmla="*/ 1 w 425"/>
                  <a:gd name="T29" fmla="*/ 1 h 564"/>
                  <a:gd name="T30" fmla="*/ 1 w 425"/>
                  <a:gd name="T31" fmla="*/ 1 h 564"/>
                  <a:gd name="T32" fmla="*/ 1 w 425"/>
                  <a:gd name="T33" fmla="*/ 1 h 564"/>
                  <a:gd name="T34" fmla="*/ 1 w 425"/>
                  <a:gd name="T35" fmla="*/ 1 h 564"/>
                  <a:gd name="T36" fmla="*/ 1 w 425"/>
                  <a:gd name="T37" fmla="*/ 1 h 564"/>
                  <a:gd name="T38" fmla="*/ 1 w 425"/>
                  <a:gd name="T39" fmla="*/ 1 h 564"/>
                  <a:gd name="T40" fmla="*/ 1 w 425"/>
                  <a:gd name="T41" fmla="*/ 1 h 564"/>
                  <a:gd name="T42" fmla="*/ 1 w 425"/>
                  <a:gd name="T43" fmla="*/ 1 h 564"/>
                  <a:gd name="T44" fmla="*/ 1 w 425"/>
                  <a:gd name="T45" fmla="*/ 1 h 564"/>
                  <a:gd name="T46" fmla="*/ 1 w 425"/>
                  <a:gd name="T47" fmla="*/ 0 h 564"/>
                  <a:gd name="T48" fmla="*/ 1 w 425"/>
                  <a:gd name="T49" fmla="*/ 1 h 564"/>
                  <a:gd name="T50" fmla="*/ 1 w 425"/>
                  <a:gd name="T51" fmla="*/ 1 h 564"/>
                  <a:gd name="T52" fmla="*/ 1 w 425"/>
                  <a:gd name="T53" fmla="*/ 1 h 564"/>
                  <a:gd name="T54" fmla="*/ 1 w 425"/>
                  <a:gd name="T55" fmla="*/ 1 h 564"/>
                  <a:gd name="T56" fmla="*/ 1 w 425"/>
                  <a:gd name="T57" fmla="*/ 1 h 564"/>
                  <a:gd name="T58" fmla="*/ 1 w 425"/>
                  <a:gd name="T59" fmla="*/ 1 h 564"/>
                  <a:gd name="T60" fmla="*/ 1 w 425"/>
                  <a:gd name="T61" fmla="*/ 1 h 564"/>
                  <a:gd name="T62" fmla="*/ 1 w 425"/>
                  <a:gd name="T63" fmla="*/ 1 h 564"/>
                  <a:gd name="T64" fmla="*/ 1 w 425"/>
                  <a:gd name="T65" fmla="*/ 1 h 564"/>
                  <a:gd name="T66" fmla="*/ 1 w 425"/>
                  <a:gd name="T67" fmla="*/ 1 h 564"/>
                  <a:gd name="T68" fmla="*/ 1 w 425"/>
                  <a:gd name="T69" fmla="*/ 1 h 564"/>
                  <a:gd name="T70" fmla="*/ 0 w 425"/>
                  <a:gd name="T71" fmla="*/ 1 h 564"/>
                  <a:gd name="T72" fmla="*/ 0 w 425"/>
                  <a:gd name="T73" fmla="*/ 1 h 564"/>
                  <a:gd name="T74" fmla="*/ 1 w 425"/>
                  <a:gd name="T75" fmla="*/ 1 h 564"/>
                  <a:gd name="T76" fmla="*/ 1 w 425"/>
                  <a:gd name="T77" fmla="*/ 1 h 564"/>
                  <a:gd name="T78" fmla="*/ 1 w 425"/>
                  <a:gd name="T79" fmla="*/ 1 h 564"/>
                  <a:gd name="T80" fmla="*/ 1 w 425"/>
                  <a:gd name="T81" fmla="*/ 1 h 564"/>
                  <a:gd name="T82" fmla="*/ 1 w 425"/>
                  <a:gd name="T83" fmla="*/ 1 h 564"/>
                  <a:gd name="T84" fmla="*/ 1 w 425"/>
                  <a:gd name="T85" fmla="*/ 1 h 564"/>
                  <a:gd name="T86" fmla="*/ 1 w 425"/>
                  <a:gd name="T87" fmla="*/ 1 h 564"/>
                  <a:gd name="T88" fmla="*/ 1 w 425"/>
                  <a:gd name="T89" fmla="*/ 1 h 564"/>
                  <a:gd name="T90" fmla="*/ 1 w 425"/>
                  <a:gd name="T91" fmla="*/ 1 h 564"/>
                  <a:gd name="T92" fmla="*/ 1 w 425"/>
                  <a:gd name="T93" fmla="*/ 1 h 56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5"/>
                  <a:gd name="T142" fmla="*/ 0 h 564"/>
                  <a:gd name="T143" fmla="*/ 425 w 425"/>
                  <a:gd name="T144" fmla="*/ 564 h 56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5" h="564">
                    <a:moveTo>
                      <a:pt x="188" y="555"/>
                    </a:moveTo>
                    <a:lnTo>
                      <a:pt x="193" y="555"/>
                    </a:lnTo>
                    <a:lnTo>
                      <a:pt x="212" y="559"/>
                    </a:lnTo>
                    <a:lnTo>
                      <a:pt x="241" y="561"/>
                    </a:lnTo>
                    <a:lnTo>
                      <a:pt x="273" y="564"/>
                    </a:lnTo>
                    <a:lnTo>
                      <a:pt x="308" y="564"/>
                    </a:lnTo>
                    <a:lnTo>
                      <a:pt x="342" y="563"/>
                    </a:lnTo>
                    <a:lnTo>
                      <a:pt x="372" y="555"/>
                    </a:lnTo>
                    <a:lnTo>
                      <a:pt x="395" y="544"/>
                    </a:lnTo>
                    <a:lnTo>
                      <a:pt x="408" y="526"/>
                    </a:lnTo>
                    <a:lnTo>
                      <a:pt x="418" y="511"/>
                    </a:lnTo>
                    <a:lnTo>
                      <a:pt x="423" y="498"/>
                    </a:lnTo>
                    <a:lnTo>
                      <a:pt x="425" y="488"/>
                    </a:lnTo>
                    <a:lnTo>
                      <a:pt x="425" y="477"/>
                    </a:lnTo>
                    <a:lnTo>
                      <a:pt x="423" y="468"/>
                    </a:lnTo>
                    <a:lnTo>
                      <a:pt x="422" y="462"/>
                    </a:lnTo>
                    <a:lnTo>
                      <a:pt x="420" y="458"/>
                    </a:lnTo>
                    <a:lnTo>
                      <a:pt x="410" y="443"/>
                    </a:lnTo>
                    <a:lnTo>
                      <a:pt x="397" y="416"/>
                    </a:lnTo>
                    <a:lnTo>
                      <a:pt x="378" y="378"/>
                    </a:lnTo>
                    <a:lnTo>
                      <a:pt x="357" y="336"/>
                    </a:lnTo>
                    <a:lnTo>
                      <a:pt x="336" y="291"/>
                    </a:lnTo>
                    <a:lnTo>
                      <a:pt x="317" y="249"/>
                    </a:lnTo>
                    <a:lnTo>
                      <a:pt x="304" y="213"/>
                    </a:lnTo>
                    <a:lnTo>
                      <a:pt x="296" y="190"/>
                    </a:lnTo>
                    <a:lnTo>
                      <a:pt x="292" y="169"/>
                    </a:lnTo>
                    <a:lnTo>
                      <a:pt x="290" y="150"/>
                    </a:lnTo>
                    <a:lnTo>
                      <a:pt x="288" y="129"/>
                    </a:lnTo>
                    <a:lnTo>
                      <a:pt x="288" y="110"/>
                    </a:lnTo>
                    <a:lnTo>
                      <a:pt x="288" y="89"/>
                    </a:lnTo>
                    <a:lnTo>
                      <a:pt x="288" y="76"/>
                    </a:lnTo>
                    <a:lnTo>
                      <a:pt x="288" y="66"/>
                    </a:lnTo>
                    <a:lnTo>
                      <a:pt x="290" y="63"/>
                    </a:lnTo>
                    <a:lnTo>
                      <a:pt x="290" y="61"/>
                    </a:lnTo>
                    <a:lnTo>
                      <a:pt x="290" y="59"/>
                    </a:lnTo>
                    <a:lnTo>
                      <a:pt x="290" y="53"/>
                    </a:lnTo>
                    <a:lnTo>
                      <a:pt x="292" y="47"/>
                    </a:lnTo>
                    <a:lnTo>
                      <a:pt x="292" y="42"/>
                    </a:lnTo>
                    <a:lnTo>
                      <a:pt x="294" y="36"/>
                    </a:lnTo>
                    <a:lnTo>
                      <a:pt x="294" y="32"/>
                    </a:lnTo>
                    <a:lnTo>
                      <a:pt x="296" y="32"/>
                    </a:lnTo>
                    <a:lnTo>
                      <a:pt x="294" y="28"/>
                    </a:lnTo>
                    <a:lnTo>
                      <a:pt x="288" y="23"/>
                    </a:lnTo>
                    <a:lnTo>
                      <a:pt x="281" y="17"/>
                    </a:lnTo>
                    <a:lnTo>
                      <a:pt x="273" y="11"/>
                    </a:lnTo>
                    <a:lnTo>
                      <a:pt x="260" y="6"/>
                    </a:lnTo>
                    <a:lnTo>
                      <a:pt x="249" y="2"/>
                    </a:lnTo>
                    <a:lnTo>
                      <a:pt x="233" y="0"/>
                    </a:lnTo>
                    <a:lnTo>
                      <a:pt x="220" y="0"/>
                    </a:lnTo>
                    <a:lnTo>
                      <a:pt x="205" y="2"/>
                    </a:lnTo>
                    <a:lnTo>
                      <a:pt x="192" y="2"/>
                    </a:lnTo>
                    <a:lnTo>
                      <a:pt x="182" y="4"/>
                    </a:lnTo>
                    <a:lnTo>
                      <a:pt x="174" y="8"/>
                    </a:lnTo>
                    <a:lnTo>
                      <a:pt x="167" y="13"/>
                    </a:lnTo>
                    <a:lnTo>
                      <a:pt x="163" y="21"/>
                    </a:lnTo>
                    <a:lnTo>
                      <a:pt x="159" y="30"/>
                    </a:lnTo>
                    <a:lnTo>
                      <a:pt x="159" y="46"/>
                    </a:lnTo>
                    <a:lnTo>
                      <a:pt x="155" y="63"/>
                    </a:lnTo>
                    <a:lnTo>
                      <a:pt x="154" y="87"/>
                    </a:lnTo>
                    <a:lnTo>
                      <a:pt x="150" y="114"/>
                    </a:lnTo>
                    <a:lnTo>
                      <a:pt x="146" y="146"/>
                    </a:lnTo>
                    <a:lnTo>
                      <a:pt x="135" y="179"/>
                    </a:lnTo>
                    <a:lnTo>
                      <a:pt x="123" y="217"/>
                    </a:lnTo>
                    <a:lnTo>
                      <a:pt x="104" y="253"/>
                    </a:lnTo>
                    <a:lnTo>
                      <a:pt x="81" y="289"/>
                    </a:lnTo>
                    <a:lnTo>
                      <a:pt x="55" y="317"/>
                    </a:lnTo>
                    <a:lnTo>
                      <a:pt x="36" y="342"/>
                    </a:lnTo>
                    <a:lnTo>
                      <a:pt x="21" y="361"/>
                    </a:lnTo>
                    <a:lnTo>
                      <a:pt x="13" y="373"/>
                    </a:lnTo>
                    <a:lnTo>
                      <a:pt x="5" y="380"/>
                    </a:lnTo>
                    <a:lnTo>
                      <a:pt x="2" y="386"/>
                    </a:lnTo>
                    <a:lnTo>
                      <a:pt x="0" y="388"/>
                    </a:lnTo>
                    <a:lnTo>
                      <a:pt x="0" y="390"/>
                    </a:lnTo>
                    <a:lnTo>
                      <a:pt x="0" y="395"/>
                    </a:lnTo>
                    <a:lnTo>
                      <a:pt x="2" y="401"/>
                    </a:lnTo>
                    <a:lnTo>
                      <a:pt x="9" y="409"/>
                    </a:lnTo>
                    <a:lnTo>
                      <a:pt x="15" y="416"/>
                    </a:lnTo>
                    <a:lnTo>
                      <a:pt x="24" y="426"/>
                    </a:lnTo>
                    <a:lnTo>
                      <a:pt x="36" y="431"/>
                    </a:lnTo>
                    <a:lnTo>
                      <a:pt x="53" y="437"/>
                    </a:lnTo>
                    <a:lnTo>
                      <a:pt x="72" y="445"/>
                    </a:lnTo>
                    <a:lnTo>
                      <a:pt x="93" y="456"/>
                    </a:lnTo>
                    <a:lnTo>
                      <a:pt x="112" y="471"/>
                    </a:lnTo>
                    <a:lnTo>
                      <a:pt x="133" y="488"/>
                    </a:lnTo>
                    <a:lnTo>
                      <a:pt x="150" y="502"/>
                    </a:lnTo>
                    <a:lnTo>
                      <a:pt x="163" y="515"/>
                    </a:lnTo>
                    <a:lnTo>
                      <a:pt x="173" y="525"/>
                    </a:lnTo>
                    <a:lnTo>
                      <a:pt x="178" y="530"/>
                    </a:lnTo>
                    <a:lnTo>
                      <a:pt x="180" y="536"/>
                    </a:lnTo>
                    <a:lnTo>
                      <a:pt x="182" y="544"/>
                    </a:lnTo>
                    <a:lnTo>
                      <a:pt x="186" y="551"/>
                    </a:lnTo>
                    <a:lnTo>
                      <a:pt x="188" y="555"/>
                    </a:lnTo>
                    <a:close/>
                  </a:path>
                </a:pathLst>
              </a:custGeom>
              <a:solidFill>
                <a:srgbClr val="A1E6F7"/>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40" name="Freeform 47"/>
              <p:cNvSpPr>
                <a:spLocks/>
              </p:cNvSpPr>
              <p:nvPr/>
            </p:nvSpPr>
            <p:spPr bwMode="auto">
              <a:xfrm>
                <a:off x="2408" y="1131"/>
                <a:ext cx="120" cy="202"/>
              </a:xfrm>
              <a:custGeom>
                <a:avLst/>
                <a:gdLst>
                  <a:gd name="T0" fmla="*/ 1 w 239"/>
                  <a:gd name="T1" fmla="*/ 0 h 405"/>
                  <a:gd name="T2" fmla="*/ 1 w 239"/>
                  <a:gd name="T3" fmla="*/ 0 h 405"/>
                  <a:gd name="T4" fmla="*/ 1 w 239"/>
                  <a:gd name="T5" fmla="*/ 0 h 405"/>
                  <a:gd name="T6" fmla="*/ 1 w 239"/>
                  <a:gd name="T7" fmla="*/ 0 h 405"/>
                  <a:gd name="T8" fmla="*/ 1 w 239"/>
                  <a:gd name="T9" fmla="*/ 0 h 405"/>
                  <a:gd name="T10" fmla="*/ 1 w 239"/>
                  <a:gd name="T11" fmla="*/ 0 h 405"/>
                  <a:gd name="T12" fmla="*/ 1 w 239"/>
                  <a:gd name="T13" fmla="*/ 0 h 405"/>
                  <a:gd name="T14" fmla="*/ 1 w 239"/>
                  <a:gd name="T15" fmla="*/ 0 h 405"/>
                  <a:gd name="T16" fmla="*/ 1 w 239"/>
                  <a:gd name="T17" fmla="*/ 0 h 405"/>
                  <a:gd name="T18" fmla="*/ 1 w 239"/>
                  <a:gd name="T19" fmla="*/ 0 h 405"/>
                  <a:gd name="T20" fmla="*/ 1 w 239"/>
                  <a:gd name="T21" fmla="*/ 0 h 405"/>
                  <a:gd name="T22" fmla="*/ 1 w 239"/>
                  <a:gd name="T23" fmla="*/ 0 h 405"/>
                  <a:gd name="T24" fmla="*/ 1 w 239"/>
                  <a:gd name="T25" fmla="*/ 0 h 405"/>
                  <a:gd name="T26" fmla="*/ 1 w 239"/>
                  <a:gd name="T27" fmla="*/ 0 h 405"/>
                  <a:gd name="T28" fmla="*/ 1 w 239"/>
                  <a:gd name="T29" fmla="*/ 0 h 405"/>
                  <a:gd name="T30" fmla="*/ 1 w 239"/>
                  <a:gd name="T31" fmla="*/ 0 h 405"/>
                  <a:gd name="T32" fmla="*/ 1 w 239"/>
                  <a:gd name="T33" fmla="*/ 0 h 405"/>
                  <a:gd name="T34" fmla="*/ 1 w 239"/>
                  <a:gd name="T35" fmla="*/ 0 h 405"/>
                  <a:gd name="T36" fmla="*/ 0 w 239"/>
                  <a:gd name="T37" fmla="*/ 0 h 405"/>
                  <a:gd name="T38" fmla="*/ 1 w 239"/>
                  <a:gd name="T39" fmla="*/ 0 h 405"/>
                  <a:gd name="T40" fmla="*/ 1 w 239"/>
                  <a:gd name="T41" fmla="*/ 0 h 405"/>
                  <a:gd name="T42" fmla="*/ 1 w 239"/>
                  <a:gd name="T43" fmla="*/ 0 h 405"/>
                  <a:gd name="T44" fmla="*/ 1 w 239"/>
                  <a:gd name="T45" fmla="*/ 0 h 405"/>
                  <a:gd name="T46" fmla="*/ 1 w 239"/>
                  <a:gd name="T47" fmla="*/ 0 h 405"/>
                  <a:gd name="T48" fmla="*/ 1 w 239"/>
                  <a:gd name="T49" fmla="*/ 0 h 405"/>
                  <a:gd name="T50" fmla="*/ 1 w 239"/>
                  <a:gd name="T51" fmla="*/ 0 h 405"/>
                  <a:gd name="T52" fmla="*/ 1 w 239"/>
                  <a:gd name="T53" fmla="*/ 0 h 405"/>
                  <a:gd name="T54" fmla="*/ 1 w 239"/>
                  <a:gd name="T55" fmla="*/ 0 h 405"/>
                  <a:gd name="T56" fmla="*/ 1 w 239"/>
                  <a:gd name="T57" fmla="*/ 0 h 405"/>
                  <a:gd name="T58" fmla="*/ 1 w 239"/>
                  <a:gd name="T59" fmla="*/ 0 h 405"/>
                  <a:gd name="T60" fmla="*/ 1 w 239"/>
                  <a:gd name="T61" fmla="*/ 0 h 405"/>
                  <a:gd name="T62" fmla="*/ 1 w 239"/>
                  <a:gd name="T63" fmla="*/ 0 h 405"/>
                  <a:gd name="T64" fmla="*/ 1 w 239"/>
                  <a:gd name="T65" fmla="*/ 0 h 405"/>
                  <a:gd name="T66" fmla="*/ 1 w 239"/>
                  <a:gd name="T67" fmla="*/ 0 h 405"/>
                  <a:gd name="T68" fmla="*/ 1 w 239"/>
                  <a:gd name="T69" fmla="*/ 0 h 405"/>
                  <a:gd name="T70" fmla="*/ 1 w 239"/>
                  <a:gd name="T71" fmla="*/ 0 h 405"/>
                  <a:gd name="T72" fmla="*/ 1 w 239"/>
                  <a:gd name="T73" fmla="*/ 0 h 405"/>
                  <a:gd name="T74" fmla="*/ 1 w 239"/>
                  <a:gd name="T75" fmla="*/ 0 h 405"/>
                  <a:gd name="T76" fmla="*/ 1 w 239"/>
                  <a:gd name="T77" fmla="*/ 0 h 405"/>
                  <a:gd name="T78" fmla="*/ 1 w 239"/>
                  <a:gd name="T79" fmla="*/ 0 h 405"/>
                  <a:gd name="T80" fmla="*/ 1 w 239"/>
                  <a:gd name="T81" fmla="*/ 0 h 405"/>
                  <a:gd name="T82" fmla="*/ 1 w 239"/>
                  <a:gd name="T83" fmla="*/ 0 h 405"/>
                  <a:gd name="T84" fmla="*/ 1 w 239"/>
                  <a:gd name="T85" fmla="*/ 0 h 4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9"/>
                  <a:gd name="T130" fmla="*/ 0 h 405"/>
                  <a:gd name="T131" fmla="*/ 239 w 239"/>
                  <a:gd name="T132" fmla="*/ 405 h 4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9" h="405">
                    <a:moveTo>
                      <a:pt x="144" y="2"/>
                    </a:moveTo>
                    <a:lnTo>
                      <a:pt x="142" y="2"/>
                    </a:lnTo>
                    <a:lnTo>
                      <a:pt x="135" y="0"/>
                    </a:lnTo>
                    <a:lnTo>
                      <a:pt x="125" y="0"/>
                    </a:lnTo>
                    <a:lnTo>
                      <a:pt x="114" y="2"/>
                    </a:lnTo>
                    <a:lnTo>
                      <a:pt x="100" y="4"/>
                    </a:lnTo>
                    <a:lnTo>
                      <a:pt x="87" y="10"/>
                    </a:lnTo>
                    <a:lnTo>
                      <a:pt x="78" y="17"/>
                    </a:lnTo>
                    <a:lnTo>
                      <a:pt x="68" y="30"/>
                    </a:lnTo>
                    <a:lnTo>
                      <a:pt x="66" y="36"/>
                    </a:lnTo>
                    <a:lnTo>
                      <a:pt x="64" y="55"/>
                    </a:lnTo>
                    <a:lnTo>
                      <a:pt x="57" y="82"/>
                    </a:lnTo>
                    <a:lnTo>
                      <a:pt x="51" y="116"/>
                    </a:lnTo>
                    <a:lnTo>
                      <a:pt x="43" y="154"/>
                    </a:lnTo>
                    <a:lnTo>
                      <a:pt x="34" y="196"/>
                    </a:lnTo>
                    <a:lnTo>
                      <a:pt x="22" y="236"/>
                    </a:lnTo>
                    <a:lnTo>
                      <a:pt x="13" y="274"/>
                    </a:lnTo>
                    <a:lnTo>
                      <a:pt x="3" y="304"/>
                    </a:lnTo>
                    <a:lnTo>
                      <a:pt x="0" y="333"/>
                    </a:lnTo>
                    <a:lnTo>
                      <a:pt x="3" y="355"/>
                    </a:lnTo>
                    <a:lnTo>
                      <a:pt x="15" y="374"/>
                    </a:lnTo>
                    <a:lnTo>
                      <a:pt x="30" y="388"/>
                    </a:lnTo>
                    <a:lnTo>
                      <a:pt x="53" y="399"/>
                    </a:lnTo>
                    <a:lnTo>
                      <a:pt x="83" y="403"/>
                    </a:lnTo>
                    <a:lnTo>
                      <a:pt x="123" y="405"/>
                    </a:lnTo>
                    <a:lnTo>
                      <a:pt x="161" y="401"/>
                    </a:lnTo>
                    <a:lnTo>
                      <a:pt x="190" y="395"/>
                    </a:lnTo>
                    <a:lnTo>
                      <a:pt x="209" y="388"/>
                    </a:lnTo>
                    <a:lnTo>
                      <a:pt x="224" y="380"/>
                    </a:lnTo>
                    <a:lnTo>
                      <a:pt x="231" y="371"/>
                    </a:lnTo>
                    <a:lnTo>
                      <a:pt x="237" y="363"/>
                    </a:lnTo>
                    <a:lnTo>
                      <a:pt x="239" y="355"/>
                    </a:lnTo>
                    <a:lnTo>
                      <a:pt x="239" y="350"/>
                    </a:lnTo>
                    <a:lnTo>
                      <a:pt x="235" y="329"/>
                    </a:lnTo>
                    <a:lnTo>
                      <a:pt x="231" y="291"/>
                    </a:lnTo>
                    <a:lnTo>
                      <a:pt x="226" y="236"/>
                    </a:lnTo>
                    <a:lnTo>
                      <a:pt x="220" y="177"/>
                    </a:lnTo>
                    <a:lnTo>
                      <a:pt x="212" y="118"/>
                    </a:lnTo>
                    <a:lnTo>
                      <a:pt x="207" y="67"/>
                    </a:lnTo>
                    <a:lnTo>
                      <a:pt x="203" y="32"/>
                    </a:lnTo>
                    <a:lnTo>
                      <a:pt x="201" y="19"/>
                    </a:lnTo>
                    <a:lnTo>
                      <a:pt x="144" y="2"/>
                    </a:lnTo>
                    <a:close/>
                  </a:path>
                </a:pathLst>
              </a:custGeom>
              <a:solidFill>
                <a:srgbClr val="BFC9FF"/>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41" name="Freeform 48"/>
              <p:cNvSpPr>
                <a:spLocks/>
              </p:cNvSpPr>
              <p:nvPr/>
            </p:nvSpPr>
            <p:spPr bwMode="auto">
              <a:xfrm>
                <a:off x="2382" y="400"/>
                <a:ext cx="309" cy="707"/>
              </a:xfrm>
              <a:custGeom>
                <a:avLst/>
                <a:gdLst>
                  <a:gd name="T0" fmla="*/ 1 w 618"/>
                  <a:gd name="T1" fmla="*/ 0 h 1415"/>
                  <a:gd name="T2" fmla="*/ 1 w 618"/>
                  <a:gd name="T3" fmla="*/ 0 h 1415"/>
                  <a:gd name="T4" fmla="*/ 1 w 618"/>
                  <a:gd name="T5" fmla="*/ 0 h 1415"/>
                  <a:gd name="T6" fmla="*/ 1 w 618"/>
                  <a:gd name="T7" fmla="*/ 0 h 1415"/>
                  <a:gd name="T8" fmla="*/ 1 w 618"/>
                  <a:gd name="T9" fmla="*/ 0 h 1415"/>
                  <a:gd name="T10" fmla="*/ 1 w 618"/>
                  <a:gd name="T11" fmla="*/ 0 h 1415"/>
                  <a:gd name="T12" fmla="*/ 1 w 618"/>
                  <a:gd name="T13" fmla="*/ 0 h 1415"/>
                  <a:gd name="T14" fmla="*/ 1 w 618"/>
                  <a:gd name="T15" fmla="*/ 0 h 1415"/>
                  <a:gd name="T16" fmla="*/ 1 w 618"/>
                  <a:gd name="T17" fmla="*/ 0 h 1415"/>
                  <a:gd name="T18" fmla="*/ 0 w 618"/>
                  <a:gd name="T19" fmla="*/ 0 h 1415"/>
                  <a:gd name="T20" fmla="*/ 1 w 618"/>
                  <a:gd name="T21" fmla="*/ 0 h 1415"/>
                  <a:gd name="T22" fmla="*/ 1 w 618"/>
                  <a:gd name="T23" fmla="*/ 0 h 1415"/>
                  <a:gd name="T24" fmla="*/ 1 w 618"/>
                  <a:gd name="T25" fmla="*/ 0 h 1415"/>
                  <a:gd name="T26" fmla="*/ 1 w 618"/>
                  <a:gd name="T27" fmla="*/ 0 h 1415"/>
                  <a:gd name="T28" fmla="*/ 1 w 618"/>
                  <a:gd name="T29" fmla="*/ 0 h 1415"/>
                  <a:gd name="T30" fmla="*/ 1 w 618"/>
                  <a:gd name="T31" fmla="*/ 0 h 1415"/>
                  <a:gd name="T32" fmla="*/ 1 w 618"/>
                  <a:gd name="T33" fmla="*/ 0 h 1415"/>
                  <a:gd name="T34" fmla="*/ 1 w 618"/>
                  <a:gd name="T35" fmla="*/ 0 h 1415"/>
                  <a:gd name="T36" fmla="*/ 1 w 618"/>
                  <a:gd name="T37" fmla="*/ 0 h 1415"/>
                  <a:gd name="T38" fmla="*/ 1 w 618"/>
                  <a:gd name="T39" fmla="*/ 0 h 1415"/>
                  <a:gd name="T40" fmla="*/ 1 w 618"/>
                  <a:gd name="T41" fmla="*/ 0 h 1415"/>
                  <a:gd name="T42" fmla="*/ 1 w 618"/>
                  <a:gd name="T43" fmla="*/ 0 h 1415"/>
                  <a:gd name="T44" fmla="*/ 1 w 618"/>
                  <a:gd name="T45" fmla="*/ 0 h 1415"/>
                  <a:gd name="T46" fmla="*/ 1 w 618"/>
                  <a:gd name="T47" fmla="*/ 0 h 1415"/>
                  <a:gd name="T48" fmla="*/ 1 w 618"/>
                  <a:gd name="T49" fmla="*/ 0 h 1415"/>
                  <a:gd name="T50" fmla="*/ 1 w 618"/>
                  <a:gd name="T51" fmla="*/ 0 h 1415"/>
                  <a:gd name="T52" fmla="*/ 1 w 618"/>
                  <a:gd name="T53" fmla="*/ 0 h 1415"/>
                  <a:gd name="T54" fmla="*/ 1 w 618"/>
                  <a:gd name="T55" fmla="*/ 0 h 1415"/>
                  <a:gd name="T56" fmla="*/ 1 w 618"/>
                  <a:gd name="T57" fmla="*/ 0 h 1415"/>
                  <a:gd name="T58" fmla="*/ 1 w 618"/>
                  <a:gd name="T59" fmla="*/ 0 h 1415"/>
                  <a:gd name="T60" fmla="*/ 1 w 618"/>
                  <a:gd name="T61" fmla="*/ 0 h 1415"/>
                  <a:gd name="T62" fmla="*/ 1 w 618"/>
                  <a:gd name="T63" fmla="*/ 0 h 1415"/>
                  <a:gd name="T64" fmla="*/ 1 w 618"/>
                  <a:gd name="T65" fmla="*/ 0 h 1415"/>
                  <a:gd name="T66" fmla="*/ 1 w 618"/>
                  <a:gd name="T67" fmla="*/ 0 h 1415"/>
                  <a:gd name="T68" fmla="*/ 1 w 618"/>
                  <a:gd name="T69" fmla="*/ 0 h 1415"/>
                  <a:gd name="T70" fmla="*/ 1 w 618"/>
                  <a:gd name="T71" fmla="*/ 0 h 1415"/>
                  <a:gd name="T72" fmla="*/ 1 w 618"/>
                  <a:gd name="T73" fmla="*/ 0 h 1415"/>
                  <a:gd name="T74" fmla="*/ 1 w 618"/>
                  <a:gd name="T75" fmla="*/ 0 h 1415"/>
                  <a:gd name="T76" fmla="*/ 1 w 618"/>
                  <a:gd name="T77" fmla="*/ 0 h 1415"/>
                  <a:gd name="T78" fmla="*/ 1 w 618"/>
                  <a:gd name="T79" fmla="*/ 0 h 1415"/>
                  <a:gd name="T80" fmla="*/ 1 w 618"/>
                  <a:gd name="T81" fmla="*/ 0 h 1415"/>
                  <a:gd name="T82" fmla="*/ 1 w 618"/>
                  <a:gd name="T83" fmla="*/ 0 h 1415"/>
                  <a:gd name="T84" fmla="*/ 1 w 618"/>
                  <a:gd name="T85" fmla="*/ 0 h 1415"/>
                  <a:gd name="T86" fmla="*/ 1 w 618"/>
                  <a:gd name="T87" fmla="*/ 0 h 1415"/>
                  <a:gd name="T88" fmla="*/ 1 w 618"/>
                  <a:gd name="T89" fmla="*/ 0 h 1415"/>
                  <a:gd name="T90" fmla="*/ 1 w 618"/>
                  <a:gd name="T91" fmla="*/ 0 h 1415"/>
                  <a:gd name="T92" fmla="*/ 1 w 618"/>
                  <a:gd name="T93" fmla="*/ 0 h 1415"/>
                  <a:gd name="T94" fmla="*/ 1 w 618"/>
                  <a:gd name="T95" fmla="*/ 0 h 1415"/>
                  <a:gd name="T96" fmla="*/ 1 w 618"/>
                  <a:gd name="T97" fmla="*/ 0 h 1415"/>
                  <a:gd name="T98" fmla="*/ 1 w 618"/>
                  <a:gd name="T99" fmla="*/ 0 h 1415"/>
                  <a:gd name="T100" fmla="*/ 1 w 618"/>
                  <a:gd name="T101" fmla="*/ 0 h 1415"/>
                  <a:gd name="T102" fmla="*/ 1 w 618"/>
                  <a:gd name="T103" fmla="*/ 0 h 1415"/>
                  <a:gd name="T104" fmla="*/ 1 w 618"/>
                  <a:gd name="T105" fmla="*/ 0 h 1415"/>
                  <a:gd name="T106" fmla="*/ 1 w 618"/>
                  <a:gd name="T107" fmla="*/ 0 h 1415"/>
                  <a:gd name="T108" fmla="*/ 1 w 618"/>
                  <a:gd name="T109" fmla="*/ 0 h 1415"/>
                  <a:gd name="T110" fmla="*/ 1 w 618"/>
                  <a:gd name="T111" fmla="*/ 0 h 1415"/>
                  <a:gd name="T112" fmla="*/ 1 w 618"/>
                  <a:gd name="T113" fmla="*/ 0 h 1415"/>
                  <a:gd name="T114" fmla="*/ 1 w 618"/>
                  <a:gd name="T115" fmla="*/ 0 h 1415"/>
                  <a:gd name="T116" fmla="*/ 1 w 618"/>
                  <a:gd name="T117" fmla="*/ 0 h 1415"/>
                  <a:gd name="T118" fmla="*/ 1 w 618"/>
                  <a:gd name="T119" fmla="*/ 0 h 1415"/>
                  <a:gd name="T120" fmla="*/ 1 w 618"/>
                  <a:gd name="T121" fmla="*/ 0 h 1415"/>
                  <a:gd name="T122" fmla="*/ 1 w 618"/>
                  <a:gd name="T123" fmla="*/ 0 h 1415"/>
                  <a:gd name="T124" fmla="*/ 1 w 618"/>
                  <a:gd name="T125" fmla="*/ 0 h 14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618"/>
                  <a:gd name="T190" fmla="*/ 0 h 1415"/>
                  <a:gd name="T191" fmla="*/ 618 w 618"/>
                  <a:gd name="T192" fmla="*/ 1415 h 14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618" h="1415">
                    <a:moveTo>
                      <a:pt x="438" y="314"/>
                    </a:moveTo>
                    <a:lnTo>
                      <a:pt x="358" y="358"/>
                    </a:lnTo>
                    <a:lnTo>
                      <a:pt x="228" y="337"/>
                    </a:lnTo>
                    <a:lnTo>
                      <a:pt x="177" y="310"/>
                    </a:lnTo>
                    <a:lnTo>
                      <a:pt x="173" y="306"/>
                    </a:lnTo>
                    <a:lnTo>
                      <a:pt x="164" y="295"/>
                    </a:lnTo>
                    <a:lnTo>
                      <a:pt x="151" y="280"/>
                    </a:lnTo>
                    <a:lnTo>
                      <a:pt x="133" y="261"/>
                    </a:lnTo>
                    <a:lnTo>
                      <a:pt x="114" y="236"/>
                    </a:lnTo>
                    <a:lnTo>
                      <a:pt x="95" y="208"/>
                    </a:lnTo>
                    <a:lnTo>
                      <a:pt x="78" y="177"/>
                    </a:lnTo>
                    <a:lnTo>
                      <a:pt x="65" y="149"/>
                    </a:lnTo>
                    <a:lnTo>
                      <a:pt x="59" y="150"/>
                    </a:lnTo>
                    <a:lnTo>
                      <a:pt x="54" y="158"/>
                    </a:lnTo>
                    <a:lnTo>
                      <a:pt x="42" y="166"/>
                    </a:lnTo>
                    <a:lnTo>
                      <a:pt x="31" y="179"/>
                    </a:lnTo>
                    <a:lnTo>
                      <a:pt x="17" y="192"/>
                    </a:lnTo>
                    <a:lnTo>
                      <a:pt x="8" y="208"/>
                    </a:lnTo>
                    <a:lnTo>
                      <a:pt x="2" y="219"/>
                    </a:lnTo>
                    <a:lnTo>
                      <a:pt x="0" y="230"/>
                    </a:lnTo>
                    <a:lnTo>
                      <a:pt x="4" y="244"/>
                    </a:lnTo>
                    <a:lnTo>
                      <a:pt x="10" y="266"/>
                    </a:lnTo>
                    <a:lnTo>
                      <a:pt x="19" y="295"/>
                    </a:lnTo>
                    <a:lnTo>
                      <a:pt x="35" y="325"/>
                    </a:lnTo>
                    <a:lnTo>
                      <a:pt x="48" y="358"/>
                    </a:lnTo>
                    <a:lnTo>
                      <a:pt x="67" y="390"/>
                    </a:lnTo>
                    <a:lnTo>
                      <a:pt x="86" y="419"/>
                    </a:lnTo>
                    <a:lnTo>
                      <a:pt x="107" y="441"/>
                    </a:lnTo>
                    <a:lnTo>
                      <a:pt x="126" y="457"/>
                    </a:lnTo>
                    <a:lnTo>
                      <a:pt x="149" y="472"/>
                    </a:lnTo>
                    <a:lnTo>
                      <a:pt x="170" y="483"/>
                    </a:lnTo>
                    <a:lnTo>
                      <a:pt x="190" y="495"/>
                    </a:lnTo>
                    <a:lnTo>
                      <a:pt x="209" y="504"/>
                    </a:lnTo>
                    <a:lnTo>
                      <a:pt x="228" y="514"/>
                    </a:lnTo>
                    <a:lnTo>
                      <a:pt x="242" y="523"/>
                    </a:lnTo>
                    <a:lnTo>
                      <a:pt x="253" y="536"/>
                    </a:lnTo>
                    <a:lnTo>
                      <a:pt x="259" y="546"/>
                    </a:lnTo>
                    <a:lnTo>
                      <a:pt x="266" y="555"/>
                    </a:lnTo>
                    <a:lnTo>
                      <a:pt x="268" y="565"/>
                    </a:lnTo>
                    <a:lnTo>
                      <a:pt x="274" y="574"/>
                    </a:lnTo>
                    <a:lnTo>
                      <a:pt x="274" y="586"/>
                    </a:lnTo>
                    <a:lnTo>
                      <a:pt x="276" y="603"/>
                    </a:lnTo>
                    <a:lnTo>
                      <a:pt x="276" y="624"/>
                    </a:lnTo>
                    <a:lnTo>
                      <a:pt x="276" y="652"/>
                    </a:lnTo>
                    <a:lnTo>
                      <a:pt x="274" y="688"/>
                    </a:lnTo>
                    <a:lnTo>
                      <a:pt x="274" y="734"/>
                    </a:lnTo>
                    <a:lnTo>
                      <a:pt x="270" y="782"/>
                    </a:lnTo>
                    <a:lnTo>
                      <a:pt x="266" y="831"/>
                    </a:lnTo>
                    <a:lnTo>
                      <a:pt x="263" y="875"/>
                    </a:lnTo>
                    <a:lnTo>
                      <a:pt x="261" y="913"/>
                    </a:lnTo>
                    <a:lnTo>
                      <a:pt x="259" y="937"/>
                    </a:lnTo>
                    <a:lnTo>
                      <a:pt x="259" y="947"/>
                    </a:lnTo>
                    <a:lnTo>
                      <a:pt x="255" y="960"/>
                    </a:lnTo>
                    <a:lnTo>
                      <a:pt x="247" y="1000"/>
                    </a:lnTo>
                    <a:lnTo>
                      <a:pt x="238" y="1053"/>
                    </a:lnTo>
                    <a:lnTo>
                      <a:pt x="228" y="1118"/>
                    </a:lnTo>
                    <a:lnTo>
                      <a:pt x="217" y="1183"/>
                    </a:lnTo>
                    <a:lnTo>
                      <a:pt x="209" y="1242"/>
                    </a:lnTo>
                    <a:lnTo>
                      <a:pt x="202" y="1283"/>
                    </a:lnTo>
                    <a:lnTo>
                      <a:pt x="202" y="1306"/>
                    </a:lnTo>
                    <a:lnTo>
                      <a:pt x="202" y="1314"/>
                    </a:lnTo>
                    <a:lnTo>
                      <a:pt x="204" y="1325"/>
                    </a:lnTo>
                    <a:lnTo>
                      <a:pt x="206" y="1335"/>
                    </a:lnTo>
                    <a:lnTo>
                      <a:pt x="209" y="1344"/>
                    </a:lnTo>
                    <a:lnTo>
                      <a:pt x="211" y="1354"/>
                    </a:lnTo>
                    <a:lnTo>
                      <a:pt x="213" y="1359"/>
                    </a:lnTo>
                    <a:lnTo>
                      <a:pt x="215" y="1365"/>
                    </a:lnTo>
                    <a:lnTo>
                      <a:pt x="217" y="1367"/>
                    </a:lnTo>
                    <a:lnTo>
                      <a:pt x="219" y="1369"/>
                    </a:lnTo>
                    <a:lnTo>
                      <a:pt x="225" y="1373"/>
                    </a:lnTo>
                    <a:lnTo>
                      <a:pt x="234" y="1380"/>
                    </a:lnTo>
                    <a:lnTo>
                      <a:pt x="249" y="1390"/>
                    </a:lnTo>
                    <a:lnTo>
                      <a:pt x="266" y="1396"/>
                    </a:lnTo>
                    <a:lnTo>
                      <a:pt x="285" y="1405"/>
                    </a:lnTo>
                    <a:lnTo>
                      <a:pt x="308" y="1411"/>
                    </a:lnTo>
                    <a:lnTo>
                      <a:pt x="331" y="1415"/>
                    </a:lnTo>
                    <a:lnTo>
                      <a:pt x="356" y="1413"/>
                    </a:lnTo>
                    <a:lnTo>
                      <a:pt x="382" y="1411"/>
                    </a:lnTo>
                    <a:lnTo>
                      <a:pt x="407" y="1409"/>
                    </a:lnTo>
                    <a:lnTo>
                      <a:pt x="430" y="1409"/>
                    </a:lnTo>
                    <a:lnTo>
                      <a:pt x="449" y="1405"/>
                    </a:lnTo>
                    <a:lnTo>
                      <a:pt x="464" y="1405"/>
                    </a:lnTo>
                    <a:lnTo>
                      <a:pt x="476" y="1403"/>
                    </a:lnTo>
                    <a:lnTo>
                      <a:pt x="479" y="1403"/>
                    </a:lnTo>
                    <a:lnTo>
                      <a:pt x="542" y="1399"/>
                    </a:lnTo>
                    <a:lnTo>
                      <a:pt x="605" y="1363"/>
                    </a:lnTo>
                    <a:lnTo>
                      <a:pt x="590" y="905"/>
                    </a:lnTo>
                    <a:lnTo>
                      <a:pt x="588" y="899"/>
                    </a:lnTo>
                    <a:lnTo>
                      <a:pt x="588" y="894"/>
                    </a:lnTo>
                    <a:lnTo>
                      <a:pt x="588" y="880"/>
                    </a:lnTo>
                    <a:lnTo>
                      <a:pt x="588" y="869"/>
                    </a:lnTo>
                    <a:lnTo>
                      <a:pt x="586" y="854"/>
                    </a:lnTo>
                    <a:lnTo>
                      <a:pt x="586" y="842"/>
                    </a:lnTo>
                    <a:lnTo>
                      <a:pt x="586" y="833"/>
                    </a:lnTo>
                    <a:lnTo>
                      <a:pt x="586" y="829"/>
                    </a:lnTo>
                    <a:lnTo>
                      <a:pt x="586" y="812"/>
                    </a:lnTo>
                    <a:lnTo>
                      <a:pt x="590" y="774"/>
                    </a:lnTo>
                    <a:lnTo>
                      <a:pt x="595" y="721"/>
                    </a:lnTo>
                    <a:lnTo>
                      <a:pt x="601" y="660"/>
                    </a:lnTo>
                    <a:lnTo>
                      <a:pt x="607" y="599"/>
                    </a:lnTo>
                    <a:lnTo>
                      <a:pt x="612" y="548"/>
                    </a:lnTo>
                    <a:lnTo>
                      <a:pt x="616" y="512"/>
                    </a:lnTo>
                    <a:lnTo>
                      <a:pt x="618" y="498"/>
                    </a:lnTo>
                    <a:lnTo>
                      <a:pt x="610" y="419"/>
                    </a:lnTo>
                    <a:lnTo>
                      <a:pt x="578" y="350"/>
                    </a:lnTo>
                    <a:lnTo>
                      <a:pt x="572" y="342"/>
                    </a:lnTo>
                    <a:lnTo>
                      <a:pt x="557" y="323"/>
                    </a:lnTo>
                    <a:lnTo>
                      <a:pt x="531" y="297"/>
                    </a:lnTo>
                    <a:lnTo>
                      <a:pt x="502" y="266"/>
                    </a:lnTo>
                    <a:lnTo>
                      <a:pt x="468" y="230"/>
                    </a:lnTo>
                    <a:lnTo>
                      <a:pt x="432" y="196"/>
                    </a:lnTo>
                    <a:lnTo>
                      <a:pt x="398" y="166"/>
                    </a:lnTo>
                    <a:lnTo>
                      <a:pt x="365" y="141"/>
                    </a:lnTo>
                    <a:lnTo>
                      <a:pt x="327" y="92"/>
                    </a:lnTo>
                    <a:lnTo>
                      <a:pt x="280" y="14"/>
                    </a:lnTo>
                    <a:lnTo>
                      <a:pt x="255" y="0"/>
                    </a:lnTo>
                    <a:lnTo>
                      <a:pt x="204" y="84"/>
                    </a:lnTo>
                    <a:lnTo>
                      <a:pt x="204" y="88"/>
                    </a:lnTo>
                    <a:lnTo>
                      <a:pt x="209" y="99"/>
                    </a:lnTo>
                    <a:lnTo>
                      <a:pt x="217" y="116"/>
                    </a:lnTo>
                    <a:lnTo>
                      <a:pt x="230" y="137"/>
                    </a:lnTo>
                    <a:lnTo>
                      <a:pt x="247" y="162"/>
                    </a:lnTo>
                    <a:lnTo>
                      <a:pt x="270" y="189"/>
                    </a:lnTo>
                    <a:lnTo>
                      <a:pt x="297" y="213"/>
                    </a:lnTo>
                    <a:lnTo>
                      <a:pt x="331" y="240"/>
                    </a:lnTo>
                    <a:lnTo>
                      <a:pt x="438" y="314"/>
                    </a:lnTo>
                    <a:close/>
                  </a:path>
                </a:pathLst>
              </a:custGeom>
              <a:solidFill>
                <a:srgbClr val="E6FFE6"/>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42" name="Freeform 49"/>
              <p:cNvSpPr>
                <a:spLocks/>
              </p:cNvSpPr>
              <p:nvPr/>
            </p:nvSpPr>
            <p:spPr bwMode="auto">
              <a:xfrm>
                <a:off x="2563" y="1200"/>
                <a:ext cx="188" cy="302"/>
              </a:xfrm>
              <a:custGeom>
                <a:avLst/>
                <a:gdLst>
                  <a:gd name="T0" fmla="*/ 0 w 377"/>
                  <a:gd name="T1" fmla="*/ 1 h 604"/>
                  <a:gd name="T2" fmla="*/ 0 w 377"/>
                  <a:gd name="T3" fmla="*/ 1 h 604"/>
                  <a:gd name="T4" fmla="*/ 0 w 377"/>
                  <a:gd name="T5" fmla="*/ 1 h 604"/>
                  <a:gd name="T6" fmla="*/ 0 w 377"/>
                  <a:gd name="T7" fmla="*/ 1 h 604"/>
                  <a:gd name="T8" fmla="*/ 0 w 377"/>
                  <a:gd name="T9" fmla="*/ 1 h 604"/>
                  <a:gd name="T10" fmla="*/ 0 w 377"/>
                  <a:gd name="T11" fmla="*/ 1 h 604"/>
                  <a:gd name="T12" fmla="*/ 0 w 377"/>
                  <a:gd name="T13" fmla="*/ 1 h 604"/>
                  <a:gd name="T14" fmla="*/ 0 w 377"/>
                  <a:gd name="T15" fmla="*/ 1 h 604"/>
                  <a:gd name="T16" fmla="*/ 0 w 377"/>
                  <a:gd name="T17" fmla="*/ 1 h 604"/>
                  <a:gd name="T18" fmla="*/ 0 w 377"/>
                  <a:gd name="T19" fmla="*/ 1 h 604"/>
                  <a:gd name="T20" fmla="*/ 0 w 377"/>
                  <a:gd name="T21" fmla="*/ 1 h 604"/>
                  <a:gd name="T22" fmla="*/ 0 w 377"/>
                  <a:gd name="T23" fmla="*/ 1 h 604"/>
                  <a:gd name="T24" fmla="*/ 0 w 377"/>
                  <a:gd name="T25" fmla="*/ 1 h 604"/>
                  <a:gd name="T26" fmla="*/ 0 w 377"/>
                  <a:gd name="T27" fmla="*/ 1 h 604"/>
                  <a:gd name="T28" fmla="*/ 0 w 377"/>
                  <a:gd name="T29" fmla="*/ 1 h 604"/>
                  <a:gd name="T30" fmla="*/ 0 w 377"/>
                  <a:gd name="T31" fmla="*/ 1 h 604"/>
                  <a:gd name="T32" fmla="*/ 0 w 377"/>
                  <a:gd name="T33" fmla="*/ 1 h 604"/>
                  <a:gd name="T34" fmla="*/ 0 w 377"/>
                  <a:gd name="T35" fmla="*/ 1 h 604"/>
                  <a:gd name="T36" fmla="*/ 0 w 377"/>
                  <a:gd name="T37" fmla="*/ 1 h 604"/>
                  <a:gd name="T38" fmla="*/ 0 w 377"/>
                  <a:gd name="T39" fmla="*/ 1 h 604"/>
                  <a:gd name="T40" fmla="*/ 0 w 377"/>
                  <a:gd name="T41" fmla="*/ 1 h 604"/>
                  <a:gd name="T42" fmla="*/ 0 w 377"/>
                  <a:gd name="T43" fmla="*/ 1 h 604"/>
                  <a:gd name="T44" fmla="*/ 0 w 377"/>
                  <a:gd name="T45" fmla="*/ 1 h 604"/>
                  <a:gd name="T46" fmla="*/ 0 w 377"/>
                  <a:gd name="T47" fmla="*/ 1 h 604"/>
                  <a:gd name="T48" fmla="*/ 0 w 377"/>
                  <a:gd name="T49" fmla="*/ 1 h 604"/>
                  <a:gd name="T50" fmla="*/ 0 w 377"/>
                  <a:gd name="T51" fmla="*/ 1 h 604"/>
                  <a:gd name="T52" fmla="*/ 0 w 377"/>
                  <a:gd name="T53" fmla="*/ 1 h 604"/>
                  <a:gd name="T54" fmla="*/ 0 w 377"/>
                  <a:gd name="T55" fmla="*/ 1 h 604"/>
                  <a:gd name="T56" fmla="*/ 0 w 377"/>
                  <a:gd name="T57" fmla="*/ 1 h 604"/>
                  <a:gd name="T58" fmla="*/ 0 w 377"/>
                  <a:gd name="T59" fmla="*/ 1 h 604"/>
                  <a:gd name="T60" fmla="*/ 0 w 377"/>
                  <a:gd name="T61" fmla="*/ 1 h 604"/>
                  <a:gd name="T62" fmla="*/ 0 w 377"/>
                  <a:gd name="T63" fmla="*/ 1 h 604"/>
                  <a:gd name="T64" fmla="*/ 0 w 377"/>
                  <a:gd name="T65" fmla="*/ 1 h 604"/>
                  <a:gd name="T66" fmla="*/ 0 w 377"/>
                  <a:gd name="T67" fmla="*/ 1 h 604"/>
                  <a:gd name="T68" fmla="*/ 0 w 377"/>
                  <a:gd name="T69" fmla="*/ 1 h 604"/>
                  <a:gd name="T70" fmla="*/ 0 w 377"/>
                  <a:gd name="T71" fmla="*/ 1 h 604"/>
                  <a:gd name="T72" fmla="*/ 0 w 377"/>
                  <a:gd name="T73" fmla="*/ 1 h 604"/>
                  <a:gd name="T74" fmla="*/ 0 w 377"/>
                  <a:gd name="T75" fmla="*/ 1 h 604"/>
                  <a:gd name="T76" fmla="*/ 0 w 377"/>
                  <a:gd name="T77" fmla="*/ 1 h 604"/>
                  <a:gd name="T78" fmla="*/ 0 w 377"/>
                  <a:gd name="T79" fmla="*/ 1 h 604"/>
                  <a:gd name="T80" fmla="*/ 0 w 377"/>
                  <a:gd name="T81" fmla="*/ 1 h 604"/>
                  <a:gd name="T82" fmla="*/ 0 w 377"/>
                  <a:gd name="T83" fmla="*/ 1 h 604"/>
                  <a:gd name="T84" fmla="*/ 0 w 377"/>
                  <a:gd name="T85" fmla="*/ 1 h 60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77"/>
                  <a:gd name="T130" fmla="*/ 0 h 604"/>
                  <a:gd name="T131" fmla="*/ 377 w 377"/>
                  <a:gd name="T132" fmla="*/ 604 h 60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77" h="604">
                    <a:moveTo>
                      <a:pt x="75" y="102"/>
                    </a:moveTo>
                    <a:lnTo>
                      <a:pt x="76" y="102"/>
                    </a:lnTo>
                    <a:lnTo>
                      <a:pt x="82" y="104"/>
                    </a:lnTo>
                    <a:lnTo>
                      <a:pt x="92" y="106"/>
                    </a:lnTo>
                    <a:lnTo>
                      <a:pt x="101" y="108"/>
                    </a:lnTo>
                    <a:lnTo>
                      <a:pt x="111" y="108"/>
                    </a:lnTo>
                    <a:lnTo>
                      <a:pt x="118" y="108"/>
                    </a:lnTo>
                    <a:lnTo>
                      <a:pt x="126" y="104"/>
                    </a:lnTo>
                    <a:lnTo>
                      <a:pt x="130" y="101"/>
                    </a:lnTo>
                    <a:lnTo>
                      <a:pt x="183" y="125"/>
                    </a:lnTo>
                    <a:lnTo>
                      <a:pt x="185" y="125"/>
                    </a:lnTo>
                    <a:lnTo>
                      <a:pt x="189" y="127"/>
                    </a:lnTo>
                    <a:lnTo>
                      <a:pt x="194" y="131"/>
                    </a:lnTo>
                    <a:lnTo>
                      <a:pt x="202" y="133"/>
                    </a:lnTo>
                    <a:lnTo>
                      <a:pt x="209" y="133"/>
                    </a:lnTo>
                    <a:lnTo>
                      <a:pt x="217" y="133"/>
                    </a:lnTo>
                    <a:lnTo>
                      <a:pt x="223" y="131"/>
                    </a:lnTo>
                    <a:lnTo>
                      <a:pt x="228" y="127"/>
                    </a:lnTo>
                    <a:lnTo>
                      <a:pt x="228" y="51"/>
                    </a:lnTo>
                    <a:lnTo>
                      <a:pt x="215" y="36"/>
                    </a:lnTo>
                    <a:lnTo>
                      <a:pt x="265" y="19"/>
                    </a:lnTo>
                    <a:lnTo>
                      <a:pt x="280" y="0"/>
                    </a:lnTo>
                    <a:lnTo>
                      <a:pt x="285" y="4"/>
                    </a:lnTo>
                    <a:lnTo>
                      <a:pt x="289" y="7"/>
                    </a:lnTo>
                    <a:lnTo>
                      <a:pt x="295" y="11"/>
                    </a:lnTo>
                    <a:lnTo>
                      <a:pt x="301" y="13"/>
                    </a:lnTo>
                    <a:lnTo>
                      <a:pt x="306" y="17"/>
                    </a:lnTo>
                    <a:lnTo>
                      <a:pt x="310" y="19"/>
                    </a:lnTo>
                    <a:lnTo>
                      <a:pt x="316" y="19"/>
                    </a:lnTo>
                    <a:lnTo>
                      <a:pt x="320" y="17"/>
                    </a:lnTo>
                    <a:lnTo>
                      <a:pt x="327" y="21"/>
                    </a:lnTo>
                    <a:lnTo>
                      <a:pt x="339" y="25"/>
                    </a:lnTo>
                    <a:lnTo>
                      <a:pt x="350" y="30"/>
                    </a:lnTo>
                    <a:lnTo>
                      <a:pt x="358" y="34"/>
                    </a:lnTo>
                    <a:lnTo>
                      <a:pt x="367" y="40"/>
                    </a:lnTo>
                    <a:lnTo>
                      <a:pt x="373" y="42"/>
                    </a:lnTo>
                    <a:lnTo>
                      <a:pt x="377" y="44"/>
                    </a:lnTo>
                    <a:lnTo>
                      <a:pt x="337" y="95"/>
                    </a:lnTo>
                    <a:lnTo>
                      <a:pt x="335" y="102"/>
                    </a:lnTo>
                    <a:lnTo>
                      <a:pt x="333" y="121"/>
                    </a:lnTo>
                    <a:lnTo>
                      <a:pt x="329" y="150"/>
                    </a:lnTo>
                    <a:lnTo>
                      <a:pt x="327" y="184"/>
                    </a:lnTo>
                    <a:lnTo>
                      <a:pt x="323" y="220"/>
                    </a:lnTo>
                    <a:lnTo>
                      <a:pt x="322" y="254"/>
                    </a:lnTo>
                    <a:lnTo>
                      <a:pt x="322" y="283"/>
                    </a:lnTo>
                    <a:lnTo>
                      <a:pt x="323" y="302"/>
                    </a:lnTo>
                    <a:lnTo>
                      <a:pt x="337" y="329"/>
                    </a:lnTo>
                    <a:lnTo>
                      <a:pt x="360" y="359"/>
                    </a:lnTo>
                    <a:lnTo>
                      <a:pt x="360" y="361"/>
                    </a:lnTo>
                    <a:lnTo>
                      <a:pt x="360" y="370"/>
                    </a:lnTo>
                    <a:lnTo>
                      <a:pt x="361" y="380"/>
                    </a:lnTo>
                    <a:lnTo>
                      <a:pt x="363" y="393"/>
                    </a:lnTo>
                    <a:lnTo>
                      <a:pt x="363" y="408"/>
                    </a:lnTo>
                    <a:lnTo>
                      <a:pt x="363" y="422"/>
                    </a:lnTo>
                    <a:lnTo>
                      <a:pt x="363" y="435"/>
                    </a:lnTo>
                    <a:lnTo>
                      <a:pt x="361" y="445"/>
                    </a:lnTo>
                    <a:lnTo>
                      <a:pt x="356" y="450"/>
                    </a:lnTo>
                    <a:lnTo>
                      <a:pt x="344" y="456"/>
                    </a:lnTo>
                    <a:lnTo>
                      <a:pt x="331" y="460"/>
                    </a:lnTo>
                    <a:lnTo>
                      <a:pt x="316" y="465"/>
                    </a:lnTo>
                    <a:lnTo>
                      <a:pt x="301" y="467"/>
                    </a:lnTo>
                    <a:lnTo>
                      <a:pt x="289" y="469"/>
                    </a:lnTo>
                    <a:lnTo>
                      <a:pt x="280" y="469"/>
                    </a:lnTo>
                    <a:lnTo>
                      <a:pt x="276" y="471"/>
                    </a:lnTo>
                    <a:lnTo>
                      <a:pt x="276" y="475"/>
                    </a:lnTo>
                    <a:lnTo>
                      <a:pt x="274" y="486"/>
                    </a:lnTo>
                    <a:lnTo>
                      <a:pt x="274" y="502"/>
                    </a:lnTo>
                    <a:lnTo>
                      <a:pt x="272" y="523"/>
                    </a:lnTo>
                    <a:lnTo>
                      <a:pt x="270" y="542"/>
                    </a:lnTo>
                    <a:lnTo>
                      <a:pt x="268" y="559"/>
                    </a:lnTo>
                    <a:lnTo>
                      <a:pt x="266" y="572"/>
                    </a:lnTo>
                    <a:lnTo>
                      <a:pt x="265" y="580"/>
                    </a:lnTo>
                    <a:lnTo>
                      <a:pt x="261" y="581"/>
                    </a:lnTo>
                    <a:lnTo>
                      <a:pt x="259" y="585"/>
                    </a:lnTo>
                    <a:lnTo>
                      <a:pt x="253" y="589"/>
                    </a:lnTo>
                    <a:lnTo>
                      <a:pt x="247" y="595"/>
                    </a:lnTo>
                    <a:lnTo>
                      <a:pt x="240" y="597"/>
                    </a:lnTo>
                    <a:lnTo>
                      <a:pt x="230" y="600"/>
                    </a:lnTo>
                    <a:lnTo>
                      <a:pt x="219" y="602"/>
                    </a:lnTo>
                    <a:lnTo>
                      <a:pt x="206" y="604"/>
                    </a:lnTo>
                    <a:lnTo>
                      <a:pt x="189" y="602"/>
                    </a:lnTo>
                    <a:lnTo>
                      <a:pt x="171" y="602"/>
                    </a:lnTo>
                    <a:lnTo>
                      <a:pt x="152" y="600"/>
                    </a:lnTo>
                    <a:lnTo>
                      <a:pt x="135" y="599"/>
                    </a:lnTo>
                    <a:lnTo>
                      <a:pt x="118" y="593"/>
                    </a:lnTo>
                    <a:lnTo>
                      <a:pt x="107" y="583"/>
                    </a:lnTo>
                    <a:lnTo>
                      <a:pt x="95" y="570"/>
                    </a:lnTo>
                    <a:lnTo>
                      <a:pt x="92" y="551"/>
                    </a:lnTo>
                    <a:lnTo>
                      <a:pt x="86" y="553"/>
                    </a:lnTo>
                    <a:lnTo>
                      <a:pt x="76" y="555"/>
                    </a:lnTo>
                    <a:lnTo>
                      <a:pt x="61" y="555"/>
                    </a:lnTo>
                    <a:lnTo>
                      <a:pt x="44" y="553"/>
                    </a:lnTo>
                    <a:lnTo>
                      <a:pt x="27" y="545"/>
                    </a:lnTo>
                    <a:lnTo>
                      <a:pt x="12" y="530"/>
                    </a:lnTo>
                    <a:lnTo>
                      <a:pt x="2" y="504"/>
                    </a:lnTo>
                    <a:lnTo>
                      <a:pt x="0" y="465"/>
                    </a:lnTo>
                    <a:lnTo>
                      <a:pt x="0" y="462"/>
                    </a:lnTo>
                    <a:lnTo>
                      <a:pt x="4" y="456"/>
                    </a:lnTo>
                    <a:lnTo>
                      <a:pt x="6" y="446"/>
                    </a:lnTo>
                    <a:lnTo>
                      <a:pt x="14" y="435"/>
                    </a:lnTo>
                    <a:lnTo>
                      <a:pt x="21" y="422"/>
                    </a:lnTo>
                    <a:lnTo>
                      <a:pt x="33" y="408"/>
                    </a:lnTo>
                    <a:lnTo>
                      <a:pt x="46" y="397"/>
                    </a:lnTo>
                    <a:lnTo>
                      <a:pt x="61" y="388"/>
                    </a:lnTo>
                    <a:lnTo>
                      <a:pt x="75" y="372"/>
                    </a:lnTo>
                    <a:lnTo>
                      <a:pt x="84" y="348"/>
                    </a:lnTo>
                    <a:lnTo>
                      <a:pt x="88" y="321"/>
                    </a:lnTo>
                    <a:lnTo>
                      <a:pt x="90" y="291"/>
                    </a:lnTo>
                    <a:lnTo>
                      <a:pt x="86" y="260"/>
                    </a:lnTo>
                    <a:lnTo>
                      <a:pt x="84" y="234"/>
                    </a:lnTo>
                    <a:lnTo>
                      <a:pt x="82" y="216"/>
                    </a:lnTo>
                    <a:lnTo>
                      <a:pt x="82" y="211"/>
                    </a:lnTo>
                    <a:lnTo>
                      <a:pt x="65" y="167"/>
                    </a:lnTo>
                    <a:lnTo>
                      <a:pt x="63" y="165"/>
                    </a:lnTo>
                    <a:lnTo>
                      <a:pt x="59" y="163"/>
                    </a:lnTo>
                    <a:lnTo>
                      <a:pt x="54" y="158"/>
                    </a:lnTo>
                    <a:lnTo>
                      <a:pt x="48" y="154"/>
                    </a:lnTo>
                    <a:lnTo>
                      <a:pt x="42" y="150"/>
                    </a:lnTo>
                    <a:lnTo>
                      <a:pt x="36" y="144"/>
                    </a:lnTo>
                    <a:lnTo>
                      <a:pt x="33" y="139"/>
                    </a:lnTo>
                    <a:lnTo>
                      <a:pt x="33" y="137"/>
                    </a:lnTo>
                    <a:lnTo>
                      <a:pt x="33" y="131"/>
                    </a:lnTo>
                    <a:lnTo>
                      <a:pt x="38" y="127"/>
                    </a:lnTo>
                    <a:lnTo>
                      <a:pt x="44" y="121"/>
                    </a:lnTo>
                    <a:lnTo>
                      <a:pt x="54" y="116"/>
                    </a:lnTo>
                    <a:lnTo>
                      <a:pt x="61" y="110"/>
                    </a:lnTo>
                    <a:lnTo>
                      <a:pt x="67" y="106"/>
                    </a:lnTo>
                    <a:lnTo>
                      <a:pt x="73" y="102"/>
                    </a:lnTo>
                    <a:lnTo>
                      <a:pt x="75" y="102"/>
                    </a:lnTo>
                    <a:close/>
                  </a:path>
                </a:pathLst>
              </a:custGeom>
              <a:solidFill>
                <a:srgbClr val="80B5FF"/>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43" name="Freeform 50"/>
              <p:cNvSpPr>
                <a:spLocks/>
              </p:cNvSpPr>
              <p:nvPr/>
            </p:nvSpPr>
            <p:spPr bwMode="auto">
              <a:xfrm>
                <a:off x="2160" y="694"/>
                <a:ext cx="290" cy="42"/>
              </a:xfrm>
              <a:custGeom>
                <a:avLst/>
                <a:gdLst>
                  <a:gd name="T0" fmla="*/ 1 w 579"/>
                  <a:gd name="T1" fmla="*/ 0 h 83"/>
                  <a:gd name="T2" fmla="*/ 1 w 579"/>
                  <a:gd name="T3" fmla="*/ 0 h 83"/>
                  <a:gd name="T4" fmla="*/ 1 w 579"/>
                  <a:gd name="T5" fmla="*/ 0 h 83"/>
                  <a:gd name="T6" fmla="*/ 1 w 579"/>
                  <a:gd name="T7" fmla="*/ 0 h 83"/>
                  <a:gd name="T8" fmla="*/ 1 w 579"/>
                  <a:gd name="T9" fmla="*/ 1 h 83"/>
                  <a:gd name="T10" fmla="*/ 1 w 579"/>
                  <a:gd name="T11" fmla="*/ 1 h 83"/>
                  <a:gd name="T12" fmla="*/ 1 w 579"/>
                  <a:gd name="T13" fmla="*/ 1 h 83"/>
                  <a:gd name="T14" fmla="*/ 1 w 579"/>
                  <a:gd name="T15" fmla="*/ 1 h 83"/>
                  <a:gd name="T16" fmla="*/ 1 w 579"/>
                  <a:gd name="T17" fmla="*/ 1 h 83"/>
                  <a:gd name="T18" fmla="*/ 1 w 579"/>
                  <a:gd name="T19" fmla="*/ 1 h 83"/>
                  <a:gd name="T20" fmla="*/ 0 w 579"/>
                  <a:gd name="T21" fmla="*/ 1 h 83"/>
                  <a:gd name="T22" fmla="*/ 1 w 579"/>
                  <a:gd name="T23" fmla="*/ 0 h 83"/>
                  <a:gd name="T24" fmla="*/ 1 w 579"/>
                  <a:gd name="T25" fmla="*/ 0 h 8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79"/>
                  <a:gd name="T40" fmla="*/ 0 h 83"/>
                  <a:gd name="T41" fmla="*/ 579 w 579"/>
                  <a:gd name="T42" fmla="*/ 83 h 8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79" h="83">
                    <a:moveTo>
                      <a:pt x="7" y="0"/>
                    </a:moveTo>
                    <a:lnTo>
                      <a:pt x="32" y="0"/>
                    </a:lnTo>
                    <a:lnTo>
                      <a:pt x="98" y="0"/>
                    </a:lnTo>
                    <a:lnTo>
                      <a:pt x="190" y="0"/>
                    </a:lnTo>
                    <a:lnTo>
                      <a:pt x="296" y="1"/>
                    </a:lnTo>
                    <a:lnTo>
                      <a:pt x="399" y="1"/>
                    </a:lnTo>
                    <a:lnTo>
                      <a:pt x="490" y="3"/>
                    </a:lnTo>
                    <a:lnTo>
                      <a:pt x="555" y="3"/>
                    </a:lnTo>
                    <a:lnTo>
                      <a:pt x="579" y="5"/>
                    </a:lnTo>
                    <a:lnTo>
                      <a:pt x="577" y="83"/>
                    </a:lnTo>
                    <a:lnTo>
                      <a:pt x="0" y="78"/>
                    </a:lnTo>
                    <a:lnTo>
                      <a:pt x="7" y="0"/>
                    </a:lnTo>
                    <a:close/>
                  </a:path>
                </a:pathLst>
              </a:custGeom>
              <a:solidFill>
                <a:srgbClr val="EDE8BA"/>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44" name="Freeform 51"/>
              <p:cNvSpPr>
                <a:spLocks/>
              </p:cNvSpPr>
              <p:nvPr/>
            </p:nvSpPr>
            <p:spPr bwMode="auto">
              <a:xfrm>
                <a:off x="2600" y="1208"/>
                <a:ext cx="30" cy="51"/>
              </a:xfrm>
              <a:custGeom>
                <a:avLst/>
                <a:gdLst>
                  <a:gd name="T0" fmla="*/ 0 w 58"/>
                  <a:gd name="T1" fmla="*/ 1 h 101"/>
                  <a:gd name="T2" fmla="*/ 1 w 58"/>
                  <a:gd name="T3" fmla="*/ 1 h 101"/>
                  <a:gd name="T4" fmla="*/ 1 w 58"/>
                  <a:gd name="T5" fmla="*/ 1 h 101"/>
                  <a:gd name="T6" fmla="*/ 1 w 58"/>
                  <a:gd name="T7" fmla="*/ 1 h 101"/>
                  <a:gd name="T8" fmla="*/ 1 w 58"/>
                  <a:gd name="T9" fmla="*/ 1 h 101"/>
                  <a:gd name="T10" fmla="*/ 1 w 58"/>
                  <a:gd name="T11" fmla="*/ 1 h 101"/>
                  <a:gd name="T12" fmla="*/ 1 w 58"/>
                  <a:gd name="T13" fmla="*/ 1 h 101"/>
                  <a:gd name="T14" fmla="*/ 1 w 58"/>
                  <a:gd name="T15" fmla="*/ 1 h 101"/>
                  <a:gd name="T16" fmla="*/ 1 w 58"/>
                  <a:gd name="T17" fmla="*/ 1 h 101"/>
                  <a:gd name="T18" fmla="*/ 1 w 58"/>
                  <a:gd name="T19" fmla="*/ 1 h 101"/>
                  <a:gd name="T20" fmla="*/ 1 w 58"/>
                  <a:gd name="T21" fmla="*/ 1 h 101"/>
                  <a:gd name="T22" fmla="*/ 1 w 58"/>
                  <a:gd name="T23" fmla="*/ 1 h 101"/>
                  <a:gd name="T24" fmla="*/ 1 w 58"/>
                  <a:gd name="T25" fmla="*/ 1 h 101"/>
                  <a:gd name="T26" fmla="*/ 1 w 58"/>
                  <a:gd name="T27" fmla="*/ 1 h 101"/>
                  <a:gd name="T28" fmla="*/ 1 w 58"/>
                  <a:gd name="T29" fmla="*/ 1 h 101"/>
                  <a:gd name="T30" fmla="*/ 1 w 58"/>
                  <a:gd name="T31" fmla="*/ 1 h 101"/>
                  <a:gd name="T32" fmla="*/ 1 w 58"/>
                  <a:gd name="T33" fmla="*/ 1 h 101"/>
                  <a:gd name="T34" fmla="*/ 1 w 58"/>
                  <a:gd name="T35" fmla="*/ 1 h 101"/>
                  <a:gd name="T36" fmla="*/ 1 w 58"/>
                  <a:gd name="T37" fmla="*/ 1 h 101"/>
                  <a:gd name="T38" fmla="*/ 1 w 58"/>
                  <a:gd name="T39" fmla="*/ 1 h 101"/>
                  <a:gd name="T40" fmla="*/ 1 w 58"/>
                  <a:gd name="T41" fmla="*/ 1 h 101"/>
                  <a:gd name="T42" fmla="*/ 1 w 58"/>
                  <a:gd name="T43" fmla="*/ 1 h 101"/>
                  <a:gd name="T44" fmla="*/ 1 w 58"/>
                  <a:gd name="T45" fmla="*/ 1 h 101"/>
                  <a:gd name="T46" fmla="*/ 1 w 58"/>
                  <a:gd name="T47" fmla="*/ 0 h 101"/>
                  <a:gd name="T48" fmla="*/ 1 w 58"/>
                  <a:gd name="T49" fmla="*/ 1 h 101"/>
                  <a:gd name="T50" fmla="*/ 1 w 58"/>
                  <a:gd name="T51" fmla="*/ 1 h 101"/>
                  <a:gd name="T52" fmla="*/ 0 w 58"/>
                  <a:gd name="T53" fmla="*/ 1 h 101"/>
                  <a:gd name="T54" fmla="*/ 0 w 58"/>
                  <a:gd name="T55" fmla="*/ 1 h 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8"/>
                  <a:gd name="T85" fmla="*/ 0 h 101"/>
                  <a:gd name="T86" fmla="*/ 58 w 58"/>
                  <a:gd name="T87" fmla="*/ 101 h 10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8" h="101">
                    <a:moveTo>
                      <a:pt x="0" y="85"/>
                    </a:moveTo>
                    <a:lnTo>
                      <a:pt x="1" y="87"/>
                    </a:lnTo>
                    <a:lnTo>
                      <a:pt x="5" y="93"/>
                    </a:lnTo>
                    <a:lnTo>
                      <a:pt x="7" y="95"/>
                    </a:lnTo>
                    <a:lnTo>
                      <a:pt x="15" y="99"/>
                    </a:lnTo>
                    <a:lnTo>
                      <a:pt x="20" y="101"/>
                    </a:lnTo>
                    <a:lnTo>
                      <a:pt x="30" y="101"/>
                    </a:lnTo>
                    <a:lnTo>
                      <a:pt x="38" y="99"/>
                    </a:lnTo>
                    <a:lnTo>
                      <a:pt x="45" y="99"/>
                    </a:lnTo>
                    <a:lnTo>
                      <a:pt x="51" y="95"/>
                    </a:lnTo>
                    <a:lnTo>
                      <a:pt x="55" y="95"/>
                    </a:lnTo>
                    <a:lnTo>
                      <a:pt x="58" y="91"/>
                    </a:lnTo>
                    <a:lnTo>
                      <a:pt x="58" y="87"/>
                    </a:lnTo>
                    <a:lnTo>
                      <a:pt x="58" y="82"/>
                    </a:lnTo>
                    <a:lnTo>
                      <a:pt x="57" y="74"/>
                    </a:lnTo>
                    <a:lnTo>
                      <a:pt x="55" y="61"/>
                    </a:lnTo>
                    <a:lnTo>
                      <a:pt x="53" y="47"/>
                    </a:lnTo>
                    <a:lnTo>
                      <a:pt x="49" y="34"/>
                    </a:lnTo>
                    <a:lnTo>
                      <a:pt x="49" y="21"/>
                    </a:lnTo>
                    <a:lnTo>
                      <a:pt x="47" y="11"/>
                    </a:lnTo>
                    <a:lnTo>
                      <a:pt x="49" y="8"/>
                    </a:lnTo>
                    <a:lnTo>
                      <a:pt x="43" y="4"/>
                    </a:lnTo>
                    <a:lnTo>
                      <a:pt x="36" y="2"/>
                    </a:lnTo>
                    <a:lnTo>
                      <a:pt x="24" y="0"/>
                    </a:lnTo>
                    <a:lnTo>
                      <a:pt x="22" y="2"/>
                    </a:lnTo>
                    <a:lnTo>
                      <a:pt x="7" y="19"/>
                    </a:lnTo>
                    <a:lnTo>
                      <a:pt x="0" y="85"/>
                    </a:lnTo>
                    <a:close/>
                  </a:path>
                </a:pathLst>
              </a:custGeom>
              <a:solidFill>
                <a:srgbClr val="B36675"/>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45" name="Freeform 52"/>
              <p:cNvSpPr>
                <a:spLocks/>
              </p:cNvSpPr>
              <p:nvPr/>
            </p:nvSpPr>
            <p:spPr bwMode="auto">
              <a:xfrm>
                <a:off x="2653" y="1229"/>
                <a:ext cx="25" cy="41"/>
              </a:xfrm>
              <a:custGeom>
                <a:avLst/>
                <a:gdLst>
                  <a:gd name="T0" fmla="*/ 0 w 49"/>
                  <a:gd name="T1" fmla="*/ 1 h 81"/>
                  <a:gd name="T2" fmla="*/ 1 w 49"/>
                  <a:gd name="T3" fmla="*/ 1 h 81"/>
                  <a:gd name="T4" fmla="*/ 1 w 49"/>
                  <a:gd name="T5" fmla="*/ 1 h 81"/>
                  <a:gd name="T6" fmla="*/ 1 w 49"/>
                  <a:gd name="T7" fmla="*/ 1 h 81"/>
                  <a:gd name="T8" fmla="*/ 1 w 49"/>
                  <a:gd name="T9" fmla="*/ 1 h 81"/>
                  <a:gd name="T10" fmla="*/ 1 w 49"/>
                  <a:gd name="T11" fmla="*/ 1 h 81"/>
                  <a:gd name="T12" fmla="*/ 1 w 49"/>
                  <a:gd name="T13" fmla="*/ 1 h 81"/>
                  <a:gd name="T14" fmla="*/ 1 w 49"/>
                  <a:gd name="T15" fmla="*/ 1 h 81"/>
                  <a:gd name="T16" fmla="*/ 1 w 49"/>
                  <a:gd name="T17" fmla="*/ 1 h 81"/>
                  <a:gd name="T18" fmla="*/ 1 w 49"/>
                  <a:gd name="T19" fmla="*/ 1 h 81"/>
                  <a:gd name="T20" fmla="*/ 1 w 49"/>
                  <a:gd name="T21" fmla="*/ 1 h 81"/>
                  <a:gd name="T22" fmla="*/ 1 w 49"/>
                  <a:gd name="T23" fmla="*/ 1 h 81"/>
                  <a:gd name="T24" fmla="*/ 1 w 49"/>
                  <a:gd name="T25" fmla="*/ 1 h 81"/>
                  <a:gd name="T26" fmla="*/ 1 w 49"/>
                  <a:gd name="T27" fmla="*/ 1 h 81"/>
                  <a:gd name="T28" fmla="*/ 1 w 49"/>
                  <a:gd name="T29" fmla="*/ 1 h 81"/>
                  <a:gd name="T30" fmla="*/ 1 w 49"/>
                  <a:gd name="T31" fmla="*/ 1 h 81"/>
                  <a:gd name="T32" fmla="*/ 1 w 49"/>
                  <a:gd name="T33" fmla="*/ 0 h 81"/>
                  <a:gd name="T34" fmla="*/ 1 w 49"/>
                  <a:gd name="T35" fmla="*/ 1 h 81"/>
                  <a:gd name="T36" fmla="*/ 0 w 49"/>
                  <a:gd name="T37" fmla="*/ 1 h 81"/>
                  <a:gd name="T38" fmla="*/ 0 w 49"/>
                  <a:gd name="T39" fmla="*/ 1 h 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81"/>
                  <a:gd name="T62" fmla="*/ 49 w 49"/>
                  <a:gd name="T63" fmla="*/ 81 h 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81">
                    <a:moveTo>
                      <a:pt x="0" y="70"/>
                    </a:moveTo>
                    <a:lnTo>
                      <a:pt x="2" y="70"/>
                    </a:lnTo>
                    <a:lnTo>
                      <a:pt x="8" y="74"/>
                    </a:lnTo>
                    <a:lnTo>
                      <a:pt x="13" y="76"/>
                    </a:lnTo>
                    <a:lnTo>
                      <a:pt x="23" y="80"/>
                    </a:lnTo>
                    <a:lnTo>
                      <a:pt x="30" y="81"/>
                    </a:lnTo>
                    <a:lnTo>
                      <a:pt x="38" y="81"/>
                    </a:lnTo>
                    <a:lnTo>
                      <a:pt x="44" y="78"/>
                    </a:lnTo>
                    <a:lnTo>
                      <a:pt x="47" y="72"/>
                    </a:lnTo>
                    <a:lnTo>
                      <a:pt x="49" y="61"/>
                    </a:lnTo>
                    <a:lnTo>
                      <a:pt x="49" y="49"/>
                    </a:lnTo>
                    <a:lnTo>
                      <a:pt x="49" y="38"/>
                    </a:lnTo>
                    <a:lnTo>
                      <a:pt x="49" y="26"/>
                    </a:lnTo>
                    <a:lnTo>
                      <a:pt x="49" y="15"/>
                    </a:lnTo>
                    <a:lnTo>
                      <a:pt x="49" y="7"/>
                    </a:lnTo>
                    <a:lnTo>
                      <a:pt x="49" y="2"/>
                    </a:lnTo>
                    <a:lnTo>
                      <a:pt x="49" y="0"/>
                    </a:lnTo>
                    <a:lnTo>
                      <a:pt x="9" y="2"/>
                    </a:lnTo>
                    <a:lnTo>
                      <a:pt x="0" y="70"/>
                    </a:lnTo>
                    <a:close/>
                  </a:path>
                </a:pathLst>
              </a:custGeom>
              <a:solidFill>
                <a:srgbClr val="B36675"/>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46" name="Freeform 53"/>
              <p:cNvSpPr>
                <a:spLocks/>
              </p:cNvSpPr>
              <p:nvPr/>
            </p:nvSpPr>
            <p:spPr bwMode="auto">
              <a:xfrm>
                <a:off x="2702" y="1171"/>
                <a:ext cx="25" cy="43"/>
              </a:xfrm>
              <a:custGeom>
                <a:avLst/>
                <a:gdLst>
                  <a:gd name="T0" fmla="*/ 0 w 49"/>
                  <a:gd name="T1" fmla="*/ 1 h 85"/>
                  <a:gd name="T2" fmla="*/ 1 w 49"/>
                  <a:gd name="T3" fmla="*/ 1 h 85"/>
                  <a:gd name="T4" fmla="*/ 1 w 49"/>
                  <a:gd name="T5" fmla="*/ 1 h 85"/>
                  <a:gd name="T6" fmla="*/ 1 w 49"/>
                  <a:gd name="T7" fmla="*/ 1 h 85"/>
                  <a:gd name="T8" fmla="*/ 1 w 49"/>
                  <a:gd name="T9" fmla="*/ 1 h 85"/>
                  <a:gd name="T10" fmla="*/ 1 w 49"/>
                  <a:gd name="T11" fmla="*/ 1 h 85"/>
                  <a:gd name="T12" fmla="*/ 1 w 49"/>
                  <a:gd name="T13" fmla="*/ 1 h 85"/>
                  <a:gd name="T14" fmla="*/ 1 w 49"/>
                  <a:gd name="T15" fmla="*/ 1 h 85"/>
                  <a:gd name="T16" fmla="*/ 1 w 49"/>
                  <a:gd name="T17" fmla="*/ 1 h 85"/>
                  <a:gd name="T18" fmla="*/ 1 w 49"/>
                  <a:gd name="T19" fmla="*/ 1 h 85"/>
                  <a:gd name="T20" fmla="*/ 1 w 49"/>
                  <a:gd name="T21" fmla="*/ 1 h 85"/>
                  <a:gd name="T22" fmla="*/ 1 w 49"/>
                  <a:gd name="T23" fmla="*/ 1 h 85"/>
                  <a:gd name="T24" fmla="*/ 1 w 49"/>
                  <a:gd name="T25" fmla="*/ 1 h 85"/>
                  <a:gd name="T26" fmla="*/ 1 w 49"/>
                  <a:gd name="T27" fmla="*/ 1 h 85"/>
                  <a:gd name="T28" fmla="*/ 1 w 49"/>
                  <a:gd name="T29" fmla="*/ 1 h 85"/>
                  <a:gd name="T30" fmla="*/ 1 w 49"/>
                  <a:gd name="T31" fmla="*/ 1 h 85"/>
                  <a:gd name="T32" fmla="*/ 1 w 49"/>
                  <a:gd name="T33" fmla="*/ 1 h 85"/>
                  <a:gd name="T34" fmla="*/ 1 w 49"/>
                  <a:gd name="T35" fmla="*/ 0 h 85"/>
                  <a:gd name="T36" fmla="*/ 0 w 49"/>
                  <a:gd name="T37" fmla="*/ 1 h 85"/>
                  <a:gd name="T38" fmla="*/ 0 w 49"/>
                  <a:gd name="T39" fmla="*/ 1 h 8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85"/>
                  <a:gd name="T62" fmla="*/ 49 w 49"/>
                  <a:gd name="T63" fmla="*/ 85 h 8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85">
                    <a:moveTo>
                      <a:pt x="0" y="70"/>
                    </a:moveTo>
                    <a:lnTo>
                      <a:pt x="2" y="70"/>
                    </a:lnTo>
                    <a:lnTo>
                      <a:pt x="7" y="74"/>
                    </a:lnTo>
                    <a:lnTo>
                      <a:pt x="13" y="78"/>
                    </a:lnTo>
                    <a:lnTo>
                      <a:pt x="21" y="82"/>
                    </a:lnTo>
                    <a:lnTo>
                      <a:pt x="30" y="83"/>
                    </a:lnTo>
                    <a:lnTo>
                      <a:pt x="38" y="85"/>
                    </a:lnTo>
                    <a:lnTo>
                      <a:pt x="44" y="82"/>
                    </a:lnTo>
                    <a:lnTo>
                      <a:pt x="47" y="76"/>
                    </a:lnTo>
                    <a:lnTo>
                      <a:pt x="47" y="66"/>
                    </a:lnTo>
                    <a:lnTo>
                      <a:pt x="49" y="53"/>
                    </a:lnTo>
                    <a:lnTo>
                      <a:pt x="49" y="42"/>
                    </a:lnTo>
                    <a:lnTo>
                      <a:pt x="49" y="30"/>
                    </a:lnTo>
                    <a:lnTo>
                      <a:pt x="49" y="17"/>
                    </a:lnTo>
                    <a:lnTo>
                      <a:pt x="49" y="9"/>
                    </a:lnTo>
                    <a:lnTo>
                      <a:pt x="49" y="4"/>
                    </a:lnTo>
                    <a:lnTo>
                      <a:pt x="49" y="2"/>
                    </a:lnTo>
                    <a:lnTo>
                      <a:pt x="19" y="0"/>
                    </a:lnTo>
                    <a:lnTo>
                      <a:pt x="0" y="70"/>
                    </a:lnTo>
                    <a:close/>
                  </a:path>
                </a:pathLst>
              </a:custGeom>
              <a:solidFill>
                <a:srgbClr val="B36675"/>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47" name="Freeform 54"/>
              <p:cNvSpPr>
                <a:spLocks/>
              </p:cNvSpPr>
              <p:nvPr/>
            </p:nvSpPr>
            <p:spPr bwMode="auto">
              <a:xfrm>
                <a:off x="2536" y="1100"/>
                <a:ext cx="115" cy="75"/>
              </a:xfrm>
              <a:custGeom>
                <a:avLst/>
                <a:gdLst>
                  <a:gd name="T0" fmla="*/ 1 w 230"/>
                  <a:gd name="T1" fmla="*/ 1 h 150"/>
                  <a:gd name="T2" fmla="*/ 0 w 230"/>
                  <a:gd name="T3" fmla="*/ 1 h 150"/>
                  <a:gd name="T4" fmla="*/ 1 w 230"/>
                  <a:gd name="T5" fmla="*/ 1 h 150"/>
                  <a:gd name="T6" fmla="*/ 1 w 230"/>
                  <a:gd name="T7" fmla="*/ 1 h 150"/>
                  <a:gd name="T8" fmla="*/ 1 w 230"/>
                  <a:gd name="T9" fmla="*/ 1 h 150"/>
                  <a:gd name="T10" fmla="*/ 1 w 230"/>
                  <a:gd name="T11" fmla="*/ 1 h 150"/>
                  <a:gd name="T12" fmla="*/ 1 w 230"/>
                  <a:gd name="T13" fmla="*/ 1 h 150"/>
                  <a:gd name="T14" fmla="*/ 1 w 230"/>
                  <a:gd name="T15" fmla="*/ 1 h 150"/>
                  <a:gd name="T16" fmla="*/ 1 w 230"/>
                  <a:gd name="T17" fmla="*/ 1 h 150"/>
                  <a:gd name="T18" fmla="*/ 1 w 230"/>
                  <a:gd name="T19" fmla="*/ 1 h 150"/>
                  <a:gd name="T20" fmla="*/ 1 w 230"/>
                  <a:gd name="T21" fmla="*/ 1 h 150"/>
                  <a:gd name="T22" fmla="*/ 1 w 230"/>
                  <a:gd name="T23" fmla="*/ 1 h 150"/>
                  <a:gd name="T24" fmla="*/ 1 w 230"/>
                  <a:gd name="T25" fmla="*/ 1 h 150"/>
                  <a:gd name="T26" fmla="*/ 1 w 230"/>
                  <a:gd name="T27" fmla="*/ 1 h 150"/>
                  <a:gd name="T28" fmla="*/ 1 w 230"/>
                  <a:gd name="T29" fmla="*/ 0 h 150"/>
                  <a:gd name="T30" fmla="*/ 1 w 230"/>
                  <a:gd name="T31" fmla="*/ 0 h 150"/>
                  <a:gd name="T32" fmla="*/ 1 w 230"/>
                  <a:gd name="T33" fmla="*/ 0 h 150"/>
                  <a:gd name="T34" fmla="*/ 1 w 230"/>
                  <a:gd name="T35" fmla="*/ 0 h 150"/>
                  <a:gd name="T36" fmla="*/ 1 w 230"/>
                  <a:gd name="T37" fmla="*/ 1 h 150"/>
                  <a:gd name="T38" fmla="*/ 1 w 230"/>
                  <a:gd name="T39" fmla="*/ 1 h 150"/>
                  <a:gd name="T40" fmla="*/ 1 w 230"/>
                  <a:gd name="T41" fmla="*/ 1 h 1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0"/>
                  <a:gd name="T64" fmla="*/ 0 h 150"/>
                  <a:gd name="T65" fmla="*/ 230 w 230"/>
                  <a:gd name="T66" fmla="*/ 150 h 1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0" h="150">
                    <a:moveTo>
                      <a:pt x="17" y="150"/>
                    </a:moveTo>
                    <a:lnTo>
                      <a:pt x="0" y="6"/>
                    </a:lnTo>
                    <a:lnTo>
                      <a:pt x="2" y="6"/>
                    </a:lnTo>
                    <a:lnTo>
                      <a:pt x="10" y="6"/>
                    </a:lnTo>
                    <a:lnTo>
                      <a:pt x="19" y="6"/>
                    </a:lnTo>
                    <a:lnTo>
                      <a:pt x="31" y="6"/>
                    </a:lnTo>
                    <a:lnTo>
                      <a:pt x="42" y="6"/>
                    </a:lnTo>
                    <a:lnTo>
                      <a:pt x="55" y="6"/>
                    </a:lnTo>
                    <a:lnTo>
                      <a:pt x="67" y="6"/>
                    </a:lnTo>
                    <a:lnTo>
                      <a:pt x="74" y="8"/>
                    </a:lnTo>
                    <a:lnTo>
                      <a:pt x="84" y="6"/>
                    </a:lnTo>
                    <a:lnTo>
                      <a:pt x="105" y="4"/>
                    </a:lnTo>
                    <a:lnTo>
                      <a:pt x="130" y="4"/>
                    </a:lnTo>
                    <a:lnTo>
                      <a:pt x="156" y="2"/>
                    </a:lnTo>
                    <a:lnTo>
                      <a:pt x="183" y="0"/>
                    </a:lnTo>
                    <a:lnTo>
                      <a:pt x="206" y="0"/>
                    </a:lnTo>
                    <a:lnTo>
                      <a:pt x="221" y="0"/>
                    </a:lnTo>
                    <a:lnTo>
                      <a:pt x="228" y="0"/>
                    </a:lnTo>
                    <a:lnTo>
                      <a:pt x="230" y="88"/>
                    </a:lnTo>
                    <a:lnTo>
                      <a:pt x="17" y="150"/>
                    </a:lnTo>
                    <a:close/>
                  </a:path>
                </a:pathLst>
              </a:custGeom>
              <a:solidFill>
                <a:srgbClr val="AD4F42"/>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48" name="Freeform 55"/>
              <p:cNvSpPr>
                <a:spLocks/>
              </p:cNvSpPr>
              <p:nvPr/>
            </p:nvSpPr>
            <p:spPr bwMode="auto">
              <a:xfrm>
                <a:off x="2351" y="391"/>
                <a:ext cx="61" cy="102"/>
              </a:xfrm>
              <a:custGeom>
                <a:avLst/>
                <a:gdLst>
                  <a:gd name="T0" fmla="*/ 1 w 121"/>
                  <a:gd name="T1" fmla="*/ 1 h 204"/>
                  <a:gd name="T2" fmla="*/ 1 w 121"/>
                  <a:gd name="T3" fmla="*/ 1 h 204"/>
                  <a:gd name="T4" fmla="*/ 1 w 121"/>
                  <a:gd name="T5" fmla="*/ 1 h 204"/>
                  <a:gd name="T6" fmla="*/ 1 w 121"/>
                  <a:gd name="T7" fmla="*/ 1 h 204"/>
                  <a:gd name="T8" fmla="*/ 1 w 121"/>
                  <a:gd name="T9" fmla="*/ 1 h 204"/>
                  <a:gd name="T10" fmla="*/ 1 w 121"/>
                  <a:gd name="T11" fmla="*/ 1 h 204"/>
                  <a:gd name="T12" fmla="*/ 1 w 121"/>
                  <a:gd name="T13" fmla="*/ 1 h 204"/>
                  <a:gd name="T14" fmla="*/ 1 w 121"/>
                  <a:gd name="T15" fmla="*/ 1 h 204"/>
                  <a:gd name="T16" fmla="*/ 1 w 121"/>
                  <a:gd name="T17" fmla="*/ 1 h 204"/>
                  <a:gd name="T18" fmla="*/ 1 w 121"/>
                  <a:gd name="T19" fmla="*/ 1 h 204"/>
                  <a:gd name="T20" fmla="*/ 1 w 121"/>
                  <a:gd name="T21" fmla="*/ 1 h 204"/>
                  <a:gd name="T22" fmla="*/ 1 w 121"/>
                  <a:gd name="T23" fmla="*/ 1 h 204"/>
                  <a:gd name="T24" fmla="*/ 1 w 121"/>
                  <a:gd name="T25" fmla="*/ 1 h 204"/>
                  <a:gd name="T26" fmla="*/ 1 w 121"/>
                  <a:gd name="T27" fmla="*/ 1 h 204"/>
                  <a:gd name="T28" fmla="*/ 1 w 121"/>
                  <a:gd name="T29" fmla="*/ 1 h 204"/>
                  <a:gd name="T30" fmla="*/ 1 w 121"/>
                  <a:gd name="T31" fmla="*/ 1 h 204"/>
                  <a:gd name="T32" fmla="*/ 1 w 121"/>
                  <a:gd name="T33" fmla="*/ 1 h 204"/>
                  <a:gd name="T34" fmla="*/ 1 w 121"/>
                  <a:gd name="T35" fmla="*/ 1 h 204"/>
                  <a:gd name="T36" fmla="*/ 1 w 121"/>
                  <a:gd name="T37" fmla="*/ 1 h 204"/>
                  <a:gd name="T38" fmla="*/ 1 w 121"/>
                  <a:gd name="T39" fmla="*/ 1 h 204"/>
                  <a:gd name="T40" fmla="*/ 1 w 121"/>
                  <a:gd name="T41" fmla="*/ 1 h 204"/>
                  <a:gd name="T42" fmla="*/ 1 w 121"/>
                  <a:gd name="T43" fmla="*/ 1 h 204"/>
                  <a:gd name="T44" fmla="*/ 1 w 121"/>
                  <a:gd name="T45" fmla="*/ 1 h 204"/>
                  <a:gd name="T46" fmla="*/ 1 w 121"/>
                  <a:gd name="T47" fmla="*/ 0 h 204"/>
                  <a:gd name="T48" fmla="*/ 1 w 121"/>
                  <a:gd name="T49" fmla="*/ 0 h 204"/>
                  <a:gd name="T50" fmla="*/ 1 w 121"/>
                  <a:gd name="T51" fmla="*/ 0 h 204"/>
                  <a:gd name="T52" fmla="*/ 1 w 121"/>
                  <a:gd name="T53" fmla="*/ 1 h 204"/>
                  <a:gd name="T54" fmla="*/ 1 w 121"/>
                  <a:gd name="T55" fmla="*/ 1 h 204"/>
                  <a:gd name="T56" fmla="*/ 1 w 121"/>
                  <a:gd name="T57" fmla="*/ 1 h 204"/>
                  <a:gd name="T58" fmla="*/ 1 w 121"/>
                  <a:gd name="T59" fmla="*/ 1 h 204"/>
                  <a:gd name="T60" fmla="*/ 1 w 121"/>
                  <a:gd name="T61" fmla="*/ 1 h 204"/>
                  <a:gd name="T62" fmla="*/ 0 w 121"/>
                  <a:gd name="T63" fmla="*/ 1 h 204"/>
                  <a:gd name="T64" fmla="*/ 0 w 121"/>
                  <a:gd name="T65" fmla="*/ 1 h 204"/>
                  <a:gd name="T66" fmla="*/ 0 w 121"/>
                  <a:gd name="T67" fmla="*/ 1 h 204"/>
                  <a:gd name="T68" fmla="*/ 1 w 121"/>
                  <a:gd name="T69" fmla="*/ 1 h 204"/>
                  <a:gd name="T70" fmla="*/ 1 w 121"/>
                  <a:gd name="T71" fmla="*/ 1 h 204"/>
                  <a:gd name="T72" fmla="*/ 1 w 121"/>
                  <a:gd name="T73" fmla="*/ 1 h 204"/>
                  <a:gd name="T74" fmla="*/ 1 w 121"/>
                  <a:gd name="T75" fmla="*/ 1 h 204"/>
                  <a:gd name="T76" fmla="*/ 1 w 121"/>
                  <a:gd name="T77" fmla="*/ 1 h 204"/>
                  <a:gd name="T78" fmla="*/ 1 w 121"/>
                  <a:gd name="T79" fmla="*/ 1 h 204"/>
                  <a:gd name="T80" fmla="*/ 1 w 121"/>
                  <a:gd name="T81" fmla="*/ 1 h 204"/>
                  <a:gd name="T82" fmla="*/ 1 w 121"/>
                  <a:gd name="T83" fmla="*/ 1 h 204"/>
                  <a:gd name="T84" fmla="*/ 1 w 121"/>
                  <a:gd name="T85" fmla="*/ 1 h 204"/>
                  <a:gd name="T86" fmla="*/ 1 w 121"/>
                  <a:gd name="T87" fmla="*/ 1 h 204"/>
                  <a:gd name="T88" fmla="*/ 1 w 121"/>
                  <a:gd name="T89" fmla="*/ 1 h 2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1"/>
                  <a:gd name="T136" fmla="*/ 0 h 204"/>
                  <a:gd name="T137" fmla="*/ 121 w 121"/>
                  <a:gd name="T138" fmla="*/ 204 h 2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1" h="204">
                    <a:moveTo>
                      <a:pt x="121" y="169"/>
                    </a:moveTo>
                    <a:lnTo>
                      <a:pt x="119" y="167"/>
                    </a:lnTo>
                    <a:lnTo>
                      <a:pt x="117" y="162"/>
                    </a:lnTo>
                    <a:lnTo>
                      <a:pt x="114" y="154"/>
                    </a:lnTo>
                    <a:lnTo>
                      <a:pt x="112" y="147"/>
                    </a:lnTo>
                    <a:lnTo>
                      <a:pt x="106" y="137"/>
                    </a:lnTo>
                    <a:lnTo>
                      <a:pt x="104" y="131"/>
                    </a:lnTo>
                    <a:lnTo>
                      <a:pt x="102" y="124"/>
                    </a:lnTo>
                    <a:lnTo>
                      <a:pt x="100" y="122"/>
                    </a:lnTo>
                    <a:lnTo>
                      <a:pt x="98" y="118"/>
                    </a:lnTo>
                    <a:lnTo>
                      <a:pt x="95" y="107"/>
                    </a:lnTo>
                    <a:lnTo>
                      <a:pt x="91" y="90"/>
                    </a:lnTo>
                    <a:lnTo>
                      <a:pt x="85" y="74"/>
                    </a:lnTo>
                    <a:lnTo>
                      <a:pt x="79" y="55"/>
                    </a:lnTo>
                    <a:lnTo>
                      <a:pt x="74" y="42"/>
                    </a:lnTo>
                    <a:lnTo>
                      <a:pt x="70" y="31"/>
                    </a:lnTo>
                    <a:lnTo>
                      <a:pt x="70" y="27"/>
                    </a:lnTo>
                    <a:lnTo>
                      <a:pt x="68" y="25"/>
                    </a:lnTo>
                    <a:lnTo>
                      <a:pt x="66" y="23"/>
                    </a:lnTo>
                    <a:lnTo>
                      <a:pt x="60" y="17"/>
                    </a:lnTo>
                    <a:lnTo>
                      <a:pt x="55" y="14"/>
                    </a:lnTo>
                    <a:lnTo>
                      <a:pt x="49" y="8"/>
                    </a:lnTo>
                    <a:lnTo>
                      <a:pt x="41" y="4"/>
                    </a:lnTo>
                    <a:lnTo>
                      <a:pt x="36" y="0"/>
                    </a:lnTo>
                    <a:lnTo>
                      <a:pt x="30" y="0"/>
                    </a:lnTo>
                    <a:lnTo>
                      <a:pt x="22" y="0"/>
                    </a:lnTo>
                    <a:lnTo>
                      <a:pt x="17" y="2"/>
                    </a:lnTo>
                    <a:lnTo>
                      <a:pt x="11" y="6"/>
                    </a:lnTo>
                    <a:lnTo>
                      <a:pt x="7" y="10"/>
                    </a:lnTo>
                    <a:lnTo>
                      <a:pt x="3" y="14"/>
                    </a:lnTo>
                    <a:lnTo>
                      <a:pt x="1" y="21"/>
                    </a:lnTo>
                    <a:lnTo>
                      <a:pt x="0" y="25"/>
                    </a:lnTo>
                    <a:lnTo>
                      <a:pt x="0" y="31"/>
                    </a:lnTo>
                    <a:lnTo>
                      <a:pt x="0" y="36"/>
                    </a:lnTo>
                    <a:lnTo>
                      <a:pt x="1" y="50"/>
                    </a:lnTo>
                    <a:lnTo>
                      <a:pt x="3" y="67"/>
                    </a:lnTo>
                    <a:lnTo>
                      <a:pt x="7" y="86"/>
                    </a:lnTo>
                    <a:lnTo>
                      <a:pt x="11" y="103"/>
                    </a:lnTo>
                    <a:lnTo>
                      <a:pt x="13" y="118"/>
                    </a:lnTo>
                    <a:lnTo>
                      <a:pt x="15" y="129"/>
                    </a:lnTo>
                    <a:lnTo>
                      <a:pt x="17" y="133"/>
                    </a:lnTo>
                    <a:lnTo>
                      <a:pt x="51" y="183"/>
                    </a:lnTo>
                    <a:lnTo>
                      <a:pt x="76" y="204"/>
                    </a:lnTo>
                    <a:lnTo>
                      <a:pt x="121" y="169"/>
                    </a:lnTo>
                    <a:close/>
                  </a:path>
                </a:pathLst>
              </a:custGeom>
              <a:solidFill>
                <a:srgbClr val="C7695C"/>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49" name="Freeform 56"/>
              <p:cNvSpPr>
                <a:spLocks/>
              </p:cNvSpPr>
              <p:nvPr/>
            </p:nvSpPr>
            <p:spPr bwMode="auto">
              <a:xfrm>
                <a:off x="2474" y="999"/>
                <a:ext cx="61" cy="172"/>
              </a:xfrm>
              <a:custGeom>
                <a:avLst/>
                <a:gdLst>
                  <a:gd name="T0" fmla="*/ 0 w 121"/>
                  <a:gd name="T1" fmla="*/ 1 h 344"/>
                  <a:gd name="T2" fmla="*/ 1 w 121"/>
                  <a:gd name="T3" fmla="*/ 1 h 344"/>
                  <a:gd name="T4" fmla="*/ 1 w 121"/>
                  <a:gd name="T5" fmla="*/ 1 h 344"/>
                  <a:gd name="T6" fmla="*/ 1 w 121"/>
                  <a:gd name="T7" fmla="*/ 1 h 344"/>
                  <a:gd name="T8" fmla="*/ 1 w 121"/>
                  <a:gd name="T9" fmla="*/ 1 h 344"/>
                  <a:gd name="T10" fmla="*/ 1 w 121"/>
                  <a:gd name="T11" fmla="*/ 1 h 344"/>
                  <a:gd name="T12" fmla="*/ 1 w 121"/>
                  <a:gd name="T13" fmla="*/ 1 h 344"/>
                  <a:gd name="T14" fmla="*/ 1 w 121"/>
                  <a:gd name="T15" fmla="*/ 1 h 344"/>
                  <a:gd name="T16" fmla="*/ 1 w 121"/>
                  <a:gd name="T17" fmla="*/ 1 h 344"/>
                  <a:gd name="T18" fmla="*/ 1 w 121"/>
                  <a:gd name="T19" fmla="*/ 0 h 344"/>
                  <a:gd name="T20" fmla="*/ 1 w 121"/>
                  <a:gd name="T21" fmla="*/ 0 h 344"/>
                  <a:gd name="T22" fmla="*/ 1 w 121"/>
                  <a:gd name="T23" fmla="*/ 1 h 344"/>
                  <a:gd name="T24" fmla="*/ 1 w 121"/>
                  <a:gd name="T25" fmla="*/ 1 h 344"/>
                  <a:gd name="T26" fmla="*/ 1 w 121"/>
                  <a:gd name="T27" fmla="*/ 1 h 344"/>
                  <a:gd name="T28" fmla="*/ 1 w 121"/>
                  <a:gd name="T29" fmla="*/ 1 h 344"/>
                  <a:gd name="T30" fmla="*/ 1 w 121"/>
                  <a:gd name="T31" fmla="*/ 1 h 344"/>
                  <a:gd name="T32" fmla="*/ 0 w 121"/>
                  <a:gd name="T33" fmla="*/ 1 h 344"/>
                  <a:gd name="T34" fmla="*/ 0 w 121"/>
                  <a:gd name="T35" fmla="*/ 1 h 3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1"/>
                  <a:gd name="T55" fmla="*/ 0 h 344"/>
                  <a:gd name="T56" fmla="*/ 121 w 121"/>
                  <a:gd name="T57" fmla="*/ 344 h 3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1" h="344">
                    <a:moveTo>
                      <a:pt x="0" y="344"/>
                    </a:moveTo>
                    <a:lnTo>
                      <a:pt x="2" y="329"/>
                    </a:lnTo>
                    <a:lnTo>
                      <a:pt x="11" y="289"/>
                    </a:lnTo>
                    <a:lnTo>
                      <a:pt x="24" y="235"/>
                    </a:lnTo>
                    <a:lnTo>
                      <a:pt x="42" y="173"/>
                    </a:lnTo>
                    <a:lnTo>
                      <a:pt x="59" y="110"/>
                    </a:lnTo>
                    <a:lnTo>
                      <a:pt x="76" y="57"/>
                    </a:lnTo>
                    <a:lnTo>
                      <a:pt x="89" y="17"/>
                    </a:lnTo>
                    <a:lnTo>
                      <a:pt x="97" y="2"/>
                    </a:lnTo>
                    <a:lnTo>
                      <a:pt x="102" y="0"/>
                    </a:lnTo>
                    <a:lnTo>
                      <a:pt x="108" y="0"/>
                    </a:lnTo>
                    <a:lnTo>
                      <a:pt x="112" y="2"/>
                    </a:lnTo>
                    <a:lnTo>
                      <a:pt x="116" y="4"/>
                    </a:lnTo>
                    <a:lnTo>
                      <a:pt x="119" y="7"/>
                    </a:lnTo>
                    <a:lnTo>
                      <a:pt x="121" y="9"/>
                    </a:lnTo>
                    <a:lnTo>
                      <a:pt x="53" y="330"/>
                    </a:lnTo>
                    <a:lnTo>
                      <a:pt x="0" y="344"/>
                    </a:lnTo>
                    <a:close/>
                  </a:path>
                </a:pathLst>
              </a:custGeom>
              <a:solidFill>
                <a:srgbClr val="29BDFF"/>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50" name="Freeform 57"/>
              <p:cNvSpPr>
                <a:spLocks/>
              </p:cNvSpPr>
              <p:nvPr/>
            </p:nvSpPr>
            <p:spPr bwMode="auto">
              <a:xfrm>
                <a:off x="2545" y="454"/>
                <a:ext cx="73" cy="116"/>
              </a:xfrm>
              <a:custGeom>
                <a:avLst/>
                <a:gdLst>
                  <a:gd name="T0" fmla="*/ 0 w 147"/>
                  <a:gd name="T1" fmla="*/ 0 h 232"/>
                  <a:gd name="T2" fmla="*/ 0 w 147"/>
                  <a:gd name="T3" fmla="*/ 0 h 232"/>
                  <a:gd name="T4" fmla="*/ 0 w 147"/>
                  <a:gd name="T5" fmla="*/ 1 h 232"/>
                  <a:gd name="T6" fmla="*/ 0 w 147"/>
                  <a:gd name="T7" fmla="*/ 1 h 232"/>
                  <a:gd name="T8" fmla="*/ 0 w 147"/>
                  <a:gd name="T9" fmla="*/ 1 h 232"/>
                  <a:gd name="T10" fmla="*/ 0 w 147"/>
                  <a:gd name="T11" fmla="*/ 1 h 232"/>
                  <a:gd name="T12" fmla="*/ 0 w 147"/>
                  <a:gd name="T13" fmla="*/ 1 h 232"/>
                  <a:gd name="T14" fmla="*/ 0 w 147"/>
                  <a:gd name="T15" fmla="*/ 1 h 232"/>
                  <a:gd name="T16" fmla="*/ 0 w 147"/>
                  <a:gd name="T17" fmla="*/ 1 h 232"/>
                  <a:gd name="T18" fmla="*/ 0 w 147"/>
                  <a:gd name="T19" fmla="*/ 1 h 232"/>
                  <a:gd name="T20" fmla="*/ 0 w 147"/>
                  <a:gd name="T21" fmla="*/ 1 h 232"/>
                  <a:gd name="T22" fmla="*/ 0 w 147"/>
                  <a:gd name="T23" fmla="*/ 1 h 232"/>
                  <a:gd name="T24" fmla="*/ 0 w 147"/>
                  <a:gd name="T25" fmla="*/ 1 h 232"/>
                  <a:gd name="T26" fmla="*/ 0 w 147"/>
                  <a:gd name="T27" fmla="*/ 1 h 232"/>
                  <a:gd name="T28" fmla="*/ 0 w 147"/>
                  <a:gd name="T29" fmla="*/ 1 h 232"/>
                  <a:gd name="T30" fmla="*/ 0 w 147"/>
                  <a:gd name="T31" fmla="*/ 1 h 232"/>
                  <a:gd name="T32" fmla="*/ 0 w 147"/>
                  <a:gd name="T33" fmla="*/ 1 h 232"/>
                  <a:gd name="T34" fmla="*/ 0 w 147"/>
                  <a:gd name="T35" fmla="*/ 1 h 232"/>
                  <a:gd name="T36" fmla="*/ 0 w 147"/>
                  <a:gd name="T37" fmla="*/ 1 h 232"/>
                  <a:gd name="T38" fmla="*/ 0 w 147"/>
                  <a:gd name="T39" fmla="*/ 1 h 232"/>
                  <a:gd name="T40" fmla="*/ 0 w 147"/>
                  <a:gd name="T41" fmla="*/ 1 h 232"/>
                  <a:gd name="T42" fmla="*/ 0 w 147"/>
                  <a:gd name="T43" fmla="*/ 0 h 232"/>
                  <a:gd name="T44" fmla="*/ 0 w 147"/>
                  <a:gd name="T45" fmla="*/ 0 h 23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7"/>
                  <a:gd name="T70" fmla="*/ 0 h 232"/>
                  <a:gd name="T71" fmla="*/ 147 w 147"/>
                  <a:gd name="T72" fmla="*/ 232 h 23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7" h="232">
                    <a:moveTo>
                      <a:pt x="147" y="0"/>
                    </a:moveTo>
                    <a:lnTo>
                      <a:pt x="145" y="0"/>
                    </a:lnTo>
                    <a:lnTo>
                      <a:pt x="139" y="2"/>
                    </a:lnTo>
                    <a:lnTo>
                      <a:pt x="131" y="3"/>
                    </a:lnTo>
                    <a:lnTo>
                      <a:pt x="122" y="7"/>
                    </a:lnTo>
                    <a:lnTo>
                      <a:pt x="109" y="13"/>
                    </a:lnTo>
                    <a:lnTo>
                      <a:pt x="97" y="21"/>
                    </a:lnTo>
                    <a:lnTo>
                      <a:pt x="84" y="28"/>
                    </a:lnTo>
                    <a:lnTo>
                      <a:pt x="71" y="40"/>
                    </a:lnTo>
                    <a:lnTo>
                      <a:pt x="55" y="51"/>
                    </a:lnTo>
                    <a:lnTo>
                      <a:pt x="42" y="68"/>
                    </a:lnTo>
                    <a:lnTo>
                      <a:pt x="31" y="85"/>
                    </a:lnTo>
                    <a:lnTo>
                      <a:pt x="21" y="104"/>
                    </a:lnTo>
                    <a:lnTo>
                      <a:pt x="12" y="121"/>
                    </a:lnTo>
                    <a:lnTo>
                      <a:pt x="4" y="135"/>
                    </a:lnTo>
                    <a:lnTo>
                      <a:pt x="0" y="144"/>
                    </a:lnTo>
                    <a:lnTo>
                      <a:pt x="0" y="148"/>
                    </a:lnTo>
                    <a:lnTo>
                      <a:pt x="8" y="165"/>
                    </a:lnTo>
                    <a:lnTo>
                      <a:pt x="46" y="201"/>
                    </a:lnTo>
                    <a:lnTo>
                      <a:pt x="50" y="232"/>
                    </a:lnTo>
                    <a:lnTo>
                      <a:pt x="116" y="205"/>
                    </a:lnTo>
                    <a:lnTo>
                      <a:pt x="147" y="0"/>
                    </a:lnTo>
                    <a:close/>
                  </a:path>
                </a:pathLst>
              </a:custGeom>
              <a:solidFill>
                <a:srgbClr val="C7695C"/>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51" name="Freeform 58"/>
              <p:cNvSpPr>
                <a:spLocks/>
              </p:cNvSpPr>
              <p:nvPr/>
            </p:nvSpPr>
            <p:spPr bwMode="auto">
              <a:xfrm>
                <a:off x="2434" y="345"/>
                <a:ext cx="73" cy="85"/>
              </a:xfrm>
              <a:custGeom>
                <a:avLst/>
                <a:gdLst>
                  <a:gd name="T0" fmla="*/ 1 w 146"/>
                  <a:gd name="T1" fmla="*/ 0 h 171"/>
                  <a:gd name="T2" fmla="*/ 1 w 146"/>
                  <a:gd name="T3" fmla="*/ 0 h 171"/>
                  <a:gd name="T4" fmla="*/ 1 w 146"/>
                  <a:gd name="T5" fmla="*/ 0 h 171"/>
                  <a:gd name="T6" fmla="*/ 1 w 146"/>
                  <a:gd name="T7" fmla="*/ 0 h 171"/>
                  <a:gd name="T8" fmla="*/ 1 w 146"/>
                  <a:gd name="T9" fmla="*/ 0 h 171"/>
                  <a:gd name="T10" fmla="*/ 1 w 146"/>
                  <a:gd name="T11" fmla="*/ 0 h 171"/>
                  <a:gd name="T12" fmla="*/ 1 w 146"/>
                  <a:gd name="T13" fmla="*/ 0 h 171"/>
                  <a:gd name="T14" fmla="*/ 1 w 146"/>
                  <a:gd name="T15" fmla="*/ 0 h 171"/>
                  <a:gd name="T16" fmla="*/ 1 w 146"/>
                  <a:gd name="T17" fmla="*/ 0 h 171"/>
                  <a:gd name="T18" fmla="*/ 1 w 146"/>
                  <a:gd name="T19" fmla="*/ 0 h 171"/>
                  <a:gd name="T20" fmla="*/ 1 w 146"/>
                  <a:gd name="T21" fmla="*/ 0 h 171"/>
                  <a:gd name="T22" fmla="*/ 1 w 146"/>
                  <a:gd name="T23" fmla="*/ 0 h 171"/>
                  <a:gd name="T24" fmla="*/ 1 w 146"/>
                  <a:gd name="T25" fmla="*/ 0 h 171"/>
                  <a:gd name="T26" fmla="*/ 1 w 146"/>
                  <a:gd name="T27" fmla="*/ 0 h 171"/>
                  <a:gd name="T28" fmla="*/ 0 w 146"/>
                  <a:gd name="T29" fmla="*/ 0 h 171"/>
                  <a:gd name="T30" fmla="*/ 1 w 146"/>
                  <a:gd name="T31" fmla="*/ 0 h 171"/>
                  <a:gd name="T32" fmla="*/ 1 w 146"/>
                  <a:gd name="T33" fmla="*/ 0 h 171"/>
                  <a:gd name="T34" fmla="*/ 1 w 146"/>
                  <a:gd name="T35" fmla="*/ 0 h 171"/>
                  <a:gd name="T36" fmla="*/ 1 w 146"/>
                  <a:gd name="T37" fmla="*/ 0 h 171"/>
                  <a:gd name="T38" fmla="*/ 1 w 146"/>
                  <a:gd name="T39" fmla="*/ 0 h 171"/>
                  <a:gd name="T40" fmla="*/ 1 w 146"/>
                  <a:gd name="T41" fmla="*/ 0 h 17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6"/>
                  <a:gd name="T64" fmla="*/ 0 h 171"/>
                  <a:gd name="T65" fmla="*/ 146 w 146"/>
                  <a:gd name="T66" fmla="*/ 171 h 17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6" h="171">
                    <a:moveTo>
                      <a:pt x="146" y="112"/>
                    </a:moveTo>
                    <a:lnTo>
                      <a:pt x="142" y="108"/>
                    </a:lnTo>
                    <a:lnTo>
                      <a:pt x="137" y="101"/>
                    </a:lnTo>
                    <a:lnTo>
                      <a:pt x="127" y="89"/>
                    </a:lnTo>
                    <a:lnTo>
                      <a:pt x="118" y="78"/>
                    </a:lnTo>
                    <a:lnTo>
                      <a:pt x="108" y="65"/>
                    </a:lnTo>
                    <a:lnTo>
                      <a:pt x="99" y="51"/>
                    </a:lnTo>
                    <a:lnTo>
                      <a:pt x="93" y="40"/>
                    </a:lnTo>
                    <a:lnTo>
                      <a:pt x="91" y="34"/>
                    </a:lnTo>
                    <a:lnTo>
                      <a:pt x="84" y="25"/>
                    </a:lnTo>
                    <a:lnTo>
                      <a:pt x="74" y="15"/>
                    </a:lnTo>
                    <a:lnTo>
                      <a:pt x="65" y="8"/>
                    </a:lnTo>
                    <a:lnTo>
                      <a:pt x="61" y="6"/>
                    </a:lnTo>
                    <a:lnTo>
                      <a:pt x="19" y="0"/>
                    </a:lnTo>
                    <a:lnTo>
                      <a:pt x="0" y="13"/>
                    </a:lnTo>
                    <a:lnTo>
                      <a:pt x="27" y="36"/>
                    </a:lnTo>
                    <a:lnTo>
                      <a:pt x="25" y="95"/>
                    </a:lnTo>
                    <a:lnTo>
                      <a:pt x="78" y="139"/>
                    </a:lnTo>
                    <a:lnTo>
                      <a:pt x="106" y="171"/>
                    </a:lnTo>
                    <a:lnTo>
                      <a:pt x="146" y="112"/>
                    </a:lnTo>
                    <a:close/>
                  </a:path>
                </a:pathLst>
              </a:custGeom>
              <a:solidFill>
                <a:srgbClr val="C7695C"/>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52" name="Freeform 59"/>
              <p:cNvSpPr>
                <a:spLocks/>
              </p:cNvSpPr>
              <p:nvPr/>
            </p:nvSpPr>
            <p:spPr bwMode="auto">
              <a:xfrm>
                <a:off x="2409" y="328"/>
                <a:ext cx="18" cy="41"/>
              </a:xfrm>
              <a:custGeom>
                <a:avLst/>
                <a:gdLst>
                  <a:gd name="T0" fmla="*/ 1 w 36"/>
                  <a:gd name="T1" fmla="*/ 1 h 82"/>
                  <a:gd name="T2" fmla="*/ 1 w 36"/>
                  <a:gd name="T3" fmla="*/ 1 h 82"/>
                  <a:gd name="T4" fmla="*/ 1 w 36"/>
                  <a:gd name="T5" fmla="*/ 1 h 82"/>
                  <a:gd name="T6" fmla="*/ 1 w 36"/>
                  <a:gd name="T7" fmla="*/ 1 h 82"/>
                  <a:gd name="T8" fmla="*/ 1 w 36"/>
                  <a:gd name="T9" fmla="*/ 1 h 82"/>
                  <a:gd name="T10" fmla="*/ 1 w 36"/>
                  <a:gd name="T11" fmla="*/ 1 h 82"/>
                  <a:gd name="T12" fmla="*/ 0 w 36"/>
                  <a:gd name="T13" fmla="*/ 1 h 82"/>
                  <a:gd name="T14" fmla="*/ 0 w 36"/>
                  <a:gd name="T15" fmla="*/ 1 h 82"/>
                  <a:gd name="T16" fmla="*/ 1 w 36"/>
                  <a:gd name="T17" fmla="*/ 1 h 82"/>
                  <a:gd name="T18" fmla="*/ 1 w 36"/>
                  <a:gd name="T19" fmla="*/ 1 h 82"/>
                  <a:gd name="T20" fmla="*/ 1 w 36"/>
                  <a:gd name="T21" fmla="*/ 1 h 82"/>
                  <a:gd name="T22" fmla="*/ 1 w 36"/>
                  <a:gd name="T23" fmla="*/ 1 h 82"/>
                  <a:gd name="T24" fmla="*/ 1 w 36"/>
                  <a:gd name="T25" fmla="*/ 0 h 82"/>
                  <a:gd name="T26" fmla="*/ 1 w 36"/>
                  <a:gd name="T27" fmla="*/ 0 h 82"/>
                  <a:gd name="T28" fmla="*/ 1 w 36"/>
                  <a:gd name="T29" fmla="*/ 0 h 82"/>
                  <a:gd name="T30" fmla="*/ 1 w 36"/>
                  <a:gd name="T31" fmla="*/ 1 h 82"/>
                  <a:gd name="T32" fmla="*/ 1 w 36"/>
                  <a:gd name="T33" fmla="*/ 1 h 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6"/>
                  <a:gd name="T52" fmla="*/ 0 h 82"/>
                  <a:gd name="T53" fmla="*/ 36 w 36"/>
                  <a:gd name="T54" fmla="*/ 82 h 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6" h="82">
                    <a:moveTo>
                      <a:pt x="26" y="82"/>
                    </a:moveTo>
                    <a:lnTo>
                      <a:pt x="24" y="80"/>
                    </a:lnTo>
                    <a:lnTo>
                      <a:pt x="20" y="78"/>
                    </a:lnTo>
                    <a:lnTo>
                      <a:pt x="15" y="72"/>
                    </a:lnTo>
                    <a:lnTo>
                      <a:pt x="9" y="66"/>
                    </a:lnTo>
                    <a:lnTo>
                      <a:pt x="3" y="57"/>
                    </a:lnTo>
                    <a:lnTo>
                      <a:pt x="0" y="47"/>
                    </a:lnTo>
                    <a:lnTo>
                      <a:pt x="0" y="36"/>
                    </a:lnTo>
                    <a:lnTo>
                      <a:pt x="3" y="24"/>
                    </a:lnTo>
                    <a:lnTo>
                      <a:pt x="5" y="13"/>
                    </a:lnTo>
                    <a:lnTo>
                      <a:pt x="13" y="5"/>
                    </a:lnTo>
                    <a:lnTo>
                      <a:pt x="17" y="2"/>
                    </a:lnTo>
                    <a:lnTo>
                      <a:pt x="24" y="0"/>
                    </a:lnTo>
                    <a:lnTo>
                      <a:pt x="32" y="0"/>
                    </a:lnTo>
                    <a:lnTo>
                      <a:pt x="36" y="0"/>
                    </a:lnTo>
                    <a:lnTo>
                      <a:pt x="26" y="82"/>
                    </a:lnTo>
                    <a:close/>
                  </a:path>
                </a:pathLst>
              </a:custGeom>
              <a:solidFill>
                <a:srgbClr val="C7695C"/>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53" name="Freeform 60"/>
              <p:cNvSpPr>
                <a:spLocks/>
              </p:cNvSpPr>
              <p:nvPr/>
            </p:nvSpPr>
            <p:spPr bwMode="auto">
              <a:xfrm>
                <a:off x="1749" y="1472"/>
                <a:ext cx="301" cy="148"/>
              </a:xfrm>
              <a:custGeom>
                <a:avLst/>
                <a:gdLst>
                  <a:gd name="T0" fmla="*/ 0 w 602"/>
                  <a:gd name="T1" fmla="*/ 0 h 297"/>
                  <a:gd name="T2" fmla="*/ 1 w 602"/>
                  <a:gd name="T3" fmla="*/ 0 h 297"/>
                  <a:gd name="T4" fmla="*/ 1 w 602"/>
                  <a:gd name="T5" fmla="*/ 0 h 297"/>
                  <a:gd name="T6" fmla="*/ 1 w 602"/>
                  <a:gd name="T7" fmla="*/ 0 h 297"/>
                  <a:gd name="T8" fmla="*/ 1 w 602"/>
                  <a:gd name="T9" fmla="*/ 0 h 297"/>
                  <a:gd name="T10" fmla="*/ 1 w 602"/>
                  <a:gd name="T11" fmla="*/ 0 h 297"/>
                  <a:gd name="T12" fmla="*/ 1 w 602"/>
                  <a:gd name="T13" fmla="*/ 0 h 297"/>
                  <a:gd name="T14" fmla="*/ 1 w 602"/>
                  <a:gd name="T15" fmla="*/ 0 h 297"/>
                  <a:gd name="T16" fmla="*/ 1 w 602"/>
                  <a:gd name="T17" fmla="*/ 0 h 297"/>
                  <a:gd name="T18" fmla="*/ 1 w 602"/>
                  <a:gd name="T19" fmla="*/ 0 h 297"/>
                  <a:gd name="T20" fmla="*/ 1 w 602"/>
                  <a:gd name="T21" fmla="*/ 0 h 297"/>
                  <a:gd name="T22" fmla="*/ 1 w 602"/>
                  <a:gd name="T23" fmla="*/ 0 h 297"/>
                  <a:gd name="T24" fmla="*/ 1 w 602"/>
                  <a:gd name="T25" fmla="*/ 0 h 297"/>
                  <a:gd name="T26" fmla="*/ 1 w 602"/>
                  <a:gd name="T27" fmla="*/ 0 h 297"/>
                  <a:gd name="T28" fmla="*/ 1 w 602"/>
                  <a:gd name="T29" fmla="*/ 0 h 297"/>
                  <a:gd name="T30" fmla="*/ 1 w 602"/>
                  <a:gd name="T31" fmla="*/ 0 h 297"/>
                  <a:gd name="T32" fmla="*/ 1 w 602"/>
                  <a:gd name="T33" fmla="*/ 0 h 297"/>
                  <a:gd name="T34" fmla="*/ 1 w 602"/>
                  <a:gd name="T35" fmla="*/ 0 h 297"/>
                  <a:gd name="T36" fmla="*/ 1 w 602"/>
                  <a:gd name="T37" fmla="*/ 0 h 297"/>
                  <a:gd name="T38" fmla="*/ 1 w 602"/>
                  <a:gd name="T39" fmla="*/ 0 h 297"/>
                  <a:gd name="T40" fmla="*/ 1 w 602"/>
                  <a:gd name="T41" fmla="*/ 0 h 297"/>
                  <a:gd name="T42" fmla="*/ 1 w 602"/>
                  <a:gd name="T43" fmla="*/ 0 h 297"/>
                  <a:gd name="T44" fmla="*/ 1 w 602"/>
                  <a:gd name="T45" fmla="*/ 0 h 297"/>
                  <a:gd name="T46" fmla="*/ 1 w 602"/>
                  <a:gd name="T47" fmla="*/ 0 h 297"/>
                  <a:gd name="T48" fmla="*/ 1 w 602"/>
                  <a:gd name="T49" fmla="*/ 0 h 297"/>
                  <a:gd name="T50" fmla="*/ 1 w 602"/>
                  <a:gd name="T51" fmla="*/ 0 h 297"/>
                  <a:gd name="T52" fmla="*/ 1 w 602"/>
                  <a:gd name="T53" fmla="*/ 0 h 297"/>
                  <a:gd name="T54" fmla="*/ 1 w 602"/>
                  <a:gd name="T55" fmla="*/ 0 h 297"/>
                  <a:gd name="T56" fmla="*/ 1 w 602"/>
                  <a:gd name="T57" fmla="*/ 0 h 297"/>
                  <a:gd name="T58" fmla="*/ 1 w 602"/>
                  <a:gd name="T59" fmla="*/ 0 h 297"/>
                  <a:gd name="T60" fmla="*/ 1 w 602"/>
                  <a:gd name="T61" fmla="*/ 0 h 297"/>
                  <a:gd name="T62" fmla="*/ 1 w 602"/>
                  <a:gd name="T63" fmla="*/ 0 h 297"/>
                  <a:gd name="T64" fmla="*/ 1 w 602"/>
                  <a:gd name="T65" fmla="*/ 0 h 297"/>
                  <a:gd name="T66" fmla="*/ 1 w 602"/>
                  <a:gd name="T67" fmla="*/ 0 h 297"/>
                  <a:gd name="T68" fmla="*/ 1 w 602"/>
                  <a:gd name="T69" fmla="*/ 0 h 297"/>
                  <a:gd name="T70" fmla="*/ 1 w 602"/>
                  <a:gd name="T71" fmla="*/ 0 h 297"/>
                  <a:gd name="T72" fmla="*/ 1 w 602"/>
                  <a:gd name="T73" fmla="*/ 0 h 297"/>
                  <a:gd name="T74" fmla="*/ 1 w 602"/>
                  <a:gd name="T75" fmla="*/ 0 h 297"/>
                  <a:gd name="T76" fmla="*/ 1 w 602"/>
                  <a:gd name="T77" fmla="*/ 0 h 297"/>
                  <a:gd name="T78" fmla="*/ 1 w 602"/>
                  <a:gd name="T79" fmla="*/ 0 h 297"/>
                  <a:gd name="T80" fmla="*/ 1 w 602"/>
                  <a:gd name="T81" fmla="*/ 0 h 297"/>
                  <a:gd name="T82" fmla="*/ 1 w 602"/>
                  <a:gd name="T83" fmla="*/ 0 h 297"/>
                  <a:gd name="T84" fmla="*/ 1 w 602"/>
                  <a:gd name="T85" fmla="*/ 0 h 297"/>
                  <a:gd name="T86" fmla="*/ 1 w 602"/>
                  <a:gd name="T87" fmla="*/ 0 h 297"/>
                  <a:gd name="T88" fmla="*/ 1 w 602"/>
                  <a:gd name="T89" fmla="*/ 0 h 297"/>
                  <a:gd name="T90" fmla="*/ 1 w 602"/>
                  <a:gd name="T91" fmla="*/ 0 h 297"/>
                  <a:gd name="T92" fmla="*/ 1 w 602"/>
                  <a:gd name="T93" fmla="*/ 0 h 297"/>
                  <a:gd name="T94" fmla="*/ 1 w 602"/>
                  <a:gd name="T95" fmla="*/ 0 h 297"/>
                  <a:gd name="T96" fmla="*/ 1 w 602"/>
                  <a:gd name="T97" fmla="*/ 0 h 297"/>
                  <a:gd name="T98" fmla="*/ 0 w 602"/>
                  <a:gd name="T99" fmla="*/ 0 h 297"/>
                  <a:gd name="T100" fmla="*/ 0 w 602"/>
                  <a:gd name="T101" fmla="*/ 0 h 29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02"/>
                  <a:gd name="T154" fmla="*/ 0 h 297"/>
                  <a:gd name="T155" fmla="*/ 602 w 602"/>
                  <a:gd name="T156" fmla="*/ 297 h 29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02" h="297">
                    <a:moveTo>
                      <a:pt x="0" y="124"/>
                    </a:moveTo>
                    <a:lnTo>
                      <a:pt x="3" y="120"/>
                    </a:lnTo>
                    <a:lnTo>
                      <a:pt x="19" y="109"/>
                    </a:lnTo>
                    <a:lnTo>
                      <a:pt x="40" y="92"/>
                    </a:lnTo>
                    <a:lnTo>
                      <a:pt x="70" y="75"/>
                    </a:lnTo>
                    <a:lnTo>
                      <a:pt x="104" y="54"/>
                    </a:lnTo>
                    <a:lnTo>
                      <a:pt x="144" y="37"/>
                    </a:lnTo>
                    <a:lnTo>
                      <a:pt x="186" y="19"/>
                    </a:lnTo>
                    <a:lnTo>
                      <a:pt x="232" y="10"/>
                    </a:lnTo>
                    <a:lnTo>
                      <a:pt x="237" y="8"/>
                    </a:lnTo>
                    <a:lnTo>
                      <a:pt x="254" y="6"/>
                    </a:lnTo>
                    <a:lnTo>
                      <a:pt x="279" y="4"/>
                    </a:lnTo>
                    <a:lnTo>
                      <a:pt x="311" y="2"/>
                    </a:lnTo>
                    <a:lnTo>
                      <a:pt x="347" y="0"/>
                    </a:lnTo>
                    <a:lnTo>
                      <a:pt x="385" y="2"/>
                    </a:lnTo>
                    <a:lnTo>
                      <a:pt x="423" y="6"/>
                    </a:lnTo>
                    <a:lnTo>
                      <a:pt x="461" y="14"/>
                    </a:lnTo>
                    <a:lnTo>
                      <a:pt x="494" y="25"/>
                    </a:lnTo>
                    <a:lnTo>
                      <a:pt x="522" y="44"/>
                    </a:lnTo>
                    <a:lnTo>
                      <a:pt x="545" y="67"/>
                    </a:lnTo>
                    <a:lnTo>
                      <a:pt x="566" y="94"/>
                    </a:lnTo>
                    <a:lnTo>
                      <a:pt x="581" y="116"/>
                    </a:lnTo>
                    <a:lnTo>
                      <a:pt x="593" y="137"/>
                    </a:lnTo>
                    <a:lnTo>
                      <a:pt x="600" y="152"/>
                    </a:lnTo>
                    <a:lnTo>
                      <a:pt x="602" y="158"/>
                    </a:lnTo>
                    <a:lnTo>
                      <a:pt x="596" y="162"/>
                    </a:lnTo>
                    <a:lnTo>
                      <a:pt x="587" y="171"/>
                    </a:lnTo>
                    <a:lnTo>
                      <a:pt x="570" y="185"/>
                    </a:lnTo>
                    <a:lnTo>
                      <a:pt x="551" y="202"/>
                    </a:lnTo>
                    <a:lnTo>
                      <a:pt x="526" y="217"/>
                    </a:lnTo>
                    <a:lnTo>
                      <a:pt x="499" y="234"/>
                    </a:lnTo>
                    <a:lnTo>
                      <a:pt x="475" y="248"/>
                    </a:lnTo>
                    <a:lnTo>
                      <a:pt x="452" y="257"/>
                    </a:lnTo>
                    <a:lnTo>
                      <a:pt x="425" y="261"/>
                    </a:lnTo>
                    <a:lnTo>
                      <a:pt x="395" y="267"/>
                    </a:lnTo>
                    <a:lnTo>
                      <a:pt x="363" y="274"/>
                    </a:lnTo>
                    <a:lnTo>
                      <a:pt x="332" y="282"/>
                    </a:lnTo>
                    <a:lnTo>
                      <a:pt x="302" y="287"/>
                    </a:lnTo>
                    <a:lnTo>
                      <a:pt x="279" y="293"/>
                    </a:lnTo>
                    <a:lnTo>
                      <a:pt x="264" y="295"/>
                    </a:lnTo>
                    <a:lnTo>
                      <a:pt x="258" y="297"/>
                    </a:lnTo>
                    <a:lnTo>
                      <a:pt x="251" y="293"/>
                    </a:lnTo>
                    <a:lnTo>
                      <a:pt x="233" y="286"/>
                    </a:lnTo>
                    <a:lnTo>
                      <a:pt x="207" y="272"/>
                    </a:lnTo>
                    <a:lnTo>
                      <a:pt x="176" y="253"/>
                    </a:lnTo>
                    <a:lnTo>
                      <a:pt x="140" y="232"/>
                    </a:lnTo>
                    <a:lnTo>
                      <a:pt x="106" y="210"/>
                    </a:lnTo>
                    <a:lnTo>
                      <a:pt x="74" y="183"/>
                    </a:lnTo>
                    <a:lnTo>
                      <a:pt x="49" y="158"/>
                    </a:lnTo>
                    <a:lnTo>
                      <a:pt x="0" y="124"/>
                    </a:lnTo>
                    <a:close/>
                  </a:path>
                </a:pathLst>
              </a:custGeom>
              <a:solidFill>
                <a:srgbClr val="9CB8FF"/>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54" name="Freeform 61"/>
              <p:cNvSpPr>
                <a:spLocks/>
              </p:cNvSpPr>
              <p:nvPr/>
            </p:nvSpPr>
            <p:spPr bwMode="auto">
              <a:xfrm>
                <a:off x="2582" y="1240"/>
                <a:ext cx="152" cy="252"/>
              </a:xfrm>
              <a:custGeom>
                <a:avLst/>
                <a:gdLst>
                  <a:gd name="T0" fmla="*/ 1 w 304"/>
                  <a:gd name="T1" fmla="*/ 1 h 503"/>
                  <a:gd name="T2" fmla="*/ 1 w 304"/>
                  <a:gd name="T3" fmla="*/ 1 h 503"/>
                  <a:gd name="T4" fmla="*/ 1 w 304"/>
                  <a:gd name="T5" fmla="*/ 1 h 503"/>
                  <a:gd name="T6" fmla="*/ 1 w 304"/>
                  <a:gd name="T7" fmla="*/ 1 h 503"/>
                  <a:gd name="T8" fmla="*/ 1 w 304"/>
                  <a:gd name="T9" fmla="*/ 1 h 503"/>
                  <a:gd name="T10" fmla="*/ 1 w 304"/>
                  <a:gd name="T11" fmla="*/ 1 h 503"/>
                  <a:gd name="T12" fmla="*/ 1 w 304"/>
                  <a:gd name="T13" fmla="*/ 1 h 503"/>
                  <a:gd name="T14" fmla="*/ 1 w 304"/>
                  <a:gd name="T15" fmla="*/ 1 h 503"/>
                  <a:gd name="T16" fmla="*/ 1 w 304"/>
                  <a:gd name="T17" fmla="*/ 1 h 503"/>
                  <a:gd name="T18" fmla="*/ 1 w 304"/>
                  <a:gd name="T19" fmla="*/ 1 h 503"/>
                  <a:gd name="T20" fmla="*/ 1 w 304"/>
                  <a:gd name="T21" fmla="*/ 1 h 503"/>
                  <a:gd name="T22" fmla="*/ 1 w 304"/>
                  <a:gd name="T23" fmla="*/ 0 h 503"/>
                  <a:gd name="T24" fmla="*/ 1 w 304"/>
                  <a:gd name="T25" fmla="*/ 1 h 503"/>
                  <a:gd name="T26" fmla="*/ 1 w 304"/>
                  <a:gd name="T27" fmla="*/ 1 h 503"/>
                  <a:gd name="T28" fmla="*/ 1 w 304"/>
                  <a:gd name="T29" fmla="*/ 1 h 503"/>
                  <a:gd name="T30" fmla="*/ 1 w 304"/>
                  <a:gd name="T31" fmla="*/ 1 h 503"/>
                  <a:gd name="T32" fmla="*/ 1 w 304"/>
                  <a:gd name="T33" fmla="*/ 1 h 503"/>
                  <a:gd name="T34" fmla="*/ 1 w 304"/>
                  <a:gd name="T35" fmla="*/ 1 h 503"/>
                  <a:gd name="T36" fmla="*/ 1 w 304"/>
                  <a:gd name="T37" fmla="*/ 1 h 503"/>
                  <a:gd name="T38" fmla="*/ 1 w 304"/>
                  <a:gd name="T39" fmla="*/ 1 h 503"/>
                  <a:gd name="T40" fmla="*/ 1 w 304"/>
                  <a:gd name="T41" fmla="*/ 1 h 503"/>
                  <a:gd name="T42" fmla="*/ 1 w 304"/>
                  <a:gd name="T43" fmla="*/ 1 h 503"/>
                  <a:gd name="T44" fmla="*/ 1 w 304"/>
                  <a:gd name="T45" fmla="*/ 1 h 503"/>
                  <a:gd name="T46" fmla="*/ 1 w 304"/>
                  <a:gd name="T47" fmla="*/ 1 h 503"/>
                  <a:gd name="T48" fmla="*/ 1 w 304"/>
                  <a:gd name="T49" fmla="*/ 1 h 503"/>
                  <a:gd name="T50" fmla="*/ 1 w 304"/>
                  <a:gd name="T51" fmla="*/ 1 h 503"/>
                  <a:gd name="T52" fmla="*/ 1 w 304"/>
                  <a:gd name="T53" fmla="*/ 1 h 503"/>
                  <a:gd name="T54" fmla="*/ 1 w 304"/>
                  <a:gd name="T55" fmla="*/ 1 h 503"/>
                  <a:gd name="T56" fmla="*/ 1 w 304"/>
                  <a:gd name="T57" fmla="*/ 1 h 503"/>
                  <a:gd name="T58" fmla="*/ 1 w 304"/>
                  <a:gd name="T59" fmla="*/ 1 h 503"/>
                  <a:gd name="T60" fmla="*/ 1 w 304"/>
                  <a:gd name="T61" fmla="*/ 1 h 503"/>
                  <a:gd name="T62" fmla="*/ 1 w 304"/>
                  <a:gd name="T63" fmla="*/ 1 h 503"/>
                  <a:gd name="T64" fmla="*/ 1 w 304"/>
                  <a:gd name="T65" fmla="*/ 1 h 503"/>
                  <a:gd name="T66" fmla="*/ 1 w 304"/>
                  <a:gd name="T67" fmla="*/ 1 h 503"/>
                  <a:gd name="T68" fmla="*/ 1 w 304"/>
                  <a:gd name="T69" fmla="*/ 1 h 503"/>
                  <a:gd name="T70" fmla="*/ 1 w 304"/>
                  <a:gd name="T71" fmla="*/ 1 h 503"/>
                  <a:gd name="T72" fmla="*/ 1 w 304"/>
                  <a:gd name="T73" fmla="*/ 1 h 503"/>
                  <a:gd name="T74" fmla="*/ 1 w 304"/>
                  <a:gd name="T75" fmla="*/ 1 h 503"/>
                  <a:gd name="T76" fmla="*/ 1 w 304"/>
                  <a:gd name="T77" fmla="*/ 1 h 503"/>
                  <a:gd name="T78" fmla="*/ 1 w 304"/>
                  <a:gd name="T79" fmla="*/ 1 h 503"/>
                  <a:gd name="T80" fmla="*/ 1 w 304"/>
                  <a:gd name="T81" fmla="*/ 1 h 503"/>
                  <a:gd name="T82" fmla="*/ 1 w 304"/>
                  <a:gd name="T83" fmla="*/ 1 h 503"/>
                  <a:gd name="T84" fmla="*/ 1 w 304"/>
                  <a:gd name="T85" fmla="*/ 1 h 503"/>
                  <a:gd name="T86" fmla="*/ 1 w 304"/>
                  <a:gd name="T87" fmla="*/ 1 h 503"/>
                  <a:gd name="T88" fmla="*/ 1 w 304"/>
                  <a:gd name="T89" fmla="*/ 1 h 503"/>
                  <a:gd name="T90" fmla="*/ 1 w 304"/>
                  <a:gd name="T91" fmla="*/ 1 h 503"/>
                  <a:gd name="T92" fmla="*/ 1 w 304"/>
                  <a:gd name="T93" fmla="*/ 1 h 503"/>
                  <a:gd name="T94" fmla="*/ 1 w 304"/>
                  <a:gd name="T95" fmla="*/ 1 h 503"/>
                  <a:gd name="T96" fmla="*/ 1 w 304"/>
                  <a:gd name="T97" fmla="*/ 1 h 503"/>
                  <a:gd name="T98" fmla="*/ 1 w 304"/>
                  <a:gd name="T99" fmla="*/ 1 h 503"/>
                  <a:gd name="T100" fmla="*/ 1 w 304"/>
                  <a:gd name="T101" fmla="*/ 1 h 503"/>
                  <a:gd name="T102" fmla="*/ 1 w 304"/>
                  <a:gd name="T103" fmla="*/ 1 h 503"/>
                  <a:gd name="T104" fmla="*/ 1 w 304"/>
                  <a:gd name="T105" fmla="*/ 1 h 503"/>
                  <a:gd name="T106" fmla="*/ 1 w 304"/>
                  <a:gd name="T107" fmla="*/ 1 h 503"/>
                  <a:gd name="T108" fmla="*/ 1 w 304"/>
                  <a:gd name="T109" fmla="*/ 1 h 503"/>
                  <a:gd name="T110" fmla="*/ 1 w 304"/>
                  <a:gd name="T111" fmla="*/ 1 h 503"/>
                  <a:gd name="T112" fmla="*/ 1 w 304"/>
                  <a:gd name="T113" fmla="*/ 1 h 50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04"/>
                  <a:gd name="T172" fmla="*/ 0 h 503"/>
                  <a:gd name="T173" fmla="*/ 304 w 304"/>
                  <a:gd name="T174" fmla="*/ 503 h 50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04" h="503">
                    <a:moveTo>
                      <a:pt x="54" y="127"/>
                    </a:moveTo>
                    <a:lnTo>
                      <a:pt x="56" y="127"/>
                    </a:lnTo>
                    <a:lnTo>
                      <a:pt x="59" y="127"/>
                    </a:lnTo>
                    <a:lnTo>
                      <a:pt x="63" y="127"/>
                    </a:lnTo>
                    <a:lnTo>
                      <a:pt x="73" y="131"/>
                    </a:lnTo>
                    <a:lnTo>
                      <a:pt x="80" y="131"/>
                    </a:lnTo>
                    <a:lnTo>
                      <a:pt x="90" y="131"/>
                    </a:lnTo>
                    <a:lnTo>
                      <a:pt x="97" y="131"/>
                    </a:lnTo>
                    <a:lnTo>
                      <a:pt x="107" y="131"/>
                    </a:lnTo>
                    <a:lnTo>
                      <a:pt x="111" y="127"/>
                    </a:lnTo>
                    <a:lnTo>
                      <a:pt x="116" y="125"/>
                    </a:lnTo>
                    <a:lnTo>
                      <a:pt x="118" y="123"/>
                    </a:lnTo>
                    <a:lnTo>
                      <a:pt x="120" y="121"/>
                    </a:lnTo>
                    <a:lnTo>
                      <a:pt x="122" y="117"/>
                    </a:lnTo>
                    <a:lnTo>
                      <a:pt x="130" y="127"/>
                    </a:lnTo>
                    <a:lnTo>
                      <a:pt x="137" y="167"/>
                    </a:lnTo>
                    <a:lnTo>
                      <a:pt x="139" y="167"/>
                    </a:lnTo>
                    <a:lnTo>
                      <a:pt x="143" y="171"/>
                    </a:lnTo>
                    <a:lnTo>
                      <a:pt x="149" y="173"/>
                    </a:lnTo>
                    <a:lnTo>
                      <a:pt x="158" y="178"/>
                    </a:lnTo>
                    <a:lnTo>
                      <a:pt x="166" y="178"/>
                    </a:lnTo>
                    <a:lnTo>
                      <a:pt x="171" y="180"/>
                    </a:lnTo>
                    <a:lnTo>
                      <a:pt x="177" y="178"/>
                    </a:lnTo>
                    <a:lnTo>
                      <a:pt x="181" y="173"/>
                    </a:lnTo>
                    <a:lnTo>
                      <a:pt x="183" y="163"/>
                    </a:lnTo>
                    <a:lnTo>
                      <a:pt x="185" y="157"/>
                    </a:lnTo>
                    <a:lnTo>
                      <a:pt x="187" y="150"/>
                    </a:lnTo>
                    <a:lnTo>
                      <a:pt x="189" y="146"/>
                    </a:lnTo>
                    <a:lnTo>
                      <a:pt x="192" y="136"/>
                    </a:lnTo>
                    <a:lnTo>
                      <a:pt x="194" y="135"/>
                    </a:lnTo>
                    <a:lnTo>
                      <a:pt x="230" y="106"/>
                    </a:lnTo>
                    <a:lnTo>
                      <a:pt x="238" y="70"/>
                    </a:lnTo>
                    <a:lnTo>
                      <a:pt x="202" y="55"/>
                    </a:lnTo>
                    <a:lnTo>
                      <a:pt x="189" y="22"/>
                    </a:lnTo>
                    <a:lnTo>
                      <a:pt x="190" y="0"/>
                    </a:lnTo>
                    <a:lnTo>
                      <a:pt x="194" y="3"/>
                    </a:lnTo>
                    <a:lnTo>
                      <a:pt x="202" y="5"/>
                    </a:lnTo>
                    <a:lnTo>
                      <a:pt x="209" y="9"/>
                    </a:lnTo>
                    <a:lnTo>
                      <a:pt x="219" y="11"/>
                    </a:lnTo>
                    <a:lnTo>
                      <a:pt x="230" y="15"/>
                    </a:lnTo>
                    <a:lnTo>
                      <a:pt x="240" y="17"/>
                    </a:lnTo>
                    <a:lnTo>
                      <a:pt x="251" y="17"/>
                    </a:lnTo>
                    <a:lnTo>
                      <a:pt x="257" y="17"/>
                    </a:lnTo>
                    <a:lnTo>
                      <a:pt x="265" y="17"/>
                    </a:lnTo>
                    <a:lnTo>
                      <a:pt x="266" y="17"/>
                    </a:lnTo>
                    <a:lnTo>
                      <a:pt x="270" y="17"/>
                    </a:lnTo>
                    <a:lnTo>
                      <a:pt x="274" y="17"/>
                    </a:lnTo>
                    <a:lnTo>
                      <a:pt x="272" y="22"/>
                    </a:lnTo>
                    <a:lnTo>
                      <a:pt x="270" y="28"/>
                    </a:lnTo>
                    <a:lnTo>
                      <a:pt x="268" y="38"/>
                    </a:lnTo>
                    <a:lnTo>
                      <a:pt x="265" y="47"/>
                    </a:lnTo>
                    <a:lnTo>
                      <a:pt x="263" y="60"/>
                    </a:lnTo>
                    <a:lnTo>
                      <a:pt x="261" y="74"/>
                    </a:lnTo>
                    <a:lnTo>
                      <a:pt x="261" y="87"/>
                    </a:lnTo>
                    <a:lnTo>
                      <a:pt x="261" y="104"/>
                    </a:lnTo>
                    <a:lnTo>
                      <a:pt x="261" y="127"/>
                    </a:lnTo>
                    <a:lnTo>
                      <a:pt x="261" y="155"/>
                    </a:lnTo>
                    <a:lnTo>
                      <a:pt x="263" y="186"/>
                    </a:lnTo>
                    <a:lnTo>
                      <a:pt x="263" y="213"/>
                    </a:lnTo>
                    <a:lnTo>
                      <a:pt x="265" y="235"/>
                    </a:lnTo>
                    <a:lnTo>
                      <a:pt x="265" y="252"/>
                    </a:lnTo>
                    <a:lnTo>
                      <a:pt x="265" y="260"/>
                    </a:lnTo>
                    <a:lnTo>
                      <a:pt x="266" y="260"/>
                    </a:lnTo>
                    <a:lnTo>
                      <a:pt x="270" y="260"/>
                    </a:lnTo>
                    <a:lnTo>
                      <a:pt x="274" y="260"/>
                    </a:lnTo>
                    <a:lnTo>
                      <a:pt x="282" y="262"/>
                    </a:lnTo>
                    <a:lnTo>
                      <a:pt x="287" y="264"/>
                    </a:lnTo>
                    <a:lnTo>
                      <a:pt x="293" y="268"/>
                    </a:lnTo>
                    <a:lnTo>
                      <a:pt x="299" y="271"/>
                    </a:lnTo>
                    <a:lnTo>
                      <a:pt x="301" y="277"/>
                    </a:lnTo>
                    <a:lnTo>
                      <a:pt x="301" y="285"/>
                    </a:lnTo>
                    <a:lnTo>
                      <a:pt x="303" y="294"/>
                    </a:lnTo>
                    <a:lnTo>
                      <a:pt x="303" y="308"/>
                    </a:lnTo>
                    <a:lnTo>
                      <a:pt x="304" y="323"/>
                    </a:lnTo>
                    <a:lnTo>
                      <a:pt x="304" y="334"/>
                    </a:lnTo>
                    <a:lnTo>
                      <a:pt x="304" y="346"/>
                    </a:lnTo>
                    <a:lnTo>
                      <a:pt x="304" y="353"/>
                    </a:lnTo>
                    <a:lnTo>
                      <a:pt x="303" y="359"/>
                    </a:lnTo>
                    <a:lnTo>
                      <a:pt x="297" y="359"/>
                    </a:lnTo>
                    <a:lnTo>
                      <a:pt x="287" y="361"/>
                    </a:lnTo>
                    <a:lnTo>
                      <a:pt x="276" y="363"/>
                    </a:lnTo>
                    <a:lnTo>
                      <a:pt x="265" y="365"/>
                    </a:lnTo>
                    <a:lnTo>
                      <a:pt x="249" y="366"/>
                    </a:lnTo>
                    <a:lnTo>
                      <a:pt x="238" y="370"/>
                    </a:lnTo>
                    <a:lnTo>
                      <a:pt x="227" y="370"/>
                    </a:lnTo>
                    <a:lnTo>
                      <a:pt x="223" y="370"/>
                    </a:lnTo>
                    <a:lnTo>
                      <a:pt x="219" y="368"/>
                    </a:lnTo>
                    <a:lnTo>
                      <a:pt x="219" y="372"/>
                    </a:lnTo>
                    <a:lnTo>
                      <a:pt x="217" y="378"/>
                    </a:lnTo>
                    <a:lnTo>
                      <a:pt x="217" y="387"/>
                    </a:lnTo>
                    <a:lnTo>
                      <a:pt x="217" y="395"/>
                    </a:lnTo>
                    <a:lnTo>
                      <a:pt x="217" y="406"/>
                    </a:lnTo>
                    <a:lnTo>
                      <a:pt x="217" y="418"/>
                    </a:lnTo>
                    <a:lnTo>
                      <a:pt x="217" y="429"/>
                    </a:lnTo>
                    <a:lnTo>
                      <a:pt x="215" y="441"/>
                    </a:lnTo>
                    <a:lnTo>
                      <a:pt x="213" y="452"/>
                    </a:lnTo>
                    <a:lnTo>
                      <a:pt x="209" y="463"/>
                    </a:lnTo>
                    <a:lnTo>
                      <a:pt x="208" y="475"/>
                    </a:lnTo>
                    <a:lnTo>
                      <a:pt x="204" y="486"/>
                    </a:lnTo>
                    <a:lnTo>
                      <a:pt x="198" y="494"/>
                    </a:lnTo>
                    <a:lnTo>
                      <a:pt x="190" y="500"/>
                    </a:lnTo>
                    <a:lnTo>
                      <a:pt x="181" y="503"/>
                    </a:lnTo>
                    <a:lnTo>
                      <a:pt x="166" y="501"/>
                    </a:lnTo>
                    <a:lnTo>
                      <a:pt x="151" y="501"/>
                    </a:lnTo>
                    <a:lnTo>
                      <a:pt x="135" y="501"/>
                    </a:lnTo>
                    <a:lnTo>
                      <a:pt x="120" y="500"/>
                    </a:lnTo>
                    <a:lnTo>
                      <a:pt x="107" y="498"/>
                    </a:lnTo>
                    <a:lnTo>
                      <a:pt x="95" y="492"/>
                    </a:lnTo>
                    <a:lnTo>
                      <a:pt x="86" y="486"/>
                    </a:lnTo>
                    <a:lnTo>
                      <a:pt x="82" y="481"/>
                    </a:lnTo>
                    <a:lnTo>
                      <a:pt x="80" y="469"/>
                    </a:lnTo>
                    <a:lnTo>
                      <a:pt x="80" y="456"/>
                    </a:lnTo>
                    <a:lnTo>
                      <a:pt x="80" y="443"/>
                    </a:lnTo>
                    <a:lnTo>
                      <a:pt x="82" y="431"/>
                    </a:lnTo>
                    <a:lnTo>
                      <a:pt x="84" y="420"/>
                    </a:lnTo>
                    <a:lnTo>
                      <a:pt x="88" y="408"/>
                    </a:lnTo>
                    <a:lnTo>
                      <a:pt x="90" y="399"/>
                    </a:lnTo>
                    <a:lnTo>
                      <a:pt x="94" y="393"/>
                    </a:lnTo>
                    <a:lnTo>
                      <a:pt x="101" y="382"/>
                    </a:lnTo>
                    <a:lnTo>
                      <a:pt x="111" y="376"/>
                    </a:lnTo>
                    <a:lnTo>
                      <a:pt x="116" y="370"/>
                    </a:lnTo>
                    <a:lnTo>
                      <a:pt x="122" y="366"/>
                    </a:lnTo>
                    <a:lnTo>
                      <a:pt x="126" y="361"/>
                    </a:lnTo>
                    <a:lnTo>
                      <a:pt x="130" y="357"/>
                    </a:lnTo>
                    <a:lnTo>
                      <a:pt x="133" y="346"/>
                    </a:lnTo>
                    <a:lnTo>
                      <a:pt x="137" y="328"/>
                    </a:lnTo>
                    <a:lnTo>
                      <a:pt x="139" y="306"/>
                    </a:lnTo>
                    <a:lnTo>
                      <a:pt x="141" y="283"/>
                    </a:lnTo>
                    <a:lnTo>
                      <a:pt x="141" y="260"/>
                    </a:lnTo>
                    <a:lnTo>
                      <a:pt x="143" y="241"/>
                    </a:lnTo>
                    <a:lnTo>
                      <a:pt x="143" y="228"/>
                    </a:lnTo>
                    <a:lnTo>
                      <a:pt x="143" y="222"/>
                    </a:lnTo>
                    <a:lnTo>
                      <a:pt x="135" y="188"/>
                    </a:lnTo>
                    <a:lnTo>
                      <a:pt x="109" y="340"/>
                    </a:lnTo>
                    <a:lnTo>
                      <a:pt x="76" y="374"/>
                    </a:lnTo>
                    <a:lnTo>
                      <a:pt x="57" y="475"/>
                    </a:lnTo>
                    <a:lnTo>
                      <a:pt x="54" y="473"/>
                    </a:lnTo>
                    <a:lnTo>
                      <a:pt x="48" y="471"/>
                    </a:lnTo>
                    <a:lnTo>
                      <a:pt x="40" y="465"/>
                    </a:lnTo>
                    <a:lnTo>
                      <a:pt x="31" y="460"/>
                    </a:lnTo>
                    <a:lnTo>
                      <a:pt x="21" y="450"/>
                    </a:lnTo>
                    <a:lnTo>
                      <a:pt x="12" y="441"/>
                    </a:lnTo>
                    <a:lnTo>
                      <a:pt x="6" y="427"/>
                    </a:lnTo>
                    <a:lnTo>
                      <a:pt x="2" y="414"/>
                    </a:lnTo>
                    <a:lnTo>
                      <a:pt x="0" y="397"/>
                    </a:lnTo>
                    <a:lnTo>
                      <a:pt x="2" y="385"/>
                    </a:lnTo>
                    <a:lnTo>
                      <a:pt x="4" y="374"/>
                    </a:lnTo>
                    <a:lnTo>
                      <a:pt x="8" y="365"/>
                    </a:lnTo>
                    <a:lnTo>
                      <a:pt x="10" y="357"/>
                    </a:lnTo>
                    <a:lnTo>
                      <a:pt x="14" y="349"/>
                    </a:lnTo>
                    <a:lnTo>
                      <a:pt x="19" y="344"/>
                    </a:lnTo>
                    <a:lnTo>
                      <a:pt x="25" y="338"/>
                    </a:lnTo>
                    <a:lnTo>
                      <a:pt x="31" y="330"/>
                    </a:lnTo>
                    <a:lnTo>
                      <a:pt x="38" y="323"/>
                    </a:lnTo>
                    <a:lnTo>
                      <a:pt x="46" y="313"/>
                    </a:lnTo>
                    <a:lnTo>
                      <a:pt x="56" y="302"/>
                    </a:lnTo>
                    <a:lnTo>
                      <a:pt x="59" y="290"/>
                    </a:lnTo>
                    <a:lnTo>
                      <a:pt x="65" y="277"/>
                    </a:lnTo>
                    <a:lnTo>
                      <a:pt x="71" y="262"/>
                    </a:lnTo>
                    <a:lnTo>
                      <a:pt x="73" y="249"/>
                    </a:lnTo>
                    <a:lnTo>
                      <a:pt x="71" y="230"/>
                    </a:lnTo>
                    <a:lnTo>
                      <a:pt x="69" y="211"/>
                    </a:lnTo>
                    <a:lnTo>
                      <a:pt x="65" y="190"/>
                    </a:lnTo>
                    <a:lnTo>
                      <a:pt x="63" y="171"/>
                    </a:lnTo>
                    <a:lnTo>
                      <a:pt x="59" y="154"/>
                    </a:lnTo>
                    <a:lnTo>
                      <a:pt x="56" y="138"/>
                    </a:lnTo>
                    <a:lnTo>
                      <a:pt x="54" y="131"/>
                    </a:lnTo>
                    <a:lnTo>
                      <a:pt x="54" y="127"/>
                    </a:lnTo>
                    <a:close/>
                  </a:path>
                </a:pathLst>
              </a:custGeom>
              <a:solidFill>
                <a:srgbClr val="00FF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55" name="Freeform 62"/>
              <p:cNvSpPr>
                <a:spLocks/>
              </p:cNvSpPr>
              <p:nvPr/>
            </p:nvSpPr>
            <p:spPr bwMode="auto">
              <a:xfrm>
                <a:off x="1870" y="1411"/>
                <a:ext cx="84" cy="201"/>
              </a:xfrm>
              <a:custGeom>
                <a:avLst/>
                <a:gdLst>
                  <a:gd name="T0" fmla="*/ 0 w 167"/>
                  <a:gd name="T1" fmla="*/ 0 h 403"/>
                  <a:gd name="T2" fmla="*/ 0 w 167"/>
                  <a:gd name="T3" fmla="*/ 0 h 403"/>
                  <a:gd name="T4" fmla="*/ 0 w 167"/>
                  <a:gd name="T5" fmla="*/ 0 h 403"/>
                  <a:gd name="T6" fmla="*/ 1 w 167"/>
                  <a:gd name="T7" fmla="*/ 0 h 403"/>
                  <a:gd name="T8" fmla="*/ 1 w 167"/>
                  <a:gd name="T9" fmla="*/ 0 h 403"/>
                  <a:gd name="T10" fmla="*/ 1 w 167"/>
                  <a:gd name="T11" fmla="*/ 0 h 403"/>
                  <a:gd name="T12" fmla="*/ 1 w 167"/>
                  <a:gd name="T13" fmla="*/ 0 h 403"/>
                  <a:gd name="T14" fmla="*/ 1 w 167"/>
                  <a:gd name="T15" fmla="*/ 0 h 403"/>
                  <a:gd name="T16" fmla="*/ 1 w 167"/>
                  <a:gd name="T17" fmla="*/ 0 h 403"/>
                  <a:gd name="T18" fmla="*/ 1 w 167"/>
                  <a:gd name="T19" fmla="*/ 0 h 403"/>
                  <a:gd name="T20" fmla="*/ 1 w 167"/>
                  <a:gd name="T21" fmla="*/ 0 h 403"/>
                  <a:gd name="T22" fmla="*/ 1 w 167"/>
                  <a:gd name="T23" fmla="*/ 0 h 403"/>
                  <a:gd name="T24" fmla="*/ 1 w 167"/>
                  <a:gd name="T25" fmla="*/ 0 h 403"/>
                  <a:gd name="T26" fmla="*/ 1 w 167"/>
                  <a:gd name="T27" fmla="*/ 0 h 403"/>
                  <a:gd name="T28" fmla="*/ 1 w 167"/>
                  <a:gd name="T29" fmla="*/ 0 h 403"/>
                  <a:gd name="T30" fmla="*/ 1 w 167"/>
                  <a:gd name="T31" fmla="*/ 0 h 403"/>
                  <a:gd name="T32" fmla="*/ 1 w 167"/>
                  <a:gd name="T33" fmla="*/ 0 h 403"/>
                  <a:gd name="T34" fmla="*/ 1 w 167"/>
                  <a:gd name="T35" fmla="*/ 0 h 403"/>
                  <a:gd name="T36" fmla="*/ 1 w 167"/>
                  <a:gd name="T37" fmla="*/ 0 h 403"/>
                  <a:gd name="T38" fmla="*/ 1 w 167"/>
                  <a:gd name="T39" fmla="*/ 0 h 403"/>
                  <a:gd name="T40" fmla="*/ 1 w 167"/>
                  <a:gd name="T41" fmla="*/ 0 h 403"/>
                  <a:gd name="T42" fmla="*/ 1 w 167"/>
                  <a:gd name="T43" fmla="*/ 0 h 403"/>
                  <a:gd name="T44" fmla="*/ 1 w 167"/>
                  <a:gd name="T45" fmla="*/ 0 h 403"/>
                  <a:gd name="T46" fmla="*/ 1 w 167"/>
                  <a:gd name="T47" fmla="*/ 0 h 403"/>
                  <a:gd name="T48" fmla="*/ 1 w 167"/>
                  <a:gd name="T49" fmla="*/ 0 h 403"/>
                  <a:gd name="T50" fmla="*/ 1 w 167"/>
                  <a:gd name="T51" fmla="*/ 0 h 403"/>
                  <a:gd name="T52" fmla="*/ 1 w 167"/>
                  <a:gd name="T53" fmla="*/ 0 h 403"/>
                  <a:gd name="T54" fmla="*/ 1 w 167"/>
                  <a:gd name="T55" fmla="*/ 0 h 403"/>
                  <a:gd name="T56" fmla="*/ 1 w 167"/>
                  <a:gd name="T57" fmla="*/ 0 h 403"/>
                  <a:gd name="T58" fmla="*/ 0 w 167"/>
                  <a:gd name="T59" fmla="*/ 0 h 403"/>
                  <a:gd name="T60" fmla="*/ 0 w 167"/>
                  <a:gd name="T61" fmla="*/ 0 h 403"/>
                  <a:gd name="T62" fmla="*/ 0 w 167"/>
                  <a:gd name="T63" fmla="*/ 0 h 40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7"/>
                  <a:gd name="T97" fmla="*/ 0 h 403"/>
                  <a:gd name="T98" fmla="*/ 167 w 167"/>
                  <a:gd name="T99" fmla="*/ 403 h 40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7" h="403">
                    <a:moveTo>
                      <a:pt x="0" y="249"/>
                    </a:moveTo>
                    <a:lnTo>
                      <a:pt x="0" y="59"/>
                    </a:lnTo>
                    <a:lnTo>
                      <a:pt x="0" y="57"/>
                    </a:lnTo>
                    <a:lnTo>
                      <a:pt x="4" y="51"/>
                    </a:lnTo>
                    <a:lnTo>
                      <a:pt x="8" y="45"/>
                    </a:lnTo>
                    <a:lnTo>
                      <a:pt x="17" y="38"/>
                    </a:lnTo>
                    <a:lnTo>
                      <a:pt x="25" y="28"/>
                    </a:lnTo>
                    <a:lnTo>
                      <a:pt x="36" y="21"/>
                    </a:lnTo>
                    <a:lnTo>
                      <a:pt x="49" y="13"/>
                    </a:lnTo>
                    <a:lnTo>
                      <a:pt x="63" y="7"/>
                    </a:lnTo>
                    <a:lnTo>
                      <a:pt x="76" y="4"/>
                    </a:lnTo>
                    <a:lnTo>
                      <a:pt x="89" y="2"/>
                    </a:lnTo>
                    <a:lnTo>
                      <a:pt x="104" y="0"/>
                    </a:lnTo>
                    <a:lnTo>
                      <a:pt x="118" y="0"/>
                    </a:lnTo>
                    <a:lnTo>
                      <a:pt x="127" y="0"/>
                    </a:lnTo>
                    <a:lnTo>
                      <a:pt x="137" y="0"/>
                    </a:lnTo>
                    <a:lnTo>
                      <a:pt x="141" y="0"/>
                    </a:lnTo>
                    <a:lnTo>
                      <a:pt x="144" y="2"/>
                    </a:lnTo>
                    <a:lnTo>
                      <a:pt x="167" y="21"/>
                    </a:lnTo>
                    <a:lnTo>
                      <a:pt x="133" y="186"/>
                    </a:lnTo>
                    <a:lnTo>
                      <a:pt x="125" y="399"/>
                    </a:lnTo>
                    <a:lnTo>
                      <a:pt x="91" y="403"/>
                    </a:lnTo>
                    <a:lnTo>
                      <a:pt x="42" y="262"/>
                    </a:lnTo>
                    <a:lnTo>
                      <a:pt x="40" y="260"/>
                    </a:lnTo>
                    <a:lnTo>
                      <a:pt x="34" y="258"/>
                    </a:lnTo>
                    <a:lnTo>
                      <a:pt x="27" y="254"/>
                    </a:lnTo>
                    <a:lnTo>
                      <a:pt x="21" y="253"/>
                    </a:lnTo>
                    <a:lnTo>
                      <a:pt x="11" y="249"/>
                    </a:lnTo>
                    <a:lnTo>
                      <a:pt x="6" y="247"/>
                    </a:lnTo>
                    <a:lnTo>
                      <a:pt x="0" y="245"/>
                    </a:lnTo>
                    <a:lnTo>
                      <a:pt x="0" y="249"/>
                    </a:lnTo>
                    <a:close/>
                  </a:path>
                </a:pathLst>
              </a:custGeom>
              <a:solidFill>
                <a:srgbClr val="00FFFF"/>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56" name="Freeform 63"/>
              <p:cNvSpPr>
                <a:spLocks/>
              </p:cNvSpPr>
              <p:nvPr/>
            </p:nvSpPr>
            <p:spPr bwMode="auto">
              <a:xfrm>
                <a:off x="1944" y="1465"/>
                <a:ext cx="133" cy="141"/>
              </a:xfrm>
              <a:custGeom>
                <a:avLst/>
                <a:gdLst>
                  <a:gd name="T0" fmla="*/ 0 w 266"/>
                  <a:gd name="T1" fmla="*/ 1 h 281"/>
                  <a:gd name="T2" fmla="*/ 1 w 266"/>
                  <a:gd name="T3" fmla="*/ 1 h 281"/>
                  <a:gd name="T4" fmla="*/ 1 w 266"/>
                  <a:gd name="T5" fmla="*/ 0 h 281"/>
                  <a:gd name="T6" fmla="*/ 1 w 266"/>
                  <a:gd name="T7" fmla="*/ 1 h 281"/>
                  <a:gd name="T8" fmla="*/ 1 w 266"/>
                  <a:gd name="T9" fmla="*/ 1 h 281"/>
                  <a:gd name="T10" fmla="*/ 1 w 266"/>
                  <a:gd name="T11" fmla="*/ 1 h 281"/>
                  <a:gd name="T12" fmla="*/ 1 w 266"/>
                  <a:gd name="T13" fmla="*/ 1 h 281"/>
                  <a:gd name="T14" fmla="*/ 1 w 266"/>
                  <a:gd name="T15" fmla="*/ 1 h 281"/>
                  <a:gd name="T16" fmla="*/ 0 w 266"/>
                  <a:gd name="T17" fmla="*/ 1 h 281"/>
                  <a:gd name="T18" fmla="*/ 0 w 266"/>
                  <a:gd name="T19" fmla="*/ 1 h 2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
                  <a:gd name="T31" fmla="*/ 0 h 281"/>
                  <a:gd name="T32" fmla="*/ 266 w 266"/>
                  <a:gd name="T33" fmla="*/ 281 h 28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 h="281">
                    <a:moveTo>
                      <a:pt x="0" y="281"/>
                    </a:moveTo>
                    <a:lnTo>
                      <a:pt x="156" y="4"/>
                    </a:lnTo>
                    <a:lnTo>
                      <a:pt x="188" y="0"/>
                    </a:lnTo>
                    <a:lnTo>
                      <a:pt x="226" y="19"/>
                    </a:lnTo>
                    <a:lnTo>
                      <a:pt x="266" y="80"/>
                    </a:lnTo>
                    <a:lnTo>
                      <a:pt x="249" y="118"/>
                    </a:lnTo>
                    <a:lnTo>
                      <a:pt x="175" y="203"/>
                    </a:lnTo>
                    <a:lnTo>
                      <a:pt x="59" y="270"/>
                    </a:lnTo>
                    <a:lnTo>
                      <a:pt x="0" y="281"/>
                    </a:lnTo>
                    <a:close/>
                  </a:path>
                </a:pathLst>
              </a:custGeom>
              <a:solidFill>
                <a:srgbClr val="A1E6F7"/>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57" name="Freeform 64"/>
              <p:cNvSpPr>
                <a:spLocks/>
              </p:cNvSpPr>
              <p:nvPr/>
            </p:nvSpPr>
            <p:spPr bwMode="auto">
              <a:xfrm>
                <a:off x="1578" y="960"/>
                <a:ext cx="723" cy="503"/>
              </a:xfrm>
              <a:custGeom>
                <a:avLst/>
                <a:gdLst>
                  <a:gd name="T0" fmla="*/ 1 w 1446"/>
                  <a:gd name="T1" fmla="*/ 0 h 1005"/>
                  <a:gd name="T2" fmla="*/ 1 w 1446"/>
                  <a:gd name="T3" fmla="*/ 1 h 1005"/>
                  <a:gd name="T4" fmla="*/ 1 w 1446"/>
                  <a:gd name="T5" fmla="*/ 1 h 1005"/>
                  <a:gd name="T6" fmla="*/ 1 w 1446"/>
                  <a:gd name="T7" fmla="*/ 1 h 1005"/>
                  <a:gd name="T8" fmla="*/ 1 w 1446"/>
                  <a:gd name="T9" fmla="*/ 1 h 1005"/>
                  <a:gd name="T10" fmla="*/ 1 w 1446"/>
                  <a:gd name="T11" fmla="*/ 1 h 1005"/>
                  <a:gd name="T12" fmla="*/ 1 w 1446"/>
                  <a:gd name="T13" fmla="*/ 1 h 1005"/>
                  <a:gd name="T14" fmla="*/ 1 w 1446"/>
                  <a:gd name="T15" fmla="*/ 1 h 1005"/>
                  <a:gd name="T16" fmla="*/ 1 w 1446"/>
                  <a:gd name="T17" fmla="*/ 1 h 1005"/>
                  <a:gd name="T18" fmla="*/ 1 w 1446"/>
                  <a:gd name="T19" fmla="*/ 1 h 1005"/>
                  <a:gd name="T20" fmla="*/ 0 w 1446"/>
                  <a:gd name="T21" fmla="*/ 1 h 1005"/>
                  <a:gd name="T22" fmla="*/ 1 w 1446"/>
                  <a:gd name="T23" fmla="*/ 1 h 1005"/>
                  <a:gd name="T24" fmla="*/ 1 w 1446"/>
                  <a:gd name="T25" fmla="*/ 1 h 1005"/>
                  <a:gd name="T26" fmla="*/ 1 w 1446"/>
                  <a:gd name="T27" fmla="*/ 1 h 1005"/>
                  <a:gd name="T28" fmla="*/ 1 w 1446"/>
                  <a:gd name="T29" fmla="*/ 1 h 1005"/>
                  <a:gd name="T30" fmla="*/ 1 w 1446"/>
                  <a:gd name="T31" fmla="*/ 1 h 1005"/>
                  <a:gd name="T32" fmla="*/ 1 w 1446"/>
                  <a:gd name="T33" fmla="*/ 1 h 1005"/>
                  <a:gd name="T34" fmla="*/ 1 w 1446"/>
                  <a:gd name="T35" fmla="*/ 1 h 1005"/>
                  <a:gd name="T36" fmla="*/ 1 w 1446"/>
                  <a:gd name="T37" fmla="*/ 1 h 1005"/>
                  <a:gd name="T38" fmla="*/ 1 w 1446"/>
                  <a:gd name="T39" fmla="*/ 1 h 1005"/>
                  <a:gd name="T40" fmla="*/ 1 w 1446"/>
                  <a:gd name="T41" fmla="*/ 1 h 1005"/>
                  <a:gd name="T42" fmla="*/ 1 w 1446"/>
                  <a:gd name="T43" fmla="*/ 1 h 1005"/>
                  <a:gd name="T44" fmla="*/ 1 w 1446"/>
                  <a:gd name="T45" fmla="*/ 1 h 1005"/>
                  <a:gd name="T46" fmla="*/ 1 w 1446"/>
                  <a:gd name="T47" fmla="*/ 1 h 1005"/>
                  <a:gd name="T48" fmla="*/ 1 w 1446"/>
                  <a:gd name="T49" fmla="*/ 1 h 1005"/>
                  <a:gd name="T50" fmla="*/ 1 w 1446"/>
                  <a:gd name="T51" fmla="*/ 1 h 1005"/>
                  <a:gd name="T52" fmla="*/ 1 w 1446"/>
                  <a:gd name="T53" fmla="*/ 1 h 1005"/>
                  <a:gd name="T54" fmla="*/ 1 w 1446"/>
                  <a:gd name="T55" fmla="*/ 1 h 1005"/>
                  <a:gd name="T56" fmla="*/ 1 w 1446"/>
                  <a:gd name="T57" fmla="*/ 1 h 1005"/>
                  <a:gd name="T58" fmla="*/ 1 w 1446"/>
                  <a:gd name="T59" fmla="*/ 1 h 1005"/>
                  <a:gd name="T60" fmla="*/ 1 w 1446"/>
                  <a:gd name="T61" fmla="*/ 1 h 1005"/>
                  <a:gd name="T62" fmla="*/ 1 w 1446"/>
                  <a:gd name="T63" fmla="*/ 1 h 1005"/>
                  <a:gd name="T64" fmla="*/ 1 w 1446"/>
                  <a:gd name="T65" fmla="*/ 1 h 1005"/>
                  <a:gd name="T66" fmla="*/ 1 w 1446"/>
                  <a:gd name="T67" fmla="*/ 1 h 1005"/>
                  <a:gd name="T68" fmla="*/ 1 w 1446"/>
                  <a:gd name="T69" fmla="*/ 1 h 1005"/>
                  <a:gd name="T70" fmla="*/ 1 w 1446"/>
                  <a:gd name="T71" fmla="*/ 1 h 1005"/>
                  <a:gd name="T72" fmla="*/ 1 w 1446"/>
                  <a:gd name="T73" fmla="*/ 1 h 1005"/>
                  <a:gd name="T74" fmla="*/ 1 w 1446"/>
                  <a:gd name="T75" fmla="*/ 1 h 1005"/>
                  <a:gd name="T76" fmla="*/ 1 w 1446"/>
                  <a:gd name="T77" fmla="*/ 1 h 1005"/>
                  <a:gd name="T78" fmla="*/ 1 w 1446"/>
                  <a:gd name="T79" fmla="*/ 1 h 1005"/>
                  <a:gd name="T80" fmla="*/ 1 w 1446"/>
                  <a:gd name="T81" fmla="*/ 1 h 10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46"/>
                  <a:gd name="T124" fmla="*/ 0 h 1005"/>
                  <a:gd name="T125" fmla="*/ 1446 w 1446"/>
                  <a:gd name="T126" fmla="*/ 1005 h 100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46" h="1005">
                    <a:moveTo>
                      <a:pt x="518" y="5"/>
                    </a:moveTo>
                    <a:lnTo>
                      <a:pt x="364" y="0"/>
                    </a:lnTo>
                    <a:lnTo>
                      <a:pt x="361" y="0"/>
                    </a:lnTo>
                    <a:lnTo>
                      <a:pt x="353" y="4"/>
                    </a:lnTo>
                    <a:lnTo>
                      <a:pt x="342" y="9"/>
                    </a:lnTo>
                    <a:lnTo>
                      <a:pt x="328" y="19"/>
                    </a:lnTo>
                    <a:lnTo>
                      <a:pt x="311" y="30"/>
                    </a:lnTo>
                    <a:lnTo>
                      <a:pt x="294" y="45"/>
                    </a:lnTo>
                    <a:lnTo>
                      <a:pt x="277" y="64"/>
                    </a:lnTo>
                    <a:lnTo>
                      <a:pt x="258" y="91"/>
                    </a:lnTo>
                    <a:lnTo>
                      <a:pt x="237" y="123"/>
                    </a:lnTo>
                    <a:lnTo>
                      <a:pt x="212" y="167"/>
                    </a:lnTo>
                    <a:lnTo>
                      <a:pt x="186" y="218"/>
                    </a:lnTo>
                    <a:lnTo>
                      <a:pt x="157" y="279"/>
                    </a:lnTo>
                    <a:lnTo>
                      <a:pt x="129" y="344"/>
                    </a:lnTo>
                    <a:lnTo>
                      <a:pt x="102" y="412"/>
                    </a:lnTo>
                    <a:lnTo>
                      <a:pt x="76" y="484"/>
                    </a:lnTo>
                    <a:lnTo>
                      <a:pt x="55" y="555"/>
                    </a:lnTo>
                    <a:lnTo>
                      <a:pt x="36" y="631"/>
                    </a:lnTo>
                    <a:lnTo>
                      <a:pt x="19" y="709"/>
                    </a:lnTo>
                    <a:lnTo>
                      <a:pt x="5" y="785"/>
                    </a:lnTo>
                    <a:lnTo>
                      <a:pt x="0" y="857"/>
                    </a:lnTo>
                    <a:lnTo>
                      <a:pt x="1" y="918"/>
                    </a:lnTo>
                    <a:lnTo>
                      <a:pt x="15" y="967"/>
                    </a:lnTo>
                    <a:lnTo>
                      <a:pt x="43" y="998"/>
                    </a:lnTo>
                    <a:lnTo>
                      <a:pt x="87" y="1005"/>
                    </a:lnTo>
                    <a:lnTo>
                      <a:pt x="135" y="996"/>
                    </a:lnTo>
                    <a:lnTo>
                      <a:pt x="174" y="983"/>
                    </a:lnTo>
                    <a:lnTo>
                      <a:pt x="209" y="965"/>
                    </a:lnTo>
                    <a:lnTo>
                      <a:pt x="239" y="948"/>
                    </a:lnTo>
                    <a:lnTo>
                      <a:pt x="260" y="931"/>
                    </a:lnTo>
                    <a:lnTo>
                      <a:pt x="275" y="918"/>
                    </a:lnTo>
                    <a:lnTo>
                      <a:pt x="285" y="906"/>
                    </a:lnTo>
                    <a:lnTo>
                      <a:pt x="288" y="905"/>
                    </a:lnTo>
                    <a:lnTo>
                      <a:pt x="429" y="870"/>
                    </a:lnTo>
                    <a:lnTo>
                      <a:pt x="868" y="739"/>
                    </a:lnTo>
                    <a:lnTo>
                      <a:pt x="1136" y="621"/>
                    </a:lnTo>
                    <a:lnTo>
                      <a:pt x="1166" y="650"/>
                    </a:lnTo>
                    <a:lnTo>
                      <a:pt x="1206" y="749"/>
                    </a:lnTo>
                    <a:lnTo>
                      <a:pt x="1357" y="813"/>
                    </a:lnTo>
                    <a:lnTo>
                      <a:pt x="1414" y="802"/>
                    </a:lnTo>
                    <a:lnTo>
                      <a:pt x="1440" y="754"/>
                    </a:lnTo>
                    <a:lnTo>
                      <a:pt x="1440" y="751"/>
                    </a:lnTo>
                    <a:lnTo>
                      <a:pt x="1444" y="741"/>
                    </a:lnTo>
                    <a:lnTo>
                      <a:pt x="1444" y="726"/>
                    </a:lnTo>
                    <a:lnTo>
                      <a:pt x="1446" y="707"/>
                    </a:lnTo>
                    <a:lnTo>
                      <a:pt x="1444" y="680"/>
                    </a:lnTo>
                    <a:lnTo>
                      <a:pt x="1438" y="650"/>
                    </a:lnTo>
                    <a:lnTo>
                      <a:pt x="1431" y="614"/>
                    </a:lnTo>
                    <a:lnTo>
                      <a:pt x="1419" y="574"/>
                    </a:lnTo>
                    <a:lnTo>
                      <a:pt x="1393" y="523"/>
                    </a:lnTo>
                    <a:lnTo>
                      <a:pt x="1353" y="462"/>
                    </a:lnTo>
                    <a:lnTo>
                      <a:pt x="1303" y="395"/>
                    </a:lnTo>
                    <a:lnTo>
                      <a:pt x="1252" y="331"/>
                    </a:lnTo>
                    <a:lnTo>
                      <a:pt x="1201" y="270"/>
                    </a:lnTo>
                    <a:lnTo>
                      <a:pt x="1157" y="222"/>
                    </a:lnTo>
                    <a:lnTo>
                      <a:pt x="1128" y="188"/>
                    </a:lnTo>
                    <a:lnTo>
                      <a:pt x="1117" y="177"/>
                    </a:lnTo>
                    <a:lnTo>
                      <a:pt x="1033" y="110"/>
                    </a:lnTo>
                    <a:lnTo>
                      <a:pt x="957" y="82"/>
                    </a:lnTo>
                    <a:lnTo>
                      <a:pt x="937" y="87"/>
                    </a:lnTo>
                    <a:lnTo>
                      <a:pt x="874" y="188"/>
                    </a:lnTo>
                    <a:lnTo>
                      <a:pt x="826" y="194"/>
                    </a:lnTo>
                    <a:lnTo>
                      <a:pt x="794" y="184"/>
                    </a:lnTo>
                    <a:lnTo>
                      <a:pt x="767" y="585"/>
                    </a:lnTo>
                    <a:lnTo>
                      <a:pt x="760" y="566"/>
                    </a:lnTo>
                    <a:lnTo>
                      <a:pt x="745" y="519"/>
                    </a:lnTo>
                    <a:lnTo>
                      <a:pt x="720" y="448"/>
                    </a:lnTo>
                    <a:lnTo>
                      <a:pt x="689" y="367"/>
                    </a:lnTo>
                    <a:lnTo>
                      <a:pt x="657" y="281"/>
                    </a:lnTo>
                    <a:lnTo>
                      <a:pt x="625" y="199"/>
                    </a:lnTo>
                    <a:lnTo>
                      <a:pt x="594" y="131"/>
                    </a:lnTo>
                    <a:lnTo>
                      <a:pt x="572" y="83"/>
                    </a:lnTo>
                    <a:lnTo>
                      <a:pt x="551" y="55"/>
                    </a:lnTo>
                    <a:lnTo>
                      <a:pt x="539" y="34"/>
                    </a:lnTo>
                    <a:lnTo>
                      <a:pt x="528" y="19"/>
                    </a:lnTo>
                    <a:lnTo>
                      <a:pt x="524" y="11"/>
                    </a:lnTo>
                    <a:lnTo>
                      <a:pt x="520" y="7"/>
                    </a:lnTo>
                    <a:lnTo>
                      <a:pt x="518" y="4"/>
                    </a:lnTo>
                    <a:lnTo>
                      <a:pt x="517" y="4"/>
                    </a:lnTo>
                    <a:lnTo>
                      <a:pt x="518" y="5"/>
                    </a:lnTo>
                    <a:close/>
                  </a:path>
                </a:pathLst>
              </a:custGeom>
              <a:solidFill>
                <a:srgbClr val="FFFFFF"/>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58" name="Freeform 65"/>
              <p:cNvSpPr>
                <a:spLocks/>
              </p:cNvSpPr>
              <p:nvPr/>
            </p:nvSpPr>
            <p:spPr bwMode="auto">
              <a:xfrm>
                <a:off x="1836" y="805"/>
                <a:ext cx="300" cy="309"/>
              </a:xfrm>
              <a:custGeom>
                <a:avLst/>
                <a:gdLst>
                  <a:gd name="T0" fmla="*/ 1 w 598"/>
                  <a:gd name="T1" fmla="*/ 1 h 618"/>
                  <a:gd name="T2" fmla="*/ 1 w 598"/>
                  <a:gd name="T3" fmla="*/ 1 h 618"/>
                  <a:gd name="T4" fmla="*/ 1 w 598"/>
                  <a:gd name="T5" fmla="*/ 1 h 618"/>
                  <a:gd name="T6" fmla="*/ 1 w 598"/>
                  <a:gd name="T7" fmla="*/ 1 h 618"/>
                  <a:gd name="T8" fmla="*/ 0 w 598"/>
                  <a:gd name="T9" fmla="*/ 1 h 618"/>
                  <a:gd name="T10" fmla="*/ 1 w 598"/>
                  <a:gd name="T11" fmla="*/ 1 h 618"/>
                  <a:gd name="T12" fmla="*/ 1 w 598"/>
                  <a:gd name="T13" fmla="*/ 1 h 618"/>
                  <a:gd name="T14" fmla="*/ 1 w 598"/>
                  <a:gd name="T15" fmla="*/ 1 h 618"/>
                  <a:gd name="T16" fmla="*/ 1 w 598"/>
                  <a:gd name="T17" fmla="*/ 1 h 618"/>
                  <a:gd name="T18" fmla="*/ 1 w 598"/>
                  <a:gd name="T19" fmla="*/ 1 h 618"/>
                  <a:gd name="T20" fmla="*/ 1 w 598"/>
                  <a:gd name="T21" fmla="*/ 1 h 618"/>
                  <a:gd name="T22" fmla="*/ 1 w 598"/>
                  <a:gd name="T23" fmla="*/ 1 h 618"/>
                  <a:gd name="T24" fmla="*/ 1 w 598"/>
                  <a:gd name="T25" fmla="*/ 1 h 618"/>
                  <a:gd name="T26" fmla="*/ 1 w 598"/>
                  <a:gd name="T27" fmla="*/ 1 h 618"/>
                  <a:gd name="T28" fmla="*/ 1 w 598"/>
                  <a:gd name="T29" fmla="*/ 1 h 618"/>
                  <a:gd name="T30" fmla="*/ 1 w 598"/>
                  <a:gd name="T31" fmla="*/ 1 h 618"/>
                  <a:gd name="T32" fmla="*/ 1 w 598"/>
                  <a:gd name="T33" fmla="*/ 1 h 618"/>
                  <a:gd name="T34" fmla="*/ 1 w 598"/>
                  <a:gd name="T35" fmla="*/ 1 h 618"/>
                  <a:gd name="T36" fmla="*/ 1 w 598"/>
                  <a:gd name="T37" fmla="*/ 1 h 618"/>
                  <a:gd name="T38" fmla="*/ 1 w 598"/>
                  <a:gd name="T39" fmla="*/ 1 h 618"/>
                  <a:gd name="T40" fmla="*/ 1 w 598"/>
                  <a:gd name="T41" fmla="*/ 1 h 618"/>
                  <a:gd name="T42" fmla="*/ 1 w 598"/>
                  <a:gd name="T43" fmla="*/ 1 h 618"/>
                  <a:gd name="T44" fmla="*/ 1 w 598"/>
                  <a:gd name="T45" fmla="*/ 1 h 618"/>
                  <a:gd name="T46" fmla="*/ 1 w 598"/>
                  <a:gd name="T47" fmla="*/ 1 h 618"/>
                  <a:gd name="T48" fmla="*/ 1 w 598"/>
                  <a:gd name="T49" fmla="*/ 1 h 618"/>
                  <a:gd name="T50" fmla="*/ 1 w 598"/>
                  <a:gd name="T51" fmla="*/ 1 h 618"/>
                  <a:gd name="T52" fmla="*/ 1 w 598"/>
                  <a:gd name="T53" fmla="*/ 1 h 618"/>
                  <a:gd name="T54" fmla="*/ 1 w 598"/>
                  <a:gd name="T55" fmla="*/ 1 h 618"/>
                  <a:gd name="T56" fmla="*/ 1 w 598"/>
                  <a:gd name="T57" fmla="*/ 1 h 618"/>
                  <a:gd name="T58" fmla="*/ 1 w 598"/>
                  <a:gd name="T59" fmla="*/ 1 h 618"/>
                  <a:gd name="T60" fmla="*/ 1 w 598"/>
                  <a:gd name="T61" fmla="*/ 1 h 618"/>
                  <a:gd name="T62" fmla="*/ 1 w 598"/>
                  <a:gd name="T63" fmla="*/ 0 h 618"/>
                  <a:gd name="T64" fmla="*/ 1 w 598"/>
                  <a:gd name="T65" fmla="*/ 0 h 618"/>
                  <a:gd name="T66" fmla="*/ 1 w 598"/>
                  <a:gd name="T67" fmla="*/ 1 h 618"/>
                  <a:gd name="T68" fmla="*/ 1 w 598"/>
                  <a:gd name="T69" fmla="*/ 1 h 618"/>
                  <a:gd name="T70" fmla="*/ 1 w 598"/>
                  <a:gd name="T71" fmla="*/ 1 h 618"/>
                  <a:gd name="T72" fmla="*/ 1 w 598"/>
                  <a:gd name="T73" fmla="*/ 1 h 618"/>
                  <a:gd name="T74" fmla="*/ 1 w 598"/>
                  <a:gd name="T75" fmla="*/ 1 h 618"/>
                  <a:gd name="T76" fmla="*/ 1 w 598"/>
                  <a:gd name="T77" fmla="*/ 1 h 6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98"/>
                  <a:gd name="T118" fmla="*/ 0 h 618"/>
                  <a:gd name="T119" fmla="*/ 598 w 598"/>
                  <a:gd name="T120" fmla="*/ 618 h 61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98" h="618">
                    <a:moveTo>
                      <a:pt x="343" y="17"/>
                    </a:moveTo>
                    <a:lnTo>
                      <a:pt x="127" y="118"/>
                    </a:lnTo>
                    <a:lnTo>
                      <a:pt x="108" y="228"/>
                    </a:lnTo>
                    <a:lnTo>
                      <a:pt x="41" y="295"/>
                    </a:lnTo>
                    <a:lnTo>
                      <a:pt x="0" y="323"/>
                    </a:lnTo>
                    <a:lnTo>
                      <a:pt x="87" y="452"/>
                    </a:lnTo>
                    <a:lnTo>
                      <a:pt x="119" y="608"/>
                    </a:lnTo>
                    <a:lnTo>
                      <a:pt x="273" y="618"/>
                    </a:lnTo>
                    <a:lnTo>
                      <a:pt x="275" y="496"/>
                    </a:lnTo>
                    <a:lnTo>
                      <a:pt x="330" y="509"/>
                    </a:lnTo>
                    <a:lnTo>
                      <a:pt x="353" y="494"/>
                    </a:lnTo>
                    <a:lnTo>
                      <a:pt x="425" y="397"/>
                    </a:lnTo>
                    <a:lnTo>
                      <a:pt x="471" y="395"/>
                    </a:lnTo>
                    <a:lnTo>
                      <a:pt x="480" y="329"/>
                    </a:lnTo>
                    <a:lnTo>
                      <a:pt x="484" y="323"/>
                    </a:lnTo>
                    <a:lnTo>
                      <a:pt x="496" y="306"/>
                    </a:lnTo>
                    <a:lnTo>
                      <a:pt x="513" y="279"/>
                    </a:lnTo>
                    <a:lnTo>
                      <a:pt x="534" y="251"/>
                    </a:lnTo>
                    <a:lnTo>
                      <a:pt x="554" y="219"/>
                    </a:lnTo>
                    <a:lnTo>
                      <a:pt x="572" y="188"/>
                    </a:lnTo>
                    <a:lnTo>
                      <a:pt x="585" y="162"/>
                    </a:lnTo>
                    <a:lnTo>
                      <a:pt x="592" y="143"/>
                    </a:lnTo>
                    <a:lnTo>
                      <a:pt x="594" y="125"/>
                    </a:lnTo>
                    <a:lnTo>
                      <a:pt x="598" y="108"/>
                    </a:lnTo>
                    <a:lnTo>
                      <a:pt x="598" y="91"/>
                    </a:lnTo>
                    <a:lnTo>
                      <a:pt x="596" y="76"/>
                    </a:lnTo>
                    <a:lnTo>
                      <a:pt x="592" y="59"/>
                    </a:lnTo>
                    <a:lnTo>
                      <a:pt x="585" y="44"/>
                    </a:lnTo>
                    <a:lnTo>
                      <a:pt x="573" y="30"/>
                    </a:lnTo>
                    <a:lnTo>
                      <a:pt x="558" y="17"/>
                    </a:lnTo>
                    <a:lnTo>
                      <a:pt x="534" y="6"/>
                    </a:lnTo>
                    <a:lnTo>
                      <a:pt x="503" y="0"/>
                    </a:lnTo>
                    <a:lnTo>
                      <a:pt x="467" y="0"/>
                    </a:lnTo>
                    <a:lnTo>
                      <a:pt x="431" y="2"/>
                    </a:lnTo>
                    <a:lnTo>
                      <a:pt x="397" y="6"/>
                    </a:lnTo>
                    <a:lnTo>
                      <a:pt x="368" y="9"/>
                    </a:lnTo>
                    <a:lnTo>
                      <a:pt x="349" y="15"/>
                    </a:lnTo>
                    <a:lnTo>
                      <a:pt x="343" y="17"/>
                    </a:lnTo>
                    <a:close/>
                  </a:path>
                </a:pathLst>
              </a:custGeom>
              <a:solidFill>
                <a:srgbClr val="B88066"/>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59" name="Freeform 66"/>
              <p:cNvSpPr>
                <a:spLocks/>
              </p:cNvSpPr>
              <p:nvPr/>
            </p:nvSpPr>
            <p:spPr bwMode="auto">
              <a:xfrm>
                <a:off x="1993" y="1152"/>
                <a:ext cx="125" cy="206"/>
              </a:xfrm>
              <a:custGeom>
                <a:avLst/>
                <a:gdLst>
                  <a:gd name="T0" fmla="*/ 0 w 251"/>
                  <a:gd name="T1" fmla="*/ 1 h 410"/>
                  <a:gd name="T2" fmla="*/ 0 w 251"/>
                  <a:gd name="T3" fmla="*/ 1 h 410"/>
                  <a:gd name="T4" fmla="*/ 0 w 251"/>
                  <a:gd name="T5" fmla="*/ 0 h 410"/>
                  <a:gd name="T6" fmla="*/ 0 w 251"/>
                  <a:gd name="T7" fmla="*/ 0 h 410"/>
                  <a:gd name="T8" fmla="*/ 0 w 251"/>
                  <a:gd name="T9" fmla="*/ 0 h 410"/>
                  <a:gd name="T10" fmla="*/ 0 w 251"/>
                  <a:gd name="T11" fmla="*/ 1 h 410"/>
                  <a:gd name="T12" fmla="*/ 0 w 251"/>
                  <a:gd name="T13" fmla="*/ 1 h 410"/>
                  <a:gd name="T14" fmla="*/ 0 w 251"/>
                  <a:gd name="T15" fmla="*/ 1 h 410"/>
                  <a:gd name="T16" fmla="*/ 0 w 251"/>
                  <a:gd name="T17" fmla="*/ 1 h 410"/>
                  <a:gd name="T18" fmla="*/ 0 w 251"/>
                  <a:gd name="T19" fmla="*/ 1 h 410"/>
                  <a:gd name="T20" fmla="*/ 0 w 251"/>
                  <a:gd name="T21" fmla="*/ 1 h 410"/>
                  <a:gd name="T22" fmla="*/ 0 w 251"/>
                  <a:gd name="T23" fmla="*/ 1 h 410"/>
                  <a:gd name="T24" fmla="*/ 0 w 251"/>
                  <a:gd name="T25" fmla="*/ 1 h 410"/>
                  <a:gd name="T26" fmla="*/ 0 w 251"/>
                  <a:gd name="T27" fmla="*/ 1 h 410"/>
                  <a:gd name="T28" fmla="*/ 0 w 251"/>
                  <a:gd name="T29" fmla="*/ 1 h 410"/>
                  <a:gd name="T30" fmla="*/ 0 w 251"/>
                  <a:gd name="T31" fmla="*/ 1 h 410"/>
                  <a:gd name="T32" fmla="*/ 0 w 251"/>
                  <a:gd name="T33" fmla="*/ 1 h 410"/>
                  <a:gd name="T34" fmla="*/ 0 w 251"/>
                  <a:gd name="T35" fmla="*/ 1 h 410"/>
                  <a:gd name="T36" fmla="*/ 0 w 251"/>
                  <a:gd name="T37" fmla="*/ 1 h 410"/>
                  <a:gd name="T38" fmla="*/ 0 w 251"/>
                  <a:gd name="T39" fmla="*/ 1 h 410"/>
                  <a:gd name="T40" fmla="*/ 0 w 251"/>
                  <a:gd name="T41" fmla="*/ 1 h 410"/>
                  <a:gd name="T42" fmla="*/ 0 w 251"/>
                  <a:gd name="T43" fmla="*/ 1 h 410"/>
                  <a:gd name="T44" fmla="*/ 0 w 251"/>
                  <a:gd name="T45" fmla="*/ 1 h 410"/>
                  <a:gd name="T46" fmla="*/ 0 w 251"/>
                  <a:gd name="T47" fmla="*/ 1 h 410"/>
                  <a:gd name="T48" fmla="*/ 0 w 251"/>
                  <a:gd name="T49" fmla="*/ 1 h 410"/>
                  <a:gd name="T50" fmla="*/ 0 w 251"/>
                  <a:gd name="T51" fmla="*/ 1 h 410"/>
                  <a:gd name="T52" fmla="*/ 0 w 251"/>
                  <a:gd name="T53" fmla="*/ 1 h 410"/>
                  <a:gd name="T54" fmla="*/ 0 w 251"/>
                  <a:gd name="T55" fmla="*/ 1 h 410"/>
                  <a:gd name="T56" fmla="*/ 0 w 251"/>
                  <a:gd name="T57" fmla="*/ 1 h 410"/>
                  <a:gd name="T58" fmla="*/ 0 w 251"/>
                  <a:gd name="T59" fmla="*/ 1 h 410"/>
                  <a:gd name="T60" fmla="*/ 0 w 251"/>
                  <a:gd name="T61" fmla="*/ 1 h 410"/>
                  <a:gd name="T62" fmla="*/ 0 w 251"/>
                  <a:gd name="T63" fmla="*/ 1 h 410"/>
                  <a:gd name="T64" fmla="*/ 0 w 251"/>
                  <a:gd name="T65" fmla="*/ 1 h 410"/>
                  <a:gd name="T66" fmla="*/ 0 w 251"/>
                  <a:gd name="T67" fmla="*/ 1 h 410"/>
                  <a:gd name="T68" fmla="*/ 0 w 251"/>
                  <a:gd name="T69" fmla="*/ 1 h 410"/>
                  <a:gd name="T70" fmla="*/ 0 w 251"/>
                  <a:gd name="T71" fmla="*/ 1 h 410"/>
                  <a:gd name="T72" fmla="*/ 0 w 251"/>
                  <a:gd name="T73" fmla="*/ 1 h 410"/>
                  <a:gd name="T74" fmla="*/ 0 w 251"/>
                  <a:gd name="T75" fmla="*/ 1 h 410"/>
                  <a:gd name="T76" fmla="*/ 0 w 251"/>
                  <a:gd name="T77" fmla="*/ 1 h 410"/>
                  <a:gd name="T78" fmla="*/ 0 w 251"/>
                  <a:gd name="T79" fmla="*/ 1 h 410"/>
                  <a:gd name="T80" fmla="*/ 0 w 251"/>
                  <a:gd name="T81" fmla="*/ 1 h 410"/>
                  <a:gd name="T82" fmla="*/ 0 w 251"/>
                  <a:gd name="T83" fmla="*/ 1 h 410"/>
                  <a:gd name="T84" fmla="*/ 0 w 251"/>
                  <a:gd name="T85" fmla="*/ 1 h 410"/>
                  <a:gd name="T86" fmla="*/ 0 w 251"/>
                  <a:gd name="T87" fmla="*/ 1 h 410"/>
                  <a:gd name="T88" fmla="*/ 0 w 251"/>
                  <a:gd name="T89" fmla="*/ 1 h 410"/>
                  <a:gd name="T90" fmla="*/ 0 w 251"/>
                  <a:gd name="T91" fmla="*/ 1 h 410"/>
                  <a:gd name="T92" fmla="*/ 0 w 251"/>
                  <a:gd name="T93" fmla="*/ 1 h 410"/>
                  <a:gd name="T94" fmla="*/ 0 w 251"/>
                  <a:gd name="T95" fmla="*/ 1 h 410"/>
                  <a:gd name="T96" fmla="*/ 0 w 251"/>
                  <a:gd name="T97" fmla="*/ 1 h 410"/>
                  <a:gd name="T98" fmla="*/ 0 w 251"/>
                  <a:gd name="T99" fmla="*/ 1 h 410"/>
                  <a:gd name="T100" fmla="*/ 0 w 251"/>
                  <a:gd name="T101" fmla="*/ 1 h 410"/>
                  <a:gd name="T102" fmla="*/ 0 w 251"/>
                  <a:gd name="T103" fmla="*/ 1 h 410"/>
                  <a:gd name="T104" fmla="*/ 0 w 251"/>
                  <a:gd name="T105" fmla="*/ 1 h 4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51"/>
                  <a:gd name="T160" fmla="*/ 0 h 410"/>
                  <a:gd name="T161" fmla="*/ 251 w 251"/>
                  <a:gd name="T162" fmla="*/ 410 h 41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51" h="410">
                    <a:moveTo>
                      <a:pt x="55" y="13"/>
                    </a:moveTo>
                    <a:lnTo>
                      <a:pt x="164" y="2"/>
                    </a:lnTo>
                    <a:lnTo>
                      <a:pt x="165" y="0"/>
                    </a:lnTo>
                    <a:lnTo>
                      <a:pt x="171" y="0"/>
                    </a:lnTo>
                    <a:lnTo>
                      <a:pt x="179" y="0"/>
                    </a:lnTo>
                    <a:lnTo>
                      <a:pt x="188" y="2"/>
                    </a:lnTo>
                    <a:lnTo>
                      <a:pt x="198" y="4"/>
                    </a:lnTo>
                    <a:lnTo>
                      <a:pt x="207" y="5"/>
                    </a:lnTo>
                    <a:lnTo>
                      <a:pt x="217" y="9"/>
                    </a:lnTo>
                    <a:lnTo>
                      <a:pt x="224" y="15"/>
                    </a:lnTo>
                    <a:lnTo>
                      <a:pt x="228" y="21"/>
                    </a:lnTo>
                    <a:lnTo>
                      <a:pt x="232" y="28"/>
                    </a:lnTo>
                    <a:lnTo>
                      <a:pt x="234" y="34"/>
                    </a:lnTo>
                    <a:lnTo>
                      <a:pt x="238" y="42"/>
                    </a:lnTo>
                    <a:lnTo>
                      <a:pt x="238" y="47"/>
                    </a:lnTo>
                    <a:lnTo>
                      <a:pt x="238" y="53"/>
                    </a:lnTo>
                    <a:lnTo>
                      <a:pt x="238" y="57"/>
                    </a:lnTo>
                    <a:lnTo>
                      <a:pt x="240" y="59"/>
                    </a:lnTo>
                    <a:lnTo>
                      <a:pt x="251" y="363"/>
                    </a:lnTo>
                    <a:lnTo>
                      <a:pt x="247" y="365"/>
                    </a:lnTo>
                    <a:lnTo>
                      <a:pt x="240" y="374"/>
                    </a:lnTo>
                    <a:lnTo>
                      <a:pt x="226" y="388"/>
                    </a:lnTo>
                    <a:lnTo>
                      <a:pt x="205" y="399"/>
                    </a:lnTo>
                    <a:lnTo>
                      <a:pt x="179" y="408"/>
                    </a:lnTo>
                    <a:lnTo>
                      <a:pt x="145" y="410"/>
                    </a:lnTo>
                    <a:lnTo>
                      <a:pt x="103" y="407"/>
                    </a:lnTo>
                    <a:lnTo>
                      <a:pt x="53" y="389"/>
                    </a:lnTo>
                    <a:lnTo>
                      <a:pt x="51" y="388"/>
                    </a:lnTo>
                    <a:lnTo>
                      <a:pt x="50" y="380"/>
                    </a:lnTo>
                    <a:lnTo>
                      <a:pt x="44" y="370"/>
                    </a:lnTo>
                    <a:lnTo>
                      <a:pt x="40" y="357"/>
                    </a:lnTo>
                    <a:lnTo>
                      <a:pt x="36" y="340"/>
                    </a:lnTo>
                    <a:lnTo>
                      <a:pt x="32" y="321"/>
                    </a:lnTo>
                    <a:lnTo>
                      <a:pt x="29" y="300"/>
                    </a:lnTo>
                    <a:lnTo>
                      <a:pt x="27" y="279"/>
                    </a:lnTo>
                    <a:lnTo>
                      <a:pt x="25" y="253"/>
                    </a:lnTo>
                    <a:lnTo>
                      <a:pt x="23" y="228"/>
                    </a:lnTo>
                    <a:lnTo>
                      <a:pt x="19" y="201"/>
                    </a:lnTo>
                    <a:lnTo>
                      <a:pt x="15" y="177"/>
                    </a:lnTo>
                    <a:lnTo>
                      <a:pt x="10" y="150"/>
                    </a:lnTo>
                    <a:lnTo>
                      <a:pt x="8" y="127"/>
                    </a:lnTo>
                    <a:lnTo>
                      <a:pt x="4" y="106"/>
                    </a:lnTo>
                    <a:lnTo>
                      <a:pt x="2" y="87"/>
                    </a:lnTo>
                    <a:lnTo>
                      <a:pt x="0" y="72"/>
                    </a:lnTo>
                    <a:lnTo>
                      <a:pt x="0" y="59"/>
                    </a:lnTo>
                    <a:lnTo>
                      <a:pt x="4" y="47"/>
                    </a:lnTo>
                    <a:lnTo>
                      <a:pt x="8" y="42"/>
                    </a:lnTo>
                    <a:lnTo>
                      <a:pt x="11" y="34"/>
                    </a:lnTo>
                    <a:lnTo>
                      <a:pt x="17" y="30"/>
                    </a:lnTo>
                    <a:lnTo>
                      <a:pt x="21" y="28"/>
                    </a:lnTo>
                    <a:lnTo>
                      <a:pt x="23" y="28"/>
                    </a:lnTo>
                    <a:lnTo>
                      <a:pt x="55" y="13"/>
                    </a:lnTo>
                    <a:close/>
                  </a:path>
                </a:pathLst>
              </a:custGeom>
              <a:solidFill>
                <a:srgbClr val="B3FFFF"/>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60" name="Freeform 67"/>
              <p:cNvSpPr>
                <a:spLocks/>
              </p:cNvSpPr>
              <p:nvPr/>
            </p:nvSpPr>
            <p:spPr bwMode="auto">
              <a:xfrm>
                <a:off x="2021" y="1231"/>
                <a:ext cx="89" cy="111"/>
              </a:xfrm>
              <a:custGeom>
                <a:avLst/>
                <a:gdLst>
                  <a:gd name="T0" fmla="*/ 0 w 179"/>
                  <a:gd name="T1" fmla="*/ 1 h 222"/>
                  <a:gd name="T2" fmla="*/ 0 w 179"/>
                  <a:gd name="T3" fmla="*/ 1 h 222"/>
                  <a:gd name="T4" fmla="*/ 0 w 179"/>
                  <a:gd name="T5" fmla="*/ 1 h 222"/>
                  <a:gd name="T6" fmla="*/ 0 w 179"/>
                  <a:gd name="T7" fmla="*/ 1 h 222"/>
                  <a:gd name="T8" fmla="*/ 0 w 179"/>
                  <a:gd name="T9" fmla="*/ 1 h 222"/>
                  <a:gd name="T10" fmla="*/ 0 w 179"/>
                  <a:gd name="T11" fmla="*/ 1 h 222"/>
                  <a:gd name="T12" fmla="*/ 0 w 179"/>
                  <a:gd name="T13" fmla="*/ 1 h 222"/>
                  <a:gd name="T14" fmla="*/ 0 w 179"/>
                  <a:gd name="T15" fmla="*/ 1 h 222"/>
                  <a:gd name="T16" fmla="*/ 0 w 179"/>
                  <a:gd name="T17" fmla="*/ 1 h 222"/>
                  <a:gd name="T18" fmla="*/ 0 w 179"/>
                  <a:gd name="T19" fmla="*/ 1 h 222"/>
                  <a:gd name="T20" fmla="*/ 0 w 179"/>
                  <a:gd name="T21" fmla="*/ 1 h 222"/>
                  <a:gd name="T22" fmla="*/ 0 w 179"/>
                  <a:gd name="T23" fmla="*/ 1 h 222"/>
                  <a:gd name="T24" fmla="*/ 0 w 179"/>
                  <a:gd name="T25" fmla="*/ 1 h 222"/>
                  <a:gd name="T26" fmla="*/ 0 w 179"/>
                  <a:gd name="T27" fmla="*/ 1 h 222"/>
                  <a:gd name="T28" fmla="*/ 0 w 179"/>
                  <a:gd name="T29" fmla="*/ 1 h 222"/>
                  <a:gd name="T30" fmla="*/ 0 w 179"/>
                  <a:gd name="T31" fmla="*/ 1 h 222"/>
                  <a:gd name="T32" fmla="*/ 0 w 179"/>
                  <a:gd name="T33" fmla="*/ 1 h 222"/>
                  <a:gd name="T34" fmla="*/ 0 w 179"/>
                  <a:gd name="T35" fmla="*/ 1 h 222"/>
                  <a:gd name="T36" fmla="*/ 0 w 179"/>
                  <a:gd name="T37" fmla="*/ 1 h 222"/>
                  <a:gd name="T38" fmla="*/ 0 w 179"/>
                  <a:gd name="T39" fmla="*/ 1 h 222"/>
                  <a:gd name="T40" fmla="*/ 0 w 179"/>
                  <a:gd name="T41" fmla="*/ 1 h 222"/>
                  <a:gd name="T42" fmla="*/ 0 w 179"/>
                  <a:gd name="T43" fmla="*/ 1 h 222"/>
                  <a:gd name="T44" fmla="*/ 0 w 179"/>
                  <a:gd name="T45" fmla="*/ 1 h 222"/>
                  <a:gd name="T46" fmla="*/ 0 w 179"/>
                  <a:gd name="T47" fmla="*/ 1 h 222"/>
                  <a:gd name="T48" fmla="*/ 0 w 179"/>
                  <a:gd name="T49" fmla="*/ 1 h 222"/>
                  <a:gd name="T50" fmla="*/ 0 w 179"/>
                  <a:gd name="T51" fmla="*/ 1 h 222"/>
                  <a:gd name="T52" fmla="*/ 0 w 179"/>
                  <a:gd name="T53" fmla="*/ 1 h 222"/>
                  <a:gd name="T54" fmla="*/ 0 w 179"/>
                  <a:gd name="T55" fmla="*/ 1 h 222"/>
                  <a:gd name="T56" fmla="*/ 0 w 179"/>
                  <a:gd name="T57" fmla="*/ 1 h 222"/>
                  <a:gd name="T58" fmla="*/ 0 w 179"/>
                  <a:gd name="T59" fmla="*/ 1 h 222"/>
                  <a:gd name="T60" fmla="*/ 0 w 179"/>
                  <a:gd name="T61" fmla="*/ 0 h 222"/>
                  <a:gd name="T62" fmla="*/ 0 w 179"/>
                  <a:gd name="T63" fmla="*/ 1 h 222"/>
                  <a:gd name="T64" fmla="*/ 0 w 179"/>
                  <a:gd name="T65" fmla="*/ 1 h 2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9"/>
                  <a:gd name="T100" fmla="*/ 0 h 222"/>
                  <a:gd name="T101" fmla="*/ 179 w 179"/>
                  <a:gd name="T102" fmla="*/ 222 h 2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9" h="222">
                    <a:moveTo>
                      <a:pt x="17" y="11"/>
                    </a:moveTo>
                    <a:lnTo>
                      <a:pt x="15" y="11"/>
                    </a:lnTo>
                    <a:lnTo>
                      <a:pt x="10" y="15"/>
                    </a:lnTo>
                    <a:lnTo>
                      <a:pt x="6" y="17"/>
                    </a:lnTo>
                    <a:lnTo>
                      <a:pt x="2" y="20"/>
                    </a:lnTo>
                    <a:lnTo>
                      <a:pt x="0" y="26"/>
                    </a:lnTo>
                    <a:lnTo>
                      <a:pt x="0" y="32"/>
                    </a:lnTo>
                    <a:lnTo>
                      <a:pt x="0" y="43"/>
                    </a:lnTo>
                    <a:lnTo>
                      <a:pt x="0" y="64"/>
                    </a:lnTo>
                    <a:lnTo>
                      <a:pt x="0" y="95"/>
                    </a:lnTo>
                    <a:lnTo>
                      <a:pt x="4" y="127"/>
                    </a:lnTo>
                    <a:lnTo>
                      <a:pt x="8" y="157"/>
                    </a:lnTo>
                    <a:lnTo>
                      <a:pt x="12" y="186"/>
                    </a:lnTo>
                    <a:lnTo>
                      <a:pt x="17" y="207"/>
                    </a:lnTo>
                    <a:lnTo>
                      <a:pt x="25" y="218"/>
                    </a:lnTo>
                    <a:lnTo>
                      <a:pt x="36" y="220"/>
                    </a:lnTo>
                    <a:lnTo>
                      <a:pt x="55" y="222"/>
                    </a:lnTo>
                    <a:lnTo>
                      <a:pt x="80" y="222"/>
                    </a:lnTo>
                    <a:lnTo>
                      <a:pt x="107" y="220"/>
                    </a:lnTo>
                    <a:lnTo>
                      <a:pt x="131" y="216"/>
                    </a:lnTo>
                    <a:lnTo>
                      <a:pt x="156" y="209"/>
                    </a:lnTo>
                    <a:lnTo>
                      <a:pt x="171" y="199"/>
                    </a:lnTo>
                    <a:lnTo>
                      <a:pt x="179" y="188"/>
                    </a:lnTo>
                    <a:lnTo>
                      <a:pt x="179" y="169"/>
                    </a:lnTo>
                    <a:lnTo>
                      <a:pt x="179" y="142"/>
                    </a:lnTo>
                    <a:lnTo>
                      <a:pt x="179" y="112"/>
                    </a:lnTo>
                    <a:lnTo>
                      <a:pt x="177" y="79"/>
                    </a:lnTo>
                    <a:lnTo>
                      <a:pt x="175" y="49"/>
                    </a:lnTo>
                    <a:lnTo>
                      <a:pt x="175" y="24"/>
                    </a:lnTo>
                    <a:lnTo>
                      <a:pt x="175" y="7"/>
                    </a:lnTo>
                    <a:lnTo>
                      <a:pt x="175" y="0"/>
                    </a:lnTo>
                    <a:lnTo>
                      <a:pt x="17" y="11"/>
                    </a:lnTo>
                    <a:close/>
                  </a:path>
                </a:pathLst>
              </a:custGeom>
              <a:solidFill>
                <a:srgbClr val="FF808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61" name="Freeform 68"/>
              <p:cNvSpPr>
                <a:spLocks/>
              </p:cNvSpPr>
              <p:nvPr/>
            </p:nvSpPr>
            <p:spPr bwMode="auto">
              <a:xfrm>
                <a:off x="1879" y="1500"/>
                <a:ext cx="47" cy="111"/>
              </a:xfrm>
              <a:custGeom>
                <a:avLst/>
                <a:gdLst>
                  <a:gd name="T0" fmla="*/ 1 w 93"/>
                  <a:gd name="T1" fmla="*/ 0 h 223"/>
                  <a:gd name="T2" fmla="*/ 0 w 93"/>
                  <a:gd name="T3" fmla="*/ 0 h 223"/>
                  <a:gd name="T4" fmla="*/ 0 w 93"/>
                  <a:gd name="T5" fmla="*/ 0 h 223"/>
                  <a:gd name="T6" fmla="*/ 0 w 93"/>
                  <a:gd name="T7" fmla="*/ 0 h 223"/>
                  <a:gd name="T8" fmla="*/ 0 w 93"/>
                  <a:gd name="T9" fmla="*/ 0 h 223"/>
                  <a:gd name="T10" fmla="*/ 0 w 93"/>
                  <a:gd name="T11" fmla="*/ 0 h 223"/>
                  <a:gd name="T12" fmla="*/ 1 w 93"/>
                  <a:gd name="T13" fmla="*/ 0 h 223"/>
                  <a:gd name="T14" fmla="*/ 1 w 93"/>
                  <a:gd name="T15" fmla="*/ 0 h 223"/>
                  <a:gd name="T16" fmla="*/ 1 w 93"/>
                  <a:gd name="T17" fmla="*/ 0 h 223"/>
                  <a:gd name="T18" fmla="*/ 1 w 93"/>
                  <a:gd name="T19" fmla="*/ 0 h 223"/>
                  <a:gd name="T20" fmla="*/ 1 w 93"/>
                  <a:gd name="T21" fmla="*/ 0 h 223"/>
                  <a:gd name="T22" fmla="*/ 1 w 93"/>
                  <a:gd name="T23" fmla="*/ 0 h 223"/>
                  <a:gd name="T24" fmla="*/ 1 w 93"/>
                  <a:gd name="T25" fmla="*/ 0 h 223"/>
                  <a:gd name="T26" fmla="*/ 1 w 93"/>
                  <a:gd name="T27" fmla="*/ 0 h 223"/>
                  <a:gd name="T28" fmla="*/ 1 w 93"/>
                  <a:gd name="T29" fmla="*/ 0 h 223"/>
                  <a:gd name="T30" fmla="*/ 1 w 93"/>
                  <a:gd name="T31" fmla="*/ 0 h 223"/>
                  <a:gd name="T32" fmla="*/ 1 w 93"/>
                  <a:gd name="T33" fmla="*/ 0 h 223"/>
                  <a:gd name="T34" fmla="*/ 1 w 93"/>
                  <a:gd name="T35" fmla="*/ 0 h 223"/>
                  <a:gd name="T36" fmla="*/ 1 w 93"/>
                  <a:gd name="T37" fmla="*/ 0 h 223"/>
                  <a:gd name="T38" fmla="*/ 1 w 93"/>
                  <a:gd name="T39" fmla="*/ 0 h 223"/>
                  <a:gd name="T40" fmla="*/ 1 w 93"/>
                  <a:gd name="T41" fmla="*/ 0 h 223"/>
                  <a:gd name="T42" fmla="*/ 1 w 93"/>
                  <a:gd name="T43" fmla="*/ 0 h 223"/>
                  <a:gd name="T44" fmla="*/ 1 w 93"/>
                  <a:gd name="T45" fmla="*/ 0 h 223"/>
                  <a:gd name="T46" fmla="*/ 1 w 93"/>
                  <a:gd name="T47" fmla="*/ 0 h 223"/>
                  <a:gd name="T48" fmla="*/ 1 w 93"/>
                  <a:gd name="T49" fmla="*/ 0 h 223"/>
                  <a:gd name="T50" fmla="*/ 1 w 93"/>
                  <a:gd name="T51" fmla="*/ 0 h 223"/>
                  <a:gd name="T52" fmla="*/ 1 w 93"/>
                  <a:gd name="T53" fmla="*/ 0 h 223"/>
                  <a:gd name="T54" fmla="*/ 1 w 93"/>
                  <a:gd name="T55" fmla="*/ 0 h 223"/>
                  <a:gd name="T56" fmla="*/ 1 w 93"/>
                  <a:gd name="T57" fmla="*/ 0 h 22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93"/>
                  <a:gd name="T88" fmla="*/ 0 h 223"/>
                  <a:gd name="T89" fmla="*/ 93 w 93"/>
                  <a:gd name="T90" fmla="*/ 223 h 22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93" h="223">
                    <a:moveTo>
                      <a:pt x="2" y="63"/>
                    </a:moveTo>
                    <a:lnTo>
                      <a:pt x="0" y="61"/>
                    </a:lnTo>
                    <a:lnTo>
                      <a:pt x="0" y="56"/>
                    </a:lnTo>
                    <a:lnTo>
                      <a:pt x="0" y="48"/>
                    </a:lnTo>
                    <a:lnTo>
                      <a:pt x="0" y="42"/>
                    </a:lnTo>
                    <a:lnTo>
                      <a:pt x="0" y="33"/>
                    </a:lnTo>
                    <a:lnTo>
                      <a:pt x="2" y="25"/>
                    </a:lnTo>
                    <a:lnTo>
                      <a:pt x="4" y="18"/>
                    </a:lnTo>
                    <a:lnTo>
                      <a:pt x="8" y="16"/>
                    </a:lnTo>
                    <a:lnTo>
                      <a:pt x="13" y="10"/>
                    </a:lnTo>
                    <a:lnTo>
                      <a:pt x="23" y="6"/>
                    </a:lnTo>
                    <a:lnTo>
                      <a:pt x="34" y="2"/>
                    </a:lnTo>
                    <a:lnTo>
                      <a:pt x="48" y="0"/>
                    </a:lnTo>
                    <a:lnTo>
                      <a:pt x="57" y="0"/>
                    </a:lnTo>
                    <a:lnTo>
                      <a:pt x="70" y="4"/>
                    </a:lnTo>
                    <a:lnTo>
                      <a:pt x="76" y="10"/>
                    </a:lnTo>
                    <a:lnTo>
                      <a:pt x="82" y="23"/>
                    </a:lnTo>
                    <a:lnTo>
                      <a:pt x="82" y="42"/>
                    </a:lnTo>
                    <a:lnTo>
                      <a:pt x="84" y="71"/>
                    </a:lnTo>
                    <a:lnTo>
                      <a:pt x="86" y="101"/>
                    </a:lnTo>
                    <a:lnTo>
                      <a:pt x="87" y="137"/>
                    </a:lnTo>
                    <a:lnTo>
                      <a:pt x="89" y="168"/>
                    </a:lnTo>
                    <a:lnTo>
                      <a:pt x="91" y="194"/>
                    </a:lnTo>
                    <a:lnTo>
                      <a:pt x="91" y="213"/>
                    </a:lnTo>
                    <a:lnTo>
                      <a:pt x="93" y="221"/>
                    </a:lnTo>
                    <a:lnTo>
                      <a:pt x="72" y="223"/>
                    </a:lnTo>
                    <a:lnTo>
                      <a:pt x="34" y="92"/>
                    </a:lnTo>
                    <a:lnTo>
                      <a:pt x="2" y="63"/>
                    </a:lnTo>
                    <a:close/>
                  </a:path>
                </a:pathLst>
              </a:custGeom>
              <a:solidFill>
                <a:srgbClr val="BFF296"/>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62" name="Freeform 69"/>
              <p:cNvSpPr>
                <a:spLocks/>
              </p:cNvSpPr>
              <p:nvPr/>
            </p:nvSpPr>
            <p:spPr bwMode="auto">
              <a:xfrm>
                <a:off x="1815" y="1533"/>
                <a:ext cx="102" cy="93"/>
              </a:xfrm>
              <a:custGeom>
                <a:avLst/>
                <a:gdLst>
                  <a:gd name="T0" fmla="*/ 1 w 203"/>
                  <a:gd name="T1" fmla="*/ 1 h 186"/>
                  <a:gd name="T2" fmla="*/ 1 w 203"/>
                  <a:gd name="T3" fmla="*/ 1 h 186"/>
                  <a:gd name="T4" fmla="*/ 1 w 203"/>
                  <a:gd name="T5" fmla="*/ 1 h 186"/>
                  <a:gd name="T6" fmla="*/ 1 w 203"/>
                  <a:gd name="T7" fmla="*/ 1 h 186"/>
                  <a:gd name="T8" fmla="*/ 1 w 203"/>
                  <a:gd name="T9" fmla="*/ 1 h 186"/>
                  <a:gd name="T10" fmla="*/ 1 w 203"/>
                  <a:gd name="T11" fmla="*/ 1 h 186"/>
                  <a:gd name="T12" fmla="*/ 1 w 203"/>
                  <a:gd name="T13" fmla="*/ 1 h 186"/>
                  <a:gd name="T14" fmla="*/ 0 w 203"/>
                  <a:gd name="T15" fmla="*/ 1 h 186"/>
                  <a:gd name="T16" fmla="*/ 0 w 203"/>
                  <a:gd name="T17" fmla="*/ 1 h 186"/>
                  <a:gd name="T18" fmla="*/ 1 w 203"/>
                  <a:gd name="T19" fmla="*/ 1 h 186"/>
                  <a:gd name="T20" fmla="*/ 1 w 203"/>
                  <a:gd name="T21" fmla="*/ 1 h 186"/>
                  <a:gd name="T22" fmla="*/ 1 w 203"/>
                  <a:gd name="T23" fmla="*/ 1 h 186"/>
                  <a:gd name="T24" fmla="*/ 1 w 203"/>
                  <a:gd name="T25" fmla="*/ 1 h 186"/>
                  <a:gd name="T26" fmla="*/ 1 w 203"/>
                  <a:gd name="T27" fmla="*/ 1 h 186"/>
                  <a:gd name="T28" fmla="*/ 1 w 203"/>
                  <a:gd name="T29" fmla="*/ 1 h 186"/>
                  <a:gd name="T30" fmla="*/ 1 w 203"/>
                  <a:gd name="T31" fmla="*/ 1 h 186"/>
                  <a:gd name="T32" fmla="*/ 1 w 203"/>
                  <a:gd name="T33" fmla="*/ 1 h 186"/>
                  <a:gd name="T34" fmla="*/ 1 w 203"/>
                  <a:gd name="T35" fmla="*/ 0 h 186"/>
                  <a:gd name="T36" fmla="*/ 1 w 203"/>
                  <a:gd name="T37" fmla="*/ 1 h 186"/>
                  <a:gd name="T38" fmla="*/ 1 w 203"/>
                  <a:gd name="T39" fmla="*/ 1 h 186"/>
                  <a:gd name="T40" fmla="*/ 1 w 203"/>
                  <a:gd name="T41" fmla="*/ 1 h 186"/>
                  <a:gd name="T42" fmla="*/ 1 w 203"/>
                  <a:gd name="T43" fmla="*/ 1 h 186"/>
                  <a:gd name="T44" fmla="*/ 1 w 203"/>
                  <a:gd name="T45" fmla="*/ 1 h 18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03"/>
                  <a:gd name="T70" fmla="*/ 0 h 186"/>
                  <a:gd name="T71" fmla="*/ 203 w 203"/>
                  <a:gd name="T72" fmla="*/ 186 h 18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03" h="186">
                    <a:moveTo>
                      <a:pt x="51" y="150"/>
                    </a:moveTo>
                    <a:lnTo>
                      <a:pt x="49" y="146"/>
                    </a:lnTo>
                    <a:lnTo>
                      <a:pt x="42" y="141"/>
                    </a:lnTo>
                    <a:lnTo>
                      <a:pt x="34" y="131"/>
                    </a:lnTo>
                    <a:lnTo>
                      <a:pt x="24" y="120"/>
                    </a:lnTo>
                    <a:lnTo>
                      <a:pt x="15" y="107"/>
                    </a:lnTo>
                    <a:lnTo>
                      <a:pt x="5" y="95"/>
                    </a:lnTo>
                    <a:lnTo>
                      <a:pt x="0" y="82"/>
                    </a:lnTo>
                    <a:lnTo>
                      <a:pt x="0" y="74"/>
                    </a:lnTo>
                    <a:lnTo>
                      <a:pt x="2" y="63"/>
                    </a:lnTo>
                    <a:lnTo>
                      <a:pt x="9" y="53"/>
                    </a:lnTo>
                    <a:lnTo>
                      <a:pt x="19" y="42"/>
                    </a:lnTo>
                    <a:lnTo>
                      <a:pt x="30" y="32"/>
                    </a:lnTo>
                    <a:lnTo>
                      <a:pt x="40" y="23"/>
                    </a:lnTo>
                    <a:lnTo>
                      <a:pt x="51" y="17"/>
                    </a:lnTo>
                    <a:lnTo>
                      <a:pt x="57" y="11"/>
                    </a:lnTo>
                    <a:lnTo>
                      <a:pt x="61" y="11"/>
                    </a:lnTo>
                    <a:lnTo>
                      <a:pt x="118" y="0"/>
                    </a:lnTo>
                    <a:lnTo>
                      <a:pt x="148" y="6"/>
                    </a:lnTo>
                    <a:lnTo>
                      <a:pt x="203" y="160"/>
                    </a:lnTo>
                    <a:lnTo>
                      <a:pt x="121" y="186"/>
                    </a:lnTo>
                    <a:lnTo>
                      <a:pt x="51" y="150"/>
                    </a:lnTo>
                    <a:close/>
                  </a:path>
                </a:pathLst>
              </a:custGeom>
              <a:solidFill>
                <a:srgbClr val="B3FFFF"/>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63" name="Freeform 70"/>
              <p:cNvSpPr>
                <a:spLocks/>
              </p:cNvSpPr>
              <p:nvPr/>
            </p:nvSpPr>
            <p:spPr bwMode="auto">
              <a:xfrm>
                <a:off x="1968" y="1514"/>
                <a:ext cx="75" cy="72"/>
              </a:xfrm>
              <a:custGeom>
                <a:avLst/>
                <a:gdLst>
                  <a:gd name="T0" fmla="*/ 0 w 150"/>
                  <a:gd name="T1" fmla="*/ 0 h 145"/>
                  <a:gd name="T2" fmla="*/ 1 w 150"/>
                  <a:gd name="T3" fmla="*/ 0 h 145"/>
                  <a:gd name="T4" fmla="*/ 1 w 150"/>
                  <a:gd name="T5" fmla="*/ 0 h 145"/>
                  <a:gd name="T6" fmla="*/ 1 w 150"/>
                  <a:gd name="T7" fmla="*/ 0 h 145"/>
                  <a:gd name="T8" fmla="*/ 1 w 150"/>
                  <a:gd name="T9" fmla="*/ 0 h 145"/>
                  <a:gd name="T10" fmla="*/ 1 w 150"/>
                  <a:gd name="T11" fmla="*/ 0 h 145"/>
                  <a:gd name="T12" fmla="*/ 1 w 150"/>
                  <a:gd name="T13" fmla="*/ 0 h 145"/>
                  <a:gd name="T14" fmla="*/ 1 w 150"/>
                  <a:gd name="T15" fmla="*/ 0 h 145"/>
                  <a:gd name="T16" fmla="*/ 1 w 150"/>
                  <a:gd name="T17" fmla="*/ 0 h 145"/>
                  <a:gd name="T18" fmla="*/ 1 w 150"/>
                  <a:gd name="T19" fmla="*/ 0 h 145"/>
                  <a:gd name="T20" fmla="*/ 1 w 150"/>
                  <a:gd name="T21" fmla="*/ 0 h 145"/>
                  <a:gd name="T22" fmla="*/ 1 w 150"/>
                  <a:gd name="T23" fmla="*/ 0 h 145"/>
                  <a:gd name="T24" fmla="*/ 1 w 150"/>
                  <a:gd name="T25" fmla="*/ 0 h 145"/>
                  <a:gd name="T26" fmla="*/ 1 w 150"/>
                  <a:gd name="T27" fmla="*/ 0 h 145"/>
                  <a:gd name="T28" fmla="*/ 1 w 150"/>
                  <a:gd name="T29" fmla="*/ 0 h 145"/>
                  <a:gd name="T30" fmla="*/ 1 w 150"/>
                  <a:gd name="T31" fmla="*/ 0 h 145"/>
                  <a:gd name="T32" fmla="*/ 1 w 150"/>
                  <a:gd name="T33" fmla="*/ 0 h 145"/>
                  <a:gd name="T34" fmla="*/ 1 w 150"/>
                  <a:gd name="T35" fmla="*/ 0 h 145"/>
                  <a:gd name="T36" fmla="*/ 1 w 150"/>
                  <a:gd name="T37" fmla="*/ 0 h 145"/>
                  <a:gd name="T38" fmla="*/ 1 w 150"/>
                  <a:gd name="T39" fmla="*/ 0 h 145"/>
                  <a:gd name="T40" fmla="*/ 1 w 150"/>
                  <a:gd name="T41" fmla="*/ 0 h 145"/>
                  <a:gd name="T42" fmla="*/ 1 w 150"/>
                  <a:gd name="T43" fmla="*/ 0 h 145"/>
                  <a:gd name="T44" fmla="*/ 1 w 150"/>
                  <a:gd name="T45" fmla="*/ 0 h 145"/>
                  <a:gd name="T46" fmla="*/ 1 w 150"/>
                  <a:gd name="T47" fmla="*/ 0 h 145"/>
                  <a:gd name="T48" fmla="*/ 1 w 150"/>
                  <a:gd name="T49" fmla="*/ 0 h 145"/>
                  <a:gd name="T50" fmla="*/ 1 w 150"/>
                  <a:gd name="T51" fmla="*/ 0 h 145"/>
                  <a:gd name="T52" fmla="*/ 1 w 150"/>
                  <a:gd name="T53" fmla="*/ 0 h 145"/>
                  <a:gd name="T54" fmla="*/ 1 w 150"/>
                  <a:gd name="T55" fmla="*/ 0 h 145"/>
                  <a:gd name="T56" fmla="*/ 1 w 150"/>
                  <a:gd name="T57" fmla="*/ 0 h 145"/>
                  <a:gd name="T58" fmla="*/ 1 w 150"/>
                  <a:gd name="T59" fmla="*/ 0 h 145"/>
                  <a:gd name="T60" fmla="*/ 1 w 150"/>
                  <a:gd name="T61" fmla="*/ 0 h 145"/>
                  <a:gd name="T62" fmla="*/ 1 w 150"/>
                  <a:gd name="T63" fmla="*/ 0 h 145"/>
                  <a:gd name="T64" fmla="*/ 1 w 150"/>
                  <a:gd name="T65" fmla="*/ 0 h 145"/>
                  <a:gd name="T66" fmla="*/ 0 w 150"/>
                  <a:gd name="T67" fmla="*/ 0 h 145"/>
                  <a:gd name="T68" fmla="*/ 0 w 150"/>
                  <a:gd name="T69" fmla="*/ 0 h 14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0"/>
                  <a:gd name="T106" fmla="*/ 0 h 145"/>
                  <a:gd name="T107" fmla="*/ 150 w 150"/>
                  <a:gd name="T108" fmla="*/ 145 h 14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0" h="145">
                    <a:moveTo>
                      <a:pt x="0" y="145"/>
                    </a:moveTo>
                    <a:lnTo>
                      <a:pt x="3" y="141"/>
                    </a:lnTo>
                    <a:lnTo>
                      <a:pt x="11" y="127"/>
                    </a:lnTo>
                    <a:lnTo>
                      <a:pt x="24" y="110"/>
                    </a:lnTo>
                    <a:lnTo>
                      <a:pt x="40" y="87"/>
                    </a:lnTo>
                    <a:lnTo>
                      <a:pt x="55" y="65"/>
                    </a:lnTo>
                    <a:lnTo>
                      <a:pt x="70" y="46"/>
                    </a:lnTo>
                    <a:lnTo>
                      <a:pt x="79" y="25"/>
                    </a:lnTo>
                    <a:lnTo>
                      <a:pt x="87" y="13"/>
                    </a:lnTo>
                    <a:lnTo>
                      <a:pt x="89" y="4"/>
                    </a:lnTo>
                    <a:lnTo>
                      <a:pt x="99" y="2"/>
                    </a:lnTo>
                    <a:lnTo>
                      <a:pt x="106" y="0"/>
                    </a:lnTo>
                    <a:lnTo>
                      <a:pt x="118" y="2"/>
                    </a:lnTo>
                    <a:lnTo>
                      <a:pt x="129" y="4"/>
                    </a:lnTo>
                    <a:lnTo>
                      <a:pt x="138" y="10"/>
                    </a:lnTo>
                    <a:lnTo>
                      <a:pt x="146" y="15"/>
                    </a:lnTo>
                    <a:lnTo>
                      <a:pt x="150" y="19"/>
                    </a:lnTo>
                    <a:lnTo>
                      <a:pt x="150" y="23"/>
                    </a:lnTo>
                    <a:lnTo>
                      <a:pt x="148" y="30"/>
                    </a:lnTo>
                    <a:lnTo>
                      <a:pt x="146" y="36"/>
                    </a:lnTo>
                    <a:lnTo>
                      <a:pt x="140" y="46"/>
                    </a:lnTo>
                    <a:lnTo>
                      <a:pt x="135" y="53"/>
                    </a:lnTo>
                    <a:lnTo>
                      <a:pt x="129" y="63"/>
                    </a:lnTo>
                    <a:lnTo>
                      <a:pt x="121" y="72"/>
                    </a:lnTo>
                    <a:lnTo>
                      <a:pt x="114" y="82"/>
                    </a:lnTo>
                    <a:lnTo>
                      <a:pt x="104" y="89"/>
                    </a:lnTo>
                    <a:lnTo>
                      <a:pt x="93" y="99"/>
                    </a:lnTo>
                    <a:lnTo>
                      <a:pt x="83" y="106"/>
                    </a:lnTo>
                    <a:lnTo>
                      <a:pt x="74" y="114"/>
                    </a:lnTo>
                    <a:lnTo>
                      <a:pt x="64" y="120"/>
                    </a:lnTo>
                    <a:lnTo>
                      <a:pt x="57" y="126"/>
                    </a:lnTo>
                    <a:lnTo>
                      <a:pt x="51" y="127"/>
                    </a:lnTo>
                    <a:lnTo>
                      <a:pt x="51" y="129"/>
                    </a:lnTo>
                    <a:lnTo>
                      <a:pt x="0" y="145"/>
                    </a:lnTo>
                    <a:close/>
                  </a:path>
                </a:pathLst>
              </a:custGeom>
              <a:solidFill>
                <a:srgbClr val="8AD1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64" name="Freeform 71"/>
              <p:cNvSpPr>
                <a:spLocks/>
              </p:cNvSpPr>
              <p:nvPr/>
            </p:nvSpPr>
            <p:spPr bwMode="auto">
              <a:xfrm>
                <a:off x="2025" y="1186"/>
                <a:ext cx="189" cy="137"/>
              </a:xfrm>
              <a:custGeom>
                <a:avLst/>
                <a:gdLst>
                  <a:gd name="T0" fmla="*/ 1 w 378"/>
                  <a:gd name="T1" fmla="*/ 0 h 276"/>
                  <a:gd name="T2" fmla="*/ 1 w 378"/>
                  <a:gd name="T3" fmla="*/ 0 h 276"/>
                  <a:gd name="T4" fmla="*/ 1 w 378"/>
                  <a:gd name="T5" fmla="*/ 0 h 276"/>
                  <a:gd name="T6" fmla="*/ 1 w 378"/>
                  <a:gd name="T7" fmla="*/ 0 h 276"/>
                  <a:gd name="T8" fmla="*/ 1 w 378"/>
                  <a:gd name="T9" fmla="*/ 0 h 276"/>
                  <a:gd name="T10" fmla="*/ 1 w 378"/>
                  <a:gd name="T11" fmla="*/ 0 h 276"/>
                  <a:gd name="T12" fmla="*/ 1 w 378"/>
                  <a:gd name="T13" fmla="*/ 0 h 276"/>
                  <a:gd name="T14" fmla="*/ 1 w 378"/>
                  <a:gd name="T15" fmla="*/ 0 h 276"/>
                  <a:gd name="T16" fmla="*/ 1 w 378"/>
                  <a:gd name="T17" fmla="*/ 0 h 276"/>
                  <a:gd name="T18" fmla="*/ 1 w 378"/>
                  <a:gd name="T19" fmla="*/ 0 h 276"/>
                  <a:gd name="T20" fmla="*/ 1 w 378"/>
                  <a:gd name="T21" fmla="*/ 0 h 276"/>
                  <a:gd name="T22" fmla="*/ 1 w 378"/>
                  <a:gd name="T23" fmla="*/ 0 h 276"/>
                  <a:gd name="T24" fmla="*/ 1 w 378"/>
                  <a:gd name="T25" fmla="*/ 0 h 276"/>
                  <a:gd name="T26" fmla="*/ 1 w 378"/>
                  <a:gd name="T27" fmla="*/ 0 h 276"/>
                  <a:gd name="T28" fmla="*/ 1 w 378"/>
                  <a:gd name="T29" fmla="*/ 0 h 276"/>
                  <a:gd name="T30" fmla="*/ 1 w 378"/>
                  <a:gd name="T31" fmla="*/ 0 h 276"/>
                  <a:gd name="T32" fmla="*/ 0 w 378"/>
                  <a:gd name="T33" fmla="*/ 0 h 276"/>
                  <a:gd name="T34" fmla="*/ 1 w 378"/>
                  <a:gd name="T35" fmla="*/ 0 h 276"/>
                  <a:gd name="T36" fmla="*/ 1 w 378"/>
                  <a:gd name="T37" fmla="*/ 0 h 276"/>
                  <a:gd name="T38" fmla="*/ 1 w 378"/>
                  <a:gd name="T39" fmla="*/ 0 h 276"/>
                  <a:gd name="T40" fmla="*/ 1 w 378"/>
                  <a:gd name="T41" fmla="*/ 0 h 276"/>
                  <a:gd name="T42" fmla="*/ 1 w 378"/>
                  <a:gd name="T43" fmla="*/ 0 h 276"/>
                  <a:gd name="T44" fmla="*/ 1 w 378"/>
                  <a:gd name="T45" fmla="*/ 0 h 276"/>
                  <a:gd name="T46" fmla="*/ 1 w 378"/>
                  <a:gd name="T47" fmla="*/ 0 h 276"/>
                  <a:gd name="T48" fmla="*/ 1 w 378"/>
                  <a:gd name="T49" fmla="*/ 0 h 276"/>
                  <a:gd name="T50" fmla="*/ 1 w 378"/>
                  <a:gd name="T51" fmla="*/ 0 h 276"/>
                  <a:gd name="T52" fmla="*/ 1 w 378"/>
                  <a:gd name="T53" fmla="*/ 0 h 276"/>
                  <a:gd name="T54" fmla="*/ 1 w 378"/>
                  <a:gd name="T55" fmla="*/ 0 h 276"/>
                  <a:gd name="T56" fmla="*/ 1 w 378"/>
                  <a:gd name="T57" fmla="*/ 0 h 276"/>
                  <a:gd name="T58" fmla="*/ 1 w 378"/>
                  <a:gd name="T59" fmla="*/ 0 h 276"/>
                  <a:gd name="T60" fmla="*/ 1 w 378"/>
                  <a:gd name="T61" fmla="*/ 0 h 276"/>
                  <a:gd name="T62" fmla="*/ 1 w 378"/>
                  <a:gd name="T63" fmla="*/ 0 h 27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8"/>
                  <a:gd name="T97" fmla="*/ 0 h 276"/>
                  <a:gd name="T98" fmla="*/ 378 w 378"/>
                  <a:gd name="T99" fmla="*/ 276 h 27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8" h="276">
                    <a:moveTo>
                      <a:pt x="334" y="61"/>
                    </a:moveTo>
                    <a:lnTo>
                      <a:pt x="327" y="57"/>
                    </a:lnTo>
                    <a:lnTo>
                      <a:pt x="313" y="50"/>
                    </a:lnTo>
                    <a:lnTo>
                      <a:pt x="292" y="38"/>
                    </a:lnTo>
                    <a:lnTo>
                      <a:pt x="266" y="27"/>
                    </a:lnTo>
                    <a:lnTo>
                      <a:pt x="237" y="15"/>
                    </a:lnTo>
                    <a:lnTo>
                      <a:pt x="207" y="6"/>
                    </a:lnTo>
                    <a:lnTo>
                      <a:pt x="178" y="0"/>
                    </a:lnTo>
                    <a:lnTo>
                      <a:pt x="150" y="0"/>
                    </a:lnTo>
                    <a:lnTo>
                      <a:pt x="119" y="6"/>
                    </a:lnTo>
                    <a:lnTo>
                      <a:pt x="93" y="15"/>
                    </a:lnTo>
                    <a:lnTo>
                      <a:pt x="68" y="29"/>
                    </a:lnTo>
                    <a:lnTo>
                      <a:pt x="43" y="44"/>
                    </a:lnTo>
                    <a:lnTo>
                      <a:pt x="24" y="59"/>
                    </a:lnTo>
                    <a:lnTo>
                      <a:pt x="9" y="74"/>
                    </a:lnTo>
                    <a:lnTo>
                      <a:pt x="2" y="90"/>
                    </a:lnTo>
                    <a:lnTo>
                      <a:pt x="0" y="103"/>
                    </a:lnTo>
                    <a:lnTo>
                      <a:pt x="4" y="112"/>
                    </a:lnTo>
                    <a:lnTo>
                      <a:pt x="11" y="124"/>
                    </a:lnTo>
                    <a:lnTo>
                      <a:pt x="23" y="135"/>
                    </a:lnTo>
                    <a:lnTo>
                      <a:pt x="36" y="147"/>
                    </a:lnTo>
                    <a:lnTo>
                      <a:pt x="47" y="154"/>
                    </a:lnTo>
                    <a:lnTo>
                      <a:pt x="57" y="162"/>
                    </a:lnTo>
                    <a:lnTo>
                      <a:pt x="64" y="166"/>
                    </a:lnTo>
                    <a:lnTo>
                      <a:pt x="68" y="168"/>
                    </a:lnTo>
                    <a:lnTo>
                      <a:pt x="150" y="179"/>
                    </a:lnTo>
                    <a:lnTo>
                      <a:pt x="245" y="171"/>
                    </a:lnTo>
                    <a:lnTo>
                      <a:pt x="367" y="276"/>
                    </a:lnTo>
                    <a:lnTo>
                      <a:pt x="378" y="202"/>
                    </a:lnTo>
                    <a:lnTo>
                      <a:pt x="361" y="120"/>
                    </a:lnTo>
                    <a:lnTo>
                      <a:pt x="334" y="61"/>
                    </a:lnTo>
                    <a:close/>
                  </a:path>
                </a:pathLst>
              </a:custGeom>
              <a:solidFill>
                <a:srgbClr val="B88066"/>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65" name="Freeform 72"/>
              <p:cNvSpPr>
                <a:spLocks/>
              </p:cNvSpPr>
              <p:nvPr/>
            </p:nvSpPr>
            <p:spPr bwMode="auto">
              <a:xfrm>
                <a:off x="1988" y="1189"/>
                <a:ext cx="138" cy="174"/>
              </a:xfrm>
              <a:custGeom>
                <a:avLst/>
                <a:gdLst>
                  <a:gd name="T0" fmla="*/ 1 w 275"/>
                  <a:gd name="T1" fmla="*/ 1 h 348"/>
                  <a:gd name="T2" fmla="*/ 1 w 275"/>
                  <a:gd name="T3" fmla="*/ 1 h 348"/>
                  <a:gd name="T4" fmla="*/ 1 w 275"/>
                  <a:gd name="T5" fmla="*/ 1 h 348"/>
                  <a:gd name="T6" fmla="*/ 1 w 275"/>
                  <a:gd name="T7" fmla="*/ 1 h 348"/>
                  <a:gd name="T8" fmla="*/ 1 w 275"/>
                  <a:gd name="T9" fmla="*/ 1 h 348"/>
                  <a:gd name="T10" fmla="*/ 1 w 275"/>
                  <a:gd name="T11" fmla="*/ 1 h 348"/>
                  <a:gd name="T12" fmla="*/ 1 w 275"/>
                  <a:gd name="T13" fmla="*/ 1 h 348"/>
                  <a:gd name="T14" fmla="*/ 1 w 275"/>
                  <a:gd name="T15" fmla="*/ 1 h 348"/>
                  <a:gd name="T16" fmla="*/ 1 w 275"/>
                  <a:gd name="T17" fmla="*/ 1 h 348"/>
                  <a:gd name="T18" fmla="*/ 1 w 275"/>
                  <a:gd name="T19" fmla="*/ 1 h 348"/>
                  <a:gd name="T20" fmla="*/ 1 w 275"/>
                  <a:gd name="T21" fmla="*/ 1 h 348"/>
                  <a:gd name="T22" fmla="*/ 1 w 275"/>
                  <a:gd name="T23" fmla="*/ 1 h 348"/>
                  <a:gd name="T24" fmla="*/ 1 w 275"/>
                  <a:gd name="T25" fmla="*/ 1 h 348"/>
                  <a:gd name="T26" fmla="*/ 1 w 275"/>
                  <a:gd name="T27" fmla="*/ 1 h 348"/>
                  <a:gd name="T28" fmla="*/ 1 w 275"/>
                  <a:gd name="T29" fmla="*/ 1 h 348"/>
                  <a:gd name="T30" fmla="*/ 1 w 275"/>
                  <a:gd name="T31" fmla="*/ 1 h 348"/>
                  <a:gd name="T32" fmla="*/ 1 w 275"/>
                  <a:gd name="T33" fmla="*/ 1 h 348"/>
                  <a:gd name="T34" fmla="*/ 1 w 275"/>
                  <a:gd name="T35" fmla="*/ 1 h 348"/>
                  <a:gd name="T36" fmla="*/ 1 w 275"/>
                  <a:gd name="T37" fmla="*/ 1 h 348"/>
                  <a:gd name="T38" fmla="*/ 1 w 275"/>
                  <a:gd name="T39" fmla="*/ 1 h 348"/>
                  <a:gd name="T40" fmla="*/ 1 w 275"/>
                  <a:gd name="T41" fmla="*/ 1 h 348"/>
                  <a:gd name="T42" fmla="*/ 1 w 275"/>
                  <a:gd name="T43" fmla="*/ 1 h 348"/>
                  <a:gd name="T44" fmla="*/ 1 w 275"/>
                  <a:gd name="T45" fmla="*/ 1 h 348"/>
                  <a:gd name="T46" fmla="*/ 1 w 275"/>
                  <a:gd name="T47" fmla="*/ 1 h 348"/>
                  <a:gd name="T48" fmla="*/ 1 w 275"/>
                  <a:gd name="T49" fmla="*/ 1 h 348"/>
                  <a:gd name="T50" fmla="*/ 1 w 275"/>
                  <a:gd name="T51" fmla="*/ 1 h 348"/>
                  <a:gd name="T52" fmla="*/ 1 w 275"/>
                  <a:gd name="T53" fmla="*/ 1 h 348"/>
                  <a:gd name="T54" fmla="*/ 1 w 275"/>
                  <a:gd name="T55" fmla="*/ 1 h 348"/>
                  <a:gd name="T56" fmla="*/ 1 w 275"/>
                  <a:gd name="T57" fmla="*/ 1 h 348"/>
                  <a:gd name="T58" fmla="*/ 1 w 275"/>
                  <a:gd name="T59" fmla="*/ 1 h 348"/>
                  <a:gd name="T60" fmla="*/ 1 w 275"/>
                  <a:gd name="T61" fmla="*/ 1 h 348"/>
                  <a:gd name="T62" fmla="*/ 1 w 275"/>
                  <a:gd name="T63" fmla="*/ 0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75"/>
                  <a:gd name="T97" fmla="*/ 0 h 348"/>
                  <a:gd name="T98" fmla="*/ 275 w 275"/>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75" h="348">
                    <a:moveTo>
                      <a:pt x="5" y="0"/>
                    </a:moveTo>
                    <a:lnTo>
                      <a:pt x="24" y="32"/>
                    </a:lnTo>
                    <a:lnTo>
                      <a:pt x="38" y="68"/>
                    </a:lnTo>
                    <a:lnTo>
                      <a:pt x="45" y="106"/>
                    </a:lnTo>
                    <a:lnTo>
                      <a:pt x="49" y="148"/>
                    </a:lnTo>
                    <a:lnTo>
                      <a:pt x="49" y="188"/>
                    </a:lnTo>
                    <a:lnTo>
                      <a:pt x="53" y="228"/>
                    </a:lnTo>
                    <a:lnTo>
                      <a:pt x="57" y="268"/>
                    </a:lnTo>
                    <a:lnTo>
                      <a:pt x="68" y="308"/>
                    </a:lnTo>
                    <a:lnTo>
                      <a:pt x="89" y="317"/>
                    </a:lnTo>
                    <a:lnTo>
                      <a:pt x="114" y="323"/>
                    </a:lnTo>
                    <a:lnTo>
                      <a:pt x="142" y="327"/>
                    </a:lnTo>
                    <a:lnTo>
                      <a:pt x="169" y="327"/>
                    </a:lnTo>
                    <a:lnTo>
                      <a:pt x="195" y="321"/>
                    </a:lnTo>
                    <a:lnTo>
                      <a:pt x="218" y="312"/>
                    </a:lnTo>
                    <a:lnTo>
                      <a:pt x="237" y="296"/>
                    </a:lnTo>
                    <a:lnTo>
                      <a:pt x="252" y="275"/>
                    </a:lnTo>
                    <a:lnTo>
                      <a:pt x="252" y="262"/>
                    </a:lnTo>
                    <a:lnTo>
                      <a:pt x="250" y="247"/>
                    </a:lnTo>
                    <a:lnTo>
                      <a:pt x="249" y="234"/>
                    </a:lnTo>
                    <a:lnTo>
                      <a:pt x="247" y="218"/>
                    </a:lnTo>
                    <a:lnTo>
                      <a:pt x="245" y="203"/>
                    </a:lnTo>
                    <a:lnTo>
                      <a:pt x="245" y="190"/>
                    </a:lnTo>
                    <a:lnTo>
                      <a:pt x="247" y="177"/>
                    </a:lnTo>
                    <a:lnTo>
                      <a:pt x="250" y="163"/>
                    </a:lnTo>
                    <a:lnTo>
                      <a:pt x="254" y="161"/>
                    </a:lnTo>
                    <a:lnTo>
                      <a:pt x="260" y="161"/>
                    </a:lnTo>
                    <a:lnTo>
                      <a:pt x="264" y="161"/>
                    </a:lnTo>
                    <a:lnTo>
                      <a:pt x="269" y="161"/>
                    </a:lnTo>
                    <a:lnTo>
                      <a:pt x="269" y="194"/>
                    </a:lnTo>
                    <a:lnTo>
                      <a:pt x="271" y="220"/>
                    </a:lnTo>
                    <a:lnTo>
                      <a:pt x="273" y="243"/>
                    </a:lnTo>
                    <a:lnTo>
                      <a:pt x="275" y="262"/>
                    </a:lnTo>
                    <a:lnTo>
                      <a:pt x="271" y="277"/>
                    </a:lnTo>
                    <a:lnTo>
                      <a:pt x="268" y="293"/>
                    </a:lnTo>
                    <a:lnTo>
                      <a:pt x="258" y="308"/>
                    </a:lnTo>
                    <a:lnTo>
                      <a:pt x="245" y="323"/>
                    </a:lnTo>
                    <a:lnTo>
                      <a:pt x="226" y="334"/>
                    </a:lnTo>
                    <a:lnTo>
                      <a:pt x="207" y="344"/>
                    </a:lnTo>
                    <a:lnTo>
                      <a:pt x="182" y="346"/>
                    </a:lnTo>
                    <a:lnTo>
                      <a:pt x="161" y="348"/>
                    </a:lnTo>
                    <a:lnTo>
                      <a:pt x="140" y="346"/>
                    </a:lnTo>
                    <a:lnTo>
                      <a:pt x="121" y="346"/>
                    </a:lnTo>
                    <a:lnTo>
                      <a:pt x="102" y="342"/>
                    </a:lnTo>
                    <a:lnTo>
                      <a:pt x="93" y="342"/>
                    </a:lnTo>
                    <a:lnTo>
                      <a:pt x="76" y="336"/>
                    </a:lnTo>
                    <a:lnTo>
                      <a:pt x="64" y="333"/>
                    </a:lnTo>
                    <a:lnTo>
                      <a:pt x="53" y="327"/>
                    </a:lnTo>
                    <a:lnTo>
                      <a:pt x="47" y="317"/>
                    </a:lnTo>
                    <a:lnTo>
                      <a:pt x="41" y="304"/>
                    </a:lnTo>
                    <a:lnTo>
                      <a:pt x="38" y="289"/>
                    </a:lnTo>
                    <a:lnTo>
                      <a:pt x="34" y="270"/>
                    </a:lnTo>
                    <a:lnTo>
                      <a:pt x="32" y="247"/>
                    </a:lnTo>
                    <a:lnTo>
                      <a:pt x="28" y="217"/>
                    </a:lnTo>
                    <a:lnTo>
                      <a:pt x="26" y="186"/>
                    </a:lnTo>
                    <a:lnTo>
                      <a:pt x="24" y="154"/>
                    </a:lnTo>
                    <a:lnTo>
                      <a:pt x="22" y="123"/>
                    </a:lnTo>
                    <a:lnTo>
                      <a:pt x="19" y="93"/>
                    </a:lnTo>
                    <a:lnTo>
                      <a:pt x="15" y="63"/>
                    </a:lnTo>
                    <a:lnTo>
                      <a:pt x="9" y="34"/>
                    </a:lnTo>
                    <a:lnTo>
                      <a:pt x="0" y="7"/>
                    </a:lnTo>
                    <a:lnTo>
                      <a:pt x="1" y="4"/>
                    </a:lnTo>
                    <a:lnTo>
                      <a:pt x="5"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66" name="Freeform 73"/>
              <p:cNvSpPr>
                <a:spLocks/>
              </p:cNvSpPr>
              <p:nvPr/>
            </p:nvSpPr>
            <p:spPr bwMode="auto">
              <a:xfrm>
                <a:off x="2137" y="1269"/>
                <a:ext cx="71" cy="57"/>
              </a:xfrm>
              <a:custGeom>
                <a:avLst/>
                <a:gdLst>
                  <a:gd name="T0" fmla="*/ 0 w 143"/>
                  <a:gd name="T1" fmla="*/ 0 h 114"/>
                  <a:gd name="T2" fmla="*/ 0 w 143"/>
                  <a:gd name="T3" fmla="*/ 1 h 114"/>
                  <a:gd name="T4" fmla="*/ 0 w 143"/>
                  <a:gd name="T5" fmla="*/ 1 h 114"/>
                  <a:gd name="T6" fmla="*/ 0 w 143"/>
                  <a:gd name="T7" fmla="*/ 1 h 114"/>
                  <a:gd name="T8" fmla="*/ 0 w 143"/>
                  <a:gd name="T9" fmla="*/ 1 h 114"/>
                  <a:gd name="T10" fmla="*/ 0 w 143"/>
                  <a:gd name="T11" fmla="*/ 1 h 114"/>
                  <a:gd name="T12" fmla="*/ 0 w 143"/>
                  <a:gd name="T13" fmla="*/ 1 h 114"/>
                  <a:gd name="T14" fmla="*/ 0 w 143"/>
                  <a:gd name="T15" fmla="*/ 1 h 114"/>
                  <a:gd name="T16" fmla="*/ 0 w 143"/>
                  <a:gd name="T17" fmla="*/ 1 h 114"/>
                  <a:gd name="T18" fmla="*/ 0 w 143"/>
                  <a:gd name="T19" fmla="*/ 1 h 114"/>
                  <a:gd name="T20" fmla="*/ 0 w 143"/>
                  <a:gd name="T21" fmla="*/ 1 h 114"/>
                  <a:gd name="T22" fmla="*/ 0 w 143"/>
                  <a:gd name="T23" fmla="*/ 1 h 114"/>
                  <a:gd name="T24" fmla="*/ 0 w 143"/>
                  <a:gd name="T25" fmla="*/ 1 h 114"/>
                  <a:gd name="T26" fmla="*/ 0 w 143"/>
                  <a:gd name="T27" fmla="*/ 1 h 114"/>
                  <a:gd name="T28" fmla="*/ 0 w 143"/>
                  <a:gd name="T29" fmla="*/ 1 h 114"/>
                  <a:gd name="T30" fmla="*/ 0 w 143"/>
                  <a:gd name="T31" fmla="*/ 1 h 114"/>
                  <a:gd name="T32" fmla="*/ 0 w 143"/>
                  <a:gd name="T33" fmla="*/ 1 h 114"/>
                  <a:gd name="T34" fmla="*/ 0 w 143"/>
                  <a:gd name="T35" fmla="*/ 1 h 114"/>
                  <a:gd name="T36" fmla="*/ 0 w 143"/>
                  <a:gd name="T37" fmla="*/ 1 h 114"/>
                  <a:gd name="T38" fmla="*/ 0 w 143"/>
                  <a:gd name="T39" fmla="*/ 1 h 114"/>
                  <a:gd name="T40" fmla="*/ 0 w 143"/>
                  <a:gd name="T41" fmla="*/ 1 h 114"/>
                  <a:gd name="T42" fmla="*/ 0 w 143"/>
                  <a:gd name="T43" fmla="*/ 1 h 114"/>
                  <a:gd name="T44" fmla="*/ 0 w 143"/>
                  <a:gd name="T45" fmla="*/ 1 h 114"/>
                  <a:gd name="T46" fmla="*/ 0 w 143"/>
                  <a:gd name="T47" fmla="*/ 1 h 114"/>
                  <a:gd name="T48" fmla="*/ 0 w 143"/>
                  <a:gd name="T49" fmla="*/ 0 h 114"/>
                  <a:gd name="T50" fmla="*/ 0 w 143"/>
                  <a:gd name="T51" fmla="*/ 0 h 11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3"/>
                  <a:gd name="T79" fmla="*/ 0 h 114"/>
                  <a:gd name="T80" fmla="*/ 143 w 143"/>
                  <a:gd name="T81" fmla="*/ 114 h 11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3" h="114">
                    <a:moveTo>
                      <a:pt x="15" y="0"/>
                    </a:moveTo>
                    <a:lnTo>
                      <a:pt x="30" y="7"/>
                    </a:lnTo>
                    <a:lnTo>
                      <a:pt x="46" y="17"/>
                    </a:lnTo>
                    <a:lnTo>
                      <a:pt x="61" y="28"/>
                    </a:lnTo>
                    <a:lnTo>
                      <a:pt x="76" y="41"/>
                    </a:lnTo>
                    <a:lnTo>
                      <a:pt x="91" y="57"/>
                    </a:lnTo>
                    <a:lnTo>
                      <a:pt x="108" y="70"/>
                    </a:lnTo>
                    <a:lnTo>
                      <a:pt x="125" y="83"/>
                    </a:lnTo>
                    <a:lnTo>
                      <a:pt x="143" y="95"/>
                    </a:lnTo>
                    <a:lnTo>
                      <a:pt x="141" y="98"/>
                    </a:lnTo>
                    <a:lnTo>
                      <a:pt x="141" y="104"/>
                    </a:lnTo>
                    <a:lnTo>
                      <a:pt x="139" y="108"/>
                    </a:lnTo>
                    <a:lnTo>
                      <a:pt x="137" y="114"/>
                    </a:lnTo>
                    <a:lnTo>
                      <a:pt x="122" y="104"/>
                    </a:lnTo>
                    <a:lnTo>
                      <a:pt x="105" y="91"/>
                    </a:lnTo>
                    <a:lnTo>
                      <a:pt x="87" y="76"/>
                    </a:lnTo>
                    <a:lnTo>
                      <a:pt x="68" y="60"/>
                    </a:lnTo>
                    <a:lnTo>
                      <a:pt x="49" y="45"/>
                    </a:lnTo>
                    <a:lnTo>
                      <a:pt x="32" y="30"/>
                    </a:lnTo>
                    <a:lnTo>
                      <a:pt x="15" y="17"/>
                    </a:lnTo>
                    <a:lnTo>
                      <a:pt x="0" y="9"/>
                    </a:lnTo>
                    <a:lnTo>
                      <a:pt x="4" y="5"/>
                    </a:lnTo>
                    <a:lnTo>
                      <a:pt x="8" y="3"/>
                    </a:lnTo>
                    <a:lnTo>
                      <a:pt x="11" y="1"/>
                    </a:lnTo>
                    <a:lnTo>
                      <a:pt x="15"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67" name="Freeform 74"/>
              <p:cNvSpPr>
                <a:spLocks/>
              </p:cNvSpPr>
              <p:nvPr/>
            </p:nvSpPr>
            <p:spPr bwMode="auto">
              <a:xfrm>
                <a:off x="1866" y="721"/>
                <a:ext cx="276" cy="197"/>
              </a:xfrm>
              <a:custGeom>
                <a:avLst/>
                <a:gdLst>
                  <a:gd name="T0" fmla="*/ 0 w 553"/>
                  <a:gd name="T1" fmla="*/ 1 h 393"/>
                  <a:gd name="T2" fmla="*/ 0 w 553"/>
                  <a:gd name="T3" fmla="*/ 1 h 393"/>
                  <a:gd name="T4" fmla="*/ 0 w 553"/>
                  <a:gd name="T5" fmla="*/ 1 h 393"/>
                  <a:gd name="T6" fmla="*/ 0 w 553"/>
                  <a:gd name="T7" fmla="*/ 1 h 393"/>
                  <a:gd name="T8" fmla="*/ 0 w 553"/>
                  <a:gd name="T9" fmla="*/ 1 h 393"/>
                  <a:gd name="T10" fmla="*/ 0 w 553"/>
                  <a:gd name="T11" fmla="*/ 1 h 393"/>
                  <a:gd name="T12" fmla="*/ 0 w 553"/>
                  <a:gd name="T13" fmla="*/ 1 h 393"/>
                  <a:gd name="T14" fmla="*/ 0 w 553"/>
                  <a:gd name="T15" fmla="*/ 1 h 393"/>
                  <a:gd name="T16" fmla="*/ 0 w 553"/>
                  <a:gd name="T17" fmla="*/ 1 h 393"/>
                  <a:gd name="T18" fmla="*/ 0 w 553"/>
                  <a:gd name="T19" fmla="*/ 1 h 393"/>
                  <a:gd name="T20" fmla="*/ 0 w 553"/>
                  <a:gd name="T21" fmla="*/ 1 h 393"/>
                  <a:gd name="T22" fmla="*/ 0 w 553"/>
                  <a:gd name="T23" fmla="*/ 1 h 393"/>
                  <a:gd name="T24" fmla="*/ 0 w 553"/>
                  <a:gd name="T25" fmla="*/ 1 h 393"/>
                  <a:gd name="T26" fmla="*/ 0 w 553"/>
                  <a:gd name="T27" fmla="*/ 1 h 393"/>
                  <a:gd name="T28" fmla="*/ 0 w 553"/>
                  <a:gd name="T29" fmla="*/ 1 h 393"/>
                  <a:gd name="T30" fmla="*/ 0 w 553"/>
                  <a:gd name="T31" fmla="*/ 1 h 393"/>
                  <a:gd name="T32" fmla="*/ 0 w 553"/>
                  <a:gd name="T33" fmla="*/ 1 h 393"/>
                  <a:gd name="T34" fmla="*/ 0 w 553"/>
                  <a:gd name="T35" fmla="*/ 1 h 393"/>
                  <a:gd name="T36" fmla="*/ 0 w 553"/>
                  <a:gd name="T37" fmla="*/ 1 h 393"/>
                  <a:gd name="T38" fmla="*/ 0 w 553"/>
                  <a:gd name="T39" fmla="*/ 1 h 393"/>
                  <a:gd name="T40" fmla="*/ 0 w 553"/>
                  <a:gd name="T41" fmla="*/ 1 h 393"/>
                  <a:gd name="T42" fmla="*/ 0 w 553"/>
                  <a:gd name="T43" fmla="*/ 1 h 393"/>
                  <a:gd name="T44" fmla="*/ 0 w 553"/>
                  <a:gd name="T45" fmla="*/ 1 h 393"/>
                  <a:gd name="T46" fmla="*/ 0 w 553"/>
                  <a:gd name="T47" fmla="*/ 1 h 393"/>
                  <a:gd name="T48" fmla="*/ 0 w 553"/>
                  <a:gd name="T49" fmla="*/ 0 h 393"/>
                  <a:gd name="T50" fmla="*/ 0 w 553"/>
                  <a:gd name="T51" fmla="*/ 1 h 393"/>
                  <a:gd name="T52" fmla="*/ 0 w 553"/>
                  <a:gd name="T53" fmla="*/ 1 h 393"/>
                  <a:gd name="T54" fmla="*/ 0 w 553"/>
                  <a:gd name="T55" fmla="*/ 1 h 393"/>
                  <a:gd name="T56" fmla="*/ 0 w 553"/>
                  <a:gd name="T57" fmla="*/ 1 h 393"/>
                  <a:gd name="T58" fmla="*/ 0 w 553"/>
                  <a:gd name="T59" fmla="*/ 1 h 393"/>
                  <a:gd name="T60" fmla="*/ 0 w 553"/>
                  <a:gd name="T61" fmla="*/ 1 h 393"/>
                  <a:gd name="T62" fmla="*/ 0 w 553"/>
                  <a:gd name="T63" fmla="*/ 1 h 393"/>
                  <a:gd name="T64" fmla="*/ 0 w 553"/>
                  <a:gd name="T65" fmla="*/ 1 h 393"/>
                  <a:gd name="T66" fmla="*/ 0 w 553"/>
                  <a:gd name="T67" fmla="*/ 1 h 393"/>
                  <a:gd name="T68" fmla="*/ 0 w 553"/>
                  <a:gd name="T69" fmla="*/ 1 h 393"/>
                  <a:gd name="T70" fmla="*/ 0 w 553"/>
                  <a:gd name="T71" fmla="*/ 1 h 393"/>
                  <a:gd name="T72" fmla="*/ 0 w 553"/>
                  <a:gd name="T73" fmla="*/ 1 h 393"/>
                  <a:gd name="T74" fmla="*/ 0 w 553"/>
                  <a:gd name="T75" fmla="*/ 1 h 393"/>
                  <a:gd name="T76" fmla="*/ 0 w 553"/>
                  <a:gd name="T77" fmla="*/ 1 h 393"/>
                  <a:gd name="T78" fmla="*/ 0 w 553"/>
                  <a:gd name="T79" fmla="*/ 1 h 393"/>
                  <a:gd name="T80" fmla="*/ 0 w 553"/>
                  <a:gd name="T81" fmla="*/ 1 h 393"/>
                  <a:gd name="T82" fmla="*/ 0 w 553"/>
                  <a:gd name="T83" fmla="*/ 1 h 393"/>
                  <a:gd name="T84" fmla="*/ 0 w 553"/>
                  <a:gd name="T85" fmla="*/ 1 h 393"/>
                  <a:gd name="T86" fmla="*/ 0 w 553"/>
                  <a:gd name="T87" fmla="*/ 1 h 393"/>
                  <a:gd name="T88" fmla="*/ 0 w 553"/>
                  <a:gd name="T89" fmla="*/ 1 h 393"/>
                  <a:gd name="T90" fmla="*/ 0 w 553"/>
                  <a:gd name="T91" fmla="*/ 1 h 393"/>
                  <a:gd name="T92" fmla="*/ 0 w 553"/>
                  <a:gd name="T93" fmla="*/ 1 h 393"/>
                  <a:gd name="T94" fmla="*/ 0 w 553"/>
                  <a:gd name="T95" fmla="*/ 1 h 393"/>
                  <a:gd name="T96" fmla="*/ 0 w 553"/>
                  <a:gd name="T97" fmla="*/ 1 h 393"/>
                  <a:gd name="T98" fmla="*/ 0 w 553"/>
                  <a:gd name="T99" fmla="*/ 1 h 393"/>
                  <a:gd name="T100" fmla="*/ 0 w 553"/>
                  <a:gd name="T101" fmla="*/ 1 h 393"/>
                  <a:gd name="T102" fmla="*/ 0 w 553"/>
                  <a:gd name="T103" fmla="*/ 1 h 393"/>
                  <a:gd name="T104" fmla="*/ 0 w 553"/>
                  <a:gd name="T105" fmla="*/ 1 h 393"/>
                  <a:gd name="T106" fmla="*/ 0 w 553"/>
                  <a:gd name="T107" fmla="*/ 1 h 393"/>
                  <a:gd name="T108" fmla="*/ 0 w 553"/>
                  <a:gd name="T109" fmla="*/ 1 h 393"/>
                  <a:gd name="T110" fmla="*/ 0 w 553"/>
                  <a:gd name="T111" fmla="*/ 1 h 393"/>
                  <a:gd name="T112" fmla="*/ 0 w 553"/>
                  <a:gd name="T113" fmla="*/ 1 h 3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3"/>
                  <a:gd name="T172" fmla="*/ 0 h 393"/>
                  <a:gd name="T173" fmla="*/ 553 w 553"/>
                  <a:gd name="T174" fmla="*/ 393 h 3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3" h="393">
                    <a:moveTo>
                      <a:pt x="177" y="331"/>
                    </a:moveTo>
                    <a:lnTo>
                      <a:pt x="206" y="272"/>
                    </a:lnTo>
                    <a:lnTo>
                      <a:pt x="232" y="239"/>
                    </a:lnTo>
                    <a:lnTo>
                      <a:pt x="234" y="241"/>
                    </a:lnTo>
                    <a:lnTo>
                      <a:pt x="242" y="247"/>
                    </a:lnTo>
                    <a:lnTo>
                      <a:pt x="247" y="249"/>
                    </a:lnTo>
                    <a:lnTo>
                      <a:pt x="257" y="251"/>
                    </a:lnTo>
                    <a:lnTo>
                      <a:pt x="270" y="253"/>
                    </a:lnTo>
                    <a:lnTo>
                      <a:pt x="284" y="255"/>
                    </a:lnTo>
                    <a:lnTo>
                      <a:pt x="303" y="249"/>
                    </a:lnTo>
                    <a:lnTo>
                      <a:pt x="335" y="272"/>
                    </a:lnTo>
                    <a:lnTo>
                      <a:pt x="373" y="272"/>
                    </a:lnTo>
                    <a:lnTo>
                      <a:pt x="403" y="251"/>
                    </a:lnTo>
                    <a:lnTo>
                      <a:pt x="438" y="249"/>
                    </a:lnTo>
                    <a:lnTo>
                      <a:pt x="481" y="228"/>
                    </a:lnTo>
                    <a:lnTo>
                      <a:pt x="523" y="224"/>
                    </a:lnTo>
                    <a:lnTo>
                      <a:pt x="550" y="196"/>
                    </a:lnTo>
                    <a:lnTo>
                      <a:pt x="553" y="161"/>
                    </a:lnTo>
                    <a:lnTo>
                      <a:pt x="534" y="140"/>
                    </a:lnTo>
                    <a:lnTo>
                      <a:pt x="514" y="93"/>
                    </a:lnTo>
                    <a:lnTo>
                      <a:pt x="472" y="83"/>
                    </a:lnTo>
                    <a:lnTo>
                      <a:pt x="472" y="80"/>
                    </a:lnTo>
                    <a:lnTo>
                      <a:pt x="470" y="74"/>
                    </a:lnTo>
                    <a:lnTo>
                      <a:pt x="466" y="64"/>
                    </a:lnTo>
                    <a:lnTo>
                      <a:pt x="460" y="53"/>
                    </a:lnTo>
                    <a:lnTo>
                      <a:pt x="451" y="44"/>
                    </a:lnTo>
                    <a:lnTo>
                      <a:pt x="439" y="34"/>
                    </a:lnTo>
                    <a:lnTo>
                      <a:pt x="424" y="28"/>
                    </a:lnTo>
                    <a:lnTo>
                      <a:pt x="407" y="26"/>
                    </a:lnTo>
                    <a:lnTo>
                      <a:pt x="363" y="32"/>
                    </a:lnTo>
                    <a:lnTo>
                      <a:pt x="362" y="30"/>
                    </a:lnTo>
                    <a:lnTo>
                      <a:pt x="358" y="26"/>
                    </a:lnTo>
                    <a:lnTo>
                      <a:pt x="352" y="23"/>
                    </a:lnTo>
                    <a:lnTo>
                      <a:pt x="346" y="19"/>
                    </a:lnTo>
                    <a:lnTo>
                      <a:pt x="337" y="17"/>
                    </a:lnTo>
                    <a:lnTo>
                      <a:pt x="327" y="17"/>
                    </a:lnTo>
                    <a:lnTo>
                      <a:pt x="314" y="17"/>
                    </a:lnTo>
                    <a:lnTo>
                      <a:pt x="305" y="17"/>
                    </a:lnTo>
                    <a:lnTo>
                      <a:pt x="293" y="17"/>
                    </a:lnTo>
                    <a:lnTo>
                      <a:pt x="287" y="19"/>
                    </a:lnTo>
                    <a:lnTo>
                      <a:pt x="280" y="19"/>
                    </a:lnTo>
                    <a:lnTo>
                      <a:pt x="276" y="21"/>
                    </a:lnTo>
                    <a:lnTo>
                      <a:pt x="272" y="23"/>
                    </a:lnTo>
                    <a:lnTo>
                      <a:pt x="270" y="19"/>
                    </a:lnTo>
                    <a:lnTo>
                      <a:pt x="265" y="11"/>
                    </a:lnTo>
                    <a:lnTo>
                      <a:pt x="259" y="6"/>
                    </a:lnTo>
                    <a:lnTo>
                      <a:pt x="249" y="2"/>
                    </a:lnTo>
                    <a:lnTo>
                      <a:pt x="240" y="0"/>
                    </a:lnTo>
                    <a:lnTo>
                      <a:pt x="227" y="0"/>
                    </a:lnTo>
                    <a:lnTo>
                      <a:pt x="211" y="0"/>
                    </a:lnTo>
                    <a:lnTo>
                      <a:pt x="200" y="2"/>
                    </a:lnTo>
                    <a:lnTo>
                      <a:pt x="192" y="6"/>
                    </a:lnTo>
                    <a:lnTo>
                      <a:pt x="187" y="9"/>
                    </a:lnTo>
                    <a:lnTo>
                      <a:pt x="179" y="15"/>
                    </a:lnTo>
                    <a:lnTo>
                      <a:pt x="177" y="17"/>
                    </a:lnTo>
                    <a:lnTo>
                      <a:pt x="175" y="17"/>
                    </a:lnTo>
                    <a:lnTo>
                      <a:pt x="173" y="17"/>
                    </a:lnTo>
                    <a:lnTo>
                      <a:pt x="166" y="15"/>
                    </a:lnTo>
                    <a:lnTo>
                      <a:pt x="160" y="15"/>
                    </a:lnTo>
                    <a:lnTo>
                      <a:pt x="152" y="15"/>
                    </a:lnTo>
                    <a:lnTo>
                      <a:pt x="145" y="15"/>
                    </a:lnTo>
                    <a:lnTo>
                      <a:pt x="135" y="17"/>
                    </a:lnTo>
                    <a:lnTo>
                      <a:pt x="128" y="19"/>
                    </a:lnTo>
                    <a:lnTo>
                      <a:pt x="118" y="25"/>
                    </a:lnTo>
                    <a:lnTo>
                      <a:pt x="111" y="32"/>
                    </a:lnTo>
                    <a:lnTo>
                      <a:pt x="101" y="42"/>
                    </a:lnTo>
                    <a:lnTo>
                      <a:pt x="95" y="53"/>
                    </a:lnTo>
                    <a:lnTo>
                      <a:pt x="88" y="63"/>
                    </a:lnTo>
                    <a:lnTo>
                      <a:pt x="82" y="74"/>
                    </a:lnTo>
                    <a:lnTo>
                      <a:pt x="78" y="80"/>
                    </a:lnTo>
                    <a:lnTo>
                      <a:pt x="78" y="82"/>
                    </a:lnTo>
                    <a:lnTo>
                      <a:pt x="44" y="102"/>
                    </a:lnTo>
                    <a:lnTo>
                      <a:pt x="40" y="102"/>
                    </a:lnTo>
                    <a:lnTo>
                      <a:pt x="37" y="106"/>
                    </a:lnTo>
                    <a:lnTo>
                      <a:pt x="31" y="110"/>
                    </a:lnTo>
                    <a:lnTo>
                      <a:pt x="23" y="120"/>
                    </a:lnTo>
                    <a:lnTo>
                      <a:pt x="18" y="125"/>
                    </a:lnTo>
                    <a:lnTo>
                      <a:pt x="12" y="135"/>
                    </a:lnTo>
                    <a:lnTo>
                      <a:pt x="6" y="144"/>
                    </a:lnTo>
                    <a:lnTo>
                      <a:pt x="6" y="154"/>
                    </a:lnTo>
                    <a:lnTo>
                      <a:pt x="6" y="163"/>
                    </a:lnTo>
                    <a:lnTo>
                      <a:pt x="10" y="173"/>
                    </a:lnTo>
                    <a:lnTo>
                      <a:pt x="14" y="182"/>
                    </a:lnTo>
                    <a:lnTo>
                      <a:pt x="16" y="190"/>
                    </a:lnTo>
                    <a:lnTo>
                      <a:pt x="19" y="196"/>
                    </a:lnTo>
                    <a:lnTo>
                      <a:pt x="21" y="203"/>
                    </a:lnTo>
                    <a:lnTo>
                      <a:pt x="23" y="207"/>
                    </a:lnTo>
                    <a:lnTo>
                      <a:pt x="25" y="209"/>
                    </a:lnTo>
                    <a:lnTo>
                      <a:pt x="12" y="251"/>
                    </a:lnTo>
                    <a:lnTo>
                      <a:pt x="25" y="302"/>
                    </a:lnTo>
                    <a:lnTo>
                      <a:pt x="23" y="302"/>
                    </a:lnTo>
                    <a:lnTo>
                      <a:pt x="19" y="308"/>
                    </a:lnTo>
                    <a:lnTo>
                      <a:pt x="16" y="315"/>
                    </a:lnTo>
                    <a:lnTo>
                      <a:pt x="10" y="325"/>
                    </a:lnTo>
                    <a:lnTo>
                      <a:pt x="4" y="334"/>
                    </a:lnTo>
                    <a:lnTo>
                      <a:pt x="0" y="344"/>
                    </a:lnTo>
                    <a:lnTo>
                      <a:pt x="0" y="353"/>
                    </a:lnTo>
                    <a:lnTo>
                      <a:pt x="2" y="361"/>
                    </a:lnTo>
                    <a:lnTo>
                      <a:pt x="4" y="367"/>
                    </a:lnTo>
                    <a:lnTo>
                      <a:pt x="12" y="372"/>
                    </a:lnTo>
                    <a:lnTo>
                      <a:pt x="18" y="376"/>
                    </a:lnTo>
                    <a:lnTo>
                      <a:pt x="23" y="380"/>
                    </a:lnTo>
                    <a:lnTo>
                      <a:pt x="29" y="382"/>
                    </a:lnTo>
                    <a:lnTo>
                      <a:pt x="35" y="384"/>
                    </a:lnTo>
                    <a:lnTo>
                      <a:pt x="38" y="384"/>
                    </a:lnTo>
                    <a:lnTo>
                      <a:pt x="40" y="386"/>
                    </a:lnTo>
                    <a:lnTo>
                      <a:pt x="57" y="370"/>
                    </a:lnTo>
                    <a:lnTo>
                      <a:pt x="67" y="321"/>
                    </a:lnTo>
                    <a:lnTo>
                      <a:pt x="99" y="298"/>
                    </a:lnTo>
                    <a:lnTo>
                      <a:pt x="113" y="308"/>
                    </a:lnTo>
                    <a:lnTo>
                      <a:pt x="122" y="369"/>
                    </a:lnTo>
                    <a:lnTo>
                      <a:pt x="149" y="393"/>
                    </a:lnTo>
                    <a:lnTo>
                      <a:pt x="177" y="331"/>
                    </a:lnTo>
                    <a:close/>
                  </a:path>
                </a:pathLst>
              </a:custGeom>
              <a:solidFill>
                <a:srgbClr val="591F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68" name="Freeform 75"/>
              <p:cNvSpPr>
                <a:spLocks/>
              </p:cNvSpPr>
              <p:nvPr/>
            </p:nvSpPr>
            <p:spPr bwMode="auto">
              <a:xfrm>
                <a:off x="1924" y="874"/>
                <a:ext cx="207" cy="95"/>
              </a:xfrm>
              <a:custGeom>
                <a:avLst/>
                <a:gdLst>
                  <a:gd name="T0" fmla="*/ 0 w 415"/>
                  <a:gd name="T1" fmla="*/ 1 h 190"/>
                  <a:gd name="T2" fmla="*/ 0 w 415"/>
                  <a:gd name="T3" fmla="*/ 1 h 190"/>
                  <a:gd name="T4" fmla="*/ 0 w 415"/>
                  <a:gd name="T5" fmla="*/ 1 h 190"/>
                  <a:gd name="T6" fmla="*/ 0 w 415"/>
                  <a:gd name="T7" fmla="*/ 1 h 190"/>
                  <a:gd name="T8" fmla="*/ 0 w 415"/>
                  <a:gd name="T9" fmla="*/ 1 h 190"/>
                  <a:gd name="T10" fmla="*/ 0 w 415"/>
                  <a:gd name="T11" fmla="*/ 1 h 190"/>
                  <a:gd name="T12" fmla="*/ 0 w 415"/>
                  <a:gd name="T13" fmla="*/ 1 h 190"/>
                  <a:gd name="T14" fmla="*/ 0 w 415"/>
                  <a:gd name="T15" fmla="*/ 1 h 190"/>
                  <a:gd name="T16" fmla="*/ 0 w 415"/>
                  <a:gd name="T17" fmla="*/ 1 h 190"/>
                  <a:gd name="T18" fmla="*/ 0 w 415"/>
                  <a:gd name="T19" fmla="*/ 1 h 190"/>
                  <a:gd name="T20" fmla="*/ 0 w 415"/>
                  <a:gd name="T21" fmla="*/ 1 h 190"/>
                  <a:gd name="T22" fmla="*/ 0 w 415"/>
                  <a:gd name="T23" fmla="*/ 1 h 190"/>
                  <a:gd name="T24" fmla="*/ 0 w 415"/>
                  <a:gd name="T25" fmla="*/ 1 h 190"/>
                  <a:gd name="T26" fmla="*/ 0 w 415"/>
                  <a:gd name="T27" fmla="*/ 1 h 190"/>
                  <a:gd name="T28" fmla="*/ 0 w 415"/>
                  <a:gd name="T29" fmla="*/ 1 h 190"/>
                  <a:gd name="T30" fmla="*/ 0 w 415"/>
                  <a:gd name="T31" fmla="*/ 1 h 190"/>
                  <a:gd name="T32" fmla="*/ 0 w 415"/>
                  <a:gd name="T33" fmla="*/ 1 h 190"/>
                  <a:gd name="T34" fmla="*/ 0 w 415"/>
                  <a:gd name="T35" fmla="*/ 1 h 190"/>
                  <a:gd name="T36" fmla="*/ 0 w 415"/>
                  <a:gd name="T37" fmla="*/ 1 h 190"/>
                  <a:gd name="T38" fmla="*/ 0 w 415"/>
                  <a:gd name="T39" fmla="*/ 1 h 190"/>
                  <a:gd name="T40" fmla="*/ 0 w 415"/>
                  <a:gd name="T41" fmla="*/ 1 h 190"/>
                  <a:gd name="T42" fmla="*/ 0 w 415"/>
                  <a:gd name="T43" fmla="*/ 1 h 190"/>
                  <a:gd name="T44" fmla="*/ 0 w 415"/>
                  <a:gd name="T45" fmla="*/ 1 h 190"/>
                  <a:gd name="T46" fmla="*/ 0 w 415"/>
                  <a:gd name="T47" fmla="*/ 1 h 190"/>
                  <a:gd name="T48" fmla="*/ 0 w 415"/>
                  <a:gd name="T49" fmla="*/ 1 h 190"/>
                  <a:gd name="T50" fmla="*/ 0 w 415"/>
                  <a:gd name="T51" fmla="*/ 1 h 190"/>
                  <a:gd name="T52" fmla="*/ 0 w 415"/>
                  <a:gd name="T53" fmla="*/ 1 h 190"/>
                  <a:gd name="T54" fmla="*/ 0 w 415"/>
                  <a:gd name="T55" fmla="*/ 1 h 190"/>
                  <a:gd name="T56" fmla="*/ 0 w 415"/>
                  <a:gd name="T57" fmla="*/ 1 h 190"/>
                  <a:gd name="T58" fmla="*/ 0 w 415"/>
                  <a:gd name="T59" fmla="*/ 1 h 190"/>
                  <a:gd name="T60" fmla="*/ 0 w 415"/>
                  <a:gd name="T61" fmla="*/ 1 h 190"/>
                  <a:gd name="T62" fmla="*/ 0 w 415"/>
                  <a:gd name="T63" fmla="*/ 1 h 190"/>
                  <a:gd name="T64" fmla="*/ 0 w 415"/>
                  <a:gd name="T65" fmla="*/ 1 h 190"/>
                  <a:gd name="T66" fmla="*/ 0 w 415"/>
                  <a:gd name="T67" fmla="*/ 1 h 190"/>
                  <a:gd name="T68" fmla="*/ 0 w 415"/>
                  <a:gd name="T69" fmla="*/ 1 h 190"/>
                  <a:gd name="T70" fmla="*/ 0 w 415"/>
                  <a:gd name="T71" fmla="*/ 1 h 190"/>
                  <a:gd name="T72" fmla="*/ 0 w 415"/>
                  <a:gd name="T73" fmla="*/ 1 h 190"/>
                  <a:gd name="T74" fmla="*/ 0 w 415"/>
                  <a:gd name="T75" fmla="*/ 1 h 190"/>
                  <a:gd name="T76" fmla="*/ 0 w 415"/>
                  <a:gd name="T77" fmla="*/ 1 h 190"/>
                  <a:gd name="T78" fmla="*/ 0 w 415"/>
                  <a:gd name="T79" fmla="*/ 1 h 190"/>
                  <a:gd name="T80" fmla="*/ 0 w 415"/>
                  <a:gd name="T81" fmla="*/ 1 h 190"/>
                  <a:gd name="T82" fmla="*/ 0 w 415"/>
                  <a:gd name="T83" fmla="*/ 1 h 190"/>
                  <a:gd name="T84" fmla="*/ 0 w 415"/>
                  <a:gd name="T85" fmla="*/ 1 h 190"/>
                  <a:gd name="T86" fmla="*/ 0 w 415"/>
                  <a:gd name="T87" fmla="*/ 1 h 190"/>
                  <a:gd name="T88" fmla="*/ 0 w 415"/>
                  <a:gd name="T89" fmla="*/ 1 h 190"/>
                  <a:gd name="T90" fmla="*/ 0 w 415"/>
                  <a:gd name="T91" fmla="*/ 1 h 190"/>
                  <a:gd name="T92" fmla="*/ 0 w 415"/>
                  <a:gd name="T93" fmla="*/ 1 h 190"/>
                  <a:gd name="T94" fmla="*/ 0 w 415"/>
                  <a:gd name="T95" fmla="*/ 1 h 190"/>
                  <a:gd name="T96" fmla="*/ 0 w 415"/>
                  <a:gd name="T97" fmla="*/ 0 h 190"/>
                  <a:gd name="T98" fmla="*/ 0 w 415"/>
                  <a:gd name="T99" fmla="*/ 1 h 190"/>
                  <a:gd name="T100" fmla="*/ 0 w 415"/>
                  <a:gd name="T101" fmla="*/ 1 h 1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15"/>
                  <a:gd name="T154" fmla="*/ 0 h 190"/>
                  <a:gd name="T155" fmla="*/ 415 w 415"/>
                  <a:gd name="T156" fmla="*/ 190 h 1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15" h="190">
                    <a:moveTo>
                      <a:pt x="0" y="38"/>
                    </a:moveTo>
                    <a:lnTo>
                      <a:pt x="130" y="91"/>
                    </a:lnTo>
                    <a:lnTo>
                      <a:pt x="128" y="95"/>
                    </a:lnTo>
                    <a:lnTo>
                      <a:pt x="128" y="104"/>
                    </a:lnTo>
                    <a:lnTo>
                      <a:pt x="128" y="116"/>
                    </a:lnTo>
                    <a:lnTo>
                      <a:pt x="130" y="131"/>
                    </a:lnTo>
                    <a:lnTo>
                      <a:pt x="133" y="146"/>
                    </a:lnTo>
                    <a:lnTo>
                      <a:pt x="141" y="159"/>
                    </a:lnTo>
                    <a:lnTo>
                      <a:pt x="152" y="171"/>
                    </a:lnTo>
                    <a:lnTo>
                      <a:pt x="168" y="177"/>
                    </a:lnTo>
                    <a:lnTo>
                      <a:pt x="185" y="177"/>
                    </a:lnTo>
                    <a:lnTo>
                      <a:pt x="202" y="175"/>
                    </a:lnTo>
                    <a:lnTo>
                      <a:pt x="215" y="169"/>
                    </a:lnTo>
                    <a:lnTo>
                      <a:pt x="230" y="161"/>
                    </a:lnTo>
                    <a:lnTo>
                      <a:pt x="242" y="154"/>
                    </a:lnTo>
                    <a:lnTo>
                      <a:pt x="253" y="148"/>
                    </a:lnTo>
                    <a:lnTo>
                      <a:pt x="261" y="140"/>
                    </a:lnTo>
                    <a:lnTo>
                      <a:pt x="266" y="137"/>
                    </a:lnTo>
                    <a:lnTo>
                      <a:pt x="272" y="133"/>
                    </a:lnTo>
                    <a:lnTo>
                      <a:pt x="278" y="131"/>
                    </a:lnTo>
                    <a:lnTo>
                      <a:pt x="282" y="127"/>
                    </a:lnTo>
                    <a:lnTo>
                      <a:pt x="287" y="129"/>
                    </a:lnTo>
                    <a:lnTo>
                      <a:pt x="291" y="131"/>
                    </a:lnTo>
                    <a:lnTo>
                      <a:pt x="299" y="133"/>
                    </a:lnTo>
                    <a:lnTo>
                      <a:pt x="304" y="133"/>
                    </a:lnTo>
                    <a:lnTo>
                      <a:pt x="308" y="135"/>
                    </a:lnTo>
                    <a:lnTo>
                      <a:pt x="310" y="148"/>
                    </a:lnTo>
                    <a:lnTo>
                      <a:pt x="308" y="190"/>
                    </a:lnTo>
                    <a:lnTo>
                      <a:pt x="312" y="190"/>
                    </a:lnTo>
                    <a:lnTo>
                      <a:pt x="318" y="190"/>
                    </a:lnTo>
                    <a:lnTo>
                      <a:pt x="323" y="190"/>
                    </a:lnTo>
                    <a:lnTo>
                      <a:pt x="331" y="188"/>
                    </a:lnTo>
                    <a:lnTo>
                      <a:pt x="339" y="188"/>
                    </a:lnTo>
                    <a:lnTo>
                      <a:pt x="346" y="186"/>
                    </a:lnTo>
                    <a:lnTo>
                      <a:pt x="356" y="184"/>
                    </a:lnTo>
                    <a:lnTo>
                      <a:pt x="365" y="180"/>
                    </a:lnTo>
                    <a:lnTo>
                      <a:pt x="373" y="173"/>
                    </a:lnTo>
                    <a:lnTo>
                      <a:pt x="380" y="167"/>
                    </a:lnTo>
                    <a:lnTo>
                      <a:pt x="388" y="159"/>
                    </a:lnTo>
                    <a:lnTo>
                      <a:pt x="392" y="152"/>
                    </a:lnTo>
                    <a:lnTo>
                      <a:pt x="398" y="148"/>
                    </a:lnTo>
                    <a:lnTo>
                      <a:pt x="401" y="142"/>
                    </a:lnTo>
                    <a:lnTo>
                      <a:pt x="403" y="142"/>
                    </a:lnTo>
                    <a:lnTo>
                      <a:pt x="415" y="106"/>
                    </a:lnTo>
                    <a:lnTo>
                      <a:pt x="386" y="85"/>
                    </a:lnTo>
                    <a:lnTo>
                      <a:pt x="287" y="87"/>
                    </a:lnTo>
                    <a:lnTo>
                      <a:pt x="196" y="55"/>
                    </a:lnTo>
                    <a:lnTo>
                      <a:pt x="112" y="38"/>
                    </a:lnTo>
                    <a:lnTo>
                      <a:pt x="6" y="0"/>
                    </a:lnTo>
                    <a:lnTo>
                      <a:pt x="0" y="38"/>
                    </a:lnTo>
                    <a:close/>
                  </a:path>
                </a:pathLst>
              </a:custGeom>
              <a:solidFill>
                <a:srgbClr val="BDC9D4"/>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69" name="Freeform 76"/>
              <p:cNvSpPr>
                <a:spLocks/>
              </p:cNvSpPr>
              <p:nvPr/>
            </p:nvSpPr>
            <p:spPr bwMode="auto">
              <a:xfrm>
                <a:off x="1970" y="824"/>
                <a:ext cx="63" cy="29"/>
              </a:xfrm>
              <a:custGeom>
                <a:avLst/>
                <a:gdLst>
                  <a:gd name="T0" fmla="*/ 1 w 126"/>
                  <a:gd name="T1" fmla="*/ 0 h 57"/>
                  <a:gd name="T2" fmla="*/ 1 w 126"/>
                  <a:gd name="T3" fmla="*/ 1 h 57"/>
                  <a:gd name="T4" fmla="*/ 1 w 126"/>
                  <a:gd name="T5" fmla="*/ 1 h 57"/>
                  <a:gd name="T6" fmla="*/ 1 w 126"/>
                  <a:gd name="T7" fmla="*/ 1 h 57"/>
                  <a:gd name="T8" fmla="*/ 1 w 126"/>
                  <a:gd name="T9" fmla="*/ 1 h 57"/>
                  <a:gd name="T10" fmla="*/ 1 w 126"/>
                  <a:gd name="T11" fmla="*/ 1 h 57"/>
                  <a:gd name="T12" fmla="*/ 1 w 126"/>
                  <a:gd name="T13" fmla="*/ 1 h 57"/>
                  <a:gd name="T14" fmla="*/ 1 w 126"/>
                  <a:gd name="T15" fmla="*/ 1 h 57"/>
                  <a:gd name="T16" fmla="*/ 1 w 126"/>
                  <a:gd name="T17" fmla="*/ 1 h 57"/>
                  <a:gd name="T18" fmla="*/ 1 w 126"/>
                  <a:gd name="T19" fmla="*/ 1 h 57"/>
                  <a:gd name="T20" fmla="*/ 1 w 126"/>
                  <a:gd name="T21" fmla="*/ 1 h 57"/>
                  <a:gd name="T22" fmla="*/ 1 w 126"/>
                  <a:gd name="T23" fmla="*/ 1 h 57"/>
                  <a:gd name="T24" fmla="*/ 1 w 126"/>
                  <a:gd name="T25" fmla="*/ 1 h 57"/>
                  <a:gd name="T26" fmla="*/ 1 w 126"/>
                  <a:gd name="T27" fmla="*/ 1 h 57"/>
                  <a:gd name="T28" fmla="*/ 1 w 126"/>
                  <a:gd name="T29" fmla="*/ 1 h 57"/>
                  <a:gd name="T30" fmla="*/ 1 w 126"/>
                  <a:gd name="T31" fmla="*/ 1 h 57"/>
                  <a:gd name="T32" fmla="*/ 1 w 126"/>
                  <a:gd name="T33" fmla="*/ 1 h 57"/>
                  <a:gd name="T34" fmla="*/ 1 w 126"/>
                  <a:gd name="T35" fmla="*/ 1 h 57"/>
                  <a:gd name="T36" fmla="*/ 1 w 126"/>
                  <a:gd name="T37" fmla="*/ 1 h 57"/>
                  <a:gd name="T38" fmla="*/ 0 w 126"/>
                  <a:gd name="T39" fmla="*/ 1 h 57"/>
                  <a:gd name="T40" fmla="*/ 1 w 126"/>
                  <a:gd name="T41" fmla="*/ 0 h 57"/>
                  <a:gd name="T42" fmla="*/ 1 w 126"/>
                  <a:gd name="T43" fmla="*/ 0 h 5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6"/>
                  <a:gd name="T67" fmla="*/ 0 h 57"/>
                  <a:gd name="T68" fmla="*/ 126 w 126"/>
                  <a:gd name="T69" fmla="*/ 57 h 5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6" h="57">
                    <a:moveTo>
                      <a:pt x="2" y="0"/>
                    </a:moveTo>
                    <a:lnTo>
                      <a:pt x="14" y="13"/>
                    </a:lnTo>
                    <a:lnTo>
                      <a:pt x="25" y="25"/>
                    </a:lnTo>
                    <a:lnTo>
                      <a:pt x="40" y="30"/>
                    </a:lnTo>
                    <a:lnTo>
                      <a:pt x="56" y="36"/>
                    </a:lnTo>
                    <a:lnTo>
                      <a:pt x="71" y="36"/>
                    </a:lnTo>
                    <a:lnTo>
                      <a:pt x="86" y="32"/>
                    </a:lnTo>
                    <a:lnTo>
                      <a:pt x="101" y="27"/>
                    </a:lnTo>
                    <a:lnTo>
                      <a:pt x="118" y="15"/>
                    </a:lnTo>
                    <a:lnTo>
                      <a:pt x="118" y="13"/>
                    </a:lnTo>
                    <a:lnTo>
                      <a:pt x="122" y="15"/>
                    </a:lnTo>
                    <a:lnTo>
                      <a:pt x="126" y="19"/>
                    </a:lnTo>
                    <a:lnTo>
                      <a:pt x="126" y="23"/>
                    </a:lnTo>
                    <a:lnTo>
                      <a:pt x="115" y="40"/>
                    </a:lnTo>
                    <a:lnTo>
                      <a:pt x="97" y="51"/>
                    </a:lnTo>
                    <a:lnTo>
                      <a:pt x="75" y="57"/>
                    </a:lnTo>
                    <a:lnTo>
                      <a:pt x="52" y="57"/>
                    </a:lnTo>
                    <a:lnTo>
                      <a:pt x="29" y="49"/>
                    </a:lnTo>
                    <a:lnTo>
                      <a:pt x="10" y="38"/>
                    </a:lnTo>
                    <a:lnTo>
                      <a:pt x="0" y="21"/>
                    </a:lnTo>
                    <a:lnTo>
                      <a:pt x="2"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70" name="Freeform 77"/>
              <p:cNvSpPr>
                <a:spLocks/>
              </p:cNvSpPr>
              <p:nvPr/>
            </p:nvSpPr>
            <p:spPr bwMode="auto">
              <a:xfrm>
                <a:off x="2018" y="839"/>
                <a:ext cx="50" cy="23"/>
              </a:xfrm>
              <a:custGeom>
                <a:avLst/>
                <a:gdLst>
                  <a:gd name="T0" fmla="*/ 1 w 100"/>
                  <a:gd name="T1" fmla="*/ 0 h 46"/>
                  <a:gd name="T2" fmla="*/ 1 w 100"/>
                  <a:gd name="T3" fmla="*/ 1 h 46"/>
                  <a:gd name="T4" fmla="*/ 1 w 100"/>
                  <a:gd name="T5" fmla="*/ 1 h 46"/>
                  <a:gd name="T6" fmla="*/ 1 w 100"/>
                  <a:gd name="T7" fmla="*/ 1 h 46"/>
                  <a:gd name="T8" fmla="*/ 1 w 100"/>
                  <a:gd name="T9" fmla="*/ 1 h 46"/>
                  <a:gd name="T10" fmla="*/ 1 w 100"/>
                  <a:gd name="T11" fmla="*/ 1 h 46"/>
                  <a:gd name="T12" fmla="*/ 1 w 100"/>
                  <a:gd name="T13" fmla="*/ 1 h 46"/>
                  <a:gd name="T14" fmla="*/ 1 w 100"/>
                  <a:gd name="T15" fmla="*/ 1 h 46"/>
                  <a:gd name="T16" fmla="*/ 0 w 100"/>
                  <a:gd name="T17" fmla="*/ 1 h 46"/>
                  <a:gd name="T18" fmla="*/ 1 w 100"/>
                  <a:gd name="T19" fmla="*/ 1 h 46"/>
                  <a:gd name="T20" fmla="*/ 1 w 100"/>
                  <a:gd name="T21" fmla="*/ 1 h 46"/>
                  <a:gd name="T22" fmla="*/ 1 w 100"/>
                  <a:gd name="T23" fmla="*/ 1 h 46"/>
                  <a:gd name="T24" fmla="*/ 1 w 100"/>
                  <a:gd name="T25" fmla="*/ 1 h 46"/>
                  <a:gd name="T26" fmla="*/ 1 w 100"/>
                  <a:gd name="T27" fmla="*/ 1 h 46"/>
                  <a:gd name="T28" fmla="*/ 1 w 100"/>
                  <a:gd name="T29" fmla="*/ 1 h 46"/>
                  <a:gd name="T30" fmla="*/ 1 w 100"/>
                  <a:gd name="T31" fmla="*/ 1 h 46"/>
                  <a:gd name="T32" fmla="*/ 1 w 100"/>
                  <a:gd name="T33" fmla="*/ 1 h 46"/>
                  <a:gd name="T34" fmla="*/ 1 w 100"/>
                  <a:gd name="T35" fmla="*/ 1 h 46"/>
                  <a:gd name="T36" fmla="*/ 1 w 100"/>
                  <a:gd name="T37" fmla="*/ 1 h 46"/>
                  <a:gd name="T38" fmla="*/ 1 w 100"/>
                  <a:gd name="T39" fmla="*/ 1 h 46"/>
                  <a:gd name="T40" fmla="*/ 1 w 100"/>
                  <a:gd name="T41" fmla="*/ 0 h 46"/>
                  <a:gd name="T42" fmla="*/ 1 w 100"/>
                  <a:gd name="T43" fmla="*/ 0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0"/>
                  <a:gd name="T67" fmla="*/ 0 h 46"/>
                  <a:gd name="T68" fmla="*/ 100 w 100"/>
                  <a:gd name="T69" fmla="*/ 46 h 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0" h="46">
                    <a:moveTo>
                      <a:pt x="93" y="0"/>
                    </a:moveTo>
                    <a:lnTo>
                      <a:pt x="100" y="16"/>
                    </a:lnTo>
                    <a:lnTo>
                      <a:pt x="96" y="29"/>
                    </a:lnTo>
                    <a:lnTo>
                      <a:pt x="83" y="39"/>
                    </a:lnTo>
                    <a:lnTo>
                      <a:pt x="64" y="46"/>
                    </a:lnTo>
                    <a:lnTo>
                      <a:pt x="41" y="46"/>
                    </a:lnTo>
                    <a:lnTo>
                      <a:pt x="22" y="44"/>
                    </a:lnTo>
                    <a:lnTo>
                      <a:pt x="7" y="33"/>
                    </a:lnTo>
                    <a:lnTo>
                      <a:pt x="0" y="18"/>
                    </a:lnTo>
                    <a:lnTo>
                      <a:pt x="1" y="14"/>
                    </a:lnTo>
                    <a:lnTo>
                      <a:pt x="3" y="14"/>
                    </a:lnTo>
                    <a:lnTo>
                      <a:pt x="7" y="10"/>
                    </a:lnTo>
                    <a:lnTo>
                      <a:pt x="9" y="8"/>
                    </a:lnTo>
                    <a:lnTo>
                      <a:pt x="19" y="14"/>
                    </a:lnTo>
                    <a:lnTo>
                      <a:pt x="30" y="18"/>
                    </a:lnTo>
                    <a:lnTo>
                      <a:pt x="39" y="21"/>
                    </a:lnTo>
                    <a:lnTo>
                      <a:pt x="53" y="25"/>
                    </a:lnTo>
                    <a:lnTo>
                      <a:pt x="62" y="23"/>
                    </a:lnTo>
                    <a:lnTo>
                      <a:pt x="74" y="21"/>
                    </a:lnTo>
                    <a:lnTo>
                      <a:pt x="83" y="14"/>
                    </a:lnTo>
                    <a:lnTo>
                      <a:pt x="93"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71" name="Freeform 78"/>
              <p:cNvSpPr>
                <a:spLocks/>
              </p:cNvSpPr>
              <p:nvPr/>
            </p:nvSpPr>
            <p:spPr bwMode="auto">
              <a:xfrm>
                <a:off x="2054" y="786"/>
                <a:ext cx="96" cy="68"/>
              </a:xfrm>
              <a:custGeom>
                <a:avLst/>
                <a:gdLst>
                  <a:gd name="T0" fmla="*/ 1 w 192"/>
                  <a:gd name="T1" fmla="*/ 0 h 135"/>
                  <a:gd name="T2" fmla="*/ 1 w 192"/>
                  <a:gd name="T3" fmla="*/ 1 h 135"/>
                  <a:gd name="T4" fmla="*/ 1 w 192"/>
                  <a:gd name="T5" fmla="*/ 1 h 135"/>
                  <a:gd name="T6" fmla="*/ 1 w 192"/>
                  <a:gd name="T7" fmla="*/ 1 h 135"/>
                  <a:gd name="T8" fmla="*/ 1 w 192"/>
                  <a:gd name="T9" fmla="*/ 1 h 135"/>
                  <a:gd name="T10" fmla="*/ 1 w 192"/>
                  <a:gd name="T11" fmla="*/ 1 h 135"/>
                  <a:gd name="T12" fmla="*/ 1 w 192"/>
                  <a:gd name="T13" fmla="*/ 1 h 135"/>
                  <a:gd name="T14" fmla="*/ 1 w 192"/>
                  <a:gd name="T15" fmla="*/ 1 h 135"/>
                  <a:gd name="T16" fmla="*/ 1 w 192"/>
                  <a:gd name="T17" fmla="*/ 1 h 135"/>
                  <a:gd name="T18" fmla="*/ 1 w 192"/>
                  <a:gd name="T19" fmla="*/ 1 h 135"/>
                  <a:gd name="T20" fmla="*/ 1 w 192"/>
                  <a:gd name="T21" fmla="*/ 1 h 135"/>
                  <a:gd name="T22" fmla="*/ 1 w 192"/>
                  <a:gd name="T23" fmla="*/ 1 h 135"/>
                  <a:gd name="T24" fmla="*/ 1 w 192"/>
                  <a:gd name="T25" fmla="*/ 1 h 135"/>
                  <a:gd name="T26" fmla="*/ 1 w 192"/>
                  <a:gd name="T27" fmla="*/ 1 h 135"/>
                  <a:gd name="T28" fmla="*/ 1 w 192"/>
                  <a:gd name="T29" fmla="*/ 1 h 135"/>
                  <a:gd name="T30" fmla="*/ 1 w 192"/>
                  <a:gd name="T31" fmla="*/ 1 h 135"/>
                  <a:gd name="T32" fmla="*/ 1 w 192"/>
                  <a:gd name="T33" fmla="*/ 1 h 135"/>
                  <a:gd name="T34" fmla="*/ 1 w 192"/>
                  <a:gd name="T35" fmla="*/ 1 h 135"/>
                  <a:gd name="T36" fmla="*/ 1 w 192"/>
                  <a:gd name="T37" fmla="*/ 1 h 135"/>
                  <a:gd name="T38" fmla="*/ 1 w 192"/>
                  <a:gd name="T39" fmla="*/ 1 h 135"/>
                  <a:gd name="T40" fmla="*/ 1 w 192"/>
                  <a:gd name="T41" fmla="*/ 1 h 135"/>
                  <a:gd name="T42" fmla="*/ 1 w 192"/>
                  <a:gd name="T43" fmla="*/ 1 h 135"/>
                  <a:gd name="T44" fmla="*/ 0 w 192"/>
                  <a:gd name="T45" fmla="*/ 1 h 135"/>
                  <a:gd name="T46" fmla="*/ 0 w 192"/>
                  <a:gd name="T47" fmla="*/ 1 h 135"/>
                  <a:gd name="T48" fmla="*/ 1 w 192"/>
                  <a:gd name="T49" fmla="*/ 1 h 135"/>
                  <a:gd name="T50" fmla="*/ 1 w 192"/>
                  <a:gd name="T51" fmla="*/ 1 h 135"/>
                  <a:gd name="T52" fmla="*/ 1 w 192"/>
                  <a:gd name="T53" fmla="*/ 1 h 135"/>
                  <a:gd name="T54" fmla="*/ 1 w 192"/>
                  <a:gd name="T55" fmla="*/ 1 h 135"/>
                  <a:gd name="T56" fmla="*/ 1 w 192"/>
                  <a:gd name="T57" fmla="*/ 1 h 135"/>
                  <a:gd name="T58" fmla="*/ 1 w 192"/>
                  <a:gd name="T59" fmla="*/ 1 h 135"/>
                  <a:gd name="T60" fmla="*/ 1 w 192"/>
                  <a:gd name="T61" fmla="*/ 1 h 135"/>
                  <a:gd name="T62" fmla="*/ 1 w 192"/>
                  <a:gd name="T63" fmla="*/ 1 h 135"/>
                  <a:gd name="T64" fmla="*/ 1 w 192"/>
                  <a:gd name="T65" fmla="*/ 1 h 135"/>
                  <a:gd name="T66" fmla="*/ 1 w 192"/>
                  <a:gd name="T67" fmla="*/ 1 h 135"/>
                  <a:gd name="T68" fmla="*/ 1 w 192"/>
                  <a:gd name="T69" fmla="*/ 1 h 135"/>
                  <a:gd name="T70" fmla="*/ 1 w 192"/>
                  <a:gd name="T71" fmla="*/ 1 h 135"/>
                  <a:gd name="T72" fmla="*/ 1 w 192"/>
                  <a:gd name="T73" fmla="*/ 1 h 135"/>
                  <a:gd name="T74" fmla="*/ 1 w 192"/>
                  <a:gd name="T75" fmla="*/ 1 h 135"/>
                  <a:gd name="T76" fmla="*/ 1 w 192"/>
                  <a:gd name="T77" fmla="*/ 1 h 135"/>
                  <a:gd name="T78" fmla="*/ 1 w 192"/>
                  <a:gd name="T79" fmla="*/ 1 h 135"/>
                  <a:gd name="T80" fmla="*/ 1 w 192"/>
                  <a:gd name="T81" fmla="*/ 1 h 135"/>
                  <a:gd name="T82" fmla="*/ 1 w 192"/>
                  <a:gd name="T83" fmla="*/ 1 h 135"/>
                  <a:gd name="T84" fmla="*/ 1 w 192"/>
                  <a:gd name="T85" fmla="*/ 1 h 135"/>
                  <a:gd name="T86" fmla="*/ 1 w 192"/>
                  <a:gd name="T87" fmla="*/ 1 h 135"/>
                  <a:gd name="T88" fmla="*/ 1 w 192"/>
                  <a:gd name="T89" fmla="*/ 1 h 135"/>
                  <a:gd name="T90" fmla="*/ 1 w 192"/>
                  <a:gd name="T91" fmla="*/ 1 h 135"/>
                  <a:gd name="T92" fmla="*/ 1 w 192"/>
                  <a:gd name="T93" fmla="*/ 0 h 135"/>
                  <a:gd name="T94" fmla="*/ 1 w 192"/>
                  <a:gd name="T95" fmla="*/ 0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92"/>
                  <a:gd name="T145" fmla="*/ 0 h 135"/>
                  <a:gd name="T146" fmla="*/ 192 w 192"/>
                  <a:gd name="T147" fmla="*/ 135 h 1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92" h="135">
                    <a:moveTo>
                      <a:pt x="156" y="0"/>
                    </a:moveTo>
                    <a:lnTo>
                      <a:pt x="178" y="11"/>
                    </a:lnTo>
                    <a:lnTo>
                      <a:pt x="192" y="28"/>
                    </a:lnTo>
                    <a:lnTo>
                      <a:pt x="192" y="47"/>
                    </a:lnTo>
                    <a:lnTo>
                      <a:pt x="186" y="70"/>
                    </a:lnTo>
                    <a:lnTo>
                      <a:pt x="171" y="87"/>
                    </a:lnTo>
                    <a:lnTo>
                      <a:pt x="150" y="103"/>
                    </a:lnTo>
                    <a:lnTo>
                      <a:pt x="127" y="108"/>
                    </a:lnTo>
                    <a:lnTo>
                      <a:pt x="104" y="104"/>
                    </a:lnTo>
                    <a:lnTo>
                      <a:pt x="97" y="108"/>
                    </a:lnTo>
                    <a:lnTo>
                      <a:pt x="89" y="116"/>
                    </a:lnTo>
                    <a:lnTo>
                      <a:pt x="81" y="120"/>
                    </a:lnTo>
                    <a:lnTo>
                      <a:pt x="74" y="125"/>
                    </a:lnTo>
                    <a:lnTo>
                      <a:pt x="66" y="127"/>
                    </a:lnTo>
                    <a:lnTo>
                      <a:pt x="59" y="133"/>
                    </a:lnTo>
                    <a:lnTo>
                      <a:pt x="49" y="135"/>
                    </a:lnTo>
                    <a:lnTo>
                      <a:pt x="42" y="135"/>
                    </a:lnTo>
                    <a:lnTo>
                      <a:pt x="32" y="133"/>
                    </a:lnTo>
                    <a:lnTo>
                      <a:pt x="24" y="131"/>
                    </a:lnTo>
                    <a:lnTo>
                      <a:pt x="17" y="127"/>
                    </a:lnTo>
                    <a:lnTo>
                      <a:pt x="11" y="124"/>
                    </a:lnTo>
                    <a:lnTo>
                      <a:pt x="4" y="116"/>
                    </a:lnTo>
                    <a:lnTo>
                      <a:pt x="0" y="108"/>
                    </a:lnTo>
                    <a:lnTo>
                      <a:pt x="0" y="101"/>
                    </a:lnTo>
                    <a:lnTo>
                      <a:pt x="2" y="91"/>
                    </a:lnTo>
                    <a:lnTo>
                      <a:pt x="9" y="91"/>
                    </a:lnTo>
                    <a:lnTo>
                      <a:pt x="15" y="91"/>
                    </a:lnTo>
                    <a:lnTo>
                      <a:pt x="28" y="104"/>
                    </a:lnTo>
                    <a:lnTo>
                      <a:pt x="40" y="110"/>
                    </a:lnTo>
                    <a:lnTo>
                      <a:pt x="53" y="106"/>
                    </a:lnTo>
                    <a:lnTo>
                      <a:pt x="66" y="101"/>
                    </a:lnTo>
                    <a:lnTo>
                      <a:pt x="80" y="91"/>
                    </a:lnTo>
                    <a:lnTo>
                      <a:pt x="93" y="84"/>
                    </a:lnTo>
                    <a:lnTo>
                      <a:pt x="106" y="80"/>
                    </a:lnTo>
                    <a:lnTo>
                      <a:pt x="119" y="82"/>
                    </a:lnTo>
                    <a:lnTo>
                      <a:pt x="131" y="85"/>
                    </a:lnTo>
                    <a:lnTo>
                      <a:pt x="144" y="82"/>
                    </a:lnTo>
                    <a:lnTo>
                      <a:pt x="156" y="74"/>
                    </a:lnTo>
                    <a:lnTo>
                      <a:pt x="165" y="63"/>
                    </a:lnTo>
                    <a:lnTo>
                      <a:pt x="171" y="51"/>
                    </a:lnTo>
                    <a:lnTo>
                      <a:pt x="171" y="38"/>
                    </a:lnTo>
                    <a:lnTo>
                      <a:pt x="163" y="27"/>
                    </a:lnTo>
                    <a:lnTo>
                      <a:pt x="152" y="21"/>
                    </a:lnTo>
                    <a:lnTo>
                      <a:pt x="150" y="15"/>
                    </a:lnTo>
                    <a:lnTo>
                      <a:pt x="152" y="9"/>
                    </a:lnTo>
                    <a:lnTo>
                      <a:pt x="154" y="4"/>
                    </a:lnTo>
                    <a:lnTo>
                      <a:pt x="156"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72" name="Freeform 79"/>
              <p:cNvSpPr>
                <a:spLocks/>
              </p:cNvSpPr>
              <p:nvPr/>
            </p:nvSpPr>
            <p:spPr bwMode="auto">
              <a:xfrm>
                <a:off x="1868" y="1004"/>
                <a:ext cx="106" cy="242"/>
              </a:xfrm>
              <a:custGeom>
                <a:avLst/>
                <a:gdLst>
                  <a:gd name="T0" fmla="*/ 0 w 213"/>
                  <a:gd name="T1" fmla="*/ 0 h 485"/>
                  <a:gd name="T2" fmla="*/ 0 w 213"/>
                  <a:gd name="T3" fmla="*/ 0 h 485"/>
                  <a:gd name="T4" fmla="*/ 0 w 213"/>
                  <a:gd name="T5" fmla="*/ 0 h 485"/>
                  <a:gd name="T6" fmla="*/ 0 w 213"/>
                  <a:gd name="T7" fmla="*/ 0 h 485"/>
                  <a:gd name="T8" fmla="*/ 0 w 213"/>
                  <a:gd name="T9" fmla="*/ 0 h 485"/>
                  <a:gd name="T10" fmla="*/ 0 w 213"/>
                  <a:gd name="T11" fmla="*/ 0 h 485"/>
                  <a:gd name="T12" fmla="*/ 0 w 213"/>
                  <a:gd name="T13" fmla="*/ 0 h 485"/>
                  <a:gd name="T14" fmla="*/ 0 w 213"/>
                  <a:gd name="T15" fmla="*/ 0 h 485"/>
                  <a:gd name="T16" fmla="*/ 0 w 213"/>
                  <a:gd name="T17" fmla="*/ 0 h 485"/>
                  <a:gd name="T18" fmla="*/ 0 w 213"/>
                  <a:gd name="T19" fmla="*/ 0 h 485"/>
                  <a:gd name="T20" fmla="*/ 0 w 213"/>
                  <a:gd name="T21" fmla="*/ 0 h 485"/>
                  <a:gd name="T22" fmla="*/ 0 w 213"/>
                  <a:gd name="T23" fmla="*/ 0 h 485"/>
                  <a:gd name="T24" fmla="*/ 0 w 213"/>
                  <a:gd name="T25" fmla="*/ 0 h 485"/>
                  <a:gd name="T26" fmla="*/ 0 w 213"/>
                  <a:gd name="T27" fmla="*/ 0 h 485"/>
                  <a:gd name="T28" fmla="*/ 0 w 213"/>
                  <a:gd name="T29" fmla="*/ 0 h 485"/>
                  <a:gd name="T30" fmla="*/ 0 w 213"/>
                  <a:gd name="T31" fmla="*/ 0 h 485"/>
                  <a:gd name="T32" fmla="*/ 0 w 213"/>
                  <a:gd name="T33" fmla="*/ 0 h 485"/>
                  <a:gd name="T34" fmla="*/ 0 w 213"/>
                  <a:gd name="T35" fmla="*/ 0 h 485"/>
                  <a:gd name="T36" fmla="*/ 0 w 213"/>
                  <a:gd name="T37" fmla="*/ 0 h 485"/>
                  <a:gd name="T38" fmla="*/ 0 w 213"/>
                  <a:gd name="T39" fmla="*/ 0 h 485"/>
                  <a:gd name="T40" fmla="*/ 0 w 213"/>
                  <a:gd name="T41" fmla="*/ 0 h 48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13"/>
                  <a:gd name="T64" fmla="*/ 0 h 485"/>
                  <a:gd name="T65" fmla="*/ 213 w 213"/>
                  <a:gd name="T66" fmla="*/ 485 h 48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13" h="485">
                    <a:moveTo>
                      <a:pt x="0" y="0"/>
                    </a:moveTo>
                    <a:lnTo>
                      <a:pt x="2" y="2"/>
                    </a:lnTo>
                    <a:lnTo>
                      <a:pt x="10" y="10"/>
                    </a:lnTo>
                    <a:lnTo>
                      <a:pt x="21" y="19"/>
                    </a:lnTo>
                    <a:lnTo>
                      <a:pt x="36" y="34"/>
                    </a:lnTo>
                    <a:lnTo>
                      <a:pt x="52" y="46"/>
                    </a:lnTo>
                    <a:lnTo>
                      <a:pt x="69" y="59"/>
                    </a:lnTo>
                    <a:lnTo>
                      <a:pt x="84" y="71"/>
                    </a:lnTo>
                    <a:lnTo>
                      <a:pt x="101" y="80"/>
                    </a:lnTo>
                    <a:lnTo>
                      <a:pt x="116" y="84"/>
                    </a:lnTo>
                    <a:lnTo>
                      <a:pt x="135" y="88"/>
                    </a:lnTo>
                    <a:lnTo>
                      <a:pt x="152" y="90"/>
                    </a:lnTo>
                    <a:lnTo>
                      <a:pt x="171" y="91"/>
                    </a:lnTo>
                    <a:lnTo>
                      <a:pt x="186" y="91"/>
                    </a:lnTo>
                    <a:lnTo>
                      <a:pt x="200" y="93"/>
                    </a:lnTo>
                    <a:lnTo>
                      <a:pt x="209" y="93"/>
                    </a:lnTo>
                    <a:lnTo>
                      <a:pt x="213" y="95"/>
                    </a:lnTo>
                    <a:lnTo>
                      <a:pt x="202" y="420"/>
                    </a:lnTo>
                    <a:lnTo>
                      <a:pt x="192" y="485"/>
                    </a:lnTo>
                    <a:lnTo>
                      <a:pt x="0" y="0"/>
                    </a:lnTo>
                    <a:close/>
                  </a:path>
                </a:pathLst>
              </a:custGeom>
              <a:solidFill>
                <a:srgbClr val="85D185"/>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73" name="Freeform 80"/>
              <p:cNvSpPr>
                <a:spLocks/>
              </p:cNvSpPr>
              <p:nvPr/>
            </p:nvSpPr>
            <p:spPr bwMode="auto">
              <a:xfrm>
                <a:off x="2096" y="761"/>
                <a:ext cx="38" cy="44"/>
              </a:xfrm>
              <a:custGeom>
                <a:avLst/>
                <a:gdLst>
                  <a:gd name="T0" fmla="*/ 1 w 76"/>
                  <a:gd name="T1" fmla="*/ 0 h 87"/>
                  <a:gd name="T2" fmla="*/ 1 w 76"/>
                  <a:gd name="T3" fmla="*/ 0 h 87"/>
                  <a:gd name="T4" fmla="*/ 1 w 76"/>
                  <a:gd name="T5" fmla="*/ 1 h 87"/>
                  <a:gd name="T6" fmla="*/ 1 w 76"/>
                  <a:gd name="T7" fmla="*/ 1 h 87"/>
                  <a:gd name="T8" fmla="*/ 1 w 76"/>
                  <a:gd name="T9" fmla="*/ 1 h 87"/>
                  <a:gd name="T10" fmla="*/ 1 w 76"/>
                  <a:gd name="T11" fmla="*/ 1 h 87"/>
                  <a:gd name="T12" fmla="*/ 1 w 76"/>
                  <a:gd name="T13" fmla="*/ 1 h 87"/>
                  <a:gd name="T14" fmla="*/ 1 w 76"/>
                  <a:gd name="T15" fmla="*/ 1 h 87"/>
                  <a:gd name="T16" fmla="*/ 1 w 76"/>
                  <a:gd name="T17" fmla="*/ 1 h 87"/>
                  <a:gd name="T18" fmla="*/ 1 w 76"/>
                  <a:gd name="T19" fmla="*/ 1 h 87"/>
                  <a:gd name="T20" fmla="*/ 1 w 76"/>
                  <a:gd name="T21" fmla="*/ 1 h 87"/>
                  <a:gd name="T22" fmla="*/ 1 w 76"/>
                  <a:gd name="T23" fmla="*/ 1 h 87"/>
                  <a:gd name="T24" fmla="*/ 1 w 76"/>
                  <a:gd name="T25" fmla="*/ 1 h 87"/>
                  <a:gd name="T26" fmla="*/ 1 w 76"/>
                  <a:gd name="T27" fmla="*/ 1 h 87"/>
                  <a:gd name="T28" fmla="*/ 1 w 76"/>
                  <a:gd name="T29" fmla="*/ 1 h 87"/>
                  <a:gd name="T30" fmla="*/ 1 w 76"/>
                  <a:gd name="T31" fmla="*/ 1 h 87"/>
                  <a:gd name="T32" fmla="*/ 1 w 76"/>
                  <a:gd name="T33" fmla="*/ 1 h 87"/>
                  <a:gd name="T34" fmla="*/ 1 w 76"/>
                  <a:gd name="T35" fmla="*/ 1 h 87"/>
                  <a:gd name="T36" fmla="*/ 0 w 76"/>
                  <a:gd name="T37" fmla="*/ 1 h 87"/>
                  <a:gd name="T38" fmla="*/ 0 w 76"/>
                  <a:gd name="T39" fmla="*/ 1 h 87"/>
                  <a:gd name="T40" fmla="*/ 0 w 76"/>
                  <a:gd name="T41" fmla="*/ 1 h 87"/>
                  <a:gd name="T42" fmla="*/ 1 w 76"/>
                  <a:gd name="T43" fmla="*/ 1 h 87"/>
                  <a:gd name="T44" fmla="*/ 1 w 76"/>
                  <a:gd name="T45" fmla="*/ 1 h 87"/>
                  <a:gd name="T46" fmla="*/ 1 w 76"/>
                  <a:gd name="T47" fmla="*/ 1 h 87"/>
                  <a:gd name="T48" fmla="*/ 1 w 76"/>
                  <a:gd name="T49" fmla="*/ 0 h 87"/>
                  <a:gd name="T50" fmla="*/ 1 w 76"/>
                  <a:gd name="T51" fmla="*/ 0 h 8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6"/>
                  <a:gd name="T79" fmla="*/ 0 h 87"/>
                  <a:gd name="T80" fmla="*/ 76 w 76"/>
                  <a:gd name="T81" fmla="*/ 87 h 8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6" h="87">
                    <a:moveTo>
                      <a:pt x="23" y="0"/>
                    </a:moveTo>
                    <a:lnTo>
                      <a:pt x="38" y="0"/>
                    </a:lnTo>
                    <a:lnTo>
                      <a:pt x="54" y="7"/>
                    </a:lnTo>
                    <a:lnTo>
                      <a:pt x="65" y="19"/>
                    </a:lnTo>
                    <a:lnTo>
                      <a:pt x="74" y="34"/>
                    </a:lnTo>
                    <a:lnTo>
                      <a:pt x="76" y="51"/>
                    </a:lnTo>
                    <a:lnTo>
                      <a:pt x="76" y="66"/>
                    </a:lnTo>
                    <a:lnTo>
                      <a:pt x="67" y="79"/>
                    </a:lnTo>
                    <a:lnTo>
                      <a:pt x="54" y="87"/>
                    </a:lnTo>
                    <a:lnTo>
                      <a:pt x="50" y="81"/>
                    </a:lnTo>
                    <a:lnTo>
                      <a:pt x="48" y="79"/>
                    </a:lnTo>
                    <a:lnTo>
                      <a:pt x="54" y="66"/>
                    </a:lnTo>
                    <a:lnTo>
                      <a:pt x="55" y="53"/>
                    </a:lnTo>
                    <a:lnTo>
                      <a:pt x="54" y="41"/>
                    </a:lnTo>
                    <a:lnTo>
                      <a:pt x="46" y="34"/>
                    </a:lnTo>
                    <a:lnTo>
                      <a:pt x="38" y="26"/>
                    </a:lnTo>
                    <a:lnTo>
                      <a:pt x="27" y="22"/>
                    </a:lnTo>
                    <a:lnTo>
                      <a:pt x="14" y="19"/>
                    </a:lnTo>
                    <a:lnTo>
                      <a:pt x="0" y="22"/>
                    </a:lnTo>
                    <a:lnTo>
                      <a:pt x="0" y="15"/>
                    </a:lnTo>
                    <a:lnTo>
                      <a:pt x="0" y="9"/>
                    </a:lnTo>
                    <a:lnTo>
                      <a:pt x="6" y="7"/>
                    </a:lnTo>
                    <a:lnTo>
                      <a:pt x="12" y="3"/>
                    </a:lnTo>
                    <a:lnTo>
                      <a:pt x="17" y="2"/>
                    </a:lnTo>
                    <a:lnTo>
                      <a:pt x="23"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74" name="Freeform 81"/>
              <p:cNvSpPr>
                <a:spLocks/>
              </p:cNvSpPr>
              <p:nvPr/>
            </p:nvSpPr>
            <p:spPr bwMode="auto">
              <a:xfrm>
                <a:off x="1946" y="1119"/>
                <a:ext cx="121" cy="84"/>
              </a:xfrm>
              <a:custGeom>
                <a:avLst/>
                <a:gdLst>
                  <a:gd name="T0" fmla="*/ 1 w 241"/>
                  <a:gd name="T1" fmla="*/ 1 h 167"/>
                  <a:gd name="T2" fmla="*/ 1 w 241"/>
                  <a:gd name="T3" fmla="*/ 0 h 167"/>
                  <a:gd name="T4" fmla="*/ 0 w 241"/>
                  <a:gd name="T5" fmla="*/ 1 h 167"/>
                  <a:gd name="T6" fmla="*/ 1 w 241"/>
                  <a:gd name="T7" fmla="*/ 1 h 167"/>
                  <a:gd name="T8" fmla="*/ 1 w 241"/>
                  <a:gd name="T9" fmla="*/ 1 h 167"/>
                  <a:gd name="T10" fmla="*/ 1 w 241"/>
                  <a:gd name="T11" fmla="*/ 1 h 167"/>
                  <a:gd name="T12" fmla="*/ 1 w 241"/>
                  <a:gd name="T13" fmla="*/ 1 h 167"/>
                  <a:gd name="T14" fmla="*/ 0 60000 65536"/>
                  <a:gd name="T15" fmla="*/ 0 60000 65536"/>
                  <a:gd name="T16" fmla="*/ 0 60000 65536"/>
                  <a:gd name="T17" fmla="*/ 0 60000 65536"/>
                  <a:gd name="T18" fmla="*/ 0 60000 65536"/>
                  <a:gd name="T19" fmla="*/ 0 60000 65536"/>
                  <a:gd name="T20" fmla="*/ 0 60000 65536"/>
                  <a:gd name="T21" fmla="*/ 0 w 241"/>
                  <a:gd name="T22" fmla="*/ 0 h 167"/>
                  <a:gd name="T23" fmla="*/ 241 w 241"/>
                  <a:gd name="T24" fmla="*/ 167 h 16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1" h="167">
                    <a:moveTo>
                      <a:pt x="241" y="143"/>
                    </a:moveTo>
                    <a:lnTo>
                      <a:pt x="19" y="0"/>
                    </a:lnTo>
                    <a:lnTo>
                      <a:pt x="0" y="40"/>
                    </a:lnTo>
                    <a:lnTo>
                      <a:pt x="194" y="167"/>
                    </a:lnTo>
                    <a:lnTo>
                      <a:pt x="234" y="154"/>
                    </a:lnTo>
                    <a:lnTo>
                      <a:pt x="241" y="143"/>
                    </a:lnTo>
                    <a:close/>
                  </a:path>
                </a:pathLst>
              </a:custGeom>
              <a:solidFill>
                <a:srgbClr val="FFB3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75" name="Freeform 82"/>
              <p:cNvSpPr>
                <a:spLocks/>
              </p:cNvSpPr>
              <p:nvPr/>
            </p:nvSpPr>
            <p:spPr bwMode="auto">
              <a:xfrm>
                <a:off x="1989" y="724"/>
                <a:ext cx="65" cy="18"/>
              </a:xfrm>
              <a:custGeom>
                <a:avLst/>
                <a:gdLst>
                  <a:gd name="T0" fmla="*/ 1 w 130"/>
                  <a:gd name="T1" fmla="*/ 1 h 36"/>
                  <a:gd name="T2" fmla="*/ 1 w 130"/>
                  <a:gd name="T3" fmla="*/ 0 h 36"/>
                  <a:gd name="T4" fmla="*/ 1 w 130"/>
                  <a:gd name="T5" fmla="*/ 0 h 36"/>
                  <a:gd name="T6" fmla="*/ 1 w 130"/>
                  <a:gd name="T7" fmla="*/ 0 h 36"/>
                  <a:gd name="T8" fmla="*/ 1 w 130"/>
                  <a:gd name="T9" fmla="*/ 1 h 36"/>
                  <a:gd name="T10" fmla="*/ 1 w 130"/>
                  <a:gd name="T11" fmla="*/ 1 h 36"/>
                  <a:gd name="T12" fmla="*/ 1 w 130"/>
                  <a:gd name="T13" fmla="*/ 1 h 36"/>
                  <a:gd name="T14" fmla="*/ 1 w 130"/>
                  <a:gd name="T15" fmla="*/ 1 h 36"/>
                  <a:gd name="T16" fmla="*/ 1 w 130"/>
                  <a:gd name="T17" fmla="*/ 1 h 36"/>
                  <a:gd name="T18" fmla="*/ 1 w 130"/>
                  <a:gd name="T19" fmla="*/ 1 h 36"/>
                  <a:gd name="T20" fmla="*/ 1 w 130"/>
                  <a:gd name="T21" fmla="*/ 1 h 36"/>
                  <a:gd name="T22" fmla="*/ 1 w 130"/>
                  <a:gd name="T23" fmla="*/ 1 h 36"/>
                  <a:gd name="T24" fmla="*/ 1 w 130"/>
                  <a:gd name="T25" fmla="*/ 1 h 36"/>
                  <a:gd name="T26" fmla="*/ 1 w 130"/>
                  <a:gd name="T27" fmla="*/ 1 h 36"/>
                  <a:gd name="T28" fmla="*/ 1 w 130"/>
                  <a:gd name="T29" fmla="*/ 1 h 36"/>
                  <a:gd name="T30" fmla="*/ 1 w 130"/>
                  <a:gd name="T31" fmla="*/ 1 h 36"/>
                  <a:gd name="T32" fmla="*/ 1 w 130"/>
                  <a:gd name="T33" fmla="*/ 1 h 36"/>
                  <a:gd name="T34" fmla="*/ 1 w 130"/>
                  <a:gd name="T35" fmla="*/ 1 h 36"/>
                  <a:gd name="T36" fmla="*/ 1 w 130"/>
                  <a:gd name="T37" fmla="*/ 1 h 36"/>
                  <a:gd name="T38" fmla="*/ 1 w 130"/>
                  <a:gd name="T39" fmla="*/ 1 h 36"/>
                  <a:gd name="T40" fmla="*/ 1 w 130"/>
                  <a:gd name="T41" fmla="*/ 1 h 36"/>
                  <a:gd name="T42" fmla="*/ 1 w 130"/>
                  <a:gd name="T43" fmla="*/ 1 h 36"/>
                  <a:gd name="T44" fmla="*/ 0 w 130"/>
                  <a:gd name="T45" fmla="*/ 1 h 36"/>
                  <a:gd name="T46" fmla="*/ 1 w 130"/>
                  <a:gd name="T47" fmla="*/ 1 h 36"/>
                  <a:gd name="T48" fmla="*/ 1 w 130"/>
                  <a:gd name="T49" fmla="*/ 1 h 36"/>
                  <a:gd name="T50" fmla="*/ 1 w 130"/>
                  <a:gd name="T51" fmla="*/ 1 h 36"/>
                  <a:gd name="T52" fmla="*/ 1 w 130"/>
                  <a:gd name="T53" fmla="*/ 1 h 36"/>
                  <a:gd name="T54" fmla="*/ 1 w 130"/>
                  <a:gd name="T55" fmla="*/ 1 h 36"/>
                  <a:gd name="T56" fmla="*/ 1 w 130"/>
                  <a:gd name="T57" fmla="*/ 1 h 36"/>
                  <a:gd name="T58" fmla="*/ 1 w 130"/>
                  <a:gd name="T59" fmla="*/ 1 h 36"/>
                  <a:gd name="T60" fmla="*/ 1 w 130"/>
                  <a:gd name="T61" fmla="*/ 1 h 36"/>
                  <a:gd name="T62" fmla="*/ 1 w 130"/>
                  <a:gd name="T63" fmla="*/ 1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0"/>
                  <a:gd name="T97" fmla="*/ 0 h 36"/>
                  <a:gd name="T98" fmla="*/ 130 w 130"/>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0" h="36">
                    <a:moveTo>
                      <a:pt x="48" y="3"/>
                    </a:moveTo>
                    <a:lnTo>
                      <a:pt x="59" y="0"/>
                    </a:lnTo>
                    <a:lnTo>
                      <a:pt x="73" y="0"/>
                    </a:lnTo>
                    <a:lnTo>
                      <a:pt x="84" y="0"/>
                    </a:lnTo>
                    <a:lnTo>
                      <a:pt x="97" y="1"/>
                    </a:lnTo>
                    <a:lnTo>
                      <a:pt x="109" y="3"/>
                    </a:lnTo>
                    <a:lnTo>
                      <a:pt x="118" y="9"/>
                    </a:lnTo>
                    <a:lnTo>
                      <a:pt x="126" y="19"/>
                    </a:lnTo>
                    <a:lnTo>
                      <a:pt x="130" y="28"/>
                    </a:lnTo>
                    <a:lnTo>
                      <a:pt x="124" y="32"/>
                    </a:lnTo>
                    <a:lnTo>
                      <a:pt x="120" y="36"/>
                    </a:lnTo>
                    <a:lnTo>
                      <a:pt x="107" y="26"/>
                    </a:lnTo>
                    <a:lnTo>
                      <a:pt x="92" y="20"/>
                    </a:lnTo>
                    <a:lnTo>
                      <a:pt x="78" y="19"/>
                    </a:lnTo>
                    <a:lnTo>
                      <a:pt x="65" y="19"/>
                    </a:lnTo>
                    <a:lnTo>
                      <a:pt x="50" y="19"/>
                    </a:lnTo>
                    <a:lnTo>
                      <a:pt x="37" y="22"/>
                    </a:lnTo>
                    <a:lnTo>
                      <a:pt x="23" y="24"/>
                    </a:lnTo>
                    <a:lnTo>
                      <a:pt x="10" y="30"/>
                    </a:lnTo>
                    <a:lnTo>
                      <a:pt x="8" y="26"/>
                    </a:lnTo>
                    <a:lnTo>
                      <a:pt x="6" y="26"/>
                    </a:lnTo>
                    <a:lnTo>
                      <a:pt x="2" y="24"/>
                    </a:lnTo>
                    <a:lnTo>
                      <a:pt x="0" y="22"/>
                    </a:lnTo>
                    <a:lnTo>
                      <a:pt x="4" y="17"/>
                    </a:lnTo>
                    <a:lnTo>
                      <a:pt x="10" y="13"/>
                    </a:lnTo>
                    <a:lnTo>
                      <a:pt x="16" y="11"/>
                    </a:lnTo>
                    <a:lnTo>
                      <a:pt x="23" y="9"/>
                    </a:lnTo>
                    <a:lnTo>
                      <a:pt x="29" y="5"/>
                    </a:lnTo>
                    <a:lnTo>
                      <a:pt x="35" y="5"/>
                    </a:lnTo>
                    <a:lnTo>
                      <a:pt x="42" y="3"/>
                    </a:lnTo>
                    <a:lnTo>
                      <a:pt x="48" y="3"/>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76" name="Freeform 83"/>
              <p:cNvSpPr>
                <a:spLocks/>
              </p:cNvSpPr>
              <p:nvPr/>
            </p:nvSpPr>
            <p:spPr bwMode="auto">
              <a:xfrm>
                <a:off x="1946" y="717"/>
                <a:ext cx="60" cy="21"/>
              </a:xfrm>
              <a:custGeom>
                <a:avLst/>
                <a:gdLst>
                  <a:gd name="T0" fmla="*/ 1 w 120"/>
                  <a:gd name="T1" fmla="*/ 1 h 42"/>
                  <a:gd name="T2" fmla="*/ 1 w 120"/>
                  <a:gd name="T3" fmla="*/ 0 h 42"/>
                  <a:gd name="T4" fmla="*/ 1 w 120"/>
                  <a:gd name="T5" fmla="*/ 0 h 42"/>
                  <a:gd name="T6" fmla="*/ 1 w 120"/>
                  <a:gd name="T7" fmla="*/ 1 h 42"/>
                  <a:gd name="T8" fmla="*/ 1 w 120"/>
                  <a:gd name="T9" fmla="*/ 1 h 42"/>
                  <a:gd name="T10" fmla="*/ 1 w 120"/>
                  <a:gd name="T11" fmla="*/ 1 h 42"/>
                  <a:gd name="T12" fmla="*/ 1 w 120"/>
                  <a:gd name="T13" fmla="*/ 1 h 42"/>
                  <a:gd name="T14" fmla="*/ 1 w 120"/>
                  <a:gd name="T15" fmla="*/ 1 h 42"/>
                  <a:gd name="T16" fmla="*/ 1 w 120"/>
                  <a:gd name="T17" fmla="*/ 1 h 42"/>
                  <a:gd name="T18" fmla="*/ 1 w 120"/>
                  <a:gd name="T19" fmla="*/ 1 h 42"/>
                  <a:gd name="T20" fmla="*/ 1 w 120"/>
                  <a:gd name="T21" fmla="*/ 1 h 42"/>
                  <a:gd name="T22" fmla="*/ 1 w 120"/>
                  <a:gd name="T23" fmla="*/ 1 h 42"/>
                  <a:gd name="T24" fmla="*/ 1 w 120"/>
                  <a:gd name="T25" fmla="*/ 1 h 42"/>
                  <a:gd name="T26" fmla="*/ 1 w 120"/>
                  <a:gd name="T27" fmla="*/ 1 h 42"/>
                  <a:gd name="T28" fmla="*/ 1 w 120"/>
                  <a:gd name="T29" fmla="*/ 1 h 42"/>
                  <a:gd name="T30" fmla="*/ 1 w 120"/>
                  <a:gd name="T31" fmla="*/ 1 h 42"/>
                  <a:gd name="T32" fmla="*/ 1 w 120"/>
                  <a:gd name="T33" fmla="*/ 1 h 42"/>
                  <a:gd name="T34" fmla="*/ 1 w 120"/>
                  <a:gd name="T35" fmla="*/ 1 h 42"/>
                  <a:gd name="T36" fmla="*/ 1 w 120"/>
                  <a:gd name="T37" fmla="*/ 1 h 42"/>
                  <a:gd name="T38" fmla="*/ 1 w 120"/>
                  <a:gd name="T39" fmla="*/ 1 h 42"/>
                  <a:gd name="T40" fmla="*/ 1 w 120"/>
                  <a:gd name="T41" fmla="*/ 1 h 42"/>
                  <a:gd name="T42" fmla="*/ 1 w 120"/>
                  <a:gd name="T43" fmla="*/ 1 h 42"/>
                  <a:gd name="T44" fmla="*/ 1 w 120"/>
                  <a:gd name="T45" fmla="*/ 1 h 42"/>
                  <a:gd name="T46" fmla="*/ 0 w 120"/>
                  <a:gd name="T47" fmla="*/ 1 h 42"/>
                  <a:gd name="T48" fmla="*/ 0 w 120"/>
                  <a:gd name="T49" fmla="*/ 1 h 42"/>
                  <a:gd name="T50" fmla="*/ 1 w 120"/>
                  <a:gd name="T51" fmla="*/ 1 h 42"/>
                  <a:gd name="T52" fmla="*/ 1 w 120"/>
                  <a:gd name="T53" fmla="*/ 1 h 42"/>
                  <a:gd name="T54" fmla="*/ 1 w 120"/>
                  <a:gd name="T55" fmla="*/ 1 h 42"/>
                  <a:gd name="T56" fmla="*/ 1 w 120"/>
                  <a:gd name="T57" fmla="*/ 1 h 42"/>
                  <a:gd name="T58" fmla="*/ 1 w 120"/>
                  <a:gd name="T59" fmla="*/ 1 h 42"/>
                  <a:gd name="T60" fmla="*/ 1 w 120"/>
                  <a:gd name="T61" fmla="*/ 1 h 42"/>
                  <a:gd name="T62" fmla="*/ 1 w 120"/>
                  <a:gd name="T63" fmla="*/ 1 h 42"/>
                  <a:gd name="T64" fmla="*/ 1 w 120"/>
                  <a:gd name="T65" fmla="*/ 1 h 42"/>
                  <a:gd name="T66" fmla="*/ 1 w 120"/>
                  <a:gd name="T67" fmla="*/ 1 h 4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0"/>
                  <a:gd name="T103" fmla="*/ 0 h 42"/>
                  <a:gd name="T104" fmla="*/ 120 w 120"/>
                  <a:gd name="T105" fmla="*/ 42 h 4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0" h="42">
                    <a:moveTo>
                      <a:pt x="47" y="2"/>
                    </a:moveTo>
                    <a:lnTo>
                      <a:pt x="57" y="0"/>
                    </a:lnTo>
                    <a:lnTo>
                      <a:pt x="68" y="0"/>
                    </a:lnTo>
                    <a:lnTo>
                      <a:pt x="78" y="2"/>
                    </a:lnTo>
                    <a:lnTo>
                      <a:pt x="87" y="6"/>
                    </a:lnTo>
                    <a:lnTo>
                      <a:pt x="97" y="8"/>
                    </a:lnTo>
                    <a:lnTo>
                      <a:pt x="106" y="15"/>
                    </a:lnTo>
                    <a:lnTo>
                      <a:pt x="114" y="21"/>
                    </a:lnTo>
                    <a:lnTo>
                      <a:pt x="120" y="31"/>
                    </a:lnTo>
                    <a:lnTo>
                      <a:pt x="116" y="31"/>
                    </a:lnTo>
                    <a:lnTo>
                      <a:pt x="112" y="33"/>
                    </a:lnTo>
                    <a:lnTo>
                      <a:pt x="108" y="34"/>
                    </a:lnTo>
                    <a:lnTo>
                      <a:pt x="104" y="38"/>
                    </a:lnTo>
                    <a:lnTo>
                      <a:pt x="93" y="31"/>
                    </a:lnTo>
                    <a:lnTo>
                      <a:pt x="82" y="25"/>
                    </a:lnTo>
                    <a:lnTo>
                      <a:pt x="70" y="21"/>
                    </a:lnTo>
                    <a:lnTo>
                      <a:pt x="59" y="19"/>
                    </a:lnTo>
                    <a:lnTo>
                      <a:pt x="47" y="21"/>
                    </a:lnTo>
                    <a:lnTo>
                      <a:pt x="34" y="25"/>
                    </a:lnTo>
                    <a:lnTo>
                      <a:pt x="23" y="31"/>
                    </a:lnTo>
                    <a:lnTo>
                      <a:pt x="15" y="42"/>
                    </a:lnTo>
                    <a:lnTo>
                      <a:pt x="8" y="42"/>
                    </a:lnTo>
                    <a:lnTo>
                      <a:pt x="2" y="42"/>
                    </a:lnTo>
                    <a:lnTo>
                      <a:pt x="0" y="36"/>
                    </a:lnTo>
                    <a:lnTo>
                      <a:pt x="0" y="31"/>
                    </a:lnTo>
                    <a:lnTo>
                      <a:pt x="2" y="23"/>
                    </a:lnTo>
                    <a:lnTo>
                      <a:pt x="8" y="17"/>
                    </a:lnTo>
                    <a:lnTo>
                      <a:pt x="13" y="12"/>
                    </a:lnTo>
                    <a:lnTo>
                      <a:pt x="21" y="10"/>
                    </a:lnTo>
                    <a:lnTo>
                      <a:pt x="27" y="6"/>
                    </a:lnTo>
                    <a:lnTo>
                      <a:pt x="34" y="4"/>
                    </a:lnTo>
                    <a:lnTo>
                      <a:pt x="42" y="2"/>
                    </a:lnTo>
                    <a:lnTo>
                      <a:pt x="47" y="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77" name="Freeform 84"/>
              <p:cNvSpPr>
                <a:spLocks/>
              </p:cNvSpPr>
              <p:nvPr/>
            </p:nvSpPr>
            <p:spPr bwMode="auto">
              <a:xfrm>
                <a:off x="1898" y="721"/>
                <a:ext cx="58" cy="53"/>
              </a:xfrm>
              <a:custGeom>
                <a:avLst/>
                <a:gdLst>
                  <a:gd name="T0" fmla="*/ 1 w 116"/>
                  <a:gd name="T1" fmla="*/ 1 h 106"/>
                  <a:gd name="T2" fmla="*/ 1 w 116"/>
                  <a:gd name="T3" fmla="*/ 1 h 106"/>
                  <a:gd name="T4" fmla="*/ 1 w 116"/>
                  <a:gd name="T5" fmla="*/ 1 h 106"/>
                  <a:gd name="T6" fmla="*/ 1 w 116"/>
                  <a:gd name="T7" fmla="*/ 1 h 106"/>
                  <a:gd name="T8" fmla="*/ 1 w 116"/>
                  <a:gd name="T9" fmla="*/ 1 h 106"/>
                  <a:gd name="T10" fmla="*/ 1 w 116"/>
                  <a:gd name="T11" fmla="*/ 1 h 106"/>
                  <a:gd name="T12" fmla="*/ 1 w 116"/>
                  <a:gd name="T13" fmla="*/ 1 h 106"/>
                  <a:gd name="T14" fmla="*/ 1 w 116"/>
                  <a:gd name="T15" fmla="*/ 1 h 106"/>
                  <a:gd name="T16" fmla="*/ 1 w 116"/>
                  <a:gd name="T17" fmla="*/ 1 h 106"/>
                  <a:gd name="T18" fmla="*/ 1 w 116"/>
                  <a:gd name="T19" fmla="*/ 1 h 106"/>
                  <a:gd name="T20" fmla="*/ 1 w 116"/>
                  <a:gd name="T21" fmla="*/ 1 h 106"/>
                  <a:gd name="T22" fmla="*/ 1 w 116"/>
                  <a:gd name="T23" fmla="*/ 1 h 106"/>
                  <a:gd name="T24" fmla="*/ 1 w 116"/>
                  <a:gd name="T25" fmla="*/ 1 h 106"/>
                  <a:gd name="T26" fmla="*/ 1 w 116"/>
                  <a:gd name="T27" fmla="*/ 1 h 106"/>
                  <a:gd name="T28" fmla="*/ 1 w 116"/>
                  <a:gd name="T29" fmla="*/ 1 h 106"/>
                  <a:gd name="T30" fmla="*/ 1 w 116"/>
                  <a:gd name="T31" fmla="*/ 1 h 106"/>
                  <a:gd name="T32" fmla="*/ 1 w 116"/>
                  <a:gd name="T33" fmla="*/ 1 h 106"/>
                  <a:gd name="T34" fmla="*/ 1 w 116"/>
                  <a:gd name="T35" fmla="*/ 1 h 106"/>
                  <a:gd name="T36" fmla="*/ 1 w 116"/>
                  <a:gd name="T37" fmla="*/ 1 h 106"/>
                  <a:gd name="T38" fmla="*/ 1 w 116"/>
                  <a:gd name="T39" fmla="*/ 1 h 106"/>
                  <a:gd name="T40" fmla="*/ 1 w 116"/>
                  <a:gd name="T41" fmla="*/ 1 h 106"/>
                  <a:gd name="T42" fmla="*/ 1 w 116"/>
                  <a:gd name="T43" fmla="*/ 1 h 106"/>
                  <a:gd name="T44" fmla="*/ 1 w 116"/>
                  <a:gd name="T45" fmla="*/ 1 h 106"/>
                  <a:gd name="T46" fmla="*/ 1 w 116"/>
                  <a:gd name="T47" fmla="*/ 1 h 106"/>
                  <a:gd name="T48" fmla="*/ 1 w 116"/>
                  <a:gd name="T49" fmla="*/ 1 h 106"/>
                  <a:gd name="T50" fmla="*/ 0 w 116"/>
                  <a:gd name="T51" fmla="*/ 1 h 106"/>
                  <a:gd name="T52" fmla="*/ 1 w 116"/>
                  <a:gd name="T53" fmla="*/ 1 h 106"/>
                  <a:gd name="T54" fmla="*/ 1 w 116"/>
                  <a:gd name="T55" fmla="*/ 1 h 106"/>
                  <a:gd name="T56" fmla="*/ 1 w 116"/>
                  <a:gd name="T57" fmla="*/ 1 h 106"/>
                  <a:gd name="T58" fmla="*/ 1 w 116"/>
                  <a:gd name="T59" fmla="*/ 1 h 106"/>
                  <a:gd name="T60" fmla="*/ 1 w 116"/>
                  <a:gd name="T61" fmla="*/ 1 h 106"/>
                  <a:gd name="T62" fmla="*/ 1 w 116"/>
                  <a:gd name="T63" fmla="*/ 0 h 106"/>
                  <a:gd name="T64" fmla="*/ 1 w 116"/>
                  <a:gd name="T65" fmla="*/ 1 h 106"/>
                  <a:gd name="T66" fmla="*/ 1 w 116"/>
                  <a:gd name="T67" fmla="*/ 1 h 10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6"/>
                  <a:gd name="T103" fmla="*/ 0 h 106"/>
                  <a:gd name="T104" fmla="*/ 116 w 116"/>
                  <a:gd name="T105" fmla="*/ 106 h 10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6" h="106">
                    <a:moveTo>
                      <a:pt x="116" y="7"/>
                    </a:moveTo>
                    <a:lnTo>
                      <a:pt x="114" y="9"/>
                    </a:lnTo>
                    <a:lnTo>
                      <a:pt x="112" y="13"/>
                    </a:lnTo>
                    <a:lnTo>
                      <a:pt x="110" y="15"/>
                    </a:lnTo>
                    <a:lnTo>
                      <a:pt x="110" y="19"/>
                    </a:lnTo>
                    <a:lnTo>
                      <a:pt x="105" y="19"/>
                    </a:lnTo>
                    <a:lnTo>
                      <a:pt x="95" y="23"/>
                    </a:lnTo>
                    <a:lnTo>
                      <a:pt x="86" y="25"/>
                    </a:lnTo>
                    <a:lnTo>
                      <a:pt x="74" y="28"/>
                    </a:lnTo>
                    <a:lnTo>
                      <a:pt x="61" y="32"/>
                    </a:lnTo>
                    <a:lnTo>
                      <a:pt x="49" y="40"/>
                    </a:lnTo>
                    <a:lnTo>
                      <a:pt x="36" y="49"/>
                    </a:lnTo>
                    <a:lnTo>
                      <a:pt x="27" y="64"/>
                    </a:lnTo>
                    <a:lnTo>
                      <a:pt x="23" y="70"/>
                    </a:lnTo>
                    <a:lnTo>
                      <a:pt x="23" y="76"/>
                    </a:lnTo>
                    <a:lnTo>
                      <a:pt x="23" y="82"/>
                    </a:lnTo>
                    <a:lnTo>
                      <a:pt x="27" y="89"/>
                    </a:lnTo>
                    <a:lnTo>
                      <a:pt x="29" y="95"/>
                    </a:lnTo>
                    <a:lnTo>
                      <a:pt x="29" y="99"/>
                    </a:lnTo>
                    <a:lnTo>
                      <a:pt x="27" y="102"/>
                    </a:lnTo>
                    <a:lnTo>
                      <a:pt x="23" y="104"/>
                    </a:lnTo>
                    <a:lnTo>
                      <a:pt x="19" y="106"/>
                    </a:lnTo>
                    <a:lnTo>
                      <a:pt x="15" y="106"/>
                    </a:lnTo>
                    <a:lnTo>
                      <a:pt x="10" y="106"/>
                    </a:lnTo>
                    <a:lnTo>
                      <a:pt x="8" y="104"/>
                    </a:lnTo>
                    <a:lnTo>
                      <a:pt x="0" y="83"/>
                    </a:lnTo>
                    <a:lnTo>
                      <a:pt x="2" y="64"/>
                    </a:lnTo>
                    <a:lnTo>
                      <a:pt x="13" y="44"/>
                    </a:lnTo>
                    <a:lnTo>
                      <a:pt x="32" y="26"/>
                    </a:lnTo>
                    <a:lnTo>
                      <a:pt x="51" y="11"/>
                    </a:lnTo>
                    <a:lnTo>
                      <a:pt x="76" y="4"/>
                    </a:lnTo>
                    <a:lnTo>
                      <a:pt x="97" y="0"/>
                    </a:lnTo>
                    <a:lnTo>
                      <a:pt x="116" y="7"/>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78" name="Freeform 85"/>
              <p:cNvSpPr>
                <a:spLocks/>
              </p:cNvSpPr>
              <p:nvPr/>
            </p:nvSpPr>
            <p:spPr bwMode="auto">
              <a:xfrm>
                <a:off x="1939" y="772"/>
                <a:ext cx="19" cy="36"/>
              </a:xfrm>
              <a:custGeom>
                <a:avLst/>
                <a:gdLst>
                  <a:gd name="T0" fmla="*/ 1 w 38"/>
                  <a:gd name="T1" fmla="*/ 0 h 73"/>
                  <a:gd name="T2" fmla="*/ 1 w 38"/>
                  <a:gd name="T3" fmla="*/ 0 h 73"/>
                  <a:gd name="T4" fmla="*/ 1 w 38"/>
                  <a:gd name="T5" fmla="*/ 0 h 73"/>
                  <a:gd name="T6" fmla="*/ 1 w 38"/>
                  <a:gd name="T7" fmla="*/ 0 h 73"/>
                  <a:gd name="T8" fmla="*/ 1 w 38"/>
                  <a:gd name="T9" fmla="*/ 0 h 73"/>
                  <a:gd name="T10" fmla="*/ 1 w 38"/>
                  <a:gd name="T11" fmla="*/ 0 h 73"/>
                  <a:gd name="T12" fmla="*/ 1 w 38"/>
                  <a:gd name="T13" fmla="*/ 0 h 73"/>
                  <a:gd name="T14" fmla="*/ 1 w 38"/>
                  <a:gd name="T15" fmla="*/ 0 h 73"/>
                  <a:gd name="T16" fmla="*/ 1 w 38"/>
                  <a:gd name="T17" fmla="*/ 0 h 73"/>
                  <a:gd name="T18" fmla="*/ 1 w 38"/>
                  <a:gd name="T19" fmla="*/ 0 h 73"/>
                  <a:gd name="T20" fmla="*/ 1 w 38"/>
                  <a:gd name="T21" fmla="*/ 0 h 73"/>
                  <a:gd name="T22" fmla="*/ 1 w 38"/>
                  <a:gd name="T23" fmla="*/ 0 h 73"/>
                  <a:gd name="T24" fmla="*/ 1 w 38"/>
                  <a:gd name="T25" fmla="*/ 0 h 73"/>
                  <a:gd name="T26" fmla="*/ 1 w 38"/>
                  <a:gd name="T27" fmla="*/ 0 h 73"/>
                  <a:gd name="T28" fmla="*/ 1 w 38"/>
                  <a:gd name="T29" fmla="*/ 0 h 73"/>
                  <a:gd name="T30" fmla="*/ 0 w 38"/>
                  <a:gd name="T31" fmla="*/ 0 h 73"/>
                  <a:gd name="T32" fmla="*/ 0 w 38"/>
                  <a:gd name="T33" fmla="*/ 0 h 73"/>
                  <a:gd name="T34" fmla="*/ 1 w 38"/>
                  <a:gd name="T35" fmla="*/ 0 h 73"/>
                  <a:gd name="T36" fmla="*/ 1 w 38"/>
                  <a:gd name="T37" fmla="*/ 0 h 73"/>
                  <a:gd name="T38" fmla="*/ 1 w 38"/>
                  <a:gd name="T39" fmla="*/ 0 h 73"/>
                  <a:gd name="T40" fmla="*/ 1 w 38"/>
                  <a:gd name="T41" fmla="*/ 0 h 73"/>
                  <a:gd name="T42" fmla="*/ 1 w 38"/>
                  <a:gd name="T43" fmla="*/ 0 h 7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8"/>
                  <a:gd name="T67" fmla="*/ 0 h 73"/>
                  <a:gd name="T68" fmla="*/ 38 w 38"/>
                  <a:gd name="T69" fmla="*/ 73 h 7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8" h="73">
                    <a:moveTo>
                      <a:pt x="23" y="0"/>
                    </a:moveTo>
                    <a:lnTo>
                      <a:pt x="32" y="2"/>
                    </a:lnTo>
                    <a:lnTo>
                      <a:pt x="34" y="8"/>
                    </a:lnTo>
                    <a:lnTo>
                      <a:pt x="32" y="14"/>
                    </a:lnTo>
                    <a:lnTo>
                      <a:pt x="28" y="23"/>
                    </a:lnTo>
                    <a:lnTo>
                      <a:pt x="23" y="31"/>
                    </a:lnTo>
                    <a:lnTo>
                      <a:pt x="21" y="40"/>
                    </a:lnTo>
                    <a:lnTo>
                      <a:pt x="23" y="46"/>
                    </a:lnTo>
                    <a:lnTo>
                      <a:pt x="34" y="54"/>
                    </a:lnTo>
                    <a:lnTo>
                      <a:pt x="38" y="59"/>
                    </a:lnTo>
                    <a:lnTo>
                      <a:pt x="36" y="67"/>
                    </a:lnTo>
                    <a:lnTo>
                      <a:pt x="32" y="71"/>
                    </a:lnTo>
                    <a:lnTo>
                      <a:pt x="26" y="73"/>
                    </a:lnTo>
                    <a:lnTo>
                      <a:pt x="13" y="69"/>
                    </a:lnTo>
                    <a:lnTo>
                      <a:pt x="5" y="61"/>
                    </a:lnTo>
                    <a:lnTo>
                      <a:pt x="0" y="52"/>
                    </a:lnTo>
                    <a:lnTo>
                      <a:pt x="0" y="40"/>
                    </a:lnTo>
                    <a:lnTo>
                      <a:pt x="2" y="29"/>
                    </a:lnTo>
                    <a:lnTo>
                      <a:pt x="5" y="18"/>
                    </a:lnTo>
                    <a:lnTo>
                      <a:pt x="13" y="6"/>
                    </a:lnTo>
                    <a:lnTo>
                      <a:pt x="23"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79" name="Freeform 86"/>
              <p:cNvSpPr>
                <a:spLocks/>
              </p:cNvSpPr>
              <p:nvPr/>
            </p:nvSpPr>
            <p:spPr bwMode="auto">
              <a:xfrm>
                <a:off x="1863" y="759"/>
                <a:ext cx="44" cy="74"/>
              </a:xfrm>
              <a:custGeom>
                <a:avLst/>
                <a:gdLst>
                  <a:gd name="T0" fmla="*/ 1 w 87"/>
                  <a:gd name="T1" fmla="*/ 0 h 148"/>
                  <a:gd name="T2" fmla="*/ 1 w 87"/>
                  <a:gd name="T3" fmla="*/ 1 h 148"/>
                  <a:gd name="T4" fmla="*/ 1 w 87"/>
                  <a:gd name="T5" fmla="*/ 1 h 148"/>
                  <a:gd name="T6" fmla="*/ 1 w 87"/>
                  <a:gd name="T7" fmla="*/ 1 h 148"/>
                  <a:gd name="T8" fmla="*/ 1 w 87"/>
                  <a:gd name="T9" fmla="*/ 1 h 148"/>
                  <a:gd name="T10" fmla="*/ 1 w 87"/>
                  <a:gd name="T11" fmla="*/ 1 h 148"/>
                  <a:gd name="T12" fmla="*/ 1 w 87"/>
                  <a:gd name="T13" fmla="*/ 1 h 148"/>
                  <a:gd name="T14" fmla="*/ 1 w 87"/>
                  <a:gd name="T15" fmla="*/ 1 h 148"/>
                  <a:gd name="T16" fmla="*/ 1 w 87"/>
                  <a:gd name="T17" fmla="*/ 1 h 148"/>
                  <a:gd name="T18" fmla="*/ 1 w 87"/>
                  <a:gd name="T19" fmla="*/ 1 h 148"/>
                  <a:gd name="T20" fmla="*/ 1 w 87"/>
                  <a:gd name="T21" fmla="*/ 1 h 148"/>
                  <a:gd name="T22" fmla="*/ 1 w 87"/>
                  <a:gd name="T23" fmla="*/ 1 h 148"/>
                  <a:gd name="T24" fmla="*/ 1 w 87"/>
                  <a:gd name="T25" fmla="*/ 1 h 148"/>
                  <a:gd name="T26" fmla="*/ 1 w 87"/>
                  <a:gd name="T27" fmla="*/ 1 h 148"/>
                  <a:gd name="T28" fmla="*/ 1 w 87"/>
                  <a:gd name="T29" fmla="*/ 1 h 148"/>
                  <a:gd name="T30" fmla="*/ 1 w 87"/>
                  <a:gd name="T31" fmla="*/ 1 h 148"/>
                  <a:gd name="T32" fmla="*/ 1 w 87"/>
                  <a:gd name="T33" fmla="*/ 1 h 148"/>
                  <a:gd name="T34" fmla="*/ 1 w 87"/>
                  <a:gd name="T35" fmla="*/ 1 h 148"/>
                  <a:gd name="T36" fmla="*/ 1 w 87"/>
                  <a:gd name="T37" fmla="*/ 1 h 148"/>
                  <a:gd name="T38" fmla="*/ 1 w 87"/>
                  <a:gd name="T39" fmla="*/ 1 h 148"/>
                  <a:gd name="T40" fmla="*/ 0 w 87"/>
                  <a:gd name="T41" fmla="*/ 1 h 148"/>
                  <a:gd name="T42" fmla="*/ 1 w 87"/>
                  <a:gd name="T43" fmla="*/ 1 h 148"/>
                  <a:gd name="T44" fmla="*/ 1 w 87"/>
                  <a:gd name="T45" fmla="*/ 1 h 148"/>
                  <a:gd name="T46" fmla="*/ 1 w 87"/>
                  <a:gd name="T47" fmla="*/ 1 h 148"/>
                  <a:gd name="T48" fmla="*/ 1 w 87"/>
                  <a:gd name="T49" fmla="*/ 1 h 148"/>
                  <a:gd name="T50" fmla="*/ 1 w 87"/>
                  <a:gd name="T51" fmla="*/ 0 h 148"/>
                  <a:gd name="T52" fmla="*/ 1 w 87"/>
                  <a:gd name="T53" fmla="*/ 0 h 14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7"/>
                  <a:gd name="T82" fmla="*/ 0 h 148"/>
                  <a:gd name="T83" fmla="*/ 87 w 87"/>
                  <a:gd name="T84" fmla="*/ 148 h 14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7" h="148">
                    <a:moveTo>
                      <a:pt x="80" y="0"/>
                    </a:moveTo>
                    <a:lnTo>
                      <a:pt x="80" y="2"/>
                    </a:lnTo>
                    <a:lnTo>
                      <a:pt x="81" y="6"/>
                    </a:lnTo>
                    <a:lnTo>
                      <a:pt x="83" y="9"/>
                    </a:lnTo>
                    <a:lnTo>
                      <a:pt x="85" y="15"/>
                    </a:lnTo>
                    <a:lnTo>
                      <a:pt x="87" y="21"/>
                    </a:lnTo>
                    <a:lnTo>
                      <a:pt x="68" y="26"/>
                    </a:lnTo>
                    <a:lnTo>
                      <a:pt x="51" y="36"/>
                    </a:lnTo>
                    <a:lnTo>
                      <a:pt x="38" y="49"/>
                    </a:lnTo>
                    <a:lnTo>
                      <a:pt x="28" y="66"/>
                    </a:lnTo>
                    <a:lnTo>
                      <a:pt x="23" y="83"/>
                    </a:lnTo>
                    <a:lnTo>
                      <a:pt x="24" y="102"/>
                    </a:lnTo>
                    <a:lnTo>
                      <a:pt x="34" y="118"/>
                    </a:lnTo>
                    <a:lnTo>
                      <a:pt x="53" y="133"/>
                    </a:lnTo>
                    <a:lnTo>
                      <a:pt x="55" y="140"/>
                    </a:lnTo>
                    <a:lnTo>
                      <a:pt x="53" y="146"/>
                    </a:lnTo>
                    <a:lnTo>
                      <a:pt x="47" y="148"/>
                    </a:lnTo>
                    <a:lnTo>
                      <a:pt x="40" y="148"/>
                    </a:lnTo>
                    <a:lnTo>
                      <a:pt x="17" y="133"/>
                    </a:lnTo>
                    <a:lnTo>
                      <a:pt x="4" y="114"/>
                    </a:lnTo>
                    <a:lnTo>
                      <a:pt x="0" y="93"/>
                    </a:lnTo>
                    <a:lnTo>
                      <a:pt x="2" y="70"/>
                    </a:lnTo>
                    <a:lnTo>
                      <a:pt x="11" y="47"/>
                    </a:lnTo>
                    <a:lnTo>
                      <a:pt x="26" y="28"/>
                    </a:lnTo>
                    <a:lnTo>
                      <a:pt x="51" y="11"/>
                    </a:lnTo>
                    <a:lnTo>
                      <a:pt x="80"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80" name="Freeform 87"/>
              <p:cNvSpPr>
                <a:spLocks/>
              </p:cNvSpPr>
              <p:nvPr/>
            </p:nvSpPr>
            <p:spPr bwMode="auto">
              <a:xfrm>
                <a:off x="1866" y="823"/>
                <a:ext cx="23" cy="56"/>
              </a:xfrm>
              <a:custGeom>
                <a:avLst/>
                <a:gdLst>
                  <a:gd name="T0" fmla="*/ 0 w 48"/>
                  <a:gd name="T1" fmla="*/ 0 h 112"/>
                  <a:gd name="T2" fmla="*/ 0 w 48"/>
                  <a:gd name="T3" fmla="*/ 1 h 112"/>
                  <a:gd name="T4" fmla="*/ 0 w 48"/>
                  <a:gd name="T5" fmla="*/ 1 h 112"/>
                  <a:gd name="T6" fmla="*/ 0 w 48"/>
                  <a:gd name="T7" fmla="*/ 1 h 112"/>
                  <a:gd name="T8" fmla="*/ 0 w 48"/>
                  <a:gd name="T9" fmla="*/ 1 h 112"/>
                  <a:gd name="T10" fmla="*/ 0 w 48"/>
                  <a:gd name="T11" fmla="*/ 1 h 112"/>
                  <a:gd name="T12" fmla="*/ 0 w 48"/>
                  <a:gd name="T13" fmla="*/ 1 h 112"/>
                  <a:gd name="T14" fmla="*/ 0 w 48"/>
                  <a:gd name="T15" fmla="*/ 1 h 112"/>
                  <a:gd name="T16" fmla="*/ 0 w 48"/>
                  <a:gd name="T17" fmla="*/ 1 h 112"/>
                  <a:gd name="T18" fmla="*/ 0 w 48"/>
                  <a:gd name="T19" fmla="*/ 1 h 112"/>
                  <a:gd name="T20" fmla="*/ 0 w 48"/>
                  <a:gd name="T21" fmla="*/ 1 h 112"/>
                  <a:gd name="T22" fmla="*/ 0 w 48"/>
                  <a:gd name="T23" fmla="*/ 1 h 112"/>
                  <a:gd name="T24" fmla="*/ 0 w 48"/>
                  <a:gd name="T25" fmla="*/ 1 h 112"/>
                  <a:gd name="T26" fmla="*/ 0 w 48"/>
                  <a:gd name="T27" fmla="*/ 1 h 112"/>
                  <a:gd name="T28" fmla="*/ 0 w 48"/>
                  <a:gd name="T29" fmla="*/ 1 h 112"/>
                  <a:gd name="T30" fmla="*/ 0 w 48"/>
                  <a:gd name="T31" fmla="*/ 1 h 112"/>
                  <a:gd name="T32" fmla="*/ 0 w 48"/>
                  <a:gd name="T33" fmla="*/ 1 h 112"/>
                  <a:gd name="T34" fmla="*/ 0 w 48"/>
                  <a:gd name="T35" fmla="*/ 1 h 112"/>
                  <a:gd name="T36" fmla="*/ 0 w 48"/>
                  <a:gd name="T37" fmla="*/ 1 h 112"/>
                  <a:gd name="T38" fmla="*/ 0 w 48"/>
                  <a:gd name="T39" fmla="*/ 1 h 112"/>
                  <a:gd name="T40" fmla="*/ 0 w 48"/>
                  <a:gd name="T41" fmla="*/ 1 h 112"/>
                  <a:gd name="T42" fmla="*/ 0 w 48"/>
                  <a:gd name="T43" fmla="*/ 1 h 112"/>
                  <a:gd name="T44" fmla="*/ 0 w 48"/>
                  <a:gd name="T45" fmla="*/ 1 h 112"/>
                  <a:gd name="T46" fmla="*/ 0 w 48"/>
                  <a:gd name="T47" fmla="*/ 1 h 112"/>
                  <a:gd name="T48" fmla="*/ 0 w 48"/>
                  <a:gd name="T49" fmla="*/ 1 h 112"/>
                  <a:gd name="T50" fmla="*/ 0 w 48"/>
                  <a:gd name="T51" fmla="*/ 1 h 112"/>
                  <a:gd name="T52" fmla="*/ 0 w 48"/>
                  <a:gd name="T53" fmla="*/ 1 h 112"/>
                  <a:gd name="T54" fmla="*/ 0 w 48"/>
                  <a:gd name="T55" fmla="*/ 1 h 112"/>
                  <a:gd name="T56" fmla="*/ 0 w 48"/>
                  <a:gd name="T57" fmla="*/ 1 h 112"/>
                  <a:gd name="T58" fmla="*/ 0 w 48"/>
                  <a:gd name="T59" fmla="*/ 1 h 112"/>
                  <a:gd name="T60" fmla="*/ 0 w 48"/>
                  <a:gd name="T61" fmla="*/ 0 h 112"/>
                  <a:gd name="T62" fmla="*/ 0 w 48"/>
                  <a:gd name="T63" fmla="*/ 0 h 11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8"/>
                  <a:gd name="T97" fmla="*/ 0 h 112"/>
                  <a:gd name="T98" fmla="*/ 48 w 48"/>
                  <a:gd name="T99" fmla="*/ 112 h 11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8" h="112">
                    <a:moveTo>
                      <a:pt x="31" y="0"/>
                    </a:moveTo>
                    <a:lnTo>
                      <a:pt x="37" y="2"/>
                    </a:lnTo>
                    <a:lnTo>
                      <a:pt x="40" y="6"/>
                    </a:lnTo>
                    <a:lnTo>
                      <a:pt x="40" y="8"/>
                    </a:lnTo>
                    <a:lnTo>
                      <a:pt x="38" y="13"/>
                    </a:lnTo>
                    <a:lnTo>
                      <a:pt x="33" y="19"/>
                    </a:lnTo>
                    <a:lnTo>
                      <a:pt x="29" y="29"/>
                    </a:lnTo>
                    <a:lnTo>
                      <a:pt x="23" y="38"/>
                    </a:lnTo>
                    <a:lnTo>
                      <a:pt x="21" y="48"/>
                    </a:lnTo>
                    <a:lnTo>
                      <a:pt x="19" y="55"/>
                    </a:lnTo>
                    <a:lnTo>
                      <a:pt x="19" y="67"/>
                    </a:lnTo>
                    <a:lnTo>
                      <a:pt x="21" y="76"/>
                    </a:lnTo>
                    <a:lnTo>
                      <a:pt x="29" y="86"/>
                    </a:lnTo>
                    <a:lnTo>
                      <a:pt x="29" y="88"/>
                    </a:lnTo>
                    <a:lnTo>
                      <a:pt x="33" y="91"/>
                    </a:lnTo>
                    <a:lnTo>
                      <a:pt x="35" y="93"/>
                    </a:lnTo>
                    <a:lnTo>
                      <a:pt x="37" y="95"/>
                    </a:lnTo>
                    <a:lnTo>
                      <a:pt x="40" y="95"/>
                    </a:lnTo>
                    <a:lnTo>
                      <a:pt x="48" y="99"/>
                    </a:lnTo>
                    <a:lnTo>
                      <a:pt x="48" y="101"/>
                    </a:lnTo>
                    <a:lnTo>
                      <a:pt x="44" y="105"/>
                    </a:lnTo>
                    <a:lnTo>
                      <a:pt x="38" y="109"/>
                    </a:lnTo>
                    <a:lnTo>
                      <a:pt x="35" y="112"/>
                    </a:lnTo>
                    <a:lnTo>
                      <a:pt x="18" y="103"/>
                    </a:lnTo>
                    <a:lnTo>
                      <a:pt x="6" y="91"/>
                    </a:lnTo>
                    <a:lnTo>
                      <a:pt x="0" y="76"/>
                    </a:lnTo>
                    <a:lnTo>
                      <a:pt x="0" y="61"/>
                    </a:lnTo>
                    <a:lnTo>
                      <a:pt x="2" y="44"/>
                    </a:lnTo>
                    <a:lnTo>
                      <a:pt x="10" y="27"/>
                    </a:lnTo>
                    <a:lnTo>
                      <a:pt x="18" y="12"/>
                    </a:lnTo>
                    <a:lnTo>
                      <a:pt x="31"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81" name="Freeform 88"/>
              <p:cNvSpPr>
                <a:spLocks/>
              </p:cNvSpPr>
              <p:nvPr/>
            </p:nvSpPr>
            <p:spPr bwMode="auto">
              <a:xfrm>
                <a:off x="1860" y="870"/>
                <a:ext cx="30" cy="50"/>
              </a:xfrm>
              <a:custGeom>
                <a:avLst/>
                <a:gdLst>
                  <a:gd name="T0" fmla="*/ 0 w 61"/>
                  <a:gd name="T1" fmla="*/ 0 h 101"/>
                  <a:gd name="T2" fmla="*/ 0 w 61"/>
                  <a:gd name="T3" fmla="*/ 0 h 101"/>
                  <a:gd name="T4" fmla="*/ 0 w 61"/>
                  <a:gd name="T5" fmla="*/ 0 h 101"/>
                  <a:gd name="T6" fmla="*/ 0 w 61"/>
                  <a:gd name="T7" fmla="*/ 0 h 101"/>
                  <a:gd name="T8" fmla="*/ 0 w 61"/>
                  <a:gd name="T9" fmla="*/ 0 h 101"/>
                  <a:gd name="T10" fmla="*/ 0 w 61"/>
                  <a:gd name="T11" fmla="*/ 0 h 101"/>
                  <a:gd name="T12" fmla="*/ 0 w 61"/>
                  <a:gd name="T13" fmla="*/ 0 h 101"/>
                  <a:gd name="T14" fmla="*/ 0 w 61"/>
                  <a:gd name="T15" fmla="*/ 0 h 101"/>
                  <a:gd name="T16" fmla="*/ 0 w 61"/>
                  <a:gd name="T17" fmla="*/ 0 h 101"/>
                  <a:gd name="T18" fmla="*/ 0 w 61"/>
                  <a:gd name="T19" fmla="*/ 0 h 101"/>
                  <a:gd name="T20" fmla="*/ 0 w 61"/>
                  <a:gd name="T21" fmla="*/ 0 h 101"/>
                  <a:gd name="T22" fmla="*/ 0 w 61"/>
                  <a:gd name="T23" fmla="*/ 0 h 101"/>
                  <a:gd name="T24" fmla="*/ 0 w 61"/>
                  <a:gd name="T25" fmla="*/ 0 h 101"/>
                  <a:gd name="T26" fmla="*/ 0 w 61"/>
                  <a:gd name="T27" fmla="*/ 0 h 101"/>
                  <a:gd name="T28" fmla="*/ 0 w 61"/>
                  <a:gd name="T29" fmla="*/ 0 h 101"/>
                  <a:gd name="T30" fmla="*/ 0 w 61"/>
                  <a:gd name="T31" fmla="*/ 0 h 101"/>
                  <a:gd name="T32" fmla="*/ 0 w 61"/>
                  <a:gd name="T33" fmla="*/ 0 h 101"/>
                  <a:gd name="T34" fmla="*/ 0 w 61"/>
                  <a:gd name="T35" fmla="*/ 0 h 101"/>
                  <a:gd name="T36" fmla="*/ 0 w 61"/>
                  <a:gd name="T37" fmla="*/ 0 h 101"/>
                  <a:gd name="T38" fmla="*/ 0 w 61"/>
                  <a:gd name="T39" fmla="*/ 0 h 101"/>
                  <a:gd name="T40" fmla="*/ 0 w 61"/>
                  <a:gd name="T41" fmla="*/ 0 h 101"/>
                  <a:gd name="T42" fmla="*/ 0 w 61"/>
                  <a:gd name="T43" fmla="*/ 0 h 101"/>
                  <a:gd name="T44" fmla="*/ 0 w 61"/>
                  <a:gd name="T45" fmla="*/ 0 h 101"/>
                  <a:gd name="T46" fmla="*/ 0 w 61"/>
                  <a:gd name="T47" fmla="*/ 0 h 101"/>
                  <a:gd name="T48" fmla="*/ 0 w 61"/>
                  <a:gd name="T49" fmla="*/ 0 h 101"/>
                  <a:gd name="T50" fmla="*/ 0 w 61"/>
                  <a:gd name="T51" fmla="*/ 0 h 101"/>
                  <a:gd name="T52" fmla="*/ 0 w 61"/>
                  <a:gd name="T53" fmla="*/ 0 h 101"/>
                  <a:gd name="T54" fmla="*/ 0 w 61"/>
                  <a:gd name="T55" fmla="*/ 0 h 101"/>
                  <a:gd name="T56" fmla="*/ 0 w 61"/>
                  <a:gd name="T57" fmla="*/ 0 h 101"/>
                  <a:gd name="T58" fmla="*/ 0 w 61"/>
                  <a:gd name="T59" fmla="*/ 0 h 1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1"/>
                  <a:gd name="T91" fmla="*/ 0 h 101"/>
                  <a:gd name="T92" fmla="*/ 61 w 61"/>
                  <a:gd name="T93" fmla="*/ 101 h 1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1" h="101">
                    <a:moveTo>
                      <a:pt x="36" y="0"/>
                    </a:moveTo>
                    <a:lnTo>
                      <a:pt x="38" y="0"/>
                    </a:lnTo>
                    <a:lnTo>
                      <a:pt x="44" y="4"/>
                    </a:lnTo>
                    <a:lnTo>
                      <a:pt x="46" y="6"/>
                    </a:lnTo>
                    <a:lnTo>
                      <a:pt x="49" y="10"/>
                    </a:lnTo>
                    <a:lnTo>
                      <a:pt x="46" y="15"/>
                    </a:lnTo>
                    <a:lnTo>
                      <a:pt x="40" y="21"/>
                    </a:lnTo>
                    <a:lnTo>
                      <a:pt x="32" y="27"/>
                    </a:lnTo>
                    <a:lnTo>
                      <a:pt x="27" y="34"/>
                    </a:lnTo>
                    <a:lnTo>
                      <a:pt x="23" y="40"/>
                    </a:lnTo>
                    <a:lnTo>
                      <a:pt x="21" y="50"/>
                    </a:lnTo>
                    <a:lnTo>
                      <a:pt x="23" y="61"/>
                    </a:lnTo>
                    <a:lnTo>
                      <a:pt x="30" y="72"/>
                    </a:lnTo>
                    <a:lnTo>
                      <a:pt x="38" y="78"/>
                    </a:lnTo>
                    <a:lnTo>
                      <a:pt x="46" y="78"/>
                    </a:lnTo>
                    <a:lnTo>
                      <a:pt x="53" y="74"/>
                    </a:lnTo>
                    <a:lnTo>
                      <a:pt x="59" y="74"/>
                    </a:lnTo>
                    <a:lnTo>
                      <a:pt x="59" y="78"/>
                    </a:lnTo>
                    <a:lnTo>
                      <a:pt x="59" y="84"/>
                    </a:lnTo>
                    <a:lnTo>
                      <a:pt x="59" y="90"/>
                    </a:lnTo>
                    <a:lnTo>
                      <a:pt x="61" y="95"/>
                    </a:lnTo>
                    <a:lnTo>
                      <a:pt x="38" y="101"/>
                    </a:lnTo>
                    <a:lnTo>
                      <a:pt x="21" y="97"/>
                    </a:lnTo>
                    <a:lnTo>
                      <a:pt x="8" y="84"/>
                    </a:lnTo>
                    <a:lnTo>
                      <a:pt x="2" y="65"/>
                    </a:lnTo>
                    <a:lnTo>
                      <a:pt x="0" y="44"/>
                    </a:lnTo>
                    <a:lnTo>
                      <a:pt x="6" y="23"/>
                    </a:lnTo>
                    <a:lnTo>
                      <a:pt x="17" y="8"/>
                    </a:lnTo>
                    <a:lnTo>
                      <a:pt x="36"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82" name="Freeform 89"/>
              <p:cNvSpPr>
                <a:spLocks/>
              </p:cNvSpPr>
              <p:nvPr/>
            </p:nvSpPr>
            <p:spPr bwMode="auto">
              <a:xfrm>
                <a:off x="1887" y="865"/>
                <a:ext cx="67" cy="80"/>
              </a:xfrm>
              <a:custGeom>
                <a:avLst/>
                <a:gdLst>
                  <a:gd name="T0" fmla="*/ 0 w 135"/>
                  <a:gd name="T1" fmla="*/ 1 h 159"/>
                  <a:gd name="T2" fmla="*/ 0 w 135"/>
                  <a:gd name="T3" fmla="*/ 1 h 159"/>
                  <a:gd name="T4" fmla="*/ 0 w 135"/>
                  <a:gd name="T5" fmla="*/ 1 h 159"/>
                  <a:gd name="T6" fmla="*/ 0 w 135"/>
                  <a:gd name="T7" fmla="*/ 1 h 159"/>
                  <a:gd name="T8" fmla="*/ 0 w 135"/>
                  <a:gd name="T9" fmla="*/ 1 h 159"/>
                  <a:gd name="T10" fmla="*/ 0 w 135"/>
                  <a:gd name="T11" fmla="*/ 1 h 159"/>
                  <a:gd name="T12" fmla="*/ 0 w 135"/>
                  <a:gd name="T13" fmla="*/ 1 h 159"/>
                  <a:gd name="T14" fmla="*/ 0 w 135"/>
                  <a:gd name="T15" fmla="*/ 1 h 159"/>
                  <a:gd name="T16" fmla="*/ 0 w 135"/>
                  <a:gd name="T17" fmla="*/ 1 h 159"/>
                  <a:gd name="T18" fmla="*/ 0 w 135"/>
                  <a:gd name="T19" fmla="*/ 1 h 159"/>
                  <a:gd name="T20" fmla="*/ 0 w 135"/>
                  <a:gd name="T21" fmla="*/ 1 h 159"/>
                  <a:gd name="T22" fmla="*/ 0 w 135"/>
                  <a:gd name="T23" fmla="*/ 1 h 159"/>
                  <a:gd name="T24" fmla="*/ 0 w 135"/>
                  <a:gd name="T25" fmla="*/ 1 h 159"/>
                  <a:gd name="T26" fmla="*/ 0 w 135"/>
                  <a:gd name="T27" fmla="*/ 1 h 159"/>
                  <a:gd name="T28" fmla="*/ 0 w 135"/>
                  <a:gd name="T29" fmla="*/ 1 h 159"/>
                  <a:gd name="T30" fmla="*/ 0 w 135"/>
                  <a:gd name="T31" fmla="*/ 1 h 159"/>
                  <a:gd name="T32" fmla="*/ 0 w 135"/>
                  <a:gd name="T33" fmla="*/ 1 h 159"/>
                  <a:gd name="T34" fmla="*/ 0 w 135"/>
                  <a:gd name="T35" fmla="*/ 1 h 159"/>
                  <a:gd name="T36" fmla="*/ 0 w 135"/>
                  <a:gd name="T37" fmla="*/ 1 h 159"/>
                  <a:gd name="T38" fmla="*/ 0 w 135"/>
                  <a:gd name="T39" fmla="*/ 1 h 159"/>
                  <a:gd name="T40" fmla="*/ 0 w 135"/>
                  <a:gd name="T41" fmla="*/ 1 h 159"/>
                  <a:gd name="T42" fmla="*/ 0 w 135"/>
                  <a:gd name="T43" fmla="*/ 1 h 159"/>
                  <a:gd name="T44" fmla="*/ 0 w 135"/>
                  <a:gd name="T45" fmla="*/ 1 h 159"/>
                  <a:gd name="T46" fmla="*/ 0 w 135"/>
                  <a:gd name="T47" fmla="*/ 1 h 159"/>
                  <a:gd name="T48" fmla="*/ 0 w 135"/>
                  <a:gd name="T49" fmla="*/ 1 h 159"/>
                  <a:gd name="T50" fmla="*/ 0 w 135"/>
                  <a:gd name="T51" fmla="*/ 1 h 159"/>
                  <a:gd name="T52" fmla="*/ 0 w 135"/>
                  <a:gd name="T53" fmla="*/ 1 h 159"/>
                  <a:gd name="T54" fmla="*/ 0 w 135"/>
                  <a:gd name="T55" fmla="*/ 1 h 159"/>
                  <a:gd name="T56" fmla="*/ 0 w 135"/>
                  <a:gd name="T57" fmla="*/ 1 h 159"/>
                  <a:gd name="T58" fmla="*/ 0 w 135"/>
                  <a:gd name="T59" fmla="*/ 1 h 159"/>
                  <a:gd name="T60" fmla="*/ 0 w 135"/>
                  <a:gd name="T61" fmla="*/ 1 h 159"/>
                  <a:gd name="T62" fmla="*/ 0 w 135"/>
                  <a:gd name="T63" fmla="*/ 1 h 159"/>
                  <a:gd name="T64" fmla="*/ 0 w 135"/>
                  <a:gd name="T65" fmla="*/ 1 h 159"/>
                  <a:gd name="T66" fmla="*/ 0 w 135"/>
                  <a:gd name="T67" fmla="*/ 1 h 159"/>
                  <a:gd name="T68" fmla="*/ 0 w 135"/>
                  <a:gd name="T69" fmla="*/ 1 h 159"/>
                  <a:gd name="T70" fmla="*/ 0 w 135"/>
                  <a:gd name="T71" fmla="*/ 1 h 159"/>
                  <a:gd name="T72" fmla="*/ 0 w 135"/>
                  <a:gd name="T73" fmla="*/ 1 h 159"/>
                  <a:gd name="T74" fmla="*/ 0 w 135"/>
                  <a:gd name="T75" fmla="*/ 0 h 159"/>
                  <a:gd name="T76" fmla="*/ 0 w 135"/>
                  <a:gd name="T77" fmla="*/ 1 h 159"/>
                  <a:gd name="T78" fmla="*/ 0 w 135"/>
                  <a:gd name="T79" fmla="*/ 1 h 159"/>
                  <a:gd name="T80" fmla="*/ 0 w 135"/>
                  <a:gd name="T81" fmla="*/ 1 h 159"/>
                  <a:gd name="T82" fmla="*/ 0 w 135"/>
                  <a:gd name="T83" fmla="*/ 1 h 159"/>
                  <a:gd name="T84" fmla="*/ 0 w 135"/>
                  <a:gd name="T85" fmla="*/ 1 h 159"/>
                  <a:gd name="T86" fmla="*/ 0 w 135"/>
                  <a:gd name="T87" fmla="*/ 1 h 159"/>
                  <a:gd name="T88" fmla="*/ 0 w 135"/>
                  <a:gd name="T89" fmla="*/ 1 h 159"/>
                  <a:gd name="T90" fmla="*/ 0 w 135"/>
                  <a:gd name="T91" fmla="*/ 1 h 159"/>
                  <a:gd name="T92" fmla="*/ 0 w 135"/>
                  <a:gd name="T93" fmla="*/ 1 h 159"/>
                  <a:gd name="T94" fmla="*/ 0 w 135"/>
                  <a:gd name="T95" fmla="*/ 1 h 159"/>
                  <a:gd name="T96" fmla="*/ 0 w 135"/>
                  <a:gd name="T97" fmla="*/ 1 h 159"/>
                  <a:gd name="T98" fmla="*/ 0 w 135"/>
                  <a:gd name="T99" fmla="*/ 1 h 159"/>
                  <a:gd name="T100" fmla="*/ 0 w 135"/>
                  <a:gd name="T101" fmla="*/ 1 h 159"/>
                  <a:gd name="T102" fmla="*/ 0 w 135"/>
                  <a:gd name="T103" fmla="*/ 1 h 159"/>
                  <a:gd name="T104" fmla="*/ 0 w 135"/>
                  <a:gd name="T105" fmla="*/ 1 h 159"/>
                  <a:gd name="T106" fmla="*/ 0 w 135"/>
                  <a:gd name="T107" fmla="*/ 1 h 159"/>
                  <a:gd name="T108" fmla="*/ 0 w 135"/>
                  <a:gd name="T109" fmla="*/ 1 h 159"/>
                  <a:gd name="T110" fmla="*/ 0 w 135"/>
                  <a:gd name="T111" fmla="*/ 1 h 159"/>
                  <a:gd name="T112" fmla="*/ 0 w 135"/>
                  <a:gd name="T113" fmla="*/ 1 h 1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5"/>
                  <a:gd name="T172" fmla="*/ 0 h 159"/>
                  <a:gd name="T173" fmla="*/ 135 w 135"/>
                  <a:gd name="T174" fmla="*/ 159 h 1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5" h="159">
                    <a:moveTo>
                      <a:pt x="135" y="78"/>
                    </a:moveTo>
                    <a:lnTo>
                      <a:pt x="133" y="81"/>
                    </a:lnTo>
                    <a:lnTo>
                      <a:pt x="131" y="89"/>
                    </a:lnTo>
                    <a:lnTo>
                      <a:pt x="129" y="93"/>
                    </a:lnTo>
                    <a:lnTo>
                      <a:pt x="128" y="99"/>
                    </a:lnTo>
                    <a:lnTo>
                      <a:pt x="124" y="104"/>
                    </a:lnTo>
                    <a:lnTo>
                      <a:pt x="122" y="110"/>
                    </a:lnTo>
                    <a:lnTo>
                      <a:pt x="120" y="114"/>
                    </a:lnTo>
                    <a:lnTo>
                      <a:pt x="118" y="118"/>
                    </a:lnTo>
                    <a:lnTo>
                      <a:pt x="110" y="119"/>
                    </a:lnTo>
                    <a:lnTo>
                      <a:pt x="105" y="118"/>
                    </a:lnTo>
                    <a:lnTo>
                      <a:pt x="97" y="112"/>
                    </a:lnTo>
                    <a:lnTo>
                      <a:pt x="88" y="106"/>
                    </a:lnTo>
                    <a:lnTo>
                      <a:pt x="76" y="95"/>
                    </a:lnTo>
                    <a:lnTo>
                      <a:pt x="72" y="81"/>
                    </a:lnTo>
                    <a:lnTo>
                      <a:pt x="71" y="64"/>
                    </a:lnTo>
                    <a:lnTo>
                      <a:pt x="71" y="47"/>
                    </a:lnTo>
                    <a:lnTo>
                      <a:pt x="69" y="32"/>
                    </a:lnTo>
                    <a:lnTo>
                      <a:pt x="63" y="23"/>
                    </a:lnTo>
                    <a:lnTo>
                      <a:pt x="53" y="21"/>
                    </a:lnTo>
                    <a:lnTo>
                      <a:pt x="38" y="28"/>
                    </a:lnTo>
                    <a:lnTo>
                      <a:pt x="29" y="43"/>
                    </a:lnTo>
                    <a:lnTo>
                      <a:pt x="25" y="61"/>
                    </a:lnTo>
                    <a:lnTo>
                      <a:pt x="21" y="80"/>
                    </a:lnTo>
                    <a:lnTo>
                      <a:pt x="23" y="100"/>
                    </a:lnTo>
                    <a:lnTo>
                      <a:pt x="25" y="118"/>
                    </a:lnTo>
                    <a:lnTo>
                      <a:pt x="34" y="133"/>
                    </a:lnTo>
                    <a:lnTo>
                      <a:pt x="48" y="142"/>
                    </a:lnTo>
                    <a:lnTo>
                      <a:pt x="69" y="146"/>
                    </a:lnTo>
                    <a:lnTo>
                      <a:pt x="67" y="152"/>
                    </a:lnTo>
                    <a:lnTo>
                      <a:pt x="67" y="159"/>
                    </a:lnTo>
                    <a:lnTo>
                      <a:pt x="34" y="159"/>
                    </a:lnTo>
                    <a:lnTo>
                      <a:pt x="12" y="140"/>
                    </a:lnTo>
                    <a:lnTo>
                      <a:pt x="2" y="110"/>
                    </a:lnTo>
                    <a:lnTo>
                      <a:pt x="0" y="76"/>
                    </a:lnTo>
                    <a:lnTo>
                      <a:pt x="8" y="40"/>
                    </a:lnTo>
                    <a:lnTo>
                      <a:pt x="25" y="13"/>
                    </a:lnTo>
                    <a:lnTo>
                      <a:pt x="48" y="0"/>
                    </a:lnTo>
                    <a:lnTo>
                      <a:pt x="80" y="9"/>
                    </a:lnTo>
                    <a:lnTo>
                      <a:pt x="86" y="15"/>
                    </a:lnTo>
                    <a:lnTo>
                      <a:pt x="90" y="23"/>
                    </a:lnTo>
                    <a:lnTo>
                      <a:pt x="91" y="32"/>
                    </a:lnTo>
                    <a:lnTo>
                      <a:pt x="93" y="43"/>
                    </a:lnTo>
                    <a:lnTo>
                      <a:pt x="91" y="53"/>
                    </a:lnTo>
                    <a:lnTo>
                      <a:pt x="91" y="64"/>
                    </a:lnTo>
                    <a:lnTo>
                      <a:pt x="91" y="74"/>
                    </a:lnTo>
                    <a:lnTo>
                      <a:pt x="93" y="83"/>
                    </a:lnTo>
                    <a:lnTo>
                      <a:pt x="95" y="87"/>
                    </a:lnTo>
                    <a:lnTo>
                      <a:pt x="101" y="89"/>
                    </a:lnTo>
                    <a:lnTo>
                      <a:pt x="105" y="91"/>
                    </a:lnTo>
                    <a:lnTo>
                      <a:pt x="109" y="91"/>
                    </a:lnTo>
                    <a:lnTo>
                      <a:pt x="110" y="87"/>
                    </a:lnTo>
                    <a:lnTo>
                      <a:pt x="110" y="80"/>
                    </a:lnTo>
                    <a:lnTo>
                      <a:pt x="112" y="74"/>
                    </a:lnTo>
                    <a:lnTo>
                      <a:pt x="114" y="70"/>
                    </a:lnTo>
                    <a:lnTo>
                      <a:pt x="135" y="78"/>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83" name="Freeform 90"/>
              <p:cNvSpPr>
                <a:spLocks/>
              </p:cNvSpPr>
              <p:nvPr/>
            </p:nvSpPr>
            <p:spPr bwMode="auto">
              <a:xfrm>
                <a:off x="1952" y="839"/>
                <a:ext cx="35" cy="42"/>
              </a:xfrm>
              <a:custGeom>
                <a:avLst/>
                <a:gdLst>
                  <a:gd name="T0" fmla="*/ 0 w 71"/>
                  <a:gd name="T1" fmla="*/ 1 h 84"/>
                  <a:gd name="T2" fmla="*/ 0 w 71"/>
                  <a:gd name="T3" fmla="*/ 1 h 84"/>
                  <a:gd name="T4" fmla="*/ 0 w 71"/>
                  <a:gd name="T5" fmla="*/ 1 h 84"/>
                  <a:gd name="T6" fmla="*/ 0 w 71"/>
                  <a:gd name="T7" fmla="*/ 1 h 84"/>
                  <a:gd name="T8" fmla="*/ 0 w 71"/>
                  <a:gd name="T9" fmla="*/ 1 h 84"/>
                  <a:gd name="T10" fmla="*/ 0 w 71"/>
                  <a:gd name="T11" fmla="*/ 1 h 84"/>
                  <a:gd name="T12" fmla="*/ 0 w 71"/>
                  <a:gd name="T13" fmla="*/ 1 h 84"/>
                  <a:gd name="T14" fmla="*/ 0 w 71"/>
                  <a:gd name="T15" fmla="*/ 1 h 84"/>
                  <a:gd name="T16" fmla="*/ 0 w 71"/>
                  <a:gd name="T17" fmla="*/ 0 h 84"/>
                  <a:gd name="T18" fmla="*/ 0 w 71"/>
                  <a:gd name="T19" fmla="*/ 1 h 84"/>
                  <a:gd name="T20" fmla="*/ 0 w 71"/>
                  <a:gd name="T21" fmla="*/ 1 h 84"/>
                  <a:gd name="T22" fmla="*/ 0 w 71"/>
                  <a:gd name="T23" fmla="*/ 1 h 84"/>
                  <a:gd name="T24" fmla="*/ 0 w 71"/>
                  <a:gd name="T25" fmla="*/ 1 h 84"/>
                  <a:gd name="T26" fmla="*/ 0 w 71"/>
                  <a:gd name="T27" fmla="*/ 1 h 84"/>
                  <a:gd name="T28" fmla="*/ 0 w 71"/>
                  <a:gd name="T29" fmla="*/ 1 h 84"/>
                  <a:gd name="T30" fmla="*/ 0 w 71"/>
                  <a:gd name="T31" fmla="*/ 1 h 84"/>
                  <a:gd name="T32" fmla="*/ 0 w 71"/>
                  <a:gd name="T33" fmla="*/ 1 h 84"/>
                  <a:gd name="T34" fmla="*/ 0 w 71"/>
                  <a:gd name="T35" fmla="*/ 1 h 84"/>
                  <a:gd name="T36" fmla="*/ 0 w 71"/>
                  <a:gd name="T37" fmla="*/ 1 h 84"/>
                  <a:gd name="T38" fmla="*/ 0 w 71"/>
                  <a:gd name="T39" fmla="*/ 1 h 84"/>
                  <a:gd name="T40" fmla="*/ 0 w 71"/>
                  <a:gd name="T41" fmla="*/ 1 h 84"/>
                  <a:gd name="T42" fmla="*/ 0 w 71"/>
                  <a:gd name="T43" fmla="*/ 1 h 84"/>
                  <a:gd name="T44" fmla="*/ 0 w 71"/>
                  <a:gd name="T45" fmla="*/ 1 h 8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1"/>
                  <a:gd name="T70" fmla="*/ 0 h 84"/>
                  <a:gd name="T71" fmla="*/ 71 w 71"/>
                  <a:gd name="T72" fmla="*/ 84 h 8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1" h="84">
                    <a:moveTo>
                      <a:pt x="0" y="78"/>
                    </a:moveTo>
                    <a:lnTo>
                      <a:pt x="2" y="67"/>
                    </a:lnTo>
                    <a:lnTo>
                      <a:pt x="8" y="56"/>
                    </a:lnTo>
                    <a:lnTo>
                      <a:pt x="14" y="46"/>
                    </a:lnTo>
                    <a:lnTo>
                      <a:pt x="21" y="37"/>
                    </a:lnTo>
                    <a:lnTo>
                      <a:pt x="27" y="27"/>
                    </a:lnTo>
                    <a:lnTo>
                      <a:pt x="36" y="18"/>
                    </a:lnTo>
                    <a:lnTo>
                      <a:pt x="46" y="8"/>
                    </a:lnTo>
                    <a:lnTo>
                      <a:pt x="57" y="0"/>
                    </a:lnTo>
                    <a:lnTo>
                      <a:pt x="65" y="4"/>
                    </a:lnTo>
                    <a:lnTo>
                      <a:pt x="69" y="4"/>
                    </a:lnTo>
                    <a:lnTo>
                      <a:pt x="71" y="6"/>
                    </a:lnTo>
                    <a:lnTo>
                      <a:pt x="67" y="12"/>
                    </a:lnTo>
                    <a:lnTo>
                      <a:pt x="61" y="18"/>
                    </a:lnTo>
                    <a:lnTo>
                      <a:pt x="54" y="25"/>
                    </a:lnTo>
                    <a:lnTo>
                      <a:pt x="44" y="35"/>
                    </a:lnTo>
                    <a:lnTo>
                      <a:pt x="38" y="46"/>
                    </a:lnTo>
                    <a:lnTo>
                      <a:pt x="29" y="54"/>
                    </a:lnTo>
                    <a:lnTo>
                      <a:pt x="23" y="65"/>
                    </a:lnTo>
                    <a:lnTo>
                      <a:pt x="19" y="73"/>
                    </a:lnTo>
                    <a:lnTo>
                      <a:pt x="19" y="84"/>
                    </a:lnTo>
                    <a:lnTo>
                      <a:pt x="0" y="78"/>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84" name="Freeform 91"/>
              <p:cNvSpPr>
                <a:spLocks/>
              </p:cNvSpPr>
              <p:nvPr/>
            </p:nvSpPr>
            <p:spPr bwMode="auto">
              <a:xfrm>
                <a:off x="1920" y="868"/>
                <a:ext cx="77" cy="33"/>
              </a:xfrm>
              <a:custGeom>
                <a:avLst/>
                <a:gdLst>
                  <a:gd name="T0" fmla="*/ 1 w 154"/>
                  <a:gd name="T1" fmla="*/ 0 h 65"/>
                  <a:gd name="T2" fmla="*/ 1 w 154"/>
                  <a:gd name="T3" fmla="*/ 1 h 65"/>
                  <a:gd name="T4" fmla="*/ 1 w 154"/>
                  <a:gd name="T5" fmla="*/ 1 h 65"/>
                  <a:gd name="T6" fmla="*/ 1 w 154"/>
                  <a:gd name="T7" fmla="*/ 1 h 65"/>
                  <a:gd name="T8" fmla="*/ 1 w 154"/>
                  <a:gd name="T9" fmla="*/ 1 h 65"/>
                  <a:gd name="T10" fmla="*/ 1 w 154"/>
                  <a:gd name="T11" fmla="*/ 1 h 65"/>
                  <a:gd name="T12" fmla="*/ 1 w 154"/>
                  <a:gd name="T13" fmla="*/ 1 h 65"/>
                  <a:gd name="T14" fmla="*/ 1 w 154"/>
                  <a:gd name="T15" fmla="*/ 1 h 65"/>
                  <a:gd name="T16" fmla="*/ 1 w 154"/>
                  <a:gd name="T17" fmla="*/ 1 h 65"/>
                  <a:gd name="T18" fmla="*/ 1 w 154"/>
                  <a:gd name="T19" fmla="*/ 1 h 65"/>
                  <a:gd name="T20" fmla="*/ 1 w 154"/>
                  <a:gd name="T21" fmla="*/ 1 h 65"/>
                  <a:gd name="T22" fmla="*/ 1 w 154"/>
                  <a:gd name="T23" fmla="*/ 1 h 65"/>
                  <a:gd name="T24" fmla="*/ 1 w 154"/>
                  <a:gd name="T25" fmla="*/ 1 h 65"/>
                  <a:gd name="T26" fmla="*/ 1 w 154"/>
                  <a:gd name="T27" fmla="*/ 1 h 65"/>
                  <a:gd name="T28" fmla="*/ 1 w 154"/>
                  <a:gd name="T29" fmla="*/ 1 h 65"/>
                  <a:gd name="T30" fmla="*/ 1 w 154"/>
                  <a:gd name="T31" fmla="*/ 1 h 65"/>
                  <a:gd name="T32" fmla="*/ 1 w 154"/>
                  <a:gd name="T33" fmla="*/ 1 h 65"/>
                  <a:gd name="T34" fmla="*/ 1 w 154"/>
                  <a:gd name="T35" fmla="*/ 1 h 65"/>
                  <a:gd name="T36" fmla="*/ 1 w 154"/>
                  <a:gd name="T37" fmla="*/ 1 h 65"/>
                  <a:gd name="T38" fmla="*/ 1 w 154"/>
                  <a:gd name="T39" fmla="*/ 1 h 65"/>
                  <a:gd name="T40" fmla="*/ 0 w 154"/>
                  <a:gd name="T41" fmla="*/ 1 h 65"/>
                  <a:gd name="T42" fmla="*/ 1 w 154"/>
                  <a:gd name="T43" fmla="*/ 1 h 65"/>
                  <a:gd name="T44" fmla="*/ 1 w 154"/>
                  <a:gd name="T45" fmla="*/ 0 h 65"/>
                  <a:gd name="T46" fmla="*/ 1 w 154"/>
                  <a:gd name="T47" fmla="*/ 0 h 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4"/>
                  <a:gd name="T73" fmla="*/ 0 h 65"/>
                  <a:gd name="T74" fmla="*/ 154 w 154"/>
                  <a:gd name="T75" fmla="*/ 65 h 6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4" h="65">
                    <a:moveTo>
                      <a:pt x="4" y="0"/>
                    </a:moveTo>
                    <a:lnTo>
                      <a:pt x="21" y="4"/>
                    </a:lnTo>
                    <a:lnTo>
                      <a:pt x="40" y="10"/>
                    </a:lnTo>
                    <a:lnTo>
                      <a:pt x="61" y="18"/>
                    </a:lnTo>
                    <a:lnTo>
                      <a:pt x="81" y="23"/>
                    </a:lnTo>
                    <a:lnTo>
                      <a:pt x="100" y="29"/>
                    </a:lnTo>
                    <a:lnTo>
                      <a:pt x="119" y="37"/>
                    </a:lnTo>
                    <a:lnTo>
                      <a:pt x="137" y="44"/>
                    </a:lnTo>
                    <a:lnTo>
                      <a:pt x="154" y="54"/>
                    </a:lnTo>
                    <a:lnTo>
                      <a:pt x="152" y="56"/>
                    </a:lnTo>
                    <a:lnTo>
                      <a:pt x="148" y="59"/>
                    </a:lnTo>
                    <a:lnTo>
                      <a:pt x="144" y="61"/>
                    </a:lnTo>
                    <a:lnTo>
                      <a:pt x="142" y="65"/>
                    </a:lnTo>
                    <a:lnTo>
                      <a:pt x="123" y="57"/>
                    </a:lnTo>
                    <a:lnTo>
                      <a:pt x="104" y="52"/>
                    </a:lnTo>
                    <a:lnTo>
                      <a:pt x="85" y="46"/>
                    </a:lnTo>
                    <a:lnTo>
                      <a:pt x="68" y="40"/>
                    </a:lnTo>
                    <a:lnTo>
                      <a:pt x="49" y="33"/>
                    </a:lnTo>
                    <a:lnTo>
                      <a:pt x="32" y="25"/>
                    </a:lnTo>
                    <a:lnTo>
                      <a:pt x="15" y="19"/>
                    </a:lnTo>
                    <a:lnTo>
                      <a:pt x="0" y="12"/>
                    </a:lnTo>
                    <a:lnTo>
                      <a:pt x="2" y="4"/>
                    </a:lnTo>
                    <a:lnTo>
                      <a:pt x="4"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85" name="Freeform 92"/>
              <p:cNvSpPr>
                <a:spLocks/>
              </p:cNvSpPr>
              <p:nvPr/>
            </p:nvSpPr>
            <p:spPr bwMode="auto">
              <a:xfrm>
                <a:off x="1926" y="887"/>
                <a:ext cx="63" cy="37"/>
              </a:xfrm>
              <a:custGeom>
                <a:avLst/>
                <a:gdLst>
                  <a:gd name="T0" fmla="*/ 0 w 127"/>
                  <a:gd name="T1" fmla="*/ 0 h 75"/>
                  <a:gd name="T2" fmla="*/ 0 w 127"/>
                  <a:gd name="T3" fmla="*/ 0 h 75"/>
                  <a:gd name="T4" fmla="*/ 0 w 127"/>
                  <a:gd name="T5" fmla="*/ 0 h 75"/>
                  <a:gd name="T6" fmla="*/ 0 w 127"/>
                  <a:gd name="T7" fmla="*/ 0 h 75"/>
                  <a:gd name="T8" fmla="*/ 0 w 127"/>
                  <a:gd name="T9" fmla="*/ 0 h 75"/>
                  <a:gd name="T10" fmla="*/ 0 w 127"/>
                  <a:gd name="T11" fmla="*/ 0 h 75"/>
                  <a:gd name="T12" fmla="*/ 0 w 127"/>
                  <a:gd name="T13" fmla="*/ 0 h 75"/>
                  <a:gd name="T14" fmla="*/ 0 w 127"/>
                  <a:gd name="T15" fmla="*/ 0 h 75"/>
                  <a:gd name="T16" fmla="*/ 0 w 127"/>
                  <a:gd name="T17" fmla="*/ 0 h 75"/>
                  <a:gd name="T18" fmla="*/ 0 w 127"/>
                  <a:gd name="T19" fmla="*/ 0 h 75"/>
                  <a:gd name="T20" fmla="*/ 0 w 127"/>
                  <a:gd name="T21" fmla="*/ 0 h 75"/>
                  <a:gd name="T22" fmla="*/ 0 w 127"/>
                  <a:gd name="T23" fmla="*/ 0 h 75"/>
                  <a:gd name="T24" fmla="*/ 0 w 127"/>
                  <a:gd name="T25" fmla="*/ 0 h 75"/>
                  <a:gd name="T26" fmla="*/ 0 w 127"/>
                  <a:gd name="T27" fmla="*/ 0 h 75"/>
                  <a:gd name="T28" fmla="*/ 0 w 127"/>
                  <a:gd name="T29" fmla="*/ 0 h 75"/>
                  <a:gd name="T30" fmla="*/ 0 w 127"/>
                  <a:gd name="T31" fmla="*/ 0 h 75"/>
                  <a:gd name="T32" fmla="*/ 0 w 127"/>
                  <a:gd name="T33" fmla="*/ 0 h 75"/>
                  <a:gd name="T34" fmla="*/ 0 w 127"/>
                  <a:gd name="T35" fmla="*/ 0 h 75"/>
                  <a:gd name="T36" fmla="*/ 0 w 127"/>
                  <a:gd name="T37" fmla="*/ 0 h 75"/>
                  <a:gd name="T38" fmla="*/ 0 w 127"/>
                  <a:gd name="T39" fmla="*/ 0 h 75"/>
                  <a:gd name="T40" fmla="*/ 0 w 127"/>
                  <a:gd name="T41" fmla="*/ 0 h 75"/>
                  <a:gd name="T42" fmla="*/ 0 w 127"/>
                  <a:gd name="T43" fmla="*/ 0 h 75"/>
                  <a:gd name="T44" fmla="*/ 0 w 127"/>
                  <a:gd name="T45" fmla="*/ 0 h 75"/>
                  <a:gd name="T46" fmla="*/ 0 w 127"/>
                  <a:gd name="T47" fmla="*/ 0 h 7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7"/>
                  <a:gd name="T73" fmla="*/ 0 h 75"/>
                  <a:gd name="T74" fmla="*/ 127 w 127"/>
                  <a:gd name="T75" fmla="*/ 75 h 7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7" h="75">
                    <a:moveTo>
                      <a:pt x="8" y="0"/>
                    </a:moveTo>
                    <a:lnTo>
                      <a:pt x="21" y="8"/>
                    </a:lnTo>
                    <a:lnTo>
                      <a:pt x="34" y="16"/>
                    </a:lnTo>
                    <a:lnTo>
                      <a:pt x="50" y="21"/>
                    </a:lnTo>
                    <a:lnTo>
                      <a:pt x="67" y="29"/>
                    </a:lnTo>
                    <a:lnTo>
                      <a:pt x="82" y="35"/>
                    </a:lnTo>
                    <a:lnTo>
                      <a:pt x="97" y="42"/>
                    </a:lnTo>
                    <a:lnTo>
                      <a:pt x="112" y="50"/>
                    </a:lnTo>
                    <a:lnTo>
                      <a:pt x="127" y="59"/>
                    </a:lnTo>
                    <a:lnTo>
                      <a:pt x="126" y="61"/>
                    </a:lnTo>
                    <a:lnTo>
                      <a:pt x="124" y="67"/>
                    </a:lnTo>
                    <a:lnTo>
                      <a:pt x="122" y="71"/>
                    </a:lnTo>
                    <a:lnTo>
                      <a:pt x="122" y="75"/>
                    </a:lnTo>
                    <a:lnTo>
                      <a:pt x="107" y="67"/>
                    </a:lnTo>
                    <a:lnTo>
                      <a:pt x="93" y="61"/>
                    </a:lnTo>
                    <a:lnTo>
                      <a:pt x="76" y="54"/>
                    </a:lnTo>
                    <a:lnTo>
                      <a:pt x="61" y="46"/>
                    </a:lnTo>
                    <a:lnTo>
                      <a:pt x="42" y="37"/>
                    </a:lnTo>
                    <a:lnTo>
                      <a:pt x="27" y="29"/>
                    </a:lnTo>
                    <a:lnTo>
                      <a:pt x="12" y="21"/>
                    </a:lnTo>
                    <a:lnTo>
                      <a:pt x="0" y="14"/>
                    </a:lnTo>
                    <a:lnTo>
                      <a:pt x="4" y="6"/>
                    </a:lnTo>
                    <a:lnTo>
                      <a:pt x="8"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86" name="Freeform 93"/>
              <p:cNvSpPr>
                <a:spLocks/>
              </p:cNvSpPr>
              <p:nvPr/>
            </p:nvSpPr>
            <p:spPr bwMode="auto">
              <a:xfrm>
                <a:off x="1983" y="915"/>
                <a:ext cx="102" cy="93"/>
              </a:xfrm>
              <a:custGeom>
                <a:avLst/>
                <a:gdLst>
                  <a:gd name="T0" fmla="*/ 0 w 205"/>
                  <a:gd name="T1" fmla="*/ 1 h 186"/>
                  <a:gd name="T2" fmla="*/ 0 w 205"/>
                  <a:gd name="T3" fmla="*/ 1 h 186"/>
                  <a:gd name="T4" fmla="*/ 0 w 205"/>
                  <a:gd name="T5" fmla="*/ 1 h 186"/>
                  <a:gd name="T6" fmla="*/ 0 w 205"/>
                  <a:gd name="T7" fmla="*/ 1 h 186"/>
                  <a:gd name="T8" fmla="*/ 0 w 205"/>
                  <a:gd name="T9" fmla="*/ 1 h 186"/>
                  <a:gd name="T10" fmla="*/ 0 w 205"/>
                  <a:gd name="T11" fmla="*/ 1 h 186"/>
                  <a:gd name="T12" fmla="*/ 0 w 205"/>
                  <a:gd name="T13" fmla="*/ 1 h 186"/>
                  <a:gd name="T14" fmla="*/ 0 w 205"/>
                  <a:gd name="T15" fmla="*/ 1 h 186"/>
                  <a:gd name="T16" fmla="*/ 0 w 205"/>
                  <a:gd name="T17" fmla="*/ 1 h 186"/>
                  <a:gd name="T18" fmla="*/ 0 w 205"/>
                  <a:gd name="T19" fmla="*/ 1 h 186"/>
                  <a:gd name="T20" fmla="*/ 0 w 205"/>
                  <a:gd name="T21" fmla="*/ 1 h 186"/>
                  <a:gd name="T22" fmla="*/ 0 w 205"/>
                  <a:gd name="T23" fmla="*/ 1 h 186"/>
                  <a:gd name="T24" fmla="*/ 0 w 205"/>
                  <a:gd name="T25" fmla="*/ 1 h 186"/>
                  <a:gd name="T26" fmla="*/ 0 w 205"/>
                  <a:gd name="T27" fmla="*/ 1 h 186"/>
                  <a:gd name="T28" fmla="*/ 0 w 205"/>
                  <a:gd name="T29" fmla="*/ 1 h 186"/>
                  <a:gd name="T30" fmla="*/ 0 w 205"/>
                  <a:gd name="T31" fmla="*/ 1 h 186"/>
                  <a:gd name="T32" fmla="*/ 0 w 205"/>
                  <a:gd name="T33" fmla="*/ 1 h 186"/>
                  <a:gd name="T34" fmla="*/ 0 w 205"/>
                  <a:gd name="T35" fmla="*/ 1 h 186"/>
                  <a:gd name="T36" fmla="*/ 0 w 205"/>
                  <a:gd name="T37" fmla="*/ 1 h 186"/>
                  <a:gd name="T38" fmla="*/ 0 w 205"/>
                  <a:gd name="T39" fmla="*/ 1 h 186"/>
                  <a:gd name="T40" fmla="*/ 0 w 205"/>
                  <a:gd name="T41" fmla="*/ 1 h 186"/>
                  <a:gd name="T42" fmla="*/ 0 w 205"/>
                  <a:gd name="T43" fmla="*/ 1 h 186"/>
                  <a:gd name="T44" fmla="*/ 0 w 205"/>
                  <a:gd name="T45" fmla="*/ 1 h 186"/>
                  <a:gd name="T46" fmla="*/ 0 w 205"/>
                  <a:gd name="T47" fmla="*/ 1 h 186"/>
                  <a:gd name="T48" fmla="*/ 0 w 205"/>
                  <a:gd name="T49" fmla="*/ 1 h 186"/>
                  <a:gd name="T50" fmla="*/ 0 w 205"/>
                  <a:gd name="T51" fmla="*/ 1 h 186"/>
                  <a:gd name="T52" fmla="*/ 0 w 205"/>
                  <a:gd name="T53" fmla="*/ 1 h 186"/>
                  <a:gd name="T54" fmla="*/ 0 w 205"/>
                  <a:gd name="T55" fmla="*/ 1 h 186"/>
                  <a:gd name="T56" fmla="*/ 0 w 205"/>
                  <a:gd name="T57" fmla="*/ 1 h 186"/>
                  <a:gd name="T58" fmla="*/ 0 w 205"/>
                  <a:gd name="T59" fmla="*/ 1 h 186"/>
                  <a:gd name="T60" fmla="*/ 0 w 205"/>
                  <a:gd name="T61" fmla="*/ 1 h 186"/>
                  <a:gd name="T62" fmla="*/ 0 w 205"/>
                  <a:gd name="T63" fmla="*/ 1 h 186"/>
                  <a:gd name="T64" fmla="*/ 0 w 205"/>
                  <a:gd name="T65" fmla="*/ 1 h 186"/>
                  <a:gd name="T66" fmla="*/ 0 w 205"/>
                  <a:gd name="T67" fmla="*/ 1 h 186"/>
                  <a:gd name="T68" fmla="*/ 0 w 205"/>
                  <a:gd name="T69" fmla="*/ 1 h 186"/>
                  <a:gd name="T70" fmla="*/ 0 w 205"/>
                  <a:gd name="T71" fmla="*/ 1 h 186"/>
                  <a:gd name="T72" fmla="*/ 0 w 205"/>
                  <a:gd name="T73" fmla="*/ 1 h 186"/>
                  <a:gd name="T74" fmla="*/ 0 w 205"/>
                  <a:gd name="T75" fmla="*/ 1 h 186"/>
                  <a:gd name="T76" fmla="*/ 0 w 205"/>
                  <a:gd name="T77" fmla="*/ 0 h 18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05"/>
                  <a:gd name="T118" fmla="*/ 0 h 186"/>
                  <a:gd name="T119" fmla="*/ 205 w 205"/>
                  <a:gd name="T120" fmla="*/ 186 h 18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05" h="186">
                    <a:moveTo>
                      <a:pt x="10" y="0"/>
                    </a:moveTo>
                    <a:lnTo>
                      <a:pt x="19" y="7"/>
                    </a:lnTo>
                    <a:lnTo>
                      <a:pt x="23" y="19"/>
                    </a:lnTo>
                    <a:lnTo>
                      <a:pt x="23" y="28"/>
                    </a:lnTo>
                    <a:lnTo>
                      <a:pt x="25" y="41"/>
                    </a:lnTo>
                    <a:lnTo>
                      <a:pt x="25" y="55"/>
                    </a:lnTo>
                    <a:lnTo>
                      <a:pt x="31" y="66"/>
                    </a:lnTo>
                    <a:lnTo>
                      <a:pt x="42" y="76"/>
                    </a:lnTo>
                    <a:lnTo>
                      <a:pt x="63" y="85"/>
                    </a:lnTo>
                    <a:lnTo>
                      <a:pt x="84" y="85"/>
                    </a:lnTo>
                    <a:lnTo>
                      <a:pt x="103" y="76"/>
                    </a:lnTo>
                    <a:lnTo>
                      <a:pt x="120" y="64"/>
                    </a:lnTo>
                    <a:lnTo>
                      <a:pt x="135" y="49"/>
                    </a:lnTo>
                    <a:lnTo>
                      <a:pt x="150" y="36"/>
                    </a:lnTo>
                    <a:lnTo>
                      <a:pt x="167" y="30"/>
                    </a:lnTo>
                    <a:lnTo>
                      <a:pt x="185" y="34"/>
                    </a:lnTo>
                    <a:lnTo>
                      <a:pt x="205" y="51"/>
                    </a:lnTo>
                    <a:lnTo>
                      <a:pt x="205" y="64"/>
                    </a:lnTo>
                    <a:lnTo>
                      <a:pt x="204" y="77"/>
                    </a:lnTo>
                    <a:lnTo>
                      <a:pt x="200" y="93"/>
                    </a:lnTo>
                    <a:lnTo>
                      <a:pt x="198" y="108"/>
                    </a:lnTo>
                    <a:lnTo>
                      <a:pt x="194" y="123"/>
                    </a:lnTo>
                    <a:lnTo>
                      <a:pt x="190" y="138"/>
                    </a:lnTo>
                    <a:lnTo>
                      <a:pt x="188" y="154"/>
                    </a:lnTo>
                    <a:lnTo>
                      <a:pt x="188" y="171"/>
                    </a:lnTo>
                    <a:lnTo>
                      <a:pt x="186" y="174"/>
                    </a:lnTo>
                    <a:lnTo>
                      <a:pt x="185" y="180"/>
                    </a:lnTo>
                    <a:lnTo>
                      <a:pt x="179" y="182"/>
                    </a:lnTo>
                    <a:lnTo>
                      <a:pt x="175" y="186"/>
                    </a:lnTo>
                    <a:lnTo>
                      <a:pt x="169" y="186"/>
                    </a:lnTo>
                    <a:lnTo>
                      <a:pt x="164" y="186"/>
                    </a:lnTo>
                    <a:lnTo>
                      <a:pt x="158" y="186"/>
                    </a:lnTo>
                    <a:lnTo>
                      <a:pt x="154" y="186"/>
                    </a:lnTo>
                    <a:lnTo>
                      <a:pt x="147" y="184"/>
                    </a:lnTo>
                    <a:lnTo>
                      <a:pt x="141" y="184"/>
                    </a:lnTo>
                    <a:lnTo>
                      <a:pt x="135" y="182"/>
                    </a:lnTo>
                    <a:lnTo>
                      <a:pt x="131" y="182"/>
                    </a:lnTo>
                    <a:lnTo>
                      <a:pt x="126" y="180"/>
                    </a:lnTo>
                    <a:lnTo>
                      <a:pt x="120" y="178"/>
                    </a:lnTo>
                    <a:lnTo>
                      <a:pt x="112" y="178"/>
                    </a:lnTo>
                    <a:lnTo>
                      <a:pt x="105" y="176"/>
                    </a:lnTo>
                    <a:lnTo>
                      <a:pt x="99" y="174"/>
                    </a:lnTo>
                    <a:lnTo>
                      <a:pt x="93" y="169"/>
                    </a:lnTo>
                    <a:lnTo>
                      <a:pt x="90" y="165"/>
                    </a:lnTo>
                    <a:lnTo>
                      <a:pt x="93" y="161"/>
                    </a:lnTo>
                    <a:lnTo>
                      <a:pt x="105" y="155"/>
                    </a:lnTo>
                    <a:lnTo>
                      <a:pt x="118" y="155"/>
                    </a:lnTo>
                    <a:lnTo>
                      <a:pt x="129" y="161"/>
                    </a:lnTo>
                    <a:lnTo>
                      <a:pt x="143" y="165"/>
                    </a:lnTo>
                    <a:lnTo>
                      <a:pt x="154" y="165"/>
                    </a:lnTo>
                    <a:lnTo>
                      <a:pt x="162" y="163"/>
                    </a:lnTo>
                    <a:lnTo>
                      <a:pt x="169" y="154"/>
                    </a:lnTo>
                    <a:lnTo>
                      <a:pt x="175" y="136"/>
                    </a:lnTo>
                    <a:lnTo>
                      <a:pt x="175" y="125"/>
                    </a:lnTo>
                    <a:lnTo>
                      <a:pt x="177" y="114"/>
                    </a:lnTo>
                    <a:lnTo>
                      <a:pt x="177" y="102"/>
                    </a:lnTo>
                    <a:lnTo>
                      <a:pt x="179" y="93"/>
                    </a:lnTo>
                    <a:lnTo>
                      <a:pt x="181" y="81"/>
                    </a:lnTo>
                    <a:lnTo>
                      <a:pt x="183" y="74"/>
                    </a:lnTo>
                    <a:lnTo>
                      <a:pt x="185" y="66"/>
                    </a:lnTo>
                    <a:lnTo>
                      <a:pt x="186" y="62"/>
                    </a:lnTo>
                    <a:lnTo>
                      <a:pt x="169" y="57"/>
                    </a:lnTo>
                    <a:lnTo>
                      <a:pt x="158" y="57"/>
                    </a:lnTo>
                    <a:lnTo>
                      <a:pt x="145" y="64"/>
                    </a:lnTo>
                    <a:lnTo>
                      <a:pt x="135" y="74"/>
                    </a:lnTo>
                    <a:lnTo>
                      <a:pt x="122" y="85"/>
                    </a:lnTo>
                    <a:lnTo>
                      <a:pt x="110" y="96"/>
                    </a:lnTo>
                    <a:lnTo>
                      <a:pt x="95" y="104"/>
                    </a:lnTo>
                    <a:lnTo>
                      <a:pt x="78" y="108"/>
                    </a:lnTo>
                    <a:lnTo>
                      <a:pt x="53" y="104"/>
                    </a:lnTo>
                    <a:lnTo>
                      <a:pt x="34" y="96"/>
                    </a:lnTo>
                    <a:lnTo>
                      <a:pt x="19" y="85"/>
                    </a:lnTo>
                    <a:lnTo>
                      <a:pt x="10" y="70"/>
                    </a:lnTo>
                    <a:lnTo>
                      <a:pt x="2" y="53"/>
                    </a:lnTo>
                    <a:lnTo>
                      <a:pt x="0" y="36"/>
                    </a:lnTo>
                    <a:lnTo>
                      <a:pt x="2" y="17"/>
                    </a:lnTo>
                    <a:lnTo>
                      <a:pt x="10"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87" name="Freeform 94"/>
              <p:cNvSpPr>
                <a:spLocks/>
              </p:cNvSpPr>
              <p:nvPr/>
            </p:nvSpPr>
            <p:spPr bwMode="auto">
              <a:xfrm>
                <a:off x="1977" y="888"/>
                <a:ext cx="159" cy="88"/>
              </a:xfrm>
              <a:custGeom>
                <a:avLst/>
                <a:gdLst>
                  <a:gd name="T0" fmla="*/ 1 w 317"/>
                  <a:gd name="T1" fmla="*/ 0 h 175"/>
                  <a:gd name="T2" fmla="*/ 1 w 317"/>
                  <a:gd name="T3" fmla="*/ 1 h 175"/>
                  <a:gd name="T4" fmla="*/ 1 w 317"/>
                  <a:gd name="T5" fmla="*/ 1 h 175"/>
                  <a:gd name="T6" fmla="*/ 1 w 317"/>
                  <a:gd name="T7" fmla="*/ 1 h 175"/>
                  <a:gd name="T8" fmla="*/ 1 w 317"/>
                  <a:gd name="T9" fmla="*/ 1 h 175"/>
                  <a:gd name="T10" fmla="*/ 1 w 317"/>
                  <a:gd name="T11" fmla="*/ 1 h 175"/>
                  <a:gd name="T12" fmla="*/ 1 w 317"/>
                  <a:gd name="T13" fmla="*/ 1 h 175"/>
                  <a:gd name="T14" fmla="*/ 1 w 317"/>
                  <a:gd name="T15" fmla="*/ 1 h 175"/>
                  <a:gd name="T16" fmla="*/ 1 w 317"/>
                  <a:gd name="T17" fmla="*/ 1 h 175"/>
                  <a:gd name="T18" fmla="*/ 1 w 317"/>
                  <a:gd name="T19" fmla="*/ 1 h 175"/>
                  <a:gd name="T20" fmla="*/ 1 w 317"/>
                  <a:gd name="T21" fmla="*/ 1 h 175"/>
                  <a:gd name="T22" fmla="*/ 1 w 317"/>
                  <a:gd name="T23" fmla="*/ 1 h 175"/>
                  <a:gd name="T24" fmla="*/ 1 w 317"/>
                  <a:gd name="T25" fmla="*/ 1 h 175"/>
                  <a:gd name="T26" fmla="*/ 1 w 317"/>
                  <a:gd name="T27" fmla="*/ 1 h 175"/>
                  <a:gd name="T28" fmla="*/ 1 w 317"/>
                  <a:gd name="T29" fmla="*/ 1 h 175"/>
                  <a:gd name="T30" fmla="*/ 1 w 317"/>
                  <a:gd name="T31" fmla="*/ 1 h 175"/>
                  <a:gd name="T32" fmla="*/ 1 w 317"/>
                  <a:gd name="T33" fmla="*/ 1 h 175"/>
                  <a:gd name="T34" fmla="*/ 1 w 317"/>
                  <a:gd name="T35" fmla="*/ 1 h 175"/>
                  <a:gd name="T36" fmla="*/ 1 w 317"/>
                  <a:gd name="T37" fmla="*/ 1 h 175"/>
                  <a:gd name="T38" fmla="*/ 1 w 317"/>
                  <a:gd name="T39" fmla="*/ 1 h 175"/>
                  <a:gd name="T40" fmla="*/ 1 w 317"/>
                  <a:gd name="T41" fmla="*/ 1 h 175"/>
                  <a:gd name="T42" fmla="*/ 1 w 317"/>
                  <a:gd name="T43" fmla="*/ 1 h 175"/>
                  <a:gd name="T44" fmla="*/ 1 w 317"/>
                  <a:gd name="T45" fmla="*/ 1 h 175"/>
                  <a:gd name="T46" fmla="*/ 1 w 317"/>
                  <a:gd name="T47" fmla="*/ 1 h 175"/>
                  <a:gd name="T48" fmla="*/ 1 w 317"/>
                  <a:gd name="T49" fmla="*/ 1 h 175"/>
                  <a:gd name="T50" fmla="*/ 1 w 317"/>
                  <a:gd name="T51" fmla="*/ 1 h 175"/>
                  <a:gd name="T52" fmla="*/ 1 w 317"/>
                  <a:gd name="T53" fmla="*/ 1 h 175"/>
                  <a:gd name="T54" fmla="*/ 1 w 317"/>
                  <a:gd name="T55" fmla="*/ 1 h 175"/>
                  <a:gd name="T56" fmla="*/ 1 w 317"/>
                  <a:gd name="T57" fmla="*/ 1 h 175"/>
                  <a:gd name="T58" fmla="*/ 1 w 317"/>
                  <a:gd name="T59" fmla="*/ 1 h 175"/>
                  <a:gd name="T60" fmla="*/ 1 w 317"/>
                  <a:gd name="T61" fmla="*/ 1 h 175"/>
                  <a:gd name="T62" fmla="*/ 1 w 317"/>
                  <a:gd name="T63" fmla="*/ 1 h 175"/>
                  <a:gd name="T64" fmla="*/ 1 w 317"/>
                  <a:gd name="T65" fmla="*/ 1 h 175"/>
                  <a:gd name="T66" fmla="*/ 1 w 317"/>
                  <a:gd name="T67" fmla="*/ 1 h 175"/>
                  <a:gd name="T68" fmla="*/ 1 w 317"/>
                  <a:gd name="T69" fmla="*/ 1 h 175"/>
                  <a:gd name="T70" fmla="*/ 1 w 317"/>
                  <a:gd name="T71" fmla="*/ 1 h 175"/>
                  <a:gd name="T72" fmla="*/ 1 w 317"/>
                  <a:gd name="T73" fmla="*/ 1 h 175"/>
                  <a:gd name="T74" fmla="*/ 1 w 317"/>
                  <a:gd name="T75" fmla="*/ 1 h 175"/>
                  <a:gd name="T76" fmla="*/ 0 w 317"/>
                  <a:gd name="T77" fmla="*/ 1 h 175"/>
                  <a:gd name="T78" fmla="*/ 0 w 317"/>
                  <a:gd name="T79" fmla="*/ 0 h 17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17"/>
                  <a:gd name="T121" fmla="*/ 0 h 175"/>
                  <a:gd name="T122" fmla="*/ 317 w 317"/>
                  <a:gd name="T123" fmla="*/ 175 h 17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17" h="175">
                    <a:moveTo>
                      <a:pt x="0" y="0"/>
                    </a:moveTo>
                    <a:lnTo>
                      <a:pt x="17" y="0"/>
                    </a:lnTo>
                    <a:lnTo>
                      <a:pt x="36" y="2"/>
                    </a:lnTo>
                    <a:lnTo>
                      <a:pt x="55" y="6"/>
                    </a:lnTo>
                    <a:lnTo>
                      <a:pt x="74" y="12"/>
                    </a:lnTo>
                    <a:lnTo>
                      <a:pt x="95" y="17"/>
                    </a:lnTo>
                    <a:lnTo>
                      <a:pt x="114" y="25"/>
                    </a:lnTo>
                    <a:lnTo>
                      <a:pt x="133" y="31"/>
                    </a:lnTo>
                    <a:lnTo>
                      <a:pt x="154" y="40"/>
                    </a:lnTo>
                    <a:lnTo>
                      <a:pt x="165" y="44"/>
                    </a:lnTo>
                    <a:lnTo>
                      <a:pt x="178" y="48"/>
                    </a:lnTo>
                    <a:lnTo>
                      <a:pt x="188" y="48"/>
                    </a:lnTo>
                    <a:lnTo>
                      <a:pt x="201" y="48"/>
                    </a:lnTo>
                    <a:lnTo>
                      <a:pt x="213" y="48"/>
                    </a:lnTo>
                    <a:lnTo>
                      <a:pt x="224" y="48"/>
                    </a:lnTo>
                    <a:lnTo>
                      <a:pt x="235" y="46"/>
                    </a:lnTo>
                    <a:lnTo>
                      <a:pt x="249" y="46"/>
                    </a:lnTo>
                    <a:lnTo>
                      <a:pt x="264" y="46"/>
                    </a:lnTo>
                    <a:lnTo>
                      <a:pt x="281" y="50"/>
                    </a:lnTo>
                    <a:lnTo>
                      <a:pt x="294" y="54"/>
                    </a:lnTo>
                    <a:lnTo>
                      <a:pt x="308" y="63"/>
                    </a:lnTo>
                    <a:lnTo>
                      <a:pt x="313" y="73"/>
                    </a:lnTo>
                    <a:lnTo>
                      <a:pt x="317" y="86"/>
                    </a:lnTo>
                    <a:lnTo>
                      <a:pt x="315" y="101"/>
                    </a:lnTo>
                    <a:lnTo>
                      <a:pt x="308" y="122"/>
                    </a:lnTo>
                    <a:lnTo>
                      <a:pt x="300" y="130"/>
                    </a:lnTo>
                    <a:lnTo>
                      <a:pt x="292" y="141"/>
                    </a:lnTo>
                    <a:lnTo>
                      <a:pt x="283" y="150"/>
                    </a:lnTo>
                    <a:lnTo>
                      <a:pt x="275" y="160"/>
                    </a:lnTo>
                    <a:lnTo>
                      <a:pt x="262" y="168"/>
                    </a:lnTo>
                    <a:lnTo>
                      <a:pt x="251" y="173"/>
                    </a:lnTo>
                    <a:lnTo>
                      <a:pt x="239" y="175"/>
                    </a:lnTo>
                    <a:lnTo>
                      <a:pt x="228" y="175"/>
                    </a:lnTo>
                    <a:lnTo>
                      <a:pt x="216" y="173"/>
                    </a:lnTo>
                    <a:lnTo>
                      <a:pt x="209" y="171"/>
                    </a:lnTo>
                    <a:lnTo>
                      <a:pt x="197" y="170"/>
                    </a:lnTo>
                    <a:lnTo>
                      <a:pt x="188" y="168"/>
                    </a:lnTo>
                    <a:lnTo>
                      <a:pt x="190" y="162"/>
                    </a:lnTo>
                    <a:lnTo>
                      <a:pt x="194" y="158"/>
                    </a:lnTo>
                    <a:lnTo>
                      <a:pt x="194" y="154"/>
                    </a:lnTo>
                    <a:lnTo>
                      <a:pt x="196" y="152"/>
                    </a:lnTo>
                    <a:lnTo>
                      <a:pt x="211" y="154"/>
                    </a:lnTo>
                    <a:lnTo>
                      <a:pt x="226" y="156"/>
                    </a:lnTo>
                    <a:lnTo>
                      <a:pt x="239" y="154"/>
                    </a:lnTo>
                    <a:lnTo>
                      <a:pt x="254" y="149"/>
                    </a:lnTo>
                    <a:lnTo>
                      <a:pt x="266" y="141"/>
                    </a:lnTo>
                    <a:lnTo>
                      <a:pt x="279" y="130"/>
                    </a:lnTo>
                    <a:lnTo>
                      <a:pt x="287" y="118"/>
                    </a:lnTo>
                    <a:lnTo>
                      <a:pt x="296" y="105"/>
                    </a:lnTo>
                    <a:lnTo>
                      <a:pt x="298" y="90"/>
                    </a:lnTo>
                    <a:lnTo>
                      <a:pt x="294" y="78"/>
                    </a:lnTo>
                    <a:lnTo>
                      <a:pt x="287" y="73"/>
                    </a:lnTo>
                    <a:lnTo>
                      <a:pt x="275" y="69"/>
                    </a:lnTo>
                    <a:lnTo>
                      <a:pt x="262" y="67"/>
                    </a:lnTo>
                    <a:lnTo>
                      <a:pt x="249" y="67"/>
                    </a:lnTo>
                    <a:lnTo>
                      <a:pt x="235" y="67"/>
                    </a:lnTo>
                    <a:lnTo>
                      <a:pt x="228" y="69"/>
                    </a:lnTo>
                    <a:lnTo>
                      <a:pt x="216" y="69"/>
                    </a:lnTo>
                    <a:lnTo>
                      <a:pt x="209" y="69"/>
                    </a:lnTo>
                    <a:lnTo>
                      <a:pt x="199" y="69"/>
                    </a:lnTo>
                    <a:lnTo>
                      <a:pt x="192" y="69"/>
                    </a:lnTo>
                    <a:lnTo>
                      <a:pt x="182" y="67"/>
                    </a:lnTo>
                    <a:lnTo>
                      <a:pt x="175" y="67"/>
                    </a:lnTo>
                    <a:lnTo>
                      <a:pt x="165" y="63"/>
                    </a:lnTo>
                    <a:lnTo>
                      <a:pt x="156" y="61"/>
                    </a:lnTo>
                    <a:lnTo>
                      <a:pt x="140" y="54"/>
                    </a:lnTo>
                    <a:lnTo>
                      <a:pt x="123" y="48"/>
                    </a:lnTo>
                    <a:lnTo>
                      <a:pt x="108" y="42"/>
                    </a:lnTo>
                    <a:lnTo>
                      <a:pt x="91" y="36"/>
                    </a:lnTo>
                    <a:lnTo>
                      <a:pt x="74" y="31"/>
                    </a:lnTo>
                    <a:lnTo>
                      <a:pt x="59" y="27"/>
                    </a:lnTo>
                    <a:lnTo>
                      <a:pt x="42" y="25"/>
                    </a:lnTo>
                    <a:lnTo>
                      <a:pt x="26" y="25"/>
                    </a:lnTo>
                    <a:lnTo>
                      <a:pt x="19" y="21"/>
                    </a:lnTo>
                    <a:lnTo>
                      <a:pt x="13" y="17"/>
                    </a:lnTo>
                    <a:lnTo>
                      <a:pt x="9" y="12"/>
                    </a:lnTo>
                    <a:lnTo>
                      <a:pt x="5" y="8"/>
                    </a:lnTo>
                    <a:lnTo>
                      <a:pt x="0" y="2"/>
                    </a:lnTo>
                    <a:lnTo>
                      <a:pt x="0"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88" name="Freeform 95"/>
              <p:cNvSpPr>
                <a:spLocks/>
              </p:cNvSpPr>
              <p:nvPr/>
            </p:nvSpPr>
            <p:spPr bwMode="auto">
              <a:xfrm>
                <a:off x="2109" y="828"/>
                <a:ext cx="33" cy="92"/>
              </a:xfrm>
              <a:custGeom>
                <a:avLst/>
                <a:gdLst>
                  <a:gd name="T0" fmla="*/ 1 w 66"/>
                  <a:gd name="T1" fmla="*/ 0 h 184"/>
                  <a:gd name="T2" fmla="*/ 1 w 66"/>
                  <a:gd name="T3" fmla="*/ 1 h 184"/>
                  <a:gd name="T4" fmla="*/ 1 w 66"/>
                  <a:gd name="T5" fmla="*/ 1 h 184"/>
                  <a:gd name="T6" fmla="*/ 1 w 66"/>
                  <a:gd name="T7" fmla="*/ 1 h 184"/>
                  <a:gd name="T8" fmla="*/ 1 w 66"/>
                  <a:gd name="T9" fmla="*/ 1 h 184"/>
                  <a:gd name="T10" fmla="*/ 1 w 66"/>
                  <a:gd name="T11" fmla="*/ 1 h 184"/>
                  <a:gd name="T12" fmla="*/ 1 w 66"/>
                  <a:gd name="T13" fmla="*/ 1 h 184"/>
                  <a:gd name="T14" fmla="*/ 1 w 66"/>
                  <a:gd name="T15" fmla="*/ 1 h 184"/>
                  <a:gd name="T16" fmla="*/ 1 w 66"/>
                  <a:gd name="T17" fmla="*/ 1 h 184"/>
                  <a:gd name="T18" fmla="*/ 1 w 66"/>
                  <a:gd name="T19" fmla="*/ 1 h 184"/>
                  <a:gd name="T20" fmla="*/ 1 w 66"/>
                  <a:gd name="T21" fmla="*/ 1 h 184"/>
                  <a:gd name="T22" fmla="*/ 1 w 66"/>
                  <a:gd name="T23" fmla="*/ 1 h 184"/>
                  <a:gd name="T24" fmla="*/ 0 w 66"/>
                  <a:gd name="T25" fmla="*/ 1 h 184"/>
                  <a:gd name="T26" fmla="*/ 1 w 66"/>
                  <a:gd name="T27" fmla="*/ 1 h 184"/>
                  <a:gd name="T28" fmla="*/ 1 w 66"/>
                  <a:gd name="T29" fmla="*/ 1 h 184"/>
                  <a:gd name="T30" fmla="*/ 1 w 66"/>
                  <a:gd name="T31" fmla="*/ 1 h 184"/>
                  <a:gd name="T32" fmla="*/ 1 w 66"/>
                  <a:gd name="T33" fmla="*/ 1 h 184"/>
                  <a:gd name="T34" fmla="*/ 1 w 66"/>
                  <a:gd name="T35" fmla="*/ 1 h 184"/>
                  <a:gd name="T36" fmla="*/ 1 w 66"/>
                  <a:gd name="T37" fmla="*/ 1 h 184"/>
                  <a:gd name="T38" fmla="*/ 1 w 66"/>
                  <a:gd name="T39" fmla="*/ 1 h 184"/>
                  <a:gd name="T40" fmla="*/ 1 w 66"/>
                  <a:gd name="T41" fmla="*/ 1 h 184"/>
                  <a:gd name="T42" fmla="*/ 1 w 66"/>
                  <a:gd name="T43" fmla="*/ 1 h 184"/>
                  <a:gd name="T44" fmla="*/ 1 w 66"/>
                  <a:gd name="T45" fmla="*/ 1 h 184"/>
                  <a:gd name="T46" fmla="*/ 1 w 66"/>
                  <a:gd name="T47" fmla="*/ 1 h 184"/>
                  <a:gd name="T48" fmla="*/ 1 w 66"/>
                  <a:gd name="T49" fmla="*/ 0 h 184"/>
                  <a:gd name="T50" fmla="*/ 1 w 66"/>
                  <a:gd name="T51" fmla="*/ 0 h 1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6"/>
                  <a:gd name="T79" fmla="*/ 0 h 184"/>
                  <a:gd name="T80" fmla="*/ 66 w 66"/>
                  <a:gd name="T81" fmla="*/ 184 h 18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6" h="184">
                    <a:moveTo>
                      <a:pt x="51" y="0"/>
                    </a:moveTo>
                    <a:lnTo>
                      <a:pt x="61" y="17"/>
                    </a:lnTo>
                    <a:lnTo>
                      <a:pt x="66" y="38"/>
                    </a:lnTo>
                    <a:lnTo>
                      <a:pt x="65" y="62"/>
                    </a:lnTo>
                    <a:lnTo>
                      <a:pt x="61" y="89"/>
                    </a:lnTo>
                    <a:lnTo>
                      <a:pt x="51" y="114"/>
                    </a:lnTo>
                    <a:lnTo>
                      <a:pt x="40" y="140"/>
                    </a:lnTo>
                    <a:lnTo>
                      <a:pt x="28" y="163"/>
                    </a:lnTo>
                    <a:lnTo>
                      <a:pt x="17" y="184"/>
                    </a:lnTo>
                    <a:lnTo>
                      <a:pt x="11" y="180"/>
                    </a:lnTo>
                    <a:lnTo>
                      <a:pt x="8" y="178"/>
                    </a:lnTo>
                    <a:lnTo>
                      <a:pt x="2" y="174"/>
                    </a:lnTo>
                    <a:lnTo>
                      <a:pt x="0" y="173"/>
                    </a:lnTo>
                    <a:lnTo>
                      <a:pt x="6" y="152"/>
                    </a:lnTo>
                    <a:lnTo>
                      <a:pt x="15" y="133"/>
                    </a:lnTo>
                    <a:lnTo>
                      <a:pt x="23" y="114"/>
                    </a:lnTo>
                    <a:lnTo>
                      <a:pt x="34" y="93"/>
                    </a:lnTo>
                    <a:lnTo>
                      <a:pt x="40" y="72"/>
                    </a:lnTo>
                    <a:lnTo>
                      <a:pt x="46" y="53"/>
                    </a:lnTo>
                    <a:lnTo>
                      <a:pt x="44" y="34"/>
                    </a:lnTo>
                    <a:lnTo>
                      <a:pt x="40" y="15"/>
                    </a:lnTo>
                    <a:lnTo>
                      <a:pt x="42" y="9"/>
                    </a:lnTo>
                    <a:lnTo>
                      <a:pt x="46" y="5"/>
                    </a:lnTo>
                    <a:lnTo>
                      <a:pt x="49" y="1"/>
                    </a:lnTo>
                    <a:lnTo>
                      <a:pt x="51"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89" name="Freeform 96"/>
              <p:cNvSpPr>
                <a:spLocks/>
              </p:cNvSpPr>
              <p:nvPr/>
            </p:nvSpPr>
            <p:spPr bwMode="auto">
              <a:xfrm>
                <a:off x="1905" y="988"/>
                <a:ext cx="155" cy="75"/>
              </a:xfrm>
              <a:custGeom>
                <a:avLst/>
                <a:gdLst>
                  <a:gd name="T0" fmla="*/ 1 w 310"/>
                  <a:gd name="T1" fmla="*/ 0 h 150"/>
                  <a:gd name="T2" fmla="*/ 1 w 310"/>
                  <a:gd name="T3" fmla="*/ 1 h 150"/>
                  <a:gd name="T4" fmla="*/ 1 w 310"/>
                  <a:gd name="T5" fmla="*/ 1 h 150"/>
                  <a:gd name="T6" fmla="*/ 1 w 310"/>
                  <a:gd name="T7" fmla="*/ 1 h 150"/>
                  <a:gd name="T8" fmla="*/ 1 w 310"/>
                  <a:gd name="T9" fmla="*/ 1 h 150"/>
                  <a:gd name="T10" fmla="*/ 1 w 310"/>
                  <a:gd name="T11" fmla="*/ 1 h 150"/>
                  <a:gd name="T12" fmla="*/ 1 w 310"/>
                  <a:gd name="T13" fmla="*/ 1 h 150"/>
                  <a:gd name="T14" fmla="*/ 1 w 310"/>
                  <a:gd name="T15" fmla="*/ 1 h 150"/>
                  <a:gd name="T16" fmla="*/ 1 w 310"/>
                  <a:gd name="T17" fmla="*/ 1 h 150"/>
                  <a:gd name="T18" fmla="*/ 1 w 310"/>
                  <a:gd name="T19" fmla="*/ 1 h 150"/>
                  <a:gd name="T20" fmla="*/ 1 w 310"/>
                  <a:gd name="T21" fmla="*/ 1 h 150"/>
                  <a:gd name="T22" fmla="*/ 1 w 310"/>
                  <a:gd name="T23" fmla="*/ 1 h 150"/>
                  <a:gd name="T24" fmla="*/ 1 w 310"/>
                  <a:gd name="T25" fmla="*/ 1 h 150"/>
                  <a:gd name="T26" fmla="*/ 1 w 310"/>
                  <a:gd name="T27" fmla="*/ 1 h 150"/>
                  <a:gd name="T28" fmla="*/ 1 w 310"/>
                  <a:gd name="T29" fmla="*/ 1 h 150"/>
                  <a:gd name="T30" fmla="*/ 1 w 310"/>
                  <a:gd name="T31" fmla="*/ 1 h 150"/>
                  <a:gd name="T32" fmla="*/ 1 w 310"/>
                  <a:gd name="T33" fmla="*/ 1 h 150"/>
                  <a:gd name="T34" fmla="*/ 1 w 310"/>
                  <a:gd name="T35" fmla="*/ 1 h 150"/>
                  <a:gd name="T36" fmla="*/ 1 w 310"/>
                  <a:gd name="T37" fmla="*/ 1 h 150"/>
                  <a:gd name="T38" fmla="*/ 1 w 310"/>
                  <a:gd name="T39" fmla="*/ 1 h 150"/>
                  <a:gd name="T40" fmla="*/ 1 w 310"/>
                  <a:gd name="T41" fmla="*/ 1 h 150"/>
                  <a:gd name="T42" fmla="*/ 1 w 310"/>
                  <a:gd name="T43" fmla="*/ 1 h 150"/>
                  <a:gd name="T44" fmla="*/ 1 w 310"/>
                  <a:gd name="T45" fmla="*/ 1 h 150"/>
                  <a:gd name="T46" fmla="*/ 1 w 310"/>
                  <a:gd name="T47" fmla="*/ 1 h 150"/>
                  <a:gd name="T48" fmla="*/ 1 w 310"/>
                  <a:gd name="T49" fmla="*/ 1 h 150"/>
                  <a:gd name="T50" fmla="*/ 1 w 310"/>
                  <a:gd name="T51" fmla="*/ 1 h 150"/>
                  <a:gd name="T52" fmla="*/ 1 w 310"/>
                  <a:gd name="T53" fmla="*/ 1 h 150"/>
                  <a:gd name="T54" fmla="*/ 1 w 310"/>
                  <a:gd name="T55" fmla="*/ 1 h 150"/>
                  <a:gd name="T56" fmla="*/ 1 w 310"/>
                  <a:gd name="T57" fmla="*/ 1 h 150"/>
                  <a:gd name="T58" fmla="*/ 1 w 310"/>
                  <a:gd name="T59" fmla="*/ 1 h 150"/>
                  <a:gd name="T60" fmla="*/ 1 w 310"/>
                  <a:gd name="T61" fmla="*/ 1 h 150"/>
                  <a:gd name="T62" fmla="*/ 1 w 310"/>
                  <a:gd name="T63" fmla="*/ 1 h 150"/>
                  <a:gd name="T64" fmla="*/ 1 w 310"/>
                  <a:gd name="T65" fmla="*/ 1 h 150"/>
                  <a:gd name="T66" fmla="*/ 1 w 310"/>
                  <a:gd name="T67" fmla="*/ 1 h 150"/>
                  <a:gd name="T68" fmla="*/ 1 w 310"/>
                  <a:gd name="T69" fmla="*/ 1 h 150"/>
                  <a:gd name="T70" fmla="*/ 1 w 310"/>
                  <a:gd name="T71" fmla="*/ 1 h 150"/>
                  <a:gd name="T72" fmla="*/ 0 w 310"/>
                  <a:gd name="T73" fmla="*/ 1 h 150"/>
                  <a:gd name="T74" fmla="*/ 1 w 310"/>
                  <a:gd name="T75" fmla="*/ 1 h 150"/>
                  <a:gd name="T76" fmla="*/ 1 w 310"/>
                  <a:gd name="T77" fmla="*/ 1 h 150"/>
                  <a:gd name="T78" fmla="*/ 1 w 310"/>
                  <a:gd name="T79" fmla="*/ 0 h 150"/>
                  <a:gd name="T80" fmla="*/ 1 w 310"/>
                  <a:gd name="T81" fmla="*/ 0 h 150"/>
                  <a:gd name="T82" fmla="*/ 1 w 310"/>
                  <a:gd name="T83" fmla="*/ 0 h 1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10"/>
                  <a:gd name="T127" fmla="*/ 0 h 150"/>
                  <a:gd name="T128" fmla="*/ 310 w 310"/>
                  <a:gd name="T129" fmla="*/ 150 h 15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10" h="150">
                    <a:moveTo>
                      <a:pt x="14" y="0"/>
                    </a:moveTo>
                    <a:lnTo>
                      <a:pt x="33" y="21"/>
                    </a:lnTo>
                    <a:lnTo>
                      <a:pt x="55" y="47"/>
                    </a:lnTo>
                    <a:lnTo>
                      <a:pt x="84" y="72"/>
                    </a:lnTo>
                    <a:lnTo>
                      <a:pt x="114" y="97"/>
                    </a:lnTo>
                    <a:lnTo>
                      <a:pt x="141" y="116"/>
                    </a:lnTo>
                    <a:lnTo>
                      <a:pt x="169" y="129"/>
                    </a:lnTo>
                    <a:lnTo>
                      <a:pt x="192" y="131"/>
                    </a:lnTo>
                    <a:lnTo>
                      <a:pt x="211" y="122"/>
                    </a:lnTo>
                    <a:lnTo>
                      <a:pt x="223" y="103"/>
                    </a:lnTo>
                    <a:lnTo>
                      <a:pt x="234" y="85"/>
                    </a:lnTo>
                    <a:lnTo>
                      <a:pt x="244" y="72"/>
                    </a:lnTo>
                    <a:lnTo>
                      <a:pt x="253" y="61"/>
                    </a:lnTo>
                    <a:lnTo>
                      <a:pt x="261" y="49"/>
                    </a:lnTo>
                    <a:lnTo>
                      <a:pt x="268" y="40"/>
                    </a:lnTo>
                    <a:lnTo>
                      <a:pt x="278" y="30"/>
                    </a:lnTo>
                    <a:lnTo>
                      <a:pt x="289" y="21"/>
                    </a:lnTo>
                    <a:lnTo>
                      <a:pt x="293" y="21"/>
                    </a:lnTo>
                    <a:lnTo>
                      <a:pt x="299" y="21"/>
                    </a:lnTo>
                    <a:lnTo>
                      <a:pt x="304" y="21"/>
                    </a:lnTo>
                    <a:lnTo>
                      <a:pt x="310" y="23"/>
                    </a:lnTo>
                    <a:lnTo>
                      <a:pt x="301" y="34"/>
                    </a:lnTo>
                    <a:lnTo>
                      <a:pt x="293" y="47"/>
                    </a:lnTo>
                    <a:lnTo>
                      <a:pt x="284" y="57"/>
                    </a:lnTo>
                    <a:lnTo>
                      <a:pt x="278" y="68"/>
                    </a:lnTo>
                    <a:lnTo>
                      <a:pt x="268" y="78"/>
                    </a:lnTo>
                    <a:lnTo>
                      <a:pt x="259" y="91"/>
                    </a:lnTo>
                    <a:lnTo>
                      <a:pt x="249" y="104"/>
                    </a:lnTo>
                    <a:lnTo>
                      <a:pt x="240" y="122"/>
                    </a:lnTo>
                    <a:lnTo>
                      <a:pt x="211" y="144"/>
                    </a:lnTo>
                    <a:lnTo>
                      <a:pt x="181" y="150"/>
                    </a:lnTo>
                    <a:lnTo>
                      <a:pt x="147" y="144"/>
                    </a:lnTo>
                    <a:lnTo>
                      <a:pt x="114" y="125"/>
                    </a:lnTo>
                    <a:lnTo>
                      <a:pt x="80" y="99"/>
                    </a:lnTo>
                    <a:lnTo>
                      <a:pt x="50" y="68"/>
                    </a:lnTo>
                    <a:lnTo>
                      <a:pt x="21" y="36"/>
                    </a:lnTo>
                    <a:lnTo>
                      <a:pt x="0" y="8"/>
                    </a:lnTo>
                    <a:lnTo>
                      <a:pt x="2" y="4"/>
                    </a:lnTo>
                    <a:lnTo>
                      <a:pt x="6" y="2"/>
                    </a:lnTo>
                    <a:lnTo>
                      <a:pt x="10" y="0"/>
                    </a:lnTo>
                    <a:lnTo>
                      <a:pt x="14"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90" name="Freeform 97"/>
              <p:cNvSpPr>
                <a:spLocks/>
              </p:cNvSpPr>
              <p:nvPr/>
            </p:nvSpPr>
            <p:spPr bwMode="auto">
              <a:xfrm>
                <a:off x="1993" y="1008"/>
                <a:ext cx="43" cy="26"/>
              </a:xfrm>
              <a:custGeom>
                <a:avLst/>
                <a:gdLst>
                  <a:gd name="T0" fmla="*/ 1 w 86"/>
                  <a:gd name="T1" fmla="*/ 0 h 51"/>
                  <a:gd name="T2" fmla="*/ 1 w 86"/>
                  <a:gd name="T3" fmla="*/ 1 h 51"/>
                  <a:gd name="T4" fmla="*/ 1 w 86"/>
                  <a:gd name="T5" fmla="*/ 1 h 51"/>
                  <a:gd name="T6" fmla="*/ 1 w 86"/>
                  <a:gd name="T7" fmla="*/ 1 h 51"/>
                  <a:gd name="T8" fmla="*/ 1 w 86"/>
                  <a:gd name="T9" fmla="*/ 1 h 51"/>
                  <a:gd name="T10" fmla="*/ 1 w 86"/>
                  <a:gd name="T11" fmla="*/ 1 h 51"/>
                  <a:gd name="T12" fmla="*/ 1 w 86"/>
                  <a:gd name="T13" fmla="*/ 1 h 51"/>
                  <a:gd name="T14" fmla="*/ 1 w 86"/>
                  <a:gd name="T15" fmla="*/ 1 h 51"/>
                  <a:gd name="T16" fmla="*/ 1 w 86"/>
                  <a:gd name="T17" fmla="*/ 1 h 51"/>
                  <a:gd name="T18" fmla="*/ 1 w 86"/>
                  <a:gd name="T19" fmla="*/ 1 h 51"/>
                  <a:gd name="T20" fmla="*/ 1 w 86"/>
                  <a:gd name="T21" fmla="*/ 1 h 51"/>
                  <a:gd name="T22" fmla="*/ 1 w 86"/>
                  <a:gd name="T23" fmla="*/ 1 h 51"/>
                  <a:gd name="T24" fmla="*/ 1 w 86"/>
                  <a:gd name="T25" fmla="*/ 1 h 51"/>
                  <a:gd name="T26" fmla="*/ 1 w 86"/>
                  <a:gd name="T27" fmla="*/ 1 h 51"/>
                  <a:gd name="T28" fmla="*/ 1 w 86"/>
                  <a:gd name="T29" fmla="*/ 1 h 51"/>
                  <a:gd name="T30" fmla="*/ 1 w 86"/>
                  <a:gd name="T31" fmla="*/ 1 h 51"/>
                  <a:gd name="T32" fmla="*/ 1 w 86"/>
                  <a:gd name="T33" fmla="*/ 1 h 51"/>
                  <a:gd name="T34" fmla="*/ 1 w 86"/>
                  <a:gd name="T35" fmla="*/ 1 h 51"/>
                  <a:gd name="T36" fmla="*/ 1 w 86"/>
                  <a:gd name="T37" fmla="*/ 1 h 51"/>
                  <a:gd name="T38" fmla="*/ 0 w 86"/>
                  <a:gd name="T39" fmla="*/ 1 h 51"/>
                  <a:gd name="T40" fmla="*/ 1 w 86"/>
                  <a:gd name="T41" fmla="*/ 0 h 51"/>
                  <a:gd name="T42" fmla="*/ 1 w 86"/>
                  <a:gd name="T43" fmla="*/ 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6"/>
                  <a:gd name="T67" fmla="*/ 0 h 51"/>
                  <a:gd name="T68" fmla="*/ 86 w 86"/>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6" h="51">
                    <a:moveTo>
                      <a:pt x="4" y="0"/>
                    </a:moveTo>
                    <a:lnTo>
                      <a:pt x="11" y="6"/>
                    </a:lnTo>
                    <a:lnTo>
                      <a:pt x="21" y="11"/>
                    </a:lnTo>
                    <a:lnTo>
                      <a:pt x="30" y="17"/>
                    </a:lnTo>
                    <a:lnTo>
                      <a:pt x="40" y="23"/>
                    </a:lnTo>
                    <a:lnTo>
                      <a:pt x="50" y="25"/>
                    </a:lnTo>
                    <a:lnTo>
                      <a:pt x="61" y="25"/>
                    </a:lnTo>
                    <a:lnTo>
                      <a:pt x="72" y="25"/>
                    </a:lnTo>
                    <a:lnTo>
                      <a:pt x="86" y="26"/>
                    </a:lnTo>
                    <a:lnTo>
                      <a:pt x="84" y="30"/>
                    </a:lnTo>
                    <a:lnTo>
                      <a:pt x="80" y="40"/>
                    </a:lnTo>
                    <a:lnTo>
                      <a:pt x="74" y="45"/>
                    </a:lnTo>
                    <a:lnTo>
                      <a:pt x="72" y="51"/>
                    </a:lnTo>
                    <a:lnTo>
                      <a:pt x="65" y="51"/>
                    </a:lnTo>
                    <a:lnTo>
                      <a:pt x="51" y="49"/>
                    </a:lnTo>
                    <a:lnTo>
                      <a:pt x="38" y="45"/>
                    </a:lnTo>
                    <a:lnTo>
                      <a:pt x="25" y="42"/>
                    </a:lnTo>
                    <a:lnTo>
                      <a:pt x="11" y="32"/>
                    </a:lnTo>
                    <a:lnTo>
                      <a:pt x="4" y="25"/>
                    </a:lnTo>
                    <a:lnTo>
                      <a:pt x="0" y="11"/>
                    </a:lnTo>
                    <a:lnTo>
                      <a:pt x="4"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91" name="Freeform 98"/>
              <p:cNvSpPr>
                <a:spLocks/>
              </p:cNvSpPr>
              <p:nvPr/>
            </p:nvSpPr>
            <p:spPr bwMode="auto">
              <a:xfrm>
                <a:off x="1831" y="959"/>
                <a:ext cx="63" cy="108"/>
              </a:xfrm>
              <a:custGeom>
                <a:avLst/>
                <a:gdLst>
                  <a:gd name="T0" fmla="*/ 0 w 127"/>
                  <a:gd name="T1" fmla="*/ 0 h 215"/>
                  <a:gd name="T2" fmla="*/ 0 w 127"/>
                  <a:gd name="T3" fmla="*/ 1 h 215"/>
                  <a:gd name="T4" fmla="*/ 0 w 127"/>
                  <a:gd name="T5" fmla="*/ 1 h 215"/>
                  <a:gd name="T6" fmla="*/ 0 w 127"/>
                  <a:gd name="T7" fmla="*/ 1 h 215"/>
                  <a:gd name="T8" fmla="*/ 0 w 127"/>
                  <a:gd name="T9" fmla="*/ 1 h 215"/>
                  <a:gd name="T10" fmla="*/ 0 w 127"/>
                  <a:gd name="T11" fmla="*/ 1 h 215"/>
                  <a:gd name="T12" fmla="*/ 0 w 127"/>
                  <a:gd name="T13" fmla="*/ 1 h 215"/>
                  <a:gd name="T14" fmla="*/ 0 w 127"/>
                  <a:gd name="T15" fmla="*/ 1 h 215"/>
                  <a:gd name="T16" fmla="*/ 0 w 127"/>
                  <a:gd name="T17" fmla="*/ 1 h 215"/>
                  <a:gd name="T18" fmla="*/ 0 w 127"/>
                  <a:gd name="T19" fmla="*/ 1 h 215"/>
                  <a:gd name="T20" fmla="*/ 0 w 127"/>
                  <a:gd name="T21" fmla="*/ 1 h 215"/>
                  <a:gd name="T22" fmla="*/ 0 w 127"/>
                  <a:gd name="T23" fmla="*/ 1 h 215"/>
                  <a:gd name="T24" fmla="*/ 0 w 127"/>
                  <a:gd name="T25" fmla="*/ 1 h 215"/>
                  <a:gd name="T26" fmla="*/ 0 w 127"/>
                  <a:gd name="T27" fmla="*/ 1 h 215"/>
                  <a:gd name="T28" fmla="*/ 0 w 127"/>
                  <a:gd name="T29" fmla="*/ 1 h 215"/>
                  <a:gd name="T30" fmla="*/ 0 w 127"/>
                  <a:gd name="T31" fmla="*/ 1 h 215"/>
                  <a:gd name="T32" fmla="*/ 0 w 127"/>
                  <a:gd name="T33" fmla="*/ 1 h 215"/>
                  <a:gd name="T34" fmla="*/ 0 w 127"/>
                  <a:gd name="T35" fmla="*/ 1 h 215"/>
                  <a:gd name="T36" fmla="*/ 0 w 127"/>
                  <a:gd name="T37" fmla="*/ 1 h 215"/>
                  <a:gd name="T38" fmla="*/ 0 w 127"/>
                  <a:gd name="T39" fmla="*/ 1 h 215"/>
                  <a:gd name="T40" fmla="*/ 0 w 127"/>
                  <a:gd name="T41" fmla="*/ 1 h 215"/>
                  <a:gd name="T42" fmla="*/ 0 w 127"/>
                  <a:gd name="T43" fmla="*/ 1 h 215"/>
                  <a:gd name="T44" fmla="*/ 0 w 127"/>
                  <a:gd name="T45" fmla="*/ 1 h 215"/>
                  <a:gd name="T46" fmla="*/ 0 w 127"/>
                  <a:gd name="T47" fmla="*/ 1 h 215"/>
                  <a:gd name="T48" fmla="*/ 0 w 127"/>
                  <a:gd name="T49" fmla="*/ 1 h 215"/>
                  <a:gd name="T50" fmla="*/ 0 w 127"/>
                  <a:gd name="T51" fmla="*/ 1 h 215"/>
                  <a:gd name="T52" fmla="*/ 0 w 127"/>
                  <a:gd name="T53" fmla="*/ 1 h 215"/>
                  <a:gd name="T54" fmla="*/ 0 w 127"/>
                  <a:gd name="T55" fmla="*/ 1 h 215"/>
                  <a:gd name="T56" fmla="*/ 0 w 127"/>
                  <a:gd name="T57" fmla="*/ 1 h 215"/>
                  <a:gd name="T58" fmla="*/ 0 w 127"/>
                  <a:gd name="T59" fmla="*/ 1 h 215"/>
                  <a:gd name="T60" fmla="*/ 0 w 127"/>
                  <a:gd name="T61" fmla="*/ 1 h 215"/>
                  <a:gd name="T62" fmla="*/ 0 w 127"/>
                  <a:gd name="T63" fmla="*/ 1 h 215"/>
                  <a:gd name="T64" fmla="*/ 0 w 127"/>
                  <a:gd name="T65" fmla="*/ 0 h 215"/>
                  <a:gd name="T66" fmla="*/ 0 w 127"/>
                  <a:gd name="T67" fmla="*/ 0 h 2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7"/>
                  <a:gd name="T103" fmla="*/ 0 h 215"/>
                  <a:gd name="T104" fmla="*/ 127 w 127"/>
                  <a:gd name="T105" fmla="*/ 215 h 2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7" h="215">
                    <a:moveTo>
                      <a:pt x="13" y="0"/>
                    </a:moveTo>
                    <a:lnTo>
                      <a:pt x="34" y="21"/>
                    </a:lnTo>
                    <a:lnTo>
                      <a:pt x="53" y="44"/>
                    </a:lnTo>
                    <a:lnTo>
                      <a:pt x="69" y="68"/>
                    </a:lnTo>
                    <a:lnTo>
                      <a:pt x="84" y="95"/>
                    </a:lnTo>
                    <a:lnTo>
                      <a:pt x="97" y="122"/>
                    </a:lnTo>
                    <a:lnTo>
                      <a:pt x="108" y="150"/>
                    </a:lnTo>
                    <a:lnTo>
                      <a:pt x="118" y="177"/>
                    </a:lnTo>
                    <a:lnTo>
                      <a:pt x="127" y="205"/>
                    </a:lnTo>
                    <a:lnTo>
                      <a:pt x="124" y="207"/>
                    </a:lnTo>
                    <a:lnTo>
                      <a:pt x="118" y="209"/>
                    </a:lnTo>
                    <a:lnTo>
                      <a:pt x="112" y="211"/>
                    </a:lnTo>
                    <a:lnTo>
                      <a:pt x="108" y="215"/>
                    </a:lnTo>
                    <a:lnTo>
                      <a:pt x="103" y="198"/>
                    </a:lnTo>
                    <a:lnTo>
                      <a:pt x="95" y="180"/>
                    </a:lnTo>
                    <a:lnTo>
                      <a:pt x="88" y="163"/>
                    </a:lnTo>
                    <a:lnTo>
                      <a:pt x="82" y="146"/>
                    </a:lnTo>
                    <a:lnTo>
                      <a:pt x="74" y="129"/>
                    </a:lnTo>
                    <a:lnTo>
                      <a:pt x="67" y="114"/>
                    </a:lnTo>
                    <a:lnTo>
                      <a:pt x="59" y="99"/>
                    </a:lnTo>
                    <a:lnTo>
                      <a:pt x="53" y="84"/>
                    </a:lnTo>
                    <a:lnTo>
                      <a:pt x="46" y="74"/>
                    </a:lnTo>
                    <a:lnTo>
                      <a:pt x="42" y="65"/>
                    </a:lnTo>
                    <a:lnTo>
                      <a:pt x="34" y="55"/>
                    </a:lnTo>
                    <a:lnTo>
                      <a:pt x="27" y="44"/>
                    </a:lnTo>
                    <a:lnTo>
                      <a:pt x="19" y="34"/>
                    </a:lnTo>
                    <a:lnTo>
                      <a:pt x="13" y="25"/>
                    </a:lnTo>
                    <a:lnTo>
                      <a:pt x="6" y="15"/>
                    </a:lnTo>
                    <a:lnTo>
                      <a:pt x="2" y="9"/>
                    </a:lnTo>
                    <a:lnTo>
                      <a:pt x="0" y="6"/>
                    </a:lnTo>
                    <a:lnTo>
                      <a:pt x="4" y="4"/>
                    </a:lnTo>
                    <a:lnTo>
                      <a:pt x="8" y="4"/>
                    </a:lnTo>
                    <a:lnTo>
                      <a:pt x="13"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92" name="Freeform 99"/>
              <p:cNvSpPr>
                <a:spLocks/>
              </p:cNvSpPr>
              <p:nvPr/>
            </p:nvSpPr>
            <p:spPr bwMode="auto">
              <a:xfrm>
                <a:off x="1956" y="1114"/>
                <a:ext cx="119" cy="82"/>
              </a:xfrm>
              <a:custGeom>
                <a:avLst/>
                <a:gdLst>
                  <a:gd name="T0" fmla="*/ 1 w 238"/>
                  <a:gd name="T1" fmla="*/ 0 h 163"/>
                  <a:gd name="T2" fmla="*/ 1 w 238"/>
                  <a:gd name="T3" fmla="*/ 1 h 163"/>
                  <a:gd name="T4" fmla="*/ 1 w 238"/>
                  <a:gd name="T5" fmla="*/ 1 h 163"/>
                  <a:gd name="T6" fmla="*/ 1 w 238"/>
                  <a:gd name="T7" fmla="*/ 1 h 163"/>
                  <a:gd name="T8" fmla="*/ 1 w 238"/>
                  <a:gd name="T9" fmla="*/ 1 h 163"/>
                  <a:gd name="T10" fmla="*/ 1 w 238"/>
                  <a:gd name="T11" fmla="*/ 1 h 163"/>
                  <a:gd name="T12" fmla="*/ 1 w 238"/>
                  <a:gd name="T13" fmla="*/ 1 h 163"/>
                  <a:gd name="T14" fmla="*/ 1 w 238"/>
                  <a:gd name="T15" fmla="*/ 1 h 163"/>
                  <a:gd name="T16" fmla="*/ 1 w 238"/>
                  <a:gd name="T17" fmla="*/ 1 h 163"/>
                  <a:gd name="T18" fmla="*/ 1 w 238"/>
                  <a:gd name="T19" fmla="*/ 1 h 163"/>
                  <a:gd name="T20" fmla="*/ 1 w 238"/>
                  <a:gd name="T21" fmla="*/ 1 h 163"/>
                  <a:gd name="T22" fmla="*/ 1 w 238"/>
                  <a:gd name="T23" fmla="*/ 1 h 163"/>
                  <a:gd name="T24" fmla="*/ 1 w 238"/>
                  <a:gd name="T25" fmla="*/ 1 h 163"/>
                  <a:gd name="T26" fmla="*/ 1 w 238"/>
                  <a:gd name="T27" fmla="*/ 1 h 163"/>
                  <a:gd name="T28" fmla="*/ 1 w 238"/>
                  <a:gd name="T29" fmla="*/ 1 h 163"/>
                  <a:gd name="T30" fmla="*/ 1 w 238"/>
                  <a:gd name="T31" fmla="*/ 1 h 163"/>
                  <a:gd name="T32" fmla="*/ 1 w 238"/>
                  <a:gd name="T33" fmla="*/ 1 h 163"/>
                  <a:gd name="T34" fmla="*/ 1 w 238"/>
                  <a:gd name="T35" fmla="*/ 1 h 163"/>
                  <a:gd name="T36" fmla="*/ 1 w 238"/>
                  <a:gd name="T37" fmla="*/ 1 h 163"/>
                  <a:gd name="T38" fmla="*/ 1 w 238"/>
                  <a:gd name="T39" fmla="*/ 1 h 163"/>
                  <a:gd name="T40" fmla="*/ 1 w 238"/>
                  <a:gd name="T41" fmla="*/ 1 h 163"/>
                  <a:gd name="T42" fmla="*/ 1 w 238"/>
                  <a:gd name="T43" fmla="*/ 1 h 163"/>
                  <a:gd name="T44" fmla="*/ 0 w 238"/>
                  <a:gd name="T45" fmla="*/ 1 h 163"/>
                  <a:gd name="T46" fmla="*/ 0 w 238"/>
                  <a:gd name="T47" fmla="*/ 1 h 163"/>
                  <a:gd name="T48" fmla="*/ 0 w 238"/>
                  <a:gd name="T49" fmla="*/ 1 h 163"/>
                  <a:gd name="T50" fmla="*/ 1 w 238"/>
                  <a:gd name="T51" fmla="*/ 1 h 163"/>
                  <a:gd name="T52" fmla="*/ 1 w 238"/>
                  <a:gd name="T53" fmla="*/ 0 h 163"/>
                  <a:gd name="T54" fmla="*/ 1 w 238"/>
                  <a:gd name="T55" fmla="*/ 0 h 16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8"/>
                  <a:gd name="T85" fmla="*/ 0 h 163"/>
                  <a:gd name="T86" fmla="*/ 238 w 238"/>
                  <a:gd name="T87" fmla="*/ 163 h 16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8" h="163">
                    <a:moveTo>
                      <a:pt x="4" y="0"/>
                    </a:moveTo>
                    <a:lnTo>
                      <a:pt x="28" y="15"/>
                    </a:lnTo>
                    <a:lnTo>
                      <a:pt x="53" y="34"/>
                    </a:lnTo>
                    <a:lnTo>
                      <a:pt x="84" y="53"/>
                    </a:lnTo>
                    <a:lnTo>
                      <a:pt x="114" y="72"/>
                    </a:lnTo>
                    <a:lnTo>
                      <a:pt x="146" y="93"/>
                    </a:lnTo>
                    <a:lnTo>
                      <a:pt x="177" y="114"/>
                    </a:lnTo>
                    <a:lnTo>
                      <a:pt x="207" y="131"/>
                    </a:lnTo>
                    <a:lnTo>
                      <a:pt x="238" y="150"/>
                    </a:lnTo>
                    <a:lnTo>
                      <a:pt x="236" y="152"/>
                    </a:lnTo>
                    <a:lnTo>
                      <a:pt x="232" y="154"/>
                    </a:lnTo>
                    <a:lnTo>
                      <a:pt x="226" y="154"/>
                    </a:lnTo>
                    <a:lnTo>
                      <a:pt x="226" y="157"/>
                    </a:lnTo>
                    <a:lnTo>
                      <a:pt x="220" y="159"/>
                    </a:lnTo>
                    <a:lnTo>
                      <a:pt x="217" y="163"/>
                    </a:lnTo>
                    <a:lnTo>
                      <a:pt x="188" y="146"/>
                    </a:lnTo>
                    <a:lnTo>
                      <a:pt x="160" y="127"/>
                    </a:lnTo>
                    <a:lnTo>
                      <a:pt x="129" y="108"/>
                    </a:lnTo>
                    <a:lnTo>
                      <a:pt x="101" y="89"/>
                    </a:lnTo>
                    <a:lnTo>
                      <a:pt x="72" y="70"/>
                    </a:lnTo>
                    <a:lnTo>
                      <a:pt x="46" y="53"/>
                    </a:lnTo>
                    <a:lnTo>
                      <a:pt x="21" y="34"/>
                    </a:lnTo>
                    <a:lnTo>
                      <a:pt x="0" y="19"/>
                    </a:lnTo>
                    <a:lnTo>
                      <a:pt x="0" y="11"/>
                    </a:lnTo>
                    <a:lnTo>
                      <a:pt x="0" y="7"/>
                    </a:lnTo>
                    <a:lnTo>
                      <a:pt x="2" y="2"/>
                    </a:lnTo>
                    <a:lnTo>
                      <a:pt x="4"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93" name="Freeform 100"/>
              <p:cNvSpPr>
                <a:spLocks/>
              </p:cNvSpPr>
              <p:nvPr/>
            </p:nvSpPr>
            <p:spPr bwMode="auto">
              <a:xfrm>
                <a:off x="1939" y="1133"/>
                <a:ext cx="103" cy="73"/>
              </a:xfrm>
              <a:custGeom>
                <a:avLst/>
                <a:gdLst>
                  <a:gd name="T0" fmla="*/ 0 w 207"/>
                  <a:gd name="T1" fmla="*/ 0 h 144"/>
                  <a:gd name="T2" fmla="*/ 0 w 207"/>
                  <a:gd name="T3" fmla="*/ 1 h 144"/>
                  <a:gd name="T4" fmla="*/ 0 w 207"/>
                  <a:gd name="T5" fmla="*/ 1 h 144"/>
                  <a:gd name="T6" fmla="*/ 0 w 207"/>
                  <a:gd name="T7" fmla="*/ 1 h 144"/>
                  <a:gd name="T8" fmla="*/ 0 w 207"/>
                  <a:gd name="T9" fmla="*/ 1 h 144"/>
                  <a:gd name="T10" fmla="*/ 0 w 207"/>
                  <a:gd name="T11" fmla="*/ 1 h 144"/>
                  <a:gd name="T12" fmla="*/ 0 w 207"/>
                  <a:gd name="T13" fmla="*/ 1 h 144"/>
                  <a:gd name="T14" fmla="*/ 0 w 207"/>
                  <a:gd name="T15" fmla="*/ 1 h 144"/>
                  <a:gd name="T16" fmla="*/ 0 w 207"/>
                  <a:gd name="T17" fmla="*/ 1 h 144"/>
                  <a:gd name="T18" fmla="*/ 0 w 207"/>
                  <a:gd name="T19" fmla="*/ 1 h 144"/>
                  <a:gd name="T20" fmla="*/ 0 w 207"/>
                  <a:gd name="T21" fmla="*/ 1 h 144"/>
                  <a:gd name="T22" fmla="*/ 0 w 207"/>
                  <a:gd name="T23" fmla="*/ 1 h 144"/>
                  <a:gd name="T24" fmla="*/ 0 w 207"/>
                  <a:gd name="T25" fmla="*/ 1 h 144"/>
                  <a:gd name="T26" fmla="*/ 0 w 207"/>
                  <a:gd name="T27" fmla="*/ 1 h 144"/>
                  <a:gd name="T28" fmla="*/ 0 w 207"/>
                  <a:gd name="T29" fmla="*/ 1 h 144"/>
                  <a:gd name="T30" fmla="*/ 0 w 207"/>
                  <a:gd name="T31" fmla="*/ 1 h 144"/>
                  <a:gd name="T32" fmla="*/ 0 w 207"/>
                  <a:gd name="T33" fmla="*/ 1 h 144"/>
                  <a:gd name="T34" fmla="*/ 0 w 207"/>
                  <a:gd name="T35" fmla="*/ 1 h 144"/>
                  <a:gd name="T36" fmla="*/ 0 w 207"/>
                  <a:gd name="T37" fmla="*/ 1 h 144"/>
                  <a:gd name="T38" fmla="*/ 0 w 207"/>
                  <a:gd name="T39" fmla="*/ 1 h 144"/>
                  <a:gd name="T40" fmla="*/ 0 w 207"/>
                  <a:gd name="T41" fmla="*/ 1 h 144"/>
                  <a:gd name="T42" fmla="*/ 0 w 207"/>
                  <a:gd name="T43" fmla="*/ 1 h 144"/>
                  <a:gd name="T44" fmla="*/ 0 w 207"/>
                  <a:gd name="T45" fmla="*/ 1 h 144"/>
                  <a:gd name="T46" fmla="*/ 0 w 207"/>
                  <a:gd name="T47" fmla="*/ 1 h 144"/>
                  <a:gd name="T48" fmla="*/ 0 w 207"/>
                  <a:gd name="T49" fmla="*/ 1 h 144"/>
                  <a:gd name="T50" fmla="*/ 0 w 207"/>
                  <a:gd name="T51" fmla="*/ 0 h 144"/>
                  <a:gd name="T52" fmla="*/ 0 w 207"/>
                  <a:gd name="T53" fmla="*/ 0 h 144"/>
                  <a:gd name="T54" fmla="*/ 0 w 207"/>
                  <a:gd name="T55" fmla="*/ 0 h 1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07"/>
                  <a:gd name="T85" fmla="*/ 0 h 144"/>
                  <a:gd name="T86" fmla="*/ 207 w 207"/>
                  <a:gd name="T87" fmla="*/ 144 h 144"/>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07" h="144">
                    <a:moveTo>
                      <a:pt x="5" y="0"/>
                    </a:moveTo>
                    <a:lnTo>
                      <a:pt x="23" y="11"/>
                    </a:lnTo>
                    <a:lnTo>
                      <a:pt x="47" y="28"/>
                    </a:lnTo>
                    <a:lnTo>
                      <a:pt x="72" y="45"/>
                    </a:lnTo>
                    <a:lnTo>
                      <a:pt x="102" y="62"/>
                    </a:lnTo>
                    <a:lnTo>
                      <a:pt x="131" y="80"/>
                    </a:lnTo>
                    <a:lnTo>
                      <a:pt x="161" y="99"/>
                    </a:lnTo>
                    <a:lnTo>
                      <a:pt x="186" y="114"/>
                    </a:lnTo>
                    <a:lnTo>
                      <a:pt x="207" y="127"/>
                    </a:lnTo>
                    <a:lnTo>
                      <a:pt x="205" y="129"/>
                    </a:lnTo>
                    <a:lnTo>
                      <a:pt x="199" y="131"/>
                    </a:lnTo>
                    <a:lnTo>
                      <a:pt x="196" y="131"/>
                    </a:lnTo>
                    <a:lnTo>
                      <a:pt x="196" y="137"/>
                    </a:lnTo>
                    <a:lnTo>
                      <a:pt x="192" y="138"/>
                    </a:lnTo>
                    <a:lnTo>
                      <a:pt x="186" y="144"/>
                    </a:lnTo>
                    <a:lnTo>
                      <a:pt x="165" y="125"/>
                    </a:lnTo>
                    <a:lnTo>
                      <a:pt x="142" y="108"/>
                    </a:lnTo>
                    <a:lnTo>
                      <a:pt x="116" y="91"/>
                    </a:lnTo>
                    <a:lnTo>
                      <a:pt x="91" y="76"/>
                    </a:lnTo>
                    <a:lnTo>
                      <a:pt x="64" y="59"/>
                    </a:lnTo>
                    <a:lnTo>
                      <a:pt x="40" y="43"/>
                    </a:lnTo>
                    <a:lnTo>
                      <a:pt x="17" y="26"/>
                    </a:lnTo>
                    <a:lnTo>
                      <a:pt x="0" y="11"/>
                    </a:lnTo>
                    <a:lnTo>
                      <a:pt x="0" y="7"/>
                    </a:lnTo>
                    <a:lnTo>
                      <a:pt x="4" y="4"/>
                    </a:lnTo>
                    <a:lnTo>
                      <a:pt x="4" y="0"/>
                    </a:lnTo>
                    <a:lnTo>
                      <a:pt x="5"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94" name="Freeform 101"/>
              <p:cNvSpPr>
                <a:spLocks/>
              </p:cNvSpPr>
              <p:nvPr/>
            </p:nvSpPr>
            <p:spPr bwMode="auto">
              <a:xfrm>
                <a:off x="1600" y="1191"/>
                <a:ext cx="169" cy="189"/>
              </a:xfrm>
              <a:custGeom>
                <a:avLst/>
                <a:gdLst>
                  <a:gd name="T0" fmla="*/ 0 w 339"/>
                  <a:gd name="T1" fmla="*/ 0 h 376"/>
                  <a:gd name="T2" fmla="*/ 0 w 339"/>
                  <a:gd name="T3" fmla="*/ 1 h 376"/>
                  <a:gd name="T4" fmla="*/ 0 w 339"/>
                  <a:gd name="T5" fmla="*/ 1 h 376"/>
                  <a:gd name="T6" fmla="*/ 0 w 339"/>
                  <a:gd name="T7" fmla="*/ 1 h 376"/>
                  <a:gd name="T8" fmla="*/ 0 w 339"/>
                  <a:gd name="T9" fmla="*/ 1 h 376"/>
                  <a:gd name="T10" fmla="*/ 0 w 339"/>
                  <a:gd name="T11" fmla="*/ 1 h 376"/>
                  <a:gd name="T12" fmla="*/ 0 w 339"/>
                  <a:gd name="T13" fmla="*/ 1 h 376"/>
                  <a:gd name="T14" fmla="*/ 0 w 339"/>
                  <a:gd name="T15" fmla="*/ 1 h 376"/>
                  <a:gd name="T16" fmla="*/ 0 w 339"/>
                  <a:gd name="T17" fmla="*/ 1 h 376"/>
                  <a:gd name="T18" fmla="*/ 0 w 339"/>
                  <a:gd name="T19" fmla="*/ 1 h 376"/>
                  <a:gd name="T20" fmla="*/ 0 w 339"/>
                  <a:gd name="T21" fmla="*/ 1 h 376"/>
                  <a:gd name="T22" fmla="*/ 0 w 339"/>
                  <a:gd name="T23" fmla="*/ 1 h 376"/>
                  <a:gd name="T24" fmla="*/ 0 w 339"/>
                  <a:gd name="T25" fmla="*/ 1 h 376"/>
                  <a:gd name="T26" fmla="*/ 0 w 339"/>
                  <a:gd name="T27" fmla="*/ 1 h 376"/>
                  <a:gd name="T28" fmla="*/ 0 w 339"/>
                  <a:gd name="T29" fmla="*/ 1 h 376"/>
                  <a:gd name="T30" fmla="*/ 0 w 339"/>
                  <a:gd name="T31" fmla="*/ 1 h 376"/>
                  <a:gd name="T32" fmla="*/ 0 w 339"/>
                  <a:gd name="T33" fmla="*/ 1 h 376"/>
                  <a:gd name="T34" fmla="*/ 0 w 339"/>
                  <a:gd name="T35" fmla="*/ 1 h 376"/>
                  <a:gd name="T36" fmla="*/ 0 w 339"/>
                  <a:gd name="T37" fmla="*/ 1 h 376"/>
                  <a:gd name="T38" fmla="*/ 0 w 339"/>
                  <a:gd name="T39" fmla="*/ 1 h 376"/>
                  <a:gd name="T40" fmla="*/ 0 w 339"/>
                  <a:gd name="T41" fmla="*/ 1 h 376"/>
                  <a:gd name="T42" fmla="*/ 0 w 339"/>
                  <a:gd name="T43" fmla="*/ 1 h 376"/>
                  <a:gd name="T44" fmla="*/ 0 w 339"/>
                  <a:gd name="T45" fmla="*/ 1 h 376"/>
                  <a:gd name="T46" fmla="*/ 0 w 339"/>
                  <a:gd name="T47" fmla="*/ 1 h 376"/>
                  <a:gd name="T48" fmla="*/ 0 w 339"/>
                  <a:gd name="T49" fmla="*/ 1 h 376"/>
                  <a:gd name="T50" fmla="*/ 0 w 339"/>
                  <a:gd name="T51" fmla="*/ 1 h 376"/>
                  <a:gd name="T52" fmla="*/ 0 w 339"/>
                  <a:gd name="T53" fmla="*/ 1 h 376"/>
                  <a:gd name="T54" fmla="*/ 0 w 339"/>
                  <a:gd name="T55" fmla="*/ 1 h 376"/>
                  <a:gd name="T56" fmla="*/ 0 w 339"/>
                  <a:gd name="T57" fmla="*/ 0 h 376"/>
                  <a:gd name="T58" fmla="*/ 0 w 339"/>
                  <a:gd name="T59" fmla="*/ 0 h 37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39"/>
                  <a:gd name="T91" fmla="*/ 0 h 376"/>
                  <a:gd name="T92" fmla="*/ 339 w 339"/>
                  <a:gd name="T93" fmla="*/ 376 h 37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39" h="376">
                    <a:moveTo>
                      <a:pt x="329" y="0"/>
                    </a:moveTo>
                    <a:lnTo>
                      <a:pt x="337" y="7"/>
                    </a:lnTo>
                    <a:lnTo>
                      <a:pt x="339" y="15"/>
                    </a:lnTo>
                    <a:lnTo>
                      <a:pt x="333" y="24"/>
                    </a:lnTo>
                    <a:lnTo>
                      <a:pt x="325" y="34"/>
                    </a:lnTo>
                    <a:lnTo>
                      <a:pt x="316" y="43"/>
                    </a:lnTo>
                    <a:lnTo>
                      <a:pt x="304" y="53"/>
                    </a:lnTo>
                    <a:lnTo>
                      <a:pt x="293" y="59"/>
                    </a:lnTo>
                    <a:lnTo>
                      <a:pt x="287" y="68"/>
                    </a:lnTo>
                    <a:lnTo>
                      <a:pt x="247" y="104"/>
                    </a:lnTo>
                    <a:lnTo>
                      <a:pt x="207" y="138"/>
                    </a:lnTo>
                    <a:lnTo>
                      <a:pt x="166" y="173"/>
                    </a:lnTo>
                    <a:lnTo>
                      <a:pt x="130" y="209"/>
                    </a:lnTo>
                    <a:lnTo>
                      <a:pt x="93" y="245"/>
                    </a:lnTo>
                    <a:lnTo>
                      <a:pt x="63" y="285"/>
                    </a:lnTo>
                    <a:lnTo>
                      <a:pt x="36" y="325"/>
                    </a:lnTo>
                    <a:lnTo>
                      <a:pt x="19" y="372"/>
                    </a:lnTo>
                    <a:lnTo>
                      <a:pt x="15" y="374"/>
                    </a:lnTo>
                    <a:lnTo>
                      <a:pt x="12" y="376"/>
                    </a:lnTo>
                    <a:lnTo>
                      <a:pt x="4" y="372"/>
                    </a:lnTo>
                    <a:lnTo>
                      <a:pt x="0" y="368"/>
                    </a:lnTo>
                    <a:lnTo>
                      <a:pt x="21" y="306"/>
                    </a:lnTo>
                    <a:lnTo>
                      <a:pt x="53" y="252"/>
                    </a:lnTo>
                    <a:lnTo>
                      <a:pt x="93" y="205"/>
                    </a:lnTo>
                    <a:lnTo>
                      <a:pt x="139" y="163"/>
                    </a:lnTo>
                    <a:lnTo>
                      <a:pt x="187" y="121"/>
                    </a:lnTo>
                    <a:lnTo>
                      <a:pt x="236" y="83"/>
                    </a:lnTo>
                    <a:lnTo>
                      <a:pt x="283" y="43"/>
                    </a:lnTo>
                    <a:lnTo>
                      <a:pt x="329"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95" name="Freeform 102"/>
              <p:cNvSpPr>
                <a:spLocks/>
              </p:cNvSpPr>
              <p:nvPr/>
            </p:nvSpPr>
            <p:spPr bwMode="auto">
              <a:xfrm>
                <a:off x="2020" y="1180"/>
                <a:ext cx="264" cy="102"/>
              </a:xfrm>
              <a:custGeom>
                <a:avLst/>
                <a:gdLst>
                  <a:gd name="T0" fmla="*/ 0 w 529"/>
                  <a:gd name="T1" fmla="*/ 0 h 203"/>
                  <a:gd name="T2" fmla="*/ 0 w 529"/>
                  <a:gd name="T3" fmla="*/ 1 h 203"/>
                  <a:gd name="T4" fmla="*/ 0 w 529"/>
                  <a:gd name="T5" fmla="*/ 1 h 203"/>
                  <a:gd name="T6" fmla="*/ 0 w 529"/>
                  <a:gd name="T7" fmla="*/ 1 h 203"/>
                  <a:gd name="T8" fmla="*/ 0 w 529"/>
                  <a:gd name="T9" fmla="*/ 1 h 203"/>
                  <a:gd name="T10" fmla="*/ 0 w 529"/>
                  <a:gd name="T11" fmla="*/ 1 h 203"/>
                  <a:gd name="T12" fmla="*/ 0 w 529"/>
                  <a:gd name="T13" fmla="*/ 1 h 203"/>
                  <a:gd name="T14" fmla="*/ 0 w 529"/>
                  <a:gd name="T15" fmla="*/ 1 h 203"/>
                  <a:gd name="T16" fmla="*/ 0 w 529"/>
                  <a:gd name="T17" fmla="*/ 1 h 203"/>
                  <a:gd name="T18" fmla="*/ 0 w 529"/>
                  <a:gd name="T19" fmla="*/ 1 h 203"/>
                  <a:gd name="T20" fmla="*/ 0 w 529"/>
                  <a:gd name="T21" fmla="*/ 1 h 203"/>
                  <a:gd name="T22" fmla="*/ 0 w 529"/>
                  <a:gd name="T23" fmla="*/ 1 h 203"/>
                  <a:gd name="T24" fmla="*/ 0 w 529"/>
                  <a:gd name="T25" fmla="*/ 1 h 203"/>
                  <a:gd name="T26" fmla="*/ 0 w 529"/>
                  <a:gd name="T27" fmla="*/ 1 h 203"/>
                  <a:gd name="T28" fmla="*/ 0 w 529"/>
                  <a:gd name="T29" fmla="*/ 1 h 203"/>
                  <a:gd name="T30" fmla="*/ 0 w 529"/>
                  <a:gd name="T31" fmla="*/ 1 h 203"/>
                  <a:gd name="T32" fmla="*/ 0 w 529"/>
                  <a:gd name="T33" fmla="*/ 1 h 203"/>
                  <a:gd name="T34" fmla="*/ 0 w 529"/>
                  <a:gd name="T35" fmla="*/ 1 h 203"/>
                  <a:gd name="T36" fmla="*/ 0 w 529"/>
                  <a:gd name="T37" fmla="*/ 1 h 203"/>
                  <a:gd name="T38" fmla="*/ 0 w 529"/>
                  <a:gd name="T39" fmla="*/ 1 h 203"/>
                  <a:gd name="T40" fmla="*/ 0 w 529"/>
                  <a:gd name="T41" fmla="*/ 1 h 203"/>
                  <a:gd name="T42" fmla="*/ 0 w 529"/>
                  <a:gd name="T43" fmla="*/ 1 h 203"/>
                  <a:gd name="T44" fmla="*/ 0 w 529"/>
                  <a:gd name="T45" fmla="*/ 1 h 203"/>
                  <a:gd name="T46" fmla="*/ 0 w 529"/>
                  <a:gd name="T47" fmla="*/ 1 h 203"/>
                  <a:gd name="T48" fmla="*/ 0 w 529"/>
                  <a:gd name="T49" fmla="*/ 1 h 203"/>
                  <a:gd name="T50" fmla="*/ 0 w 529"/>
                  <a:gd name="T51" fmla="*/ 1 h 203"/>
                  <a:gd name="T52" fmla="*/ 0 w 529"/>
                  <a:gd name="T53" fmla="*/ 1 h 203"/>
                  <a:gd name="T54" fmla="*/ 0 w 529"/>
                  <a:gd name="T55" fmla="*/ 1 h 203"/>
                  <a:gd name="T56" fmla="*/ 0 w 529"/>
                  <a:gd name="T57" fmla="*/ 1 h 203"/>
                  <a:gd name="T58" fmla="*/ 0 w 529"/>
                  <a:gd name="T59" fmla="*/ 1 h 203"/>
                  <a:gd name="T60" fmla="*/ 0 w 529"/>
                  <a:gd name="T61" fmla="*/ 1 h 203"/>
                  <a:gd name="T62" fmla="*/ 0 w 529"/>
                  <a:gd name="T63" fmla="*/ 1 h 203"/>
                  <a:gd name="T64" fmla="*/ 0 w 529"/>
                  <a:gd name="T65" fmla="*/ 1 h 203"/>
                  <a:gd name="T66" fmla="*/ 0 w 529"/>
                  <a:gd name="T67" fmla="*/ 1 h 203"/>
                  <a:gd name="T68" fmla="*/ 0 w 529"/>
                  <a:gd name="T69" fmla="*/ 1 h 203"/>
                  <a:gd name="T70" fmla="*/ 0 w 529"/>
                  <a:gd name="T71" fmla="*/ 1 h 203"/>
                  <a:gd name="T72" fmla="*/ 0 w 529"/>
                  <a:gd name="T73" fmla="*/ 1 h 203"/>
                  <a:gd name="T74" fmla="*/ 0 w 529"/>
                  <a:gd name="T75" fmla="*/ 1 h 203"/>
                  <a:gd name="T76" fmla="*/ 0 w 529"/>
                  <a:gd name="T77" fmla="*/ 1 h 203"/>
                  <a:gd name="T78" fmla="*/ 0 w 529"/>
                  <a:gd name="T79" fmla="*/ 1 h 203"/>
                  <a:gd name="T80" fmla="*/ 0 w 529"/>
                  <a:gd name="T81" fmla="*/ 1 h 203"/>
                  <a:gd name="T82" fmla="*/ 0 w 529"/>
                  <a:gd name="T83" fmla="*/ 1 h 203"/>
                  <a:gd name="T84" fmla="*/ 0 w 529"/>
                  <a:gd name="T85" fmla="*/ 1 h 203"/>
                  <a:gd name="T86" fmla="*/ 0 w 529"/>
                  <a:gd name="T87" fmla="*/ 1 h 203"/>
                  <a:gd name="T88" fmla="*/ 0 w 529"/>
                  <a:gd name="T89" fmla="*/ 1 h 203"/>
                  <a:gd name="T90" fmla="*/ 0 w 529"/>
                  <a:gd name="T91" fmla="*/ 1 h 203"/>
                  <a:gd name="T92" fmla="*/ 0 w 529"/>
                  <a:gd name="T93" fmla="*/ 1 h 203"/>
                  <a:gd name="T94" fmla="*/ 0 w 529"/>
                  <a:gd name="T95" fmla="*/ 1 h 203"/>
                  <a:gd name="T96" fmla="*/ 0 w 529"/>
                  <a:gd name="T97" fmla="*/ 1 h 203"/>
                  <a:gd name="T98" fmla="*/ 0 w 529"/>
                  <a:gd name="T99" fmla="*/ 1 h 203"/>
                  <a:gd name="T100" fmla="*/ 0 w 529"/>
                  <a:gd name="T101" fmla="*/ 1 h 203"/>
                  <a:gd name="T102" fmla="*/ 0 w 529"/>
                  <a:gd name="T103" fmla="*/ 1 h 203"/>
                  <a:gd name="T104" fmla="*/ 0 w 529"/>
                  <a:gd name="T105" fmla="*/ 1 h 203"/>
                  <a:gd name="T106" fmla="*/ 0 w 529"/>
                  <a:gd name="T107" fmla="*/ 0 h 203"/>
                  <a:gd name="T108" fmla="*/ 0 w 529"/>
                  <a:gd name="T109" fmla="*/ 0 h 2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29"/>
                  <a:gd name="T166" fmla="*/ 0 h 203"/>
                  <a:gd name="T167" fmla="*/ 529 w 529"/>
                  <a:gd name="T168" fmla="*/ 203 h 20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29" h="203">
                    <a:moveTo>
                      <a:pt x="177" y="0"/>
                    </a:moveTo>
                    <a:lnTo>
                      <a:pt x="188" y="0"/>
                    </a:lnTo>
                    <a:lnTo>
                      <a:pt x="204" y="4"/>
                    </a:lnTo>
                    <a:lnTo>
                      <a:pt x="219" y="9"/>
                    </a:lnTo>
                    <a:lnTo>
                      <a:pt x="238" y="17"/>
                    </a:lnTo>
                    <a:lnTo>
                      <a:pt x="255" y="23"/>
                    </a:lnTo>
                    <a:lnTo>
                      <a:pt x="276" y="32"/>
                    </a:lnTo>
                    <a:lnTo>
                      <a:pt x="295" y="44"/>
                    </a:lnTo>
                    <a:lnTo>
                      <a:pt x="320" y="53"/>
                    </a:lnTo>
                    <a:lnTo>
                      <a:pt x="337" y="59"/>
                    </a:lnTo>
                    <a:lnTo>
                      <a:pt x="356" y="66"/>
                    </a:lnTo>
                    <a:lnTo>
                      <a:pt x="377" y="72"/>
                    </a:lnTo>
                    <a:lnTo>
                      <a:pt x="398" y="82"/>
                    </a:lnTo>
                    <a:lnTo>
                      <a:pt x="417" y="89"/>
                    </a:lnTo>
                    <a:lnTo>
                      <a:pt x="437" y="97"/>
                    </a:lnTo>
                    <a:lnTo>
                      <a:pt x="455" y="106"/>
                    </a:lnTo>
                    <a:lnTo>
                      <a:pt x="474" y="116"/>
                    </a:lnTo>
                    <a:lnTo>
                      <a:pt x="483" y="123"/>
                    </a:lnTo>
                    <a:lnTo>
                      <a:pt x="493" y="133"/>
                    </a:lnTo>
                    <a:lnTo>
                      <a:pt x="502" y="142"/>
                    </a:lnTo>
                    <a:lnTo>
                      <a:pt x="512" y="154"/>
                    </a:lnTo>
                    <a:lnTo>
                      <a:pt x="519" y="163"/>
                    </a:lnTo>
                    <a:lnTo>
                      <a:pt x="525" y="177"/>
                    </a:lnTo>
                    <a:lnTo>
                      <a:pt x="527" y="188"/>
                    </a:lnTo>
                    <a:lnTo>
                      <a:pt x="529" y="201"/>
                    </a:lnTo>
                    <a:lnTo>
                      <a:pt x="521" y="201"/>
                    </a:lnTo>
                    <a:lnTo>
                      <a:pt x="515" y="203"/>
                    </a:lnTo>
                    <a:lnTo>
                      <a:pt x="500" y="171"/>
                    </a:lnTo>
                    <a:lnTo>
                      <a:pt x="479" y="148"/>
                    </a:lnTo>
                    <a:lnTo>
                      <a:pt x="455" y="129"/>
                    </a:lnTo>
                    <a:lnTo>
                      <a:pt x="428" y="114"/>
                    </a:lnTo>
                    <a:lnTo>
                      <a:pt x="398" y="101"/>
                    </a:lnTo>
                    <a:lnTo>
                      <a:pt x="369" y="91"/>
                    </a:lnTo>
                    <a:lnTo>
                      <a:pt x="339" y="80"/>
                    </a:lnTo>
                    <a:lnTo>
                      <a:pt x="308" y="66"/>
                    </a:lnTo>
                    <a:lnTo>
                      <a:pt x="291" y="59"/>
                    </a:lnTo>
                    <a:lnTo>
                      <a:pt x="274" y="51"/>
                    </a:lnTo>
                    <a:lnTo>
                      <a:pt x="255" y="42"/>
                    </a:lnTo>
                    <a:lnTo>
                      <a:pt x="236" y="34"/>
                    </a:lnTo>
                    <a:lnTo>
                      <a:pt x="217" y="26"/>
                    </a:lnTo>
                    <a:lnTo>
                      <a:pt x="200" y="23"/>
                    </a:lnTo>
                    <a:lnTo>
                      <a:pt x="183" y="19"/>
                    </a:lnTo>
                    <a:lnTo>
                      <a:pt x="169" y="19"/>
                    </a:lnTo>
                    <a:lnTo>
                      <a:pt x="147" y="23"/>
                    </a:lnTo>
                    <a:lnTo>
                      <a:pt x="128" y="26"/>
                    </a:lnTo>
                    <a:lnTo>
                      <a:pt x="109" y="32"/>
                    </a:lnTo>
                    <a:lnTo>
                      <a:pt x="93" y="40"/>
                    </a:lnTo>
                    <a:lnTo>
                      <a:pt x="76" y="49"/>
                    </a:lnTo>
                    <a:lnTo>
                      <a:pt x="61" y="61"/>
                    </a:lnTo>
                    <a:lnTo>
                      <a:pt x="48" y="74"/>
                    </a:lnTo>
                    <a:lnTo>
                      <a:pt x="36" y="91"/>
                    </a:lnTo>
                    <a:lnTo>
                      <a:pt x="29" y="106"/>
                    </a:lnTo>
                    <a:lnTo>
                      <a:pt x="31" y="122"/>
                    </a:lnTo>
                    <a:lnTo>
                      <a:pt x="36" y="135"/>
                    </a:lnTo>
                    <a:lnTo>
                      <a:pt x="50" y="146"/>
                    </a:lnTo>
                    <a:lnTo>
                      <a:pt x="65" y="156"/>
                    </a:lnTo>
                    <a:lnTo>
                      <a:pt x="80" y="165"/>
                    </a:lnTo>
                    <a:lnTo>
                      <a:pt x="93" y="171"/>
                    </a:lnTo>
                    <a:lnTo>
                      <a:pt x="103" y="177"/>
                    </a:lnTo>
                    <a:lnTo>
                      <a:pt x="112" y="179"/>
                    </a:lnTo>
                    <a:lnTo>
                      <a:pt x="126" y="180"/>
                    </a:lnTo>
                    <a:lnTo>
                      <a:pt x="141" y="180"/>
                    </a:lnTo>
                    <a:lnTo>
                      <a:pt x="158" y="180"/>
                    </a:lnTo>
                    <a:lnTo>
                      <a:pt x="173" y="179"/>
                    </a:lnTo>
                    <a:lnTo>
                      <a:pt x="188" y="179"/>
                    </a:lnTo>
                    <a:lnTo>
                      <a:pt x="200" y="177"/>
                    </a:lnTo>
                    <a:lnTo>
                      <a:pt x="211" y="177"/>
                    </a:lnTo>
                    <a:lnTo>
                      <a:pt x="225" y="177"/>
                    </a:lnTo>
                    <a:lnTo>
                      <a:pt x="234" y="179"/>
                    </a:lnTo>
                    <a:lnTo>
                      <a:pt x="244" y="177"/>
                    </a:lnTo>
                    <a:lnTo>
                      <a:pt x="253" y="177"/>
                    </a:lnTo>
                    <a:lnTo>
                      <a:pt x="259" y="173"/>
                    </a:lnTo>
                    <a:lnTo>
                      <a:pt x="266" y="171"/>
                    </a:lnTo>
                    <a:lnTo>
                      <a:pt x="276" y="167"/>
                    </a:lnTo>
                    <a:lnTo>
                      <a:pt x="289" y="165"/>
                    </a:lnTo>
                    <a:lnTo>
                      <a:pt x="291" y="173"/>
                    </a:lnTo>
                    <a:lnTo>
                      <a:pt x="293" y="179"/>
                    </a:lnTo>
                    <a:lnTo>
                      <a:pt x="283" y="186"/>
                    </a:lnTo>
                    <a:lnTo>
                      <a:pt x="274" y="190"/>
                    </a:lnTo>
                    <a:lnTo>
                      <a:pt x="264" y="192"/>
                    </a:lnTo>
                    <a:lnTo>
                      <a:pt x="257" y="194"/>
                    </a:lnTo>
                    <a:lnTo>
                      <a:pt x="245" y="196"/>
                    </a:lnTo>
                    <a:lnTo>
                      <a:pt x="236" y="196"/>
                    </a:lnTo>
                    <a:lnTo>
                      <a:pt x="226" y="196"/>
                    </a:lnTo>
                    <a:lnTo>
                      <a:pt x="217" y="198"/>
                    </a:lnTo>
                    <a:lnTo>
                      <a:pt x="204" y="199"/>
                    </a:lnTo>
                    <a:lnTo>
                      <a:pt x="192" y="201"/>
                    </a:lnTo>
                    <a:lnTo>
                      <a:pt x="179" y="201"/>
                    </a:lnTo>
                    <a:lnTo>
                      <a:pt x="168" y="203"/>
                    </a:lnTo>
                    <a:lnTo>
                      <a:pt x="154" y="203"/>
                    </a:lnTo>
                    <a:lnTo>
                      <a:pt x="143" y="203"/>
                    </a:lnTo>
                    <a:lnTo>
                      <a:pt x="131" y="203"/>
                    </a:lnTo>
                    <a:lnTo>
                      <a:pt x="118" y="203"/>
                    </a:lnTo>
                    <a:lnTo>
                      <a:pt x="97" y="196"/>
                    </a:lnTo>
                    <a:lnTo>
                      <a:pt x="73" y="186"/>
                    </a:lnTo>
                    <a:lnTo>
                      <a:pt x="48" y="173"/>
                    </a:lnTo>
                    <a:lnTo>
                      <a:pt x="27" y="156"/>
                    </a:lnTo>
                    <a:lnTo>
                      <a:pt x="10" y="135"/>
                    </a:lnTo>
                    <a:lnTo>
                      <a:pt x="0" y="114"/>
                    </a:lnTo>
                    <a:lnTo>
                      <a:pt x="2" y="95"/>
                    </a:lnTo>
                    <a:lnTo>
                      <a:pt x="17" y="74"/>
                    </a:lnTo>
                    <a:lnTo>
                      <a:pt x="33" y="59"/>
                    </a:lnTo>
                    <a:lnTo>
                      <a:pt x="50" y="45"/>
                    </a:lnTo>
                    <a:lnTo>
                      <a:pt x="65" y="32"/>
                    </a:lnTo>
                    <a:lnTo>
                      <a:pt x="84" y="21"/>
                    </a:lnTo>
                    <a:lnTo>
                      <a:pt x="103" y="11"/>
                    </a:lnTo>
                    <a:lnTo>
                      <a:pt x="126" y="4"/>
                    </a:lnTo>
                    <a:lnTo>
                      <a:pt x="149" y="0"/>
                    </a:lnTo>
                    <a:lnTo>
                      <a:pt x="177"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96" name="Freeform 103"/>
              <p:cNvSpPr>
                <a:spLocks/>
              </p:cNvSpPr>
              <p:nvPr/>
            </p:nvSpPr>
            <p:spPr bwMode="auto">
              <a:xfrm>
                <a:off x="2154" y="1211"/>
                <a:ext cx="63" cy="131"/>
              </a:xfrm>
              <a:custGeom>
                <a:avLst/>
                <a:gdLst>
                  <a:gd name="T0" fmla="*/ 0 w 128"/>
                  <a:gd name="T1" fmla="*/ 0 h 262"/>
                  <a:gd name="T2" fmla="*/ 0 w 128"/>
                  <a:gd name="T3" fmla="*/ 1 h 262"/>
                  <a:gd name="T4" fmla="*/ 0 w 128"/>
                  <a:gd name="T5" fmla="*/ 1 h 262"/>
                  <a:gd name="T6" fmla="*/ 0 w 128"/>
                  <a:gd name="T7" fmla="*/ 1 h 262"/>
                  <a:gd name="T8" fmla="*/ 0 w 128"/>
                  <a:gd name="T9" fmla="*/ 1 h 262"/>
                  <a:gd name="T10" fmla="*/ 0 w 128"/>
                  <a:gd name="T11" fmla="*/ 1 h 262"/>
                  <a:gd name="T12" fmla="*/ 0 w 128"/>
                  <a:gd name="T13" fmla="*/ 1 h 262"/>
                  <a:gd name="T14" fmla="*/ 0 w 128"/>
                  <a:gd name="T15" fmla="*/ 1 h 262"/>
                  <a:gd name="T16" fmla="*/ 0 w 128"/>
                  <a:gd name="T17" fmla="*/ 1 h 262"/>
                  <a:gd name="T18" fmla="*/ 0 w 128"/>
                  <a:gd name="T19" fmla="*/ 1 h 262"/>
                  <a:gd name="T20" fmla="*/ 0 w 128"/>
                  <a:gd name="T21" fmla="*/ 1 h 262"/>
                  <a:gd name="T22" fmla="*/ 0 w 128"/>
                  <a:gd name="T23" fmla="*/ 1 h 262"/>
                  <a:gd name="T24" fmla="*/ 0 w 128"/>
                  <a:gd name="T25" fmla="*/ 1 h 262"/>
                  <a:gd name="T26" fmla="*/ 0 w 128"/>
                  <a:gd name="T27" fmla="*/ 1 h 262"/>
                  <a:gd name="T28" fmla="*/ 0 w 128"/>
                  <a:gd name="T29" fmla="*/ 1 h 262"/>
                  <a:gd name="T30" fmla="*/ 0 w 128"/>
                  <a:gd name="T31" fmla="*/ 1 h 262"/>
                  <a:gd name="T32" fmla="*/ 0 w 128"/>
                  <a:gd name="T33" fmla="*/ 1 h 262"/>
                  <a:gd name="T34" fmla="*/ 0 w 128"/>
                  <a:gd name="T35" fmla="*/ 1 h 262"/>
                  <a:gd name="T36" fmla="*/ 0 w 128"/>
                  <a:gd name="T37" fmla="*/ 1 h 262"/>
                  <a:gd name="T38" fmla="*/ 0 w 128"/>
                  <a:gd name="T39" fmla="*/ 1 h 262"/>
                  <a:gd name="T40" fmla="*/ 0 w 128"/>
                  <a:gd name="T41" fmla="*/ 1 h 262"/>
                  <a:gd name="T42" fmla="*/ 0 w 128"/>
                  <a:gd name="T43" fmla="*/ 1 h 262"/>
                  <a:gd name="T44" fmla="*/ 0 w 128"/>
                  <a:gd name="T45" fmla="*/ 1 h 262"/>
                  <a:gd name="T46" fmla="*/ 0 w 128"/>
                  <a:gd name="T47" fmla="*/ 1 h 262"/>
                  <a:gd name="T48" fmla="*/ 0 w 128"/>
                  <a:gd name="T49" fmla="*/ 1 h 262"/>
                  <a:gd name="T50" fmla="*/ 0 w 128"/>
                  <a:gd name="T51" fmla="*/ 1 h 262"/>
                  <a:gd name="T52" fmla="*/ 0 w 128"/>
                  <a:gd name="T53" fmla="*/ 1 h 262"/>
                  <a:gd name="T54" fmla="*/ 0 w 128"/>
                  <a:gd name="T55" fmla="*/ 1 h 262"/>
                  <a:gd name="T56" fmla="*/ 0 w 128"/>
                  <a:gd name="T57" fmla="*/ 1 h 262"/>
                  <a:gd name="T58" fmla="*/ 0 w 128"/>
                  <a:gd name="T59" fmla="*/ 1 h 262"/>
                  <a:gd name="T60" fmla="*/ 0 w 128"/>
                  <a:gd name="T61" fmla="*/ 1 h 262"/>
                  <a:gd name="T62" fmla="*/ 0 w 128"/>
                  <a:gd name="T63" fmla="*/ 1 h 262"/>
                  <a:gd name="T64" fmla="*/ 0 w 128"/>
                  <a:gd name="T65" fmla="*/ 1 h 262"/>
                  <a:gd name="T66" fmla="*/ 0 w 128"/>
                  <a:gd name="T67" fmla="*/ 1 h 262"/>
                  <a:gd name="T68" fmla="*/ 0 w 128"/>
                  <a:gd name="T69" fmla="*/ 1 h 262"/>
                  <a:gd name="T70" fmla="*/ 0 w 128"/>
                  <a:gd name="T71" fmla="*/ 1 h 262"/>
                  <a:gd name="T72" fmla="*/ 0 w 128"/>
                  <a:gd name="T73" fmla="*/ 1 h 262"/>
                  <a:gd name="T74" fmla="*/ 0 w 128"/>
                  <a:gd name="T75" fmla="*/ 1 h 262"/>
                  <a:gd name="T76" fmla="*/ 0 w 128"/>
                  <a:gd name="T77" fmla="*/ 1 h 262"/>
                  <a:gd name="T78" fmla="*/ 0 w 128"/>
                  <a:gd name="T79" fmla="*/ 1 h 262"/>
                  <a:gd name="T80" fmla="*/ 0 w 128"/>
                  <a:gd name="T81" fmla="*/ 1 h 262"/>
                  <a:gd name="T82" fmla="*/ 0 w 128"/>
                  <a:gd name="T83" fmla="*/ 1 h 262"/>
                  <a:gd name="T84" fmla="*/ 0 w 128"/>
                  <a:gd name="T85" fmla="*/ 1 h 262"/>
                  <a:gd name="T86" fmla="*/ 0 w 128"/>
                  <a:gd name="T87" fmla="*/ 1 h 262"/>
                  <a:gd name="T88" fmla="*/ 0 w 128"/>
                  <a:gd name="T89" fmla="*/ 1 h 262"/>
                  <a:gd name="T90" fmla="*/ 0 w 128"/>
                  <a:gd name="T91" fmla="*/ 1 h 262"/>
                  <a:gd name="T92" fmla="*/ 0 w 128"/>
                  <a:gd name="T93" fmla="*/ 1 h 262"/>
                  <a:gd name="T94" fmla="*/ 0 w 128"/>
                  <a:gd name="T95" fmla="*/ 1 h 262"/>
                  <a:gd name="T96" fmla="*/ 0 w 128"/>
                  <a:gd name="T97" fmla="*/ 1 h 262"/>
                  <a:gd name="T98" fmla="*/ 0 w 128"/>
                  <a:gd name="T99" fmla="*/ 1 h 262"/>
                  <a:gd name="T100" fmla="*/ 0 w 128"/>
                  <a:gd name="T101" fmla="*/ 1 h 262"/>
                  <a:gd name="T102" fmla="*/ 0 w 128"/>
                  <a:gd name="T103" fmla="*/ 0 h 262"/>
                  <a:gd name="T104" fmla="*/ 0 w 128"/>
                  <a:gd name="T105" fmla="*/ 0 h 262"/>
                  <a:gd name="T106" fmla="*/ 0 w 128"/>
                  <a:gd name="T107" fmla="*/ 0 h 2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28"/>
                  <a:gd name="T163" fmla="*/ 0 h 262"/>
                  <a:gd name="T164" fmla="*/ 128 w 128"/>
                  <a:gd name="T165" fmla="*/ 262 h 2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28" h="262">
                    <a:moveTo>
                      <a:pt x="69" y="0"/>
                    </a:moveTo>
                    <a:lnTo>
                      <a:pt x="91" y="22"/>
                    </a:lnTo>
                    <a:lnTo>
                      <a:pt x="109" y="51"/>
                    </a:lnTo>
                    <a:lnTo>
                      <a:pt x="120" y="79"/>
                    </a:lnTo>
                    <a:lnTo>
                      <a:pt x="126" y="112"/>
                    </a:lnTo>
                    <a:lnTo>
                      <a:pt x="128" y="142"/>
                    </a:lnTo>
                    <a:lnTo>
                      <a:pt x="126" y="173"/>
                    </a:lnTo>
                    <a:lnTo>
                      <a:pt x="120" y="203"/>
                    </a:lnTo>
                    <a:lnTo>
                      <a:pt x="111" y="231"/>
                    </a:lnTo>
                    <a:lnTo>
                      <a:pt x="107" y="241"/>
                    </a:lnTo>
                    <a:lnTo>
                      <a:pt x="103" y="249"/>
                    </a:lnTo>
                    <a:lnTo>
                      <a:pt x="99" y="252"/>
                    </a:lnTo>
                    <a:lnTo>
                      <a:pt x="95" y="256"/>
                    </a:lnTo>
                    <a:lnTo>
                      <a:pt x="90" y="258"/>
                    </a:lnTo>
                    <a:lnTo>
                      <a:pt x="86" y="260"/>
                    </a:lnTo>
                    <a:lnTo>
                      <a:pt x="80" y="260"/>
                    </a:lnTo>
                    <a:lnTo>
                      <a:pt x="76" y="262"/>
                    </a:lnTo>
                    <a:lnTo>
                      <a:pt x="61" y="260"/>
                    </a:lnTo>
                    <a:lnTo>
                      <a:pt x="50" y="252"/>
                    </a:lnTo>
                    <a:lnTo>
                      <a:pt x="38" y="237"/>
                    </a:lnTo>
                    <a:lnTo>
                      <a:pt x="29" y="220"/>
                    </a:lnTo>
                    <a:lnTo>
                      <a:pt x="21" y="197"/>
                    </a:lnTo>
                    <a:lnTo>
                      <a:pt x="14" y="176"/>
                    </a:lnTo>
                    <a:lnTo>
                      <a:pt x="6" y="155"/>
                    </a:lnTo>
                    <a:lnTo>
                      <a:pt x="0" y="140"/>
                    </a:lnTo>
                    <a:lnTo>
                      <a:pt x="4" y="138"/>
                    </a:lnTo>
                    <a:lnTo>
                      <a:pt x="10" y="142"/>
                    </a:lnTo>
                    <a:lnTo>
                      <a:pt x="15" y="146"/>
                    </a:lnTo>
                    <a:lnTo>
                      <a:pt x="19" y="146"/>
                    </a:lnTo>
                    <a:lnTo>
                      <a:pt x="21" y="146"/>
                    </a:lnTo>
                    <a:lnTo>
                      <a:pt x="21" y="150"/>
                    </a:lnTo>
                    <a:lnTo>
                      <a:pt x="21" y="154"/>
                    </a:lnTo>
                    <a:lnTo>
                      <a:pt x="23" y="155"/>
                    </a:lnTo>
                    <a:lnTo>
                      <a:pt x="29" y="171"/>
                    </a:lnTo>
                    <a:lnTo>
                      <a:pt x="38" y="190"/>
                    </a:lnTo>
                    <a:lnTo>
                      <a:pt x="44" y="207"/>
                    </a:lnTo>
                    <a:lnTo>
                      <a:pt x="53" y="224"/>
                    </a:lnTo>
                    <a:lnTo>
                      <a:pt x="63" y="233"/>
                    </a:lnTo>
                    <a:lnTo>
                      <a:pt x="72" y="239"/>
                    </a:lnTo>
                    <a:lnTo>
                      <a:pt x="80" y="233"/>
                    </a:lnTo>
                    <a:lnTo>
                      <a:pt x="93" y="218"/>
                    </a:lnTo>
                    <a:lnTo>
                      <a:pt x="101" y="195"/>
                    </a:lnTo>
                    <a:lnTo>
                      <a:pt x="107" y="169"/>
                    </a:lnTo>
                    <a:lnTo>
                      <a:pt x="107" y="142"/>
                    </a:lnTo>
                    <a:lnTo>
                      <a:pt x="107" y="114"/>
                    </a:lnTo>
                    <a:lnTo>
                      <a:pt x="99" y="85"/>
                    </a:lnTo>
                    <a:lnTo>
                      <a:pt x="90" y="57"/>
                    </a:lnTo>
                    <a:lnTo>
                      <a:pt x="74" y="30"/>
                    </a:lnTo>
                    <a:lnTo>
                      <a:pt x="55" y="5"/>
                    </a:lnTo>
                    <a:lnTo>
                      <a:pt x="55" y="2"/>
                    </a:lnTo>
                    <a:lnTo>
                      <a:pt x="61" y="2"/>
                    </a:lnTo>
                    <a:lnTo>
                      <a:pt x="65" y="0"/>
                    </a:lnTo>
                    <a:lnTo>
                      <a:pt x="69"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97" name="Freeform 104"/>
              <p:cNvSpPr>
                <a:spLocks/>
              </p:cNvSpPr>
              <p:nvPr/>
            </p:nvSpPr>
            <p:spPr bwMode="auto">
              <a:xfrm>
                <a:off x="1984" y="1169"/>
                <a:ext cx="87" cy="39"/>
              </a:xfrm>
              <a:custGeom>
                <a:avLst/>
                <a:gdLst>
                  <a:gd name="T0" fmla="*/ 1 w 173"/>
                  <a:gd name="T1" fmla="*/ 0 h 76"/>
                  <a:gd name="T2" fmla="*/ 1 w 173"/>
                  <a:gd name="T3" fmla="*/ 0 h 76"/>
                  <a:gd name="T4" fmla="*/ 1 w 173"/>
                  <a:gd name="T5" fmla="*/ 1 h 76"/>
                  <a:gd name="T6" fmla="*/ 1 w 173"/>
                  <a:gd name="T7" fmla="*/ 1 h 76"/>
                  <a:gd name="T8" fmla="*/ 1 w 173"/>
                  <a:gd name="T9" fmla="*/ 1 h 76"/>
                  <a:gd name="T10" fmla="*/ 1 w 173"/>
                  <a:gd name="T11" fmla="*/ 1 h 76"/>
                  <a:gd name="T12" fmla="*/ 1 w 173"/>
                  <a:gd name="T13" fmla="*/ 1 h 76"/>
                  <a:gd name="T14" fmla="*/ 1 w 173"/>
                  <a:gd name="T15" fmla="*/ 1 h 76"/>
                  <a:gd name="T16" fmla="*/ 1 w 173"/>
                  <a:gd name="T17" fmla="*/ 1 h 76"/>
                  <a:gd name="T18" fmla="*/ 1 w 173"/>
                  <a:gd name="T19" fmla="*/ 1 h 76"/>
                  <a:gd name="T20" fmla="*/ 1 w 173"/>
                  <a:gd name="T21" fmla="*/ 1 h 76"/>
                  <a:gd name="T22" fmla="*/ 1 w 173"/>
                  <a:gd name="T23" fmla="*/ 1 h 76"/>
                  <a:gd name="T24" fmla="*/ 1 w 173"/>
                  <a:gd name="T25" fmla="*/ 1 h 76"/>
                  <a:gd name="T26" fmla="*/ 1 w 173"/>
                  <a:gd name="T27" fmla="*/ 1 h 76"/>
                  <a:gd name="T28" fmla="*/ 1 w 173"/>
                  <a:gd name="T29" fmla="*/ 1 h 76"/>
                  <a:gd name="T30" fmla="*/ 1 w 173"/>
                  <a:gd name="T31" fmla="*/ 1 h 76"/>
                  <a:gd name="T32" fmla="*/ 1 w 173"/>
                  <a:gd name="T33" fmla="*/ 1 h 76"/>
                  <a:gd name="T34" fmla="*/ 1 w 173"/>
                  <a:gd name="T35" fmla="*/ 1 h 76"/>
                  <a:gd name="T36" fmla="*/ 1 w 173"/>
                  <a:gd name="T37" fmla="*/ 1 h 76"/>
                  <a:gd name="T38" fmla="*/ 1 w 173"/>
                  <a:gd name="T39" fmla="*/ 1 h 76"/>
                  <a:gd name="T40" fmla="*/ 1 w 173"/>
                  <a:gd name="T41" fmla="*/ 1 h 76"/>
                  <a:gd name="T42" fmla="*/ 1 w 173"/>
                  <a:gd name="T43" fmla="*/ 1 h 76"/>
                  <a:gd name="T44" fmla="*/ 1 w 173"/>
                  <a:gd name="T45" fmla="*/ 1 h 76"/>
                  <a:gd name="T46" fmla="*/ 1 w 173"/>
                  <a:gd name="T47" fmla="*/ 1 h 76"/>
                  <a:gd name="T48" fmla="*/ 1 w 173"/>
                  <a:gd name="T49" fmla="*/ 1 h 76"/>
                  <a:gd name="T50" fmla="*/ 1 w 173"/>
                  <a:gd name="T51" fmla="*/ 1 h 76"/>
                  <a:gd name="T52" fmla="*/ 1 w 173"/>
                  <a:gd name="T53" fmla="*/ 1 h 76"/>
                  <a:gd name="T54" fmla="*/ 1 w 173"/>
                  <a:gd name="T55" fmla="*/ 1 h 76"/>
                  <a:gd name="T56" fmla="*/ 1 w 173"/>
                  <a:gd name="T57" fmla="*/ 1 h 76"/>
                  <a:gd name="T58" fmla="*/ 1 w 173"/>
                  <a:gd name="T59" fmla="*/ 1 h 76"/>
                  <a:gd name="T60" fmla="*/ 1 w 173"/>
                  <a:gd name="T61" fmla="*/ 1 h 76"/>
                  <a:gd name="T62" fmla="*/ 1 w 173"/>
                  <a:gd name="T63" fmla="*/ 1 h 76"/>
                  <a:gd name="T64" fmla="*/ 1 w 173"/>
                  <a:gd name="T65" fmla="*/ 1 h 76"/>
                  <a:gd name="T66" fmla="*/ 1 w 173"/>
                  <a:gd name="T67" fmla="*/ 1 h 76"/>
                  <a:gd name="T68" fmla="*/ 1 w 173"/>
                  <a:gd name="T69" fmla="*/ 1 h 76"/>
                  <a:gd name="T70" fmla="*/ 0 w 173"/>
                  <a:gd name="T71" fmla="*/ 1 h 76"/>
                  <a:gd name="T72" fmla="*/ 1 w 173"/>
                  <a:gd name="T73" fmla="*/ 1 h 76"/>
                  <a:gd name="T74" fmla="*/ 1 w 173"/>
                  <a:gd name="T75" fmla="*/ 1 h 76"/>
                  <a:gd name="T76" fmla="*/ 1 w 173"/>
                  <a:gd name="T77" fmla="*/ 0 h 76"/>
                  <a:gd name="T78" fmla="*/ 1 w 173"/>
                  <a:gd name="T79" fmla="*/ 0 h 7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3"/>
                  <a:gd name="T121" fmla="*/ 0 h 76"/>
                  <a:gd name="T122" fmla="*/ 173 w 173"/>
                  <a:gd name="T123" fmla="*/ 76 h 7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3" h="76">
                    <a:moveTo>
                      <a:pt x="21" y="0"/>
                    </a:moveTo>
                    <a:lnTo>
                      <a:pt x="21" y="0"/>
                    </a:lnTo>
                    <a:lnTo>
                      <a:pt x="25" y="4"/>
                    </a:lnTo>
                    <a:lnTo>
                      <a:pt x="30" y="6"/>
                    </a:lnTo>
                    <a:lnTo>
                      <a:pt x="34" y="9"/>
                    </a:lnTo>
                    <a:lnTo>
                      <a:pt x="27" y="17"/>
                    </a:lnTo>
                    <a:lnTo>
                      <a:pt x="23" y="25"/>
                    </a:lnTo>
                    <a:lnTo>
                      <a:pt x="21" y="27"/>
                    </a:lnTo>
                    <a:lnTo>
                      <a:pt x="23" y="32"/>
                    </a:lnTo>
                    <a:lnTo>
                      <a:pt x="25" y="38"/>
                    </a:lnTo>
                    <a:lnTo>
                      <a:pt x="32" y="44"/>
                    </a:lnTo>
                    <a:lnTo>
                      <a:pt x="42" y="51"/>
                    </a:lnTo>
                    <a:lnTo>
                      <a:pt x="59" y="55"/>
                    </a:lnTo>
                    <a:lnTo>
                      <a:pt x="78" y="55"/>
                    </a:lnTo>
                    <a:lnTo>
                      <a:pt x="99" y="57"/>
                    </a:lnTo>
                    <a:lnTo>
                      <a:pt x="120" y="55"/>
                    </a:lnTo>
                    <a:lnTo>
                      <a:pt x="141" y="53"/>
                    </a:lnTo>
                    <a:lnTo>
                      <a:pt x="158" y="49"/>
                    </a:lnTo>
                    <a:lnTo>
                      <a:pt x="173" y="46"/>
                    </a:lnTo>
                    <a:lnTo>
                      <a:pt x="169" y="49"/>
                    </a:lnTo>
                    <a:lnTo>
                      <a:pt x="162" y="55"/>
                    </a:lnTo>
                    <a:lnTo>
                      <a:pt x="154" y="63"/>
                    </a:lnTo>
                    <a:lnTo>
                      <a:pt x="152" y="68"/>
                    </a:lnTo>
                    <a:lnTo>
                      <a:pt x="135" y="70"/>
                    </a:lnTo>
                    <a:lnTo>
                      <a:pt x="122" y="74"/>
                    </a:lnTo>
                    <a:lnTo>
                      <a:pt x="110" y="74"/>
                    </a:lnTo>
                    <a:lnTo>
                      <a:pt x="101" y="76"/>
                    </a:lnTo>
                    <a:lnTo>
                      <a:pt x="89" y="74"/>
                    </a:lnTo>
                    <a:lnTo>
                      <a:pt x="80" y="74"/>
                    </a:lnTo>
                    <a:lnTo>
                      <a:pt x="67" y="74"/>
                    </a:lnTo>
                    <a:lnTo>
                      <a:pt x="55" y="74"/>
                    </a:lnTo>
                    <a:lnTo>
                      <a:pt x="36" y="70"/>
                    </a:lnTo>
                    <a:lnTo>
                      <a:pt x="21" y="65"/>
                    </a:lnTo>
                    <a:lnTo>
                      <a:pt x="9" y="55"/>
                    </a:lnTo>
                    <a:lnTo>
                      <a:pt x="4" y="47"/>
                    </a:lnTo>
                    <a:lnTo>
                      <a:pt x="0" y="36"/>
                    </a:lnTo>
                    <a:lnTo>
                      <a:pt x="2" y="25"/>
                    </a:lnTo>
                    <a:lnTo>
                      <a:pt x="8" y="11"/>
                    </a:lnTo>
                    <a:lnTo>
                      <a:pt x="21"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98" name="Freeform 105"/>
              <p:cNvSpPr>
                <a:spLocks/>
              </p:cNvSpPr>
              <p:nvPr/>
            </p:nvSpPr>
            <p:spPr bwMode="auto">
              <a:xfrm>
                <a:off x="2015" y="1150"/>
                <a:ext cx="104" cy="38"/>
              </a:xfrm>
              <a:custGeom>
                <a:avLst/>
                <a:gdLst>
                  <a:gd name="T0" fmla="*/ 0 w 209"/>
                  <a:gd name="T1" fmla="*/ 0 h 76"/>
                  <a:gd name="T2" fmla="*/ 0 w 209"/>
                  <a:gd name="T3" fmla="*/ 1 h 76"/>
                  <a:gd name="T4" fmla="*/ 0 w 209"/>
                  <a:gd name="T5" fmla="*/ 1 h 76"/>
                  <a:gd name="T6" fmla="*/ 0 w 209"/>
                  <a:gd name="T7" fmla="*/ 1 h 76"/>
                  <a:gd name="T8" fmla="*/ 0 w 209"/>
                  <a:gd name="T9" fmla="*/ 1 h 76"/>
                  <a:gd name="T10" fmla="*/ 0 w 209"/>
                  <a:gd name="T11" fmla="*/ 1 h 76"/>
                  <a:gd name="T12" fmla="*/ 0 w 209"/>
                  <a:gd name="T13" fmla="*/ 1 h 76"/>
                  <a:gd name="T14" fmla="*/ 0 w 209"/>
                  <a:gd name="T15" fmla="*/ 1 h 76"/>
                  <a:gd name="T16" fmla="*/ 0 w 209"/>
                  <a:gd name="T17" fmla="*/ 1 h 76"/>
                  <a:gd name="T18" fmla="*/ 0 w 209"/>
                  <a:gd name="T19" fmla="*/ 1 h 76"/>
                  <a:gd name="T20" fmla="*/ 0 w 209"/>
                  <a:gd name="T21" fmla="*/ 1 h 76"/>
                  <a:gd name="T22" fmla="*/ 0 w 209"/>
                  <a:gd name="T23" fmla="*/ 1 h 76"/>
                  <a:gd name="T24" fmla="*/ 0 w 209"/>
                  <a:gd name="T25" fmla="*/ 1 h 76"/>
                  <a:gd name="T26" fmla="*/ 0 w 209"/>
                  <a:gd name="T27" fmla="*/ 1 h 76"/>
                  <a:gd name="T28" fmla="*/ 0 w 209"/>
                  <a:gd name="T29" fmla="*/ 1 h 76"/>
                  <a:gd name="T30" fmla="*/ 0 w 209"/>
                  <a:gd name="T31" fmla="*/ 1 h 76"/>
                  <a:gd name="T32" fmla="*/ 0 w 209"/>
                  <a:gd name="T33" fmla="*/ 1 h 76"/>
                  <a:gd name="T34" fmla="*/ 0 w 209"/>
                  <a:gd name="T35" fmla="*/ 1 h 76"/>
                  <a:gd name="T36" fmla="*/ 0 w 209"/>
                  <a:gd name="T37" fmla="*/ 1 h 76"/>
                  <a:gd name="T38" fmla="*/ 0 w 209"/>
                  <a:gd name="T39" fmla="*/ 1 h 76"/>
                  <a:gd name="T40" fmla="*/ 0 w 209"/>
                  <a:gd name="T41" fmla="*/ 1 h 76"/>
                  <a:gd name="T42" fmla="*/ 0 w 209"/>
                  <a:gd name="T43" fmla="*/ 1 h 76"/>
                  <a:gd name="T44" fmla="*/ 0 w 209"/>
                  <a:gd name="T45" fmla="*/ 1 h 76"/>
                  <a:gd name="T46" fmla="*/ 0 w 209"/>
                  <a:gd name="T47" fmla="*/ 1 h 76"/>
                  <a:gd name="T48" fmla="*/ 0 w 209"/>
                  <a:gd name="T49" fmla="*/ 1 h 76"/>
                  <a:gd name="T50" fmla="*/ 0 w 209"/>
                  <a:gd name="T51" fmla="*/ 1 h 76"/>
                  <a:gd name="T52" fmla="*/ 0 w 209"/>
                  <a:gd name="T53" fmla="*/ 1 h 76"/>
                  <a:gd name="T54" fmla="*/ 0 w 209"/>
                  <a:gd name="T55" fmla="*/ 1 h 76"/>
                  <a:gd name="T56" fmla="*/ 0 w 209"/>
                  <a:gd name="T57" fmla="*/ 1 h 76"/>
                  <a:gd name="T58" fmla="*/ 0 w 209"/>
                  <a:gd name="T59" fmla="*/ 1 h 76"/>
                  <a:gd name="T60" fmla="*/ 0 w 209"/>
                  <a:gd name="T61" fmla="*/ 1 h 76"/>
                  <a:gd name="T62" fmla="*/ 0 w 209"/>
                  <a:gd name="T63" fmla="*/ 1 h 76"/>
                  <a:gd name="T64" fmla="*/ 0 w 209"/>
                  <a:gd name="T65" fmla="*/ 1 h 76"/>
                  <a:gd name="T66" fmla="*/ 0 w 209"/>
                  <a:gd name="T67" fmla="*/ 1 h 76"/>
                  <a:gd name="T68" fmla="*/ 0 w 209"/>
                  <a:gd name="T69" fmla="*/ 1 h 76"/>
                  <a:gd name="T70" fmla="*/ 0 w 209"/>
                  <a:gd name="T71" fmla="*/ 1 h 76"/>
                  <a:gd name="T72" fmla="*/ 0 w 209"/>
                  <a:gd name="T73" fmla="*/ 1 h 76"/>
                  <a:gd name="T74" fmla="*/ 0 w 209"/>
                  <a:gd name="T75" fmla="*/ 0 h 76"/>
                  <a:gd name="T76" fmla="*/ 0 w 209"/>
                  <a:gd name="T77" fmla="*/ 0 h 76"/>
                  <a:gd name="T78" fmla="*/ 0 w 209"/>
                  <a:gd name="T79" fmla="*/ 0 h 76"/>
                  <a:gd name="T80" fmla="*/ 0 w 209"/>
                  <a:gd name="T81" fmla="*/ 0 h 76"/>
                  <a:gd name="T82" fmla="*/ 0 w 209"/>
                  <a:gd name="T83" fmla="*/ 0 h 7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9"/>
                  <a:gd name="T127" fmla="*/ 0 h 76"/>
                  <a:gd name="T128" fmla="*/ 209 w 209"/>
                  <a:gd name="T129" fmla="*/ 76 h 7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9" h="76">
                    <a:moveTo>
                      <a:pt x="139" y="0"/>
                    </a:moveTo>
                    <a:lnTo>
                      <a:pt x="158" y="2"/>
                    </a:lnTo>
                    <a:lnTo>
                      <a:pt x="175" y="10"/>
                    </a:lnTo>
                    <a:lnTo>
                      <a:pt x="188" y="15"/>
                    </a:lnTo>
                    <a:lnTo>
                      <a:pt x="199" y="27"/>
                    </a:lnTo>
                    <a:lnTo>
                      <a:pt x="205" y="38"/>
                    </a:lnTo>
                    <a:lnTo>
                      <a:pt x="209" y="49"/>
                    </a:lnTo>
                    <a:lnTo>
                      <a:pt x="207" y="63"/>
                    </a:lnTo>
                    <a:lnTo>
                      <a:pt x="199" y="76"/>
                    </a:lnTo>
                    <a:lnTo>
                      <a:pt x="194" y="74"/>
                    </a:lnTo>
                    <a:lnTo>
                      <a:pt x="190" y="72"/>
                    </a:lnTo>
                    <a:lnTo>
                      <a:pt x="184" y="67"/>
                    </a:lnTo>
                    <a:lnTo>
                      <a:pt x="180" y="67"/>
                    </a:lnTo>
                    <a:lnTo>
                      <a:pt x="184" y="63"/>
                    </a:lnTo>
                    <a:lnTo>
                      <a:pt x="184" y="57"/>
                    </a:lnTo>
                    <a:lnTo>
                      <a:pt x="184" y="49"/>
                    </a:lnTo>
                    <a:lnTo>
                      <a:pt x="182" y="40"/>
                    </a:lnTo>
                    <a:lnTo>
                      <a:pt x="175" y="32"/>
                    </a:lnTo>
                    <a:lnTo>
                      <a:pt x="169" y="27"/>
                    </a:lnTo>
                    <a:lnTo>
                      <a:pt x="159" y="21"/>
                    </a:lnTo>
                    <a:lnTo>
                      <a:pt x="150" y="19"/>
                    </a:lnTo>
                    <a:lnTo>
                      <a:pt x="129" y="15"/>
                    </a:lnTo>
                    <a:lnTo>
                      <a:pt x="110" y="15"/>
                    </a:lnTo>
                    <a:lnTo>
                      <a:pt x="93" y="15"/>
                    </a:lnTo>
                    <a:lnTo>
                      <a:pt x="78" y="19"/>
                    </a:lnTo>
                    <a:lnTo>
                      <a:pt x="61" y="21"/>
                    </a:lnTo>
                    <a:lnTo>
                      <a:pt x="47" y="27"/>
                    </a:lnTo>
                    <a:lnTo>
                      <a:pt x="32" y="30"/>
                    </a:lnTo>
                    <a:lnTo>
                      <a:pt x="21" y="34"/>
                    </a:lnTo>
                    <a:lnTo>
                      <a:pt x="15" y="30"/>
                    </a:lnTo>
                    <a:lnTo>
                      <a:pt x="9" y="27"/>
                    </a:lnTo>
                    <a:lnTo>
                      <a:pt x="4" y="23"/>
                    </a:lnTo>
                    <a:lnTo>
                      <a:pt x="0" y="21"/>
                    </a:lnTo>
                    <a:lnTo>
                      <a:pt x="11" y="15"/>
                    </a:lnTo>
                    <a:lnTo>
                      <a:pt x="28" y="10"/>
                    </a:lnTo>
                    <a:lnTo>
                      <a:pt x="45" y="4"/>
                    </a:lnTo>
                    <a:lnTo>
                      <a:pt x="64" y="2"/>
                    </a:lnTo>
                    <a:lnTo>
                      <a:pt x="85" y="0"/>
                    </a:lnTo>
                    <a:lnTo>
                      <a:pt x="104" y="0"/>
                    </a:lnTo>
                    <a:lnTo>
                      <a:pt x="121" y="0"/>
                    </a:lnTo>
                    <a:lnTo>
                      <a:pt x="139"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399" name="Freeform 106"/>
              <p:cNvSpPr>
                <a:spLocks/>
              </p:cNvSpPr>
              <p:nvPr/>
            </p:nvSpPr>
            <p:spPr bwMode="auto">
              <a:xfrm>
                <a:off x="1866" y="1407"/>
                <a:ext cx="90" cy="53"/>
              </a:xfrm>
              <a:custGeom>
                <a:avLst/>
                <a:gdLst>
                  <a:gd name="T0" fmla="*/ 0 w 181"/>
                  <a:gd name="T1" fmla="*/ 0 h 107"/>
                  <a:gd name="T2" fmla="*/ 0 w 181"/>
                  <a:gd name="T3" fmla="*/ 0 h 107"/>
                  <a:gd name="T4" fmla="*/ 0 w 181"/>
                  <a:gd name="T5" fmla="*/ 0 h 107"/>
                  <a:gd name="T6" fmla="*/ 0 w 181"/>
                  <a:gd name="T7" fmla="*/ 0 h 107"/>
                  <a:gd name="T8" fmla="*/ 0 w 181"/>
                  <a:gd name="T9" fmla="*/ 0 h 107"/>
                  <a:gd name="T10" fmla="*/ 0 w 181"/>
                  <a:gd name="T11" fmla="*/ 0 h 107"/>
                  <a:gd name="T12" fmla="*/ 0 w 181"/>
                  <a:gd name="T13" fmla="*/ 0 h 107"/>
                  <a:gd name="T14" fmla="*/ 0 w 181"/>
                  <a:gd name="T15" fmla="*/ 0 h 107"/>
                  <a:gd name="T16" fmla="*/ 0 w 181"/>
                  <a:gd name="T17" fmla="*/ 0 h 107"/>
                  <a:gd name="T18" fmla="*/ 0 w 181"/>
                  <a:gd name="T19" fmla="*/ 0 h 107"/>
                  <a:gd name="T20" fmla="*/ 0 w 181"/>
                  <a:gd name="T21" fmla="*/ 0 h 107"/>
                  <a:gd name="T22" fmla="*/ 0 w 181"/>
                  <a:gd name="T23" fmla="*/ 0 h 107"/>
                  <a:gd name="T24" fmla="*/ 0 w 181"/>
                  <a:gd name="T25" fmla="*/ 0 h 107"/>
                  <a:gd name="T26" fmla="*/ 0 w 181"/>
                  <a:gd name="T27" fmla="*/ 0 h 107"/>
                  <a:gd name="T28" fmla="*/ 0 w 181"/>
                  <a:gd name="T29" fmla="*/ 0 h 107"/>
                  <a:gd name="T30" fmla="*/ 0 w 181"/>
                  <a:gd name="T31" fmla="*/ 0 h 107"/>
                  <a:gd name="T32" fmla="*/ 0 w 181"/>
                  <a:gd name="T33" fmla="*/ 0 h 107"/>
                  <a:gd name="T34" fmla="*/ 0 w 181"/>
                  <a:gd name="T35" fmla="*/ 0 h 107"/>
                  <a:gd name="T36" fmla="*/ 0 w 181"/>
                  <a:gd name="T37" fmla="*/ 0 h 107"/>
                  <a:gd name="T38" fmla="*/ 0 w 181"/>
                  <a:gd name="T39" fmla="*/ 0 h 107"/>
                  <a:gd name="T40" fmla="*/ 0 w 181"/>
                  <a:gd name="T41" fmla="*/ 0 h 107"/>
                  <a:gd name="T42" fmla="*/ 0 w 181"/>
                  <a:gd name="T43" fmla="*/ 0 h 107"/>
                  <a:gd name="T44" fmla="*/ 0 w 181"/>
                  <a:gd name="T45" fmla="*/ 0 h 107"/>
                  <a:gd name="T46" fmla="*/ 0 w 181"/>
                  <a:gd name="T47" fmla="*/ 0 h 107"/>
                  <a:gd name="T48" fmla="*/ 0 w 181"/>
                  <a:gd name="T49" fmla="*/ 0 h 107"/>
                  <a:gd name="T50" fmla="*/ 0 w 181"/>
                  <a:gd name="T51" fmla="*/ 0 h 107"/>
                  <a:gd name="T52" fmla="*/ 0 w 181"/>
                  <a:gd name="T53" fmla="*/ 0 h 107"/>
                  <a:gd name="T54" fmla="*/ 0 w 181"/>
                  <a:gd name="T55" fmla="*/ 0 h 107"/>
                  <a:gd name="T56" fmla="*/ 0 w 181"/>
                  <a:gd name="T57" fmla="*/ 0 h 107"/>
                  <a:gd name="T58" fmla="*/ 0 w 181"/>
                  <a:gd name="T59" fmla="*/ 0 h 107"/>
                  <a:gd name="T60" fmla="*/ 0 w 181"/>
                  <a:gd name="T61" fmla="*/ 0 h 107"/>
                  <a:gd name="T62" fmla="*/ 0 w 181"/>
                  <a:gd name="T63" fmla="*/ 0 h 107"/>
                  <a:gd name="T64" fmla="*/ 0 w 181"/>
                  <a:gd name="T65" fmla="*/ 0 h 107"/>
                  <a:gd name="T66" fmla="*/ 0 w 181"/>
                  <a:gd name="T67" fmla="*/ 0 h 1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1"/>
                  <a:gd name="T103" fmla="*/ 0 h 107"/>
                  <a:gd name="T104" fmla="*/ 181 w 181"/>
                  <a:gd name="T105" fmla="*/ 107 h 10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1" h="107">
                    <a:moveTo>
                      <a:pt x="114" y="101"/>
                    </a:moveTo>
                    <a:lnTo>
                      <a:pt x="135" y="95"/>
                    </a:lnTo>
                    <a:lnTo>
                      <a:pt x="154" y="84"/>
                    </a:lnTo>
                    <a:lnTo>
                      <a:pt x="170" y="69"/>
                    </a:lnTo>
                    <a:lnTo>
                      <a:pt x="181" y="53"/>
                    </a:lnTo>
                    <a:lnTo>
                      <a:pt x="181" y="34"/>
                    </a:lnTo>
                    <a:lnTo>
                      <a:pt x="173" y="19"/>
                    </a:lnTo>
                    <a:lnTo>
                      <a:pt x="152" y="8"/>
                    </a:lnTo>
                    <a:lnTo>
                      <a:pt x="122" y="2"/>
                    </a:lnTo>
                    <a:lnTo>
                      <a:pt x="109" y="0"/>
                    </a:lnTo>
                    <a:lnTo>
                      <a:pt x="95" y="2"/>
                    </a:lnTo>
                    <a:lnTo>
                      <a:pt x="84" y="4"/>
                    </a:lnTo>
                    <a:lnTo>
                      <a:pt x="71" y="8"/>
                    </a:lnTo>
                    <a:lnTo>
                      <a:pt x="59" y="10"/>
                    </a:lnTo>
                    <a:lnTo>
                      <a:pt x="48" y="15"/>
                    </a:lnTo>
                    <a:lnTo>
                      <a:pt x="37" y="23"/>
                    </a:lnTo>
                    <a:lnTo>
                      <a:pt x="27" y="29"/>
                    </a:lnTo>
                    <a:lnTo>
                      <a:pt x="12" y="40"/>
                    </a:lnTo>
                    <a:lnTo>
                      <a:pt x="2" y="53"/>
                    </a:lnTo>
                    <a:lnTo>
                      <a:pt x="0" y="65"/>
                    </a:lnTo>
                    <a:lnTo>
                      <a:pt x="2" y="78"/>
                    </a:lnTo>
                    <a:lnTo>
                      <a:pt x="10" y="88"/>
                    </a:lnTo>
                    <a:lnTo>
                      <a:pt x="19" y="97"/>
                    </a:lnTo>
                    <a:lnTo>
                      <a:pt x="35" y="103"/>
                    </a:lnTo>
                    <a:lnTo>
                      <a:pt x="52" y="107"/>
                    </a:lnTo>
                    <a:lnTo>
                      <a:pt x="67" y="107"/>
                    </a:lnTo>
                    <a:lnTo>
                      <a:pt x="80" y="107"/>
                    </a:lnTo>
                    <a:lnTo>
                      <a:pt x="88" y="105"/>
                    </a:lnTo>
                    <a:lnTo>
                      <a:pt x="95" y="105"/>
                    </a:lnTo>
                    <a:lnTo>
                      <a:pt x="99" y="103"/>
                    </a:lnTo>
                    <a:lnTo>
                      <a:pt x="103" y="103"/>
                    </a:lnTo>
                    <a:lnTo>
                      <a:pt x="109" y="101"/>
                    </a:lnTo>
                    <a:lnTo>
                      <a:pt x="114" y="101"/>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00" name="Freeform 107"/>
              <p:cNvSpPr>
                <a:spLocks/>
              </p:cNvSpPr>
              <p:nvPr/>
            </p:nvSpPr>
            <p:spPr bwMode="auto">
              <a:xfrm>
                <a:off x="1812" y="1530"/>
                <a:ext cx="85" cy="58"/>
              </a:xfrm>
              <a:custGeom>
                <a:avLst/>
                <a:gdLst>
                  <a:gd name="T0" fmla="*/ 1 w 169"/>
                  <a:gd name="T1" fmla="*/ 1 h 116"/>
                  <a:gd name="T2" fmla="*/ 1 w 169"/>
                  <a:gd name="T3" fmla="*/ 1 h 116"/>
                  <a:gd name="T4" fmla="*/ 1 w 169"/>
                  <a:gd name="T5" fmla="*/ 1 h 116"/>
                  <a:gd name="T6" fmla="*/ 1 w 169"/>
                  <a:gd name="T7" fmla="*/ 1 h 116"/>
                  <a:gd name="T8" fmla="*/ 1 w 169"/>
                  <a:gd name="T9" fmla="*/ 1 h 116"/>
                  <a:gd name="T10" fmla="*/ 1 w 169"/>
                  <a:gd name="T11" fmla="*/ 1 h 116"/>
                  <a:gd name="T12" fmla="*/ 1 w 169"/>
                  <a:gd name="T13" fmla="*/ 1 h 116"/>
                  <a:gd name="T14" fmla="*/ 1 w 169"/>
                  <a:gd name="T15" fmla="*/ 1 h 116"/>
                  <a:gd name="T16" fmla="*/ 1 w 169"/>
                  <a:gd name="T17" fmla="*/ 1 h 116"/>
                  <a:gd name="T18" fmla="*/ 1 w 169"/>
                  <a:gd name="T19" fmla="*/ 1 h 116"/>
                  <a:gd name="T20" fmla="*/ 1 w 169"/>
                  <a:gd name="T21" fmla="*/ 1 h 116"/>
                  <a:gd name="T22" fmla="*/ 1 w 169"/>
                  <a:gd name="T23" fmla="*/ 1 h 116"/>
                  <a:gd name="T24" fmla="*/ 1 w 169"/>
                  <a:gd name="T25" fmla="*/ 1 h 116"/>
                  <a:gd name="T26" fmla="*/ 1 w 169"/>
                  <a:gd name="T27" fmla="*/ 0 h 116"/>
                  <a:gd name="T28" fmla="*/ 1 w 169"/>
                  <a:gd name="T29" fmla="*/ 0 h 116"/>
                  <a:gd name="T30" fmla="*/ 1 w 169"/>
                  <a:gd name="T31" fmla="*/ 0 h 116"/>
                  <a:gd name="T32" fmla="*/ 1 w 169"/>
                  <a:gd name="T33" fmla="*/ 1 h 116"/>
                  <a:gd name="T34" fmla="*/ 1 w 169"/>
                  <a:gd name="T35" fmla="*/ 1 h 116"/>
                  <a:gd name="T36" fmla="*/ 1 w 169"/>
                  <a:gd name="T37" fmla="*/ 1 h 116"/>
                  <a:gd name="T38" fmla="*/ 1 w 169"/>
                  <a:gd name="T39" fmla="*/ 1 h 116"/>
                  <a:gd name="T40" fmla="*/ 1 w 169"/>
                  <a:gd name="T41" fmla="*/ 1 h 116"/>
                  <a:gd name="T42" fmla="*/ 1 w 169"/>
                  <a:gd name="T43" fmla="*/ 1 h 116"/>
                  <a:gd name="T44" fmla="*/ 1 w 169"/>
                  <a:gd name="T45" fmla="*/ 1 h 116"/>
                  <a:gd name="T46" fmla="*/ 1 w 169"/>
                  <a:gd name="T47" fmla="*/ 1 h 116"/>
                  <a:gd name="T48" fmla="*/ 0 w 169"/>
                  <a:gd name="T49" fmla="*/ 1 h 116"/>
                  <a:gd name="T50" fmla="*/ 1 w 169"/>
                  <a:gd name="T51" fmla="*/ 1 h 116"/>
                  <a:gd name="T52" fmla="*/ 1 w 169"/>
                  <a:gd name="T53" fmla="*/ 1 h 116"/>
                  <a:gd name="T54" fmla="*/ 1 w 169"/>
                  <a:gd name="T55" fmla="*/ 1 h 116"/>
                  <a:gd name="T56" fmla="*/ 1 w 169"/>
                  <a:gd name="T57" fmla="*/ 1 h 116"/>
                  <a:gd name="T58" fmla="*/ 1 w 169"/>
                  <a:gd name="T59" fmla="*/ 1 h 116"/>
                  <a:gd name="T60" fmla="*/ 1 w 169"/>
                  <a:gd name="T61" fmla="*/ 1 h 116"/>
                  <a:gd name="T62" fmla="*/ 1 w 169"/>
                  <a:gd name="T63" fmla="*/ 1 h 1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69"/>
                  <a:gd name="T97" fmla="*/ 0 h 116"/>
                  <a:gd name="T98" fmla="*/ 169 w 169"/>
                  <a:gd name="T99" fmla="*/ 116 h 1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69" h="116">
                    <a:moveTo>
                      <a:pt x="118" y="109"/>
                    </a:moveTo>
                    <a:lnTo>
                      <a:pt x="124" y="103"/>
                    </a:lnTo>
                    <a:lnTo>
                      <a:pt x="129" y="99"/>
                    </a:lnTo>
                    <a:lnTo>
                      <a:pt x="135" y="95"/>
                    </a:lnTo>
                    <a:lnTo>
                      <a:pt x="141" y="92"/>
                    </a:lnTo>
                    <a:lnTo>
                      <a:pt x="150" y="80"/>
                    </a:lnTo>
                    <a:lnTo>
                      <a:pt x="158" y="71"/>
                    </a:lnTo>
                    <a:lnTo>
                      <a:pt x="165" y="57"/>
                    </a:lnTo>
                    <a:lnTo>
                      <a:pt x="169" y="42"/>
                    </a:lnTo>
                    <a:lnTo>
                      <a:pt x="169" y="31"/>
                    </a:lnTo>
                    <a:lnTo>
                      <a:pt x="165" y="19"/>
                    </a:lnTo>
                    <a:lnTo>
                      <a:pt x="154" y="8"/>
                    </a:lnTo>
                    <a:lnTo>
                      <a:pt x="141" y="2"/>
                    </a:lnTo>
                    <a:lnTo>
                      <a:pt x="124" y="0"/>
                    </a:lnTo>
                    <a:lnTo>
                      <a:pt x="101" y="0"/>
                    </a:lnTo>
                    <a:lnTo>
                      <a:pt x="89" y="0"/>
                    </a:lnTo>
                    <a:lnTo>
                      <a:pt x="80" y="4"/>
                    </a:lnTo>
                    <a:lnTo>
                      <a:pt x="68" y="6"/>
                    </a:lnTo>
                    <a:lnTo>
                      <a:pt x="59" y="12"/>
                    </a:lnTo>
                    <a:lnTo>
                      <a:pt x="49" y="16"/>
                    </a:lnTo>
                    <a:lnTo>
                      <a:pt x="40" y="21"/>
                    </a:lnTo>
                    <a:lnTo>
                      <a:pt x="30" y="29"/>
                    </a:lnTo>
                    <a:lnTo>
                      <a:pt x="25" y="35"/>
                    </a:lnTo>
                    <a:lnTo>
                      <a:pt x="6" y="55"/>
                    </a:lnTo>
                    <a:lnTo>
                      <a:pt x="0" y="76"/>
                    </a:lnTo>
                    <a:lnTo>
                      <a:pt x="6" y="92"/>
                    </a:lnTo>
                    <a:lnTo>
                      <a:pt x="23" y="105"/>
                    </a:lnTo>
                    <a:lnTo>
                      <a:pt x="44" y="113"/>
                    </a:lnTo>
                    <a:lnTo>
                      <a:pt x="68" y="116"/>
                    </a:lnTo>
                    <a:lnTo>
                      <a:pt x="93" y="114"/>
                    </a:lnTo>
                    <a:lnTo>
                      <a:pt x="118" y="109"/>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01" name="Freeform 108"/>
              <p:cNvSpPr>
                <a:spLocks/>
              </p:cNvSpPr>
              <p:nvPr/>
            </p:nvSpPr>
            <p:spPr bwMode="auto">
              <a:xfrm>
                <a:off x="1864" y="1434"/>
                <a:ext cx="10" cy="98"/>
              </a:xfrm>
              <a:custGeom>
                <a:avLst/>
                <a:gdLst>
                  <a:gd name="T0" fmla="*/ 0 w 21"/>
                  <a:gd name="T1" fmla="*/ 0 h 196"/>
                  <a:gd name="T2" fmla="*/ 0 w 21"/>
                  <a:gd name="T3" fmla="*/ 1 h 196"/>
                  <a:gd name="T4" fmla="*/ 0 w 21"/>
                  <a:gd name="T5" fmla="*/ 1 h 196"/>
                  <a:gd name="T6" fmla="*/ 0 w 21"/>
                  <a:gd name="T7" fmla="*/ 1 h 196"/>
                  <a:gd name="T8" fmla="*/ 0 w 21"/>
                  <a:gd name="T9" fmla="*/ 1 h 196"/>
                  <a:gd name="T10" fmla="*/ 0 w 21"/>
                  <a:gd name="T11" fmla="*/ 1 h 196"/>
                  <a:gd name="T12" fmla="*/ 0 w 21"/>
                  <a:gd name="T13" fmla="*/ 1 h 196"/>
                  <a:gd name="T14" fmla="*/ 0 w 21"/>
                  <a:gd name="T15" fmla="*/ 1 h 196"/>
                  <a:gd name="T16" fmla="*/ 0 w 21"/>
                  <a:gd name="T17" fmla="*/ 1 h 196"/>
                  <a:gd name="T18" fmla="*/ 0 w 21"/>
                  <a:gd name="T19" fmla="*/ 1 h 196"/>
                  <a:gd name="T20" fmla="*/ 0 w 21"/>
                  <a:gd name="T21" fmla="*/ 1 h 196"/>
                  <a:gd name="T22" fmla="*/ 0 w 21"/>
                  <a:gd name="T23" fmla="*/ 1 h 196"/>
                  <a:gd name="T24" fmla="*/ 0 w 21"/>
                  <a:gd name="T25" fmla="*/ 1 h 196"/>
                  <a:gd name="T26" fmla="*/ 0 w 21"/>
                  <a:gd name="T27" fmla="*/ 1 h 196"/>
                  <a:gd name="T28" fmla="*/ 0 w 21"/>
                  <a:gd name="T29" fmla="*/ 1 h 196"/>
                  <a:gd name="T30" fmla="*/ 0 w 21"/>
                  <a:gd name="T31" fmla="*/ 1 h 196"/>
                  <a:gd name="T32" fmla="*/ 0 w 21"/>
                  <a:gd name="T33" fmla="*/ 1 h 196"/>
                  <a:gd name="T34" fmla="*/ 0 w 21"/>
                  <a:gd name="T35" fmla="*/ 1 h 196"/>
                  <a:gd name="T36" fmla="*/ 0 w 21"/>
                  <a:gd name="T37" fmla="*/ 1 h 196"/>
                  <a:gd name="T38" fmla="*/ 0 w 21"/>
                  <a:gd name="T39" fmla="*/ 1 h 196"/>
                  <a:gd name="T40" fmla="*/ 0 w 21"/>
                  <a:gd name="T41" fmla="*/ 1 h 196"/>
                  <a:gd name="T42" fmla="*/ 0 w 21"/>
                  <a:gd name="T43" fmla="*/ 1 h 196"/>
                  <a:gd name="T44" fmla="*/ 0 w 21"/>
                  <a:gd name="T45" fmla="*/ 1 h 196"/>
                  <a:gd name="T46" fmla="*/ 0 w 21"/>
                  <a:gd name="T47" fmla="*/ 1 h 196"/>
                  <a:gd name="T48" fmla="*/ 0 w 21"/>
                  <a:gd name="T49" fmla="*/ 1 h 196"/>
                  <a:gd name="T50" fmla="*/ 0 w 21"/>
                  <a:gd name="T51" fmla="*/ 1 h 196"/>
                  <a:gd name="T52" fmla="*/ 0 w 21"/>
                  <a:gd name="T53" fmla="*/ 1 h 196"/>
                  <a:gd name="T54" fmla="*/ 0 w 21"/>
                  <a:gd name="T55" fmla="*/ 1 h 196"/>
                  <a:gd name="T56" fmla="*/ 0 w 21"/>
                  <a:gd name="T57" fmla="*/ 1 h 196"/>
                  <a:gd name="T58" fmla="*/ 0 w 21"/>
                  <a:gd name="T59" fmla="*/ 1 h 196"/>
                  <a:gd name="T60" fmla="*/ 0 w 21"/>
                  <a:gd name="T61" fmla="*/ 1 h 196"/>
                  <a:gd name="T62" fmla="*/ 0 w 21"/>
                  <a:gd name="T63" fmla="*/ 1 h 196"/>
                  <a:gd name="T64" fmla="*/ 0 w 21"/>
                  <a:gd name="T65" fmla="*/ 1 h 196"/>
                  <a:gd name="T66" fmla="*/ 0 w 21"/>
                  <a:gd name="T67" fmla="*/ 1 h 196"/>
                  <a:gd name="T68" fmla="*/ 0 w 21"/>
                  <a:gd name="T69" fmla="*/ 0 h 196"/>
                  <a:gd name="T70" fmla="*/ 0 w 21"/>
                  <a:gd name="T71" fmla="*/ 0 h 19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
                  <a:gd name="T109" fmla="*/ 0 h 196"/>
                  <a:gd name="T110" fmla="*/ 21 w 21"/>
                  <a:gd name="T111" fmla="*/ 196 h 19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 h="196">
                    <a:moveTo>
                      <a:pt x="7" y="0"/>
                    </a:moveTo>
                    <a:lnTo>
                      <a:pt x="13" y="6"/>
                    </a:lnTo>
                    <a:lnTo>
                      <a:pt x="17" y="10"/>
                    </a:lnTo>
                    <a:lnTo>
                      <a:pt x="19" y="14"/>
                    </a:lnTo>
                    <a:lnTo>
                      <a:pt x="19" y="17"/>
                    </a:lnTo>
                    <a:lnTo>
                      <a:pt x="21" y="23"/>
                    </a:lnTo>
                    <a:lnTo>
                      <a:pt x="21" y="33"/>
                    </a:lnTo>
                    <a:lnTo>
                      <a:pt x="21" y="46"/>
                    </a:lnTo>
                    <a:lnTo>
                      <a:pt x="21" y="59"/>
                    </a:lnTo>
                    <a:lnTo>
                      <a:pt x="21" y="75"/>
                    </a:lnTo>
                    <a:lnTo>
                      <a:pt x="21" y="90"/>
                    </a:lnTo>
                    <a:lnTo>
                      <a:pt x="21" y="105"/>
                    </a:lnTo>
                    <a:lnTo>
                      <a:pt x="21" y="116"/>
                    </a:lnTo>
                    <a:lnTo>
                      <a:pt x="21" y="130"/>
                    </a:lnTo>
                    <a:lnTo>
                      <a:pt x="21" y="135"/>
                    </a:lnTo>
                    <a:lnTo>
                      <a:pt x="21" y="145"/>
                    </a:lnTo>
                    <a:lnTo>
                      <a:pt x="21" y="154"/>
                    </a:lnTo>
                    <a:lnTo>
                      <a:pt x="21" y="166"/>
                    </a:lnTo>
                    <a:lnTo>
                      <a:pt x="21" y="173"/>
                    </a:lnTo>
                    <a:lnTo>
                      <a:pt x="21" y="181"/>
                    </a:lnTo>
                    <a:lnTo>
                      <a:pt x="21" y="189"/>
                    </a:lnTo>
                    <a:lnTo>
                      <a:pt x="21" y="196"/>
                    </a:lnTo>
                    <a:lnTo>
                      <a:pt x="15" y="194"/>
                    </a:lnTo>
                    <a:lnTo>
                      <a:pt x="11" y="194"/>
                    </a:lnTo>
                    <a:lnTo>
                      <a:pt x="5" y="194"/>
                    </a:lnTo>
                    <a:lnTo>
                      <a:pt x="3" y="194"/>
                    </a:lnTo>
                    <a:lnTo>
                      <a:pt x="3" y="170"/>
                    </a:lnTo>
                    <a:lnTo>
                      <a:pt x="3" y="145"/>
                    </a:lnTo>
                    <a:lnTo>
                      <a:pt x="2" y="118"/>
                    </a:lnTo>
                    <a:lnTo>
                      <a:pt x="2" y="95"/>
                    </a:lnTo>
                    <a:lnTo>
                      <a:pt x="0" y="69"/>
                    </a:lnTo>
                    <a:lnTo>
                      <a:pt x="0" y="46"/>
                    </a:lnTo>
                    <a:lnTo>
                      <a:pt x="2" y="21"/>
                    </a:lnTo>
                    <a:lnTo>
                      <a:pt x="7"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02" name="Freeform 109"/>
              <p:cNvSpPr>
                <a:spLocks/>
              </p:cNvSpPr>
              <p:nvPr/>
            </p:nvSpPr>
            <p:spPr bwMode="auto">
              <a:xfrm>
                <a:off x="1870" y="1533"/>
                <a:ext cx="187" cy="90"/>
              </a:xfrm>
              <a:custGeom>
                <a:avLst/>
                <a:gdLst>
                  <a:gd name="T0" fmla="*/ 1 w 372"/>
                  <a:gd name="T1" fmla="*/ 0 h 181"/>
                  <a:gd name="T2" fmla="*/ 1 w 372"/>
                  <a:gd name="T3" fmla="*/ 0 h 181"/>
                  <a:gd name="T4" fmla="*/ 1 w 372"/>
                  <a:gd name="T5" fmla="*/ 0 h 181"/>
                  <a:gd name="T6" fmla="*/ 1 w 372"/>
                  <a:gd name="T7" fmla="*/ 0 h 181"/>
                  <a:gd name="T8" fmla="*/ 1 w 372"/>
                  <a:gd name="T9" fmla="*/ 0 h 181"/>
                  <a:gd name="T10" fmla="*/ 1 w 372"/>
                  <a:gd name="T11" fmla="*/ 0 h 181"/>
                  <a:gd name="T12" fmla="*/ 1 w 372"/>
                  <a:gd name="T13" fmla="*/ 0 h 181"/>
                  <a:gd name="T14" fmla="*/ 1 w 372"/>
                  <a:gd name="T15" fmla="*/ 0 h 181"/>
                  <a:gd name="T16" fmla="*/ 1 w 372"/>
                  <a:gd name="T17" fmla="*/ 0 h 181"/>
                  <a:gd name="T18" fmla="*/ 1 w 372"/>
                  <a:gd name="T19" fmla="*/ 0 h 181"/>
                  <a:gd name="T20" fmla="*/ 1 w 372"/>
                  <a:gd name="T21" fmla="*/ 0 h 181"/>
                  <a:gd name="T22" fmla="*/ 1 w 372"/>
                  <a:gd name="T23" fmla="*/ 0 h 181"/>
                  <a:gd name="T24" fmla="*/ 1 w 372"/>
                  <a:gd name="T25" fmla="*/ 0 h 181"/>
                  <a:gd name="T26" fmla="*/ 1 w 372"/>
                  <a:gd name="T27" fmla="*/ 0 h 181"/>
                  <a:gd name="T28" fmla="*/ 1 w 372"/>
                  <a:gd name="T29" fmla="*/ 0 h 181"/>
                  <a:gd name="T30" fmla="*/ 1 w 372"/>
                  <a:gd name="T31" fmla="*/ 0 h 181"/>
                  <a:gd name="T32" fmla="*/ 1 w 372"/>
                  <a:gd name="T33" fmla="*/ 0 h 181"/>
                  <a:gd name="T34" fmla="*/ 1 w 372"/>
                  <a:gd name="T35" fmla="*/ 0 h 181"/>
                  <a:gd name="T36" fmla="*/ 1 w 372"/>
                  <a:gd name="T37" fmla="*/ 0 h 181"/>
                  <a:gd name="T38" fmla="*/ 1 w 372"/>
                  <a:gd name="T39" fmla="*/ 0 h 181"/>
                  <a:gd name="T40" fmla="*/ 0 w 372"/>
                  <a:gd name="T41" fmla="*/ 0 h 181"/>
                  <a:gd name="T42" fmla="*/ 1 w 372"/>
                  <a:gd name="T43" fmla="*/ 0 h 181"/>
                  <a:gd name="T44" fmla="*/ 1 w 372"/>
                  <a:gd name="T45" fmla="*/ 0 h 181"/>
                  <a:gd name="T46" fmla="*/ 1 w 372"/>
                  <a:gd name="T47" fmla="*/ 0 h 181"/>
                  <a:gd name="T48" fmla="*/ 1 w 372"/>
                  <a:gd name="T49" fmla="*/ 0 h 181"/>
                  <a:gd name="T50" fmla="*/ 1 w 372"/>
                  <a:gd name="T51" fmla="*/ 0 h 181"/>
                  <a:gd name="T52" fmla="*/ 1 w 372"/>
                  <a:gd name="T53" fmla="*/ 0 h 181"/>
                  <a:gd name="T54" fmla="*/ 1 w 372"/>
                  <a:gd name="T55" fmla="*/ 0 h 181"/>
                  <a:gd name="T56" fmla="*/ 1 w 372"/>
                  <a:gd name="T57" fmla="*/ 0 h 181"/>
                  <a:gd name="T58" fmla="*/ 1 w 372"/>
                  <a:gd name="T59" fmla="*/ 0 h 18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72"/>
                  <a:gd name="T91" fmla="*/ 0 h 181"/>
                  <a:gd name="T92" fmla="*/ 372 w 372"/>
                  <a:gd name="T93" fmla="*/ 181 h 18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72" h="181">
                    <a:moveTo>
                      <a:pt x="369" y="0"/>
                    </a:moveTo>
                    <a:lnTo>
                      <a:pt x="372" y="17"/>
                    </a:lnTo>
                    <a:lnTo>
                      <a:pt x="363" y="38"/>
                    </a:lnTo>
                    <a:lnTo>
                      <a:pt x="346" y="59"/>
                    </a:lnTo>
                    <a:lnTo>
                      <a:pt x="323" y="80"/>
                    </a:lnTo>
                    <a:lnTo>
                      <a:pt x="295" y="97"/>
                    </a:lnTo>
                    <a:lnTo>
                      <a:pt x="266" y="114"/>
                    </a:lnTo>
                    <a:lnTo>
                      <a:pt x="239" y="127"/>
                    </a:lnTo>
                    <a:lnTo>
                      <a:pt x="217" y="139"/>
                    </a:lnTo>
                    <a:lnTo>
                      <a:pt x="198" y="145"/>
                    </a:lnTo>
                    <a:lnTo>
                      <a:pt x="173" y="152"/>
                    </a:lnTo>
                    <a:lnTo>
                      <a:pt x="148" y="158"/>
                    </a:lnTo>
                    <a:lnTo>
                      <a:pt x="122" y="165"/>
                    </a:lnTo>
                    <a:lnTo>
                      <a:pt x="95" y="171"/>
                    </a:lnTo>
                    <a:lnTo>
                      <a:pt x="70" y="175"/>
                    </a:lnTo>
                    <a:lnTo>
                      <a:pt x="44" y="177"/>
                    </a:lnTo>
                    <a:lnTo>
                      <a:pt x="23" y="181"/>
                    </a:lnTo>
                    <a:lnTo>
                      <a:pt x="17" y="177"/>
                    </a:lnTo>
                    <a:lnTo>
                      <a:pt x="9" y="173"/>
                    </a:lnTo>
                    <a:lnTo>
                      <a:pt x="2" y="167"/>
                    </a:lnTo>
                    <a:lnTo>
                      <a:pt x="0" y="164"/>
                    </a:lnTo>
                    <a:lnTo>
                      <a:pt x="53" y="158"/>
                    </a:lnTo>
                    <a:lnTo>
                      <a:pt x="106" y="150"/>
                    </a:lnTo>
                    <a:lnTo>
                      <a:pt x="158" y="137"/>
                    </a:lnTo>
                    <a:lnTo>
                      <a:pt x="207" y="122"/>
                    </a:lnTo>
                    <a:lnTo>
                      <a:pt x="253" y="99"/>
                    </a:lnTo>
                    <a:lnTo>
                      <a:pt x="296" y="72"/>
                    </a:lnTo>
                    <a:lnTo>
                      <a:pt x="334" y="40"/>
                    </a:lnTo>
                    <a:lnTo>
                      <a:pt x="369"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03" name="Freeform 110"/>
              <p:cNvSpPr>
                <a:spLocks/>
              </p:cNvSpPr>
              <p:nvPr/>
            </p:nvSpPr>
            <p:spPr bwMode="auto">
              <a:xfrm>
                <a:off x="1940" y="1472"/>
                <a:ext cx="80" cy="136"/>
              </a:xfrm>
              <a:custGeom>
                <a:avLst/>
                <a:gdLst>
                  <a:gd name="T0" fmla="*/ 1 w 159"/>
                  <a:gd name="T1" fmla="*/ 0 h 272"/>
                  <a:gd name="T2" fmla="*/ 1 w 159"/>
                  <a:gd name="T3" fmla="*/ 1 h 272"/>
                  <a:gd name="T4" fmla="*/ 1 w 159"/>
                  <a:gd name="T5" fmla="*/ 1 h 272"/>
                  <a:gd name="T6" fmla="*/ 1 w 159"/>
                  <a:gd name="T7" fmla="*/ 1 h 272"/>
                  <a:gd name="T8" fmla="*/ 1 w 159"/>
                  <a:gd name="T9" fmla="*/ 1 h 272"/>
                  <a:gd name="T10" fmla="*/ 1 w 159"/>
                  <a:gd name="T11" fmla="*/ 1 h 272"/>
                  <a:gd name="T12" fmla="*/ 1 w 159"/>
                  <a:gd name="T13" fmla="*/ 1 h 272"/>
                  <a:gd name="T14" fmla="*/ 1 w 159"/>
                  <a:gd name="T15" fmla="*/ 1 h 272"/>
                  <a:gd name="T16" fmla="*/ 1 w 159"/>
                  <a:gd name="T17" fmla="*/ 1 h 272"/>
                  <a:gd name="T18" fmla="*/ 1 w 159"/>
                  <a:gd name="T19" fmla="*/ 1 h 272"/>
                  <a:gd name="T20" fmla="*/ 1 w 159"/>
                  <a:gd name="T21" fmla="*/ 1 h 272"/>
                  <a:gd name="T22" fmla="*/ 1 w 159"/>
                  <a:gd name="T23" fmla="*/ 1 h 272"/>
                  <a:gd name="T24" fmla="*/ 1 w 159"/>
                  <a:gd name="T25" fmla="*/ 1 h 272"/>
                  <a:gd name="T26" fmla="*/ 1 w 159"/>
                  <a:gd name="T27" fmla="*/ 1 h 272"/>
                  <a:gd name="T28" fmla="*/ 1 w 159"/>
                  <a:gd name="T29" fmla="*/ 1 h 272"/>
                  <a:gd name="T30" fmla="*/ 1 w 159"/>
                  <a:gd name="T31" fmla="*/ 1 h 272"/>
                  <a:gd name="T32" fmla="*/ 1 w 159"/>
                  <a:gd name="T33" fmla="*/ 1 h 272"/>
                  <a:gd name="T34" fmla="*/ 1 w 159"/>
                  <a:gd name="T35" fmla="*/ 1 h 272"/>
                  <a:gd name="T36" fmla="*/ 1 w 159"/>
                  <a:gd name="T37" fmla="*/ 1 h 272"/>
                  <a:gd name="T38" fmla="*/ 1 w 159"/>
                  <a:gd name="T39" fmla="*/ 1 h 272"/>
                  <a:gd name="T40" fmla="*/ 0 w 159"/>
                  <a:gd name="T41" fmla="*/ 1 h 272"/>
                  <a:gd name="T42" fmla="*/ 1 w 159"/>
                  <a:gd name="T43" fmla="*/ 1 h 272"/>
                  <a:gd name="T44" fmla="*/ 1 w 159"/>
                  <a:gd name="T45" fmla="*/ 1 h 272"/>
                  <a:gd name="T46" fmla="*/ 1 w 159"/>
                  <a:gd name="T47" fmla="*/ 1 h 272"/>
                  <a:gd name="T48" fmla="*/ 1 w 159"/>
                  <a:gd name="T49" fmla="*/ 1 h 272"/>
                  <a:gd name="T50" fmla="*/ 1 w 159"/>
                  <a:gd name="T51" fmla="*/ 1 h 272"/>
                  <a:gd name="T52" fmla="*/ 1 w 159"/>
                  <a:gd name="T53" fmla="*/ 1 h 272"/>
                  <a:gd name="T54" fmla="*/ 1 w 159"/>
                  <a:gd name="T55" fmla="*/ 1 h 272"/>
                  <a:gd name="T56" fmla="*/ 1 w 159"/>
                  <a:gd name="T57" fmla="*/ 1 h 272"/>
                  <a:gd name="T58" fmla="*/ 1 w 159"/>
                  <a:gd name="T59" fmla="*/ 1 h 272"/>
                  <a:gd name="T60" fmla="*/ 1 w 159"/>
                  <a:gd name="T61" fmla="*/ 1 h 272"/>
                  <a:gd name="T62" fmla="*/ 1 w 159"/>
                  <a:gd name="T63" fmla="*/ 1 h 272"/>
                  <a:gd name="T64" fmla="*/ 1 w 159"/>
                  <a:gd name="T65" fmla="*/ 1 h 272"/>
                  <a:gd name="T66" fmla="*/ 1 w 159"/>
                  <a:gd name="T67" fmla="*/ 1 h 272"/>
                  <a:gd name="T68" fmla="*/ 1 w 159"/>
                  <a:gd name="T69" fmla="*/ 1 h 272"/>
                  <a:gd name="T70" fmla="*/ 1 w 159"/>
                  <a:gd name="T71" fmla="*/ 1 h 272"/>
                  <a:gd name="T72" fmla="*/ 1 w 159"/>
                  <a:gd name="T73" fmla="*/ 0 h 272"/>
                  <a:gd name="T74" fmla="*/ 1 w 159"/>
                  <a:gd name="T75" fmla="*/ 0 h 27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59"/>
                  <a:gd name="T115" fmla="*/ 0 h 272"/>
                  <a:gd name="T116" fmla="*/ 159 w 159"/>
                  <a:gd name="T117" fmla="*/ 272 h 27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59" h="272">
                    <a:moveTo>
                      <a:pt x="150" y="0"/>
                    </a:moveTo>
                    <a:lnTo>
                      <a:pt x="157" y="10"/>
                    </a:lnTo>
                    <a:lnTo>
                      <a:pt x="159" y="23"/>
                    </a:lnTo>
                    <a:lnTo>
                      <a:pt x="157" y="37"/>
                    </a:lnTo>
                    <a:lnTo>
                      <a:pt x="152" y="50"/>
                    </a:lnTo>
                    <a:lnTo>
                      <a:pt x="144" y="63"/>
                    </a:lnTo>
                    <a:lnTo>
                      <a:pt x="136" y="76"/>
                    </a:lnTo>
                    <a:lnTo>
                      <a:pt x="129" y="88"/>
                    </a:lnTo>
                    <a:lnTo>
                      <a:pt x="123" y="101"/>
                    </a:lnTo>
                    <a:lnTo>
                      <a:pt x="112" y="118"/>
                    </a:lnTo>
                    <a:lnTo>
                      <a:pt x="100" y="139"/>
                    </a:lnTo>
                    <a:lnTo>
                      <a:pt x="89" y="162"/>
                    </a:lnTo>
                    <a:lnTo>
                      <a:pt x="76" y="187"/>
                    </a:lnTo>
                    <a:lnTo>
                      <a:pt x="60" y="210"/>
                    </a:lnTo>
                    <a:lnTo>
                      <a:pt x="45" y="230"/>
                    </a:lnTo>
                    <a:lnTo>
                      <a:pt x="32" y="249"/>
                    </a:lnTo>
                    <a:lnTo>
                      <a:pt x="21" y="267"/>
                    </a:lnTo>
                    <a:lnTo>
                      <a:pt x="15" y="265"/>
                    </a:lnTo>
                    <a:lnTo>
                      <a:pt x="9" y="267"/>
                    </a:lnTo>
                    <a:lnTo>
                      <a:pt x="3" y="268"/>
                    </a:lnTo>
                    <a:lnTo>
                      <a:pt x="0" y="272"/>
                    </a:lnTo>
                    <a:lnTo>
                      <a:pt x="5" y="257"/>
                    </a:lnTo>
                    <a:lnTo>
                      <a:pt x="17" y="238"/>
                    </a:lnTo>
                    <a:lnTo>
                      <a:pt x="28" y="217"/>
                    </a:lnTo>
                    <a:lnTo>
                      <a:pt x="43" y="194"/>
                    </a:lnTo>
                    <a:lnTo>
                      <a:pt x="59" y="168"/>
                    </a:lnTo>
                    <a:lnTo>
                      <a:pt x="74" y="147"/>
                    </a:lnTo>
                    <a:lnTo>
                      <a:pt x="85" y="124"/>
                    </a:lnTo>
                    <a:lnTo>
                      <a:pt x="97" y="109"/>
                    </a:lnTo>
                    <a:lnTo>
                      <a:pt x="104" y="94"/>
                    </a:lnTo>
                    <a:lnTo>
                      <a:pt x="110" y="82"/>
                    </a:lnTo>
                    <a:lnTo>
                      <a:pt x="116" y="67"/>
                    </a:lnTo>
                    <a:lnTo>
                      <a:pt x="123" y="54"/>
                    </a:lnTo>
                    <a:lnTo>
                      <a:pt x="129" y="38"/>
                    </a:lnTo>
                    <a:lnTo>
                      <a:pt x="135" y="25"/>
                    </a:lnTo>
                    <a:lnTo>
                      <a:pt x="140" y="12"/>
                    </a:lnTo>
                    <a:lnTo>
                      <a:pt x="150"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04" name="Freeform 111"/>
              <p:cNvSpPr>
                <a:spLocks/>
              </p:cNvSpPr>
              <p:nvPr/>
            </p:nvSpPr>
            <p:spPr bwMode="auto">
              <a:xfrm>
                <a:off x="2001" y="1502"/>
                <a:ext cx="79" cy="85"/>
              </a:xfrm>
              <a:custGeom>
                <a:avLst/>
                <a:gdLst>
                  <a:gd name="T0" fmla="*/ 1 w 158"/>
                  <a:gd name="T1" fmla="*/ 0 h 169"/>
                  <a:gd name="T2" fmla="*/ 1 w 158"/>
                  <a:gd name="T3" fmla="*/ 1 h 169"/>
                  <a:gd name="T4" fmla="*/ 1 w 158"/>
                  <a:gd name="T5" fmla="*/ 1 h 169"/>
                  <a:gd name="T6" fmla="*/ 1 w 158"/>
                  <a:gd name="T7" fmla="*/ 1 h 169"/>
                  <a:gd name="T8" fmla="*/ 1 w 158"/>
                  <a:gd name="T9" fmla="*/ 1 h 169"/>
                  <a:gd name="T10" fmla="*/ 1 w 158"/>
                  <a:gd name="T11" fmla="*/ 1 h 169"/>
                  <a:gd name="T12" fmla="*/ 1 w 158"/>
                  <a:gd name="T13" fmla="*/ 1 h 169"/>
                  <a:gd name="T14" fmla="*/ 1 w 158"/>
                  <a:gd name="T15" fmla="*/ 1 h 169"/>
                  <a:gd name="T16" fmla="*/ 1 w 158"/>
                  <a:gd name="T17" fmla="*/ 1 h 169"/>
                  <a:gd name="T18" fmla="*/ 1 w 158"/>
                  <a:gd name="T19" fmla="*/ 1 h 169"/>
                  <a:gd name="T20" fmla="*/ 1 w 158"/>
                  <a:gd name="T21" fmla="*/ 1 h 169"/>
                  <a:gd name="T22" fmla="*/ 1 w 158"/>
                  <a:gd name="T23" fmla="*/ 1 h 169"/>
                  <a:gd name="T24" fmla="*/ 1 w 158"/>
                  <a:gd name="T25" fmla="*/ 1 h 169"/>
                  <a:gd name="T26" fmla="*/ 1 w 158"/>
                  <a:gd name="T27" fmla="*/ 1 h 169"/>
                  <a:gd name="T28" fmla="*/ 1 w 158"/>
                  <a:gd name="T29" fmla="*/ 1 h 169"/>
                  <a:gd name="T30" fmla="*/ 1 w 158"/>
                  <a:gd name="T31" fmla="*/ 1 h 169"/>
                  <a:gd name="T32" fmla="*/ 1 w 158"/>
                  <a:gd name="T33" fmla="*/ 1 h 169"/>
                  <a:gd name="T34" fmla="*/ 1 w 158"/>
                  <a:gd name="T35" fmla="*/ 1 h 169"/>
                  <a:gd name="T36" fmla="*/ 1 w 158"/>
                  <a:gd name="T37" fmla="*/ 1 h 169"/>
                  <a:gd name="T38" fmla="*/ 1 w 158"/>
                  <a:gd name="T39" fmla="*/ 1 h 169"/>
                  <a:gd name="T40" fmla="*/ 0 w 158"/>
                  <a:gd name="T41" fmla="*/ 1 h 169"/>
                  <a:gd name="T42" fmla="*/ 1 w 158"/>
                  <a:gd name="T43" fmla="*/ 1 h 169"/>
                  <a:gd name="T44" fmla="*/ 1 w 158"/>
                  <a:gd name="T45" fmla="*/ 1 h 169"/>
                  <a:gd name="T46" fmla="*/ 1 w 158"/>
                  <a:gd name="T47" fmla="*/ 1 h 169"/>
                  <a:gd name="T48" fmla="*/ 1 w 158"/>
                  <a:gd name="T49" fmla="*/ 1 h 169"/>
                  <a:gd name="T50" fmla="*/ 1 w 158"/>
                  <a:gd name="T51" fmla="*/ 1 h 169"/>
                  <a:gd name="T52" fmla="*/ 1 w 158"/>
                  <a:gd name="T53" fmla="*/ 1 h 169"/>
                  <a:gd name="T54" fmla="*/ 1 w 158"/>
                  <a:gd name="T55" fmla="*/ 1 h 169"/>
                  <a:gd name="T56" fmla="*/ 1 w 158"/>
                  <a:gd name="T57" fmla="*/ 0 h 169"/>
                  <a:gd name="T58" fmla="*/ 1 w 158"/>
                  <a:gd name="T59" fmla="*/ 0 h 16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58"/>
                  <a:gd name="T91" fmla="*/ 0 h 169"/>
                  <a:gd name="T92" fmla="*/ 158 w 158"/>
                  <a:gd name="T93" fmla="*/ 169 h 16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58" h="169">
                    <a:moveTo>
                      <a:pt x="149" y="0"/>
                    </a:moveTo>
                    <a:lnTo>
                      <a:pt x="156" y="6"/>
                    </a:lnTo>
                    <a:lnTo>
                      <a:pt x="158" y="14"/>
                    </a:lnTo>
                    <a:lnTo>
                      <a:pt x="156" y="23"/>
                    </a:lnTo>
                    <a:lnTo>
                      <a:pt x="152" y="36"/>
                    </a:lnTo>
                    <a:lnTo>
                      <a:pt x="143" y="46"/>
                    </a:lnTo>
                    <a:lnTo>
                      <a:pt x="133" y="59"/>
                    </a:lnTo>
                    <a:lnTo>
                      <a:pt x="124" y="71"/>
                    </a:lnTo>
                    <a:lnTo>
                      <a:pt x="118" y="78"/>
                    </a:lnTo>
                    <a:lnTo>
                      <a:pt x="105" y="91"/>
                    </a:lnTo>
                    <a:lnTo>
                      <a:pt x="93" y="103"/>
                    </a:lnTo>
                    <a:lnTo>
                      <a:pt x="82" y="114"/>
                    </a:lnTo>
                    <a:lnTo>
                      <a:pt x="69" y="126"/>
                    </a:lnTo>
                    <a:lnTo>
                      <a:pt x="55" y="135"/>
                    </a:lnTo>
                    <a:lnTo>
                      <a:pt x="42" y="147"/>
                    </a:lnTo>
                    <a:lnTo>
                      <a:pt x="31" y="156"/>
                    </a:lnTo>
                    <a:lnTo>
                      <a:pt x="19" y="169"/>
                    </a:lnTo>
                    <a:lnTo>
                      <a:pt x="14" y="168"/>
                    </a:lnTo>
                    <a:lnTo>
                      <a:pt x="8" y="169"/>
                    </a:lnTo>
                    <a:lnTo>
                      <a:pt x="2" y="169"/>
                    </a:lnTo>
                    <a:lnTo>
                      <a:pt x="0" y="169"/>
                    </a:lnTo>
                    <a:lnTo>
                      <a:pt x="19" y="152"/>
                    </a:lnTo>
                    <a:lnTo>
                      <a:pt x="38" y="135"/>
                    </a:lnTo>
                    <a:lnTo>
                      <a:pt x="57" y="112"/>
                    </a:lnTo>
                    <a:lnTo>
                      <a:pt x="78" y="93"/>
                    </a:lnTo>
                    <a:lnTo>
                      <a:pt x="95" y="71"/>
                    </a:lnTo>
                    <a:lnTo>
                      <a:pt x="114" y="46"/>
                    </a:lnTo>
                    <a:lnTo>
                      <a:pt x="131" y="23"/>
                    </a:lnTo>
                    <a:lnTo>
                      <a:pt x="149"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05" name="Freeform 112"/>
              <p:cNvSpPr>
                <a:spLocks/>
              </p:cNvSpPr>
              <p:nvPr/>
            </p:nvSpPr>
            <p:spPr bwMode="auto">
              <a:xfrm>
                <a:off x="2013" y="1461"/>
                <a:ext cx="66" cy="58"/>
              </a:xfrm>
              <a:custGeom>
                <a:avLst/>
                <a:gdLst>
                  <a:gd name="T0" fmla="*/ 1 w 131"/>
                  <a:gd name="T1" fmla="*/ 1 h 115"/>
                  <a:gd name="T2" fmla="*/ 1 w 131"/>
                  <a:gd name="T3" fmla="*/ 1 h 115"/>
                  <a:gd name="T4" fmla="*/ 1 w 131"/>
                  <a:gd name="T5" fmla="*/ 1 h 115"/>
                  <a:gd name="T6" fmla="*/ 1 w 131"/>
                  <a:gd name="T7" fmla="*/ 1 h 115"/>
                  <a:gd name="T8" fmla="*/ 1 w 131"/>
                  <a:gd name="T9" fmla="*/ 1 h 115"/>
                  <a:gd name="T10" fmla="*/ 1 w 131"/>
                  <a:gd name="T11" fmla="*/ 1 h 115"/>
                  <a:gd name="T12" fmla="*/ 1 w 131"/>
                  <a:gd name="T13" fmla="*/ 1 h 115"/>
                  <a:gd name="T14" fmla="*/ 1 w 131"/>
                  <a:gd name="T15" fmla="*/ 0 h 115"/>
                  <a:gd name="T16" fmla="*/ 1 w 131"/>
                  <a:gd name="T17" fmla="*/ 1 h 115"/>
                  <a:gd name="T18" fmla="*/ 1 w 131"/>
                  <a:gd name="T19" fmla="*/ 1 h 115"/>
                  <a:gd name="T20" fmla="*/ 0 w 131"/>
                  <a:gd name="T21" fmla="*/ 1 h 115"/>
                  <a:gd name="T22" fmla="*/ 1 w 131"/>
                  <a:gd name="T23" fmla="*/ 1 h 115"/>
                  <a:gd name="T24" fmla="*/ 1 w 131"/>
                  <a:gd name="T25" fmla="*/ 1 h 115"/>
                  <a:gd name="T26" fmla="*/ 1 w 131"/>
                  <a:gd name="T27" fmla="*/ 1 h 115"/>
                  <a:gd name="T28" fmla="*/ 1 w 131"/>
                  <a:gd name="T29" fmla="*/ 1 h 115"/>
                  <a:gd name="T30" fmla="*/ 1 w 131"/>
                  <a:gd name="T31" fmla="*/ 1 h 115"/>
                  <a:gd name="T32" fmla="*/ 1 w 131"/>
                  <a:gd name="T33" fmla="*/ 1 h 115"/>
                  <a:gd name="T34" fmla="*/ 1 w 131"/>
                  <a:gd name="T35" fmla="*/ 1 h 11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1"/>
                  <a:gd name="T55" fmla="*/ 0 h 115"/>
                  <a:gd name="T56" fmla="*/ 131 w 131"/>
                  <a:gd name="T57" fmla="*/ 115 h 11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1" h="115">
                    <a:moveTo>
                      <a:pt x="122" y="115"/>
                    </a:moveTo>
                    <a:lnTo>
                      <a:pt x="131" y="98"/>
                    </a:lnTo>
                    <a:lnTo>
                      <a:pt x="131" y="81"/>
                    </a:lnTo>
                    <a:lnTo>
                      <a:pt x="122" y="58"/>
                    </a:lnTo>
                    <a:lnTo>
                      <a:pt x="105" y="39"/>
                    </a:lnTo>
                    <a:lnTo>
                      <a:pt x="82" y="19"/>
                    </a:lnTo>
                    <a:lnTo>
                      <a:pt x="61" y="7"/>
                    </a:lnTo>
                    <a:lnTo>
                      <a:pt x="36" y="0"/>
                    </a:lnTo>
                    <a:lnTo>
                      <a:pt x="17" y="1"/>
                    </a:lnTo>
                    <a:lnTo>
                      <a:pt x="2" y="15"/>
                    </a:lnTo>
                    <a:lnTo>
                      <a:pt x="0" y="32"/>
                    </a:lnTo>
                    <a:lnTo>
                      <a:pt x="10" y="53"/>
                    </a:lnTo>
                    <a:lnTo>
                      <a:pt x="29" y="74"/>
                    </a:lnTo>
                    <a:lnTo>
                      <a:pt x="49" y="93"/>
                    </a:lnTo>
                    <a:lnTo>
                      <a:pt x="76" y="108"/>
                    </a:lnTo>
                    <a:lnTo>
                      <a:pt x="99" y="115"/>
                    </a:lnTo>
                    <a:lnTo>
                      <a:pt x="122" y="115"/>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06" name="Freeform 113"/>
              <p:cNvSpPr>
                <a:spLocks/>
              </p:cNvSpPr>
              <p:nvPr/>
            </p:nvSpPr>
            <p:spPr bwMode="auto">
              <a:xfrm>
                <a:off x="1741" y="1475"/>
                <a:ext cx="131" cy="60"/>
              </a:xfrm>
              <a:custGeom>
                <a:avLst/>
                <a:gdLst>
                  <a:gd name="T0" fmla="*/ 0 w 263"/>
                  <a:gd name="T1" fmla="*/ 0 h 122"/>
                  <a:gd name="T2" fmla="*/ 0 w 263"/>
                  <a:gd name="T3" fmla="*/ 0 h 122"/>
                  <a:gd name="T4" fmla="*/ 0 w 263"/>
                  <a:gd name="T5" fmla="*/ 0 h 122"/>
                  <a:gd name="T6" fmla="*/ 0 w 263"/>
                  <a:gd name="T7" fmla="*/ 0 h 122"/>
                  <a:gd name="T8" fmla="*/ 0 w 263"/>
                  <a:gd name="T9" fmla="*/ 0 h 122"/>
                  <a:gd name="T10" fmla="*/ 0 w 263"/>
                  <a:gd name="T11" fmla="*/ 0 h 122"/>
                  <a:gd name="T12" fmla="*/ 0 w 263"/>
                  <a:gd name="T13" fmla="*/ 0 h 122"/>
                  <a:gd name="T14" fmla="*/ 0 w 263"/>
                  <a:gd name="T15" fmla="*/ 0 h 122"/>
                  <a:gd name="T16" fmla="*/ 0 w 263"/>
                  <a:gd name="T17" fmla="*/ 0 h 122"/>
                  <a:gd name="T18" fmla="*/ 0 w 263"/>
                  <a:gd name="T19" fmla="*/ 0 h 122"/>
                  <a:gd name="T20" fmla="*/ 0 w 263"/>
                  <a:gd name="T21" fmla="*/ 0 h 122"/>
                  <a:gd name="T22" fmla="*/ 0 w 263"/>
                  <a:gd name="T23" fmla="*/ 0 h 122"/>
                  <a:gd name="T24" fmla="*/ 0 w 263"/>
                  <a:gd name="T25" fmla="*/ 0 h 122"/>
                  <a:gd name="T26" fmla="*/ 0 w 263"/>
                  <a:gd name="T27" fmla="*/ 0 h 122"/>
                  <a:gd name="T28" fmla="*/ 0 w 263"/>
                  <a:gd name="T29" fmla="*/ 0 h 122"/>
                  <a:gd name="T30" fmla="*/ 0 w 263"/>
                  <a:gd name="T31" fmla="*/ 0 h 122"/>
                  <a:gd name="T32" fmla="*/ 0 w 263"/>
                  <a:gd name="T33" fmla="*/ 0 h 122"/>
                  <a:gd name="T34" fmla="*/ 0 w 263"/>
                  <a:gd name="T35" fmla="*/ 0 h 122"/>
                  <a:gd name="T36" fmla="*/ 0 w 263"/>
                  <a:gd name="T37" fmla="*/ 0 h 122"/>
                  <a:gd name="T38" fmla="*/ 0 w 263"/>
                  <a:gd name="T39" fmla="*/ 0 h 122"/>
                  <a:gd name="T40" fmla="*/ 0 w 263"/>
                  <a:gd name="T41" fmla="*/ 0 h 122"/>
                  <a:gd name="T42" fmla="*/ 0 w 263"/>
                  <a:gd name="T43" fmla="*/ 0 h 122"/>
                  <a:gd name="T44" fmla="*/ 0 w 263"/>
                  <a:gd name="T45" fmla="*/ 0 h 122"/>
                  <a:gd name="T46" fmla="*/ 0 w 263"/>
                  <a:gd name="T47" fmla="*/ 0 h 122"/>
                  <a:gd name="T48" fmla="*/ 0 w 263"/>
                  <a:gd name="T49" fmla="*/ 0 h 122"/>
                  <a:gd name="T50" fmla="*/ 0 w 263"/>
                  <a:gd name="T51" fmla="*/ 0 h 122"/>
                  <a:gd name="T52" fmla="*/ 0 w 263"/>
                  <a:gd name="T53" fmla="*/ 0 h 122"/>
                  <a:gd name="T54" fmla="*/ 0 w 263"/>
                  <a:gd name="T55" fmla="*/ 0 h 122"/>
                  <a:gd name="T56" fmla="*/ 0 w 263"/>
                  <a:gd name="T57" fmla="*/ 0 h 122"/>
                  <a:gd name="T58" fmla="*/ 0 w 263"/>
                  <a:gd name="T59" fmla="*/ 0 h 122"/>
                  <a:gd name="T60" fmla="*/ 0 w 263"/>
                  <a:gd name="T61" fmla="*/ 0 h 122"/>
                  <a:gd name="T62" fmla="*/ 0 w 263"/>
                  <a:gd name="T63" fmla="*/ 0 h 12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63"/>
                  <a:gd name="T97" fmla="*/ 0 h 122"/>
                  <a:gd name="T98" fmla="*/ 263 w 263"/>
                  <a:gd name="T99" fmla="*/ 122 h 12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63" h="122">
                    <a:moveTo>
                      <a:pt x="259" y="0"/>
                    </a:moveTo>
                    <a:lnTo>
                      <a:pt x="259" y="0"/>
                    </a:lnTo>
                    <a:lnTo>
                      <a:pt x="259" y="4"/>
                    </a:lnTo>
                    <a:lnTo>
                      <a:pt x="259" y="8"/>
                    </a:lnTo>
                    <a:lnTo>
                      <a:pt x="263" y="12"/>
                    </a:lnTo>
                    <a:lnTo>
                      <a:pt x="261" y="17"/>
                    </a:lnTo>
                    <a:lnTo>
                      <a:pt x="259" y="23"/>
                    </a:lnTo>
                    <a:lnTo>
                      <a:pt x="230" y="29"/>
                    </a:lnTo>
                    <a:lnTo>
                      <a:pt x="200" y="36"/>
                    </a:lnTo>
                    <a:lnTo>
                      <a:pt x="170" y="48"/>
                    </a:lnTo>
                    <a:lnTo>
                      <a:pt x="137" y="61"/>
                    </a:lnTo>
                    <a:lnTo>
                      <a:pt x="105" y="72"/>
                    </a:lnTo>
                    <a:lnTo>
                      <a:pt x="76" y="88"/>
                    </a:lnTo>
                    <a:lnTo>
                      <a:pt x="50" y="103"/>
                    </a:lnTo>
                    <a:lnTo>
                      <a:pt x="25" y="122"/>
                    </a:lnTo>
                    <a:lnTo>
                      <a:pt x="21" y="118"/>
                    </a:lnTo>
                    <a:lnTo>
                      <a:pt x="18" y="116"/>
                    </a:lnTo>
                    <a:lnTo>
                      <a:pt x="10" y="114"/>
                    </a:lnTo>
                    <a:lnTo>
                      <a:pt x="8" y="112"/>
                    </a:lnTo>
                    <a:lnTo>
                      <a:pt x="6" y="110"/>
                    </a:lnTo>
                    <a:lnTo>
                      <a:pt x="4" y="110"/>
                    </a:lnTo>
                    <a:lnTo>
                      <a:pt x="0" y="110"/>
                    </a:lnTo>
                    <a:lnTo>
                      <a:pt x="0" y="108"/>
                    </a:lnTo>
                    <a:lnTo>
                      <a:pt x="23" y="91"/>
                    </a:lnTo>
                    <a:lnTo>
                      <a:pt x="54" y="76"/>
                    </a:lnTo>
                    <a:lnTo>
                      <a:pt x="88" y="59"/>
                    </a:lnTo>
                    <a:lnTo>
                      <a:pt x="124" y="42"/>
                    </a:lnTo>
                    <a:lnTo>
                      <a:pt x="160" y="27"/>
                    </a:lnTo>
                    <a:lnTo>
                      <a:pt x="198" y="13"/>
                    </a:lnTo>
                    <a:lnTo>
                      <a:pt x="229" y="4"/>
                    </a:lnTo>
                    <a:lnTo>
                      <a:pt x="259"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07" name="Freeform 114"/>
              <p:cNvSpPr>
                <a:spLocks/>
              </p:cNvSpPr>
              <p:nvPr/>
            </p:nvSpPr>
            <p:spPr bwMode="auto">
              <a:xfrm>
                <a:off x="1940" y="1468"/>
                <a:ext cx="74" cy="29"/>
              </a:xfrm>
              <a:custGeom>
                <a:avLst/>
                <a:gdLst>
                  <a:gd name="T0" fmla="*/ 1 w 148"/>
                  <a:gd name="T1" fmla="*/ 0 h 59"/>
                  <a:gd name="T2" fmla="*/ 1 w 148"/>
                  <a:gd name="T3" fmla="*/ 0 h 59"/>
                  <a:gd name="T4" fmla="*/ 1 w 148"/>
                  <a:gd name="T5" fmla="*/ 0 h 59"/>
                  <a:gd name="T6" fmla="*/ 1 w 148"/>
                  <a:gd name="T7" fmla="*/ 0 h 59"/>
                  <a:gd name="T8" fmla="*/ 1 w 148"/>
                  <a:gd name="T9" fmla="*/ 0 h 59"/>
                  <a:gd name="T10" fmla="*/ 1 w 148"/>
                  <a:gd name="T11" fmla="*/ 0 h 59"/>
                  <a:gd name="T12" fmla="*/ 1 w 148"/>
                  <a:gd name="T13" fmla="*/ 0 h 59"/>
                  <a:gd name="T14" fmla="*/ 1 w 148"/>
                  <a:gd name="T15" fmla="*/ 0 h 59"/>
                  <a:gd name="T16" fmla="*/ 1 w 148"/>
                  <a:gd name="T17" fmla="*/ 0 h 59"/>
                  <a:gd name="T18" fmla="*/ 1 w 148"/>
                  <a:gd name="T19" fmla="*/ 0 h 59"/>
                  <a:gd name="T20" fmla="*/ 1 w 148"/>
                  <a:gd name="T21" fmla="*/ 0 h 59"/>
                  <a:gd name="T22" fmla="*/ 1 w 148"/>
                  <a:gd name="T23" fmla="*/ 0 h 59"/>
                  <a:gd name="T24" fmla="*/ 1 w 148"/>
                  <a:gd name="T25" fmla="*/ 0 h 59"/>
                  <a:gd name="T26" fmla="*/ 1 w 148"/>
                  <a:gd name="T27" fmla="*/ 0 h 59"/>
                  <a:gd name="T28" fmla="*/ 1 w 148"/>
                  <a:gd name="T29" fmla="*/ 0 h 59"/>
                  <a:gd name="T30" fmla="*/ 1 w 148"/>
                  <a:gd name="T31" fmla="*/ 0 h 59"/>
                  <a:gd name="T32" fmla="*/ 1 w 148"/>
                  <a:gd name="T33" fmla="*/ 0 h 59"/>
                  <a:gd name="T34" fmla="*/ 1 w 148"/>
                  <a:gd name="T35" fmla="*/ 0 h 59"/>
                  <a:gd name="T36" fmla="*/ 1 w 148"/>
                  <a:gd name="T37" fmla="*/ 0 h 59"/>
                  <a:gd name="T38" fmla="*/ 1 w 148"/>
                  <a:gd name="T39" fmla="*/ 0 h 59"/>
                  <a:gd name="T40" fmla="*/ 0 w 148"/>
                  <a:gd name="T41" fmla="*/ 0 h 59"/>
                  <a:gd name="T42" fmla="*/ 1 w 148"/>
                  <a:gd name="T43" fmla="*/ 0 h 59"/>
                  <a:gd name="T44" fmla="*/ 1 w 148"/>
                  <a:gd name="T45" fmla="*/ 0 h 5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8"/>
                  <a:gd name="T70" fmla="*/ 0 h 59"/>
                  <a:gd name="T71" fmla="*/ 148 w 148"/>
                  <a:gd name="T72" fmla="*/ 59 h 5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8" h="59">
                    <a:moveTo>
                      <a:pt x="2" y="0"/>
                    </a:moveTo>
                    <a:lnTo>
                      <a:pt x="24" y="0"/>
                    </a:lnTo>
                    <a:lnTo>
                      <a:pt x="43" y="0"/>
                    </a:lnTo>
                    <a:lnTo>
                      <a:pt x="62" y="2"/>
                    </a:lnTo>
                    <a:lnTo>
                      <a:pt x="79" y="6"/>
                    </a:lnTo>
                    <a:lnTo>
                      <a:pt x="97" y="11"/>
                    </a:lnTo>
                    <a:lnTo>
                      <a:pt x="114" y="19"/>
                    </a:lnTo>
                    <a:lnTo>
                      <a:pt x="131" y="28"/>
                    </a:lnTo>
                    <a:lnTo>
                      <a:pt x="148" y="42"/>
                    </a:lnTo>
                    <a:lnTo>
                      <a:pt x="146" y="45"/>
                    </a:lnTo>
                    <a:lnTo>
                      <a:pt x="144" y="49"/>
                    </a:lnTo>
                    <a:lnTo>
                      <a:pt x="142" y="55"/>
                    </a:lnTo>
                    <a:lnTo>
                      <a:pt x="140" y="59"/>
                    </a:lnTo>
                    <a:lnTo>
                      <a:pt x="125" y="51"/>
                    </a:lnTo>
                    <a:lnTo>
                      <a:pt x="112" y="45"/>
                    </a:lnTo>
                    <a:lnTo>
                      <a:pt x="95" y="38"/>
                    </a:lnTo>
                    <a:lnTo>
                      <a:pt x="79" y="32"/>
                    </a:lnTo>
                    <a:lnTo>
                      <a:pt x="60" y="26"/>
                    </a:lnTo>
                    <a:lnTo>
                      <a:pt x="41" y="25"/>
                    </a:lnTo>
                    <a:lnTo>
                      <a:pt x="19" y="21"/>
                    </a:lnTo>
                    <a:lnTo>
                      <a:pt x="0" y="25"/>
                    </a:lnTo>
                    <a:lnTo>
                      <a:pt x="2"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08" name="Freeform 115"/>
              <p:cNvSpPr>
                <a:spLocks/>
              </p:cNvSpPr>
              <p:nvPr/>
            </p:nvSpPr>
            <p:spPr bwMode="auto">
              <a:xfrm>
                <a:off x="2035" y="1543"/>
                <a:ext cx="26" cy="113"/>
              </a:xfrm>
              <a:custGeom>
                <a:avLst/>
                <a:gdLst>
                  <a:gd name="T0" fmla="*/ 0 w 53"/>
                  <a:gd name="T1" fmla="*/ 0 h 226"/>
                  <a:gd name="T2" fmla="*/ 0 w 53"/>
                  <a:gd name="T3" fmla="*/ 1 h 226"/>
                  <a:gd name="T4" fmla="*/ 0 w 53"/>
                  <a:gd name="T5" fmla="*/ 1 h 226"/>
                  <a:gd name="T6" fmla="*/ 0 w 53"/>
                  <a:gd name="T7" fmla="*/ 1 h 226"/>
                  <a:gd name="T8" fmla="*/ 0 w 53"/>
                  <a:gd name="T9" fmla="*/ 1 h 226"/>
                  <a:gd name="T10" fmla="*/ 0 w 53"/>
                  <a:gd name="T11" fmla="*/ 1 h 226"/>
                  <a:gd name="T12" fmla="*/ 0 w 53"/>
                  <a:gd name="T13" fmla="*/ 1 h 226"/>
                  <a:gd name="T14" fmla="*/ 0 w 53"/>
                  <a:gd name="T15" fmla="*/ 1 h 226"/>
                  <a:gd name="T16" fmla="*/ 0 w 53"/>
                  <a:gd name="T17" fmla="*/ 1 h 226"/>
                  <a:gd name="T18" fmla="*/ 0 w 53"/>
                  <a:gd name="T19" fmla="*/ 1 h 226"/>
                  <a:gd name="T20" fmla="*/ 0 w 53"/>
                  <a:gd name="T21" fmla="*/ 1 h 226"/>
                  <a:gd name="T22" fmla="*/ 0 w 53"/>
                  <a:gd name="T23" fmla="*/ 1 h 226"/>
                  <a:gd name="T24" fmla="*/ 0 w 53"/>
                  <a:gd name="T25" fmla="*/ 1 h 226"/>
                  <a:gd name="T26" fmla="*/ 0 w 53"/>
                  <a:gd name="T27" fmla="*/ 1 h 226"/>
                  <a:gd name="T28" fmla="*/ 0 w 53"/>
                  <a:gd name="T29" fmla="*/ 1 h 226"/>
                  <a:gd name="T30" fmla="*/ 0 w 53"/>
                  <a:gd name="T31" fmla="*/ 1 h 226"/>
                  <a:gd name="T32" fmla="*/ 0 w 53"/>
                  <a:gd name="T33" fmla="*/ 1 h 226"/>
                  <a:gd name="T34" fmla="*/ 0 w 53"/>
                  <a:gd name="T35" fmla="*/ 1 h 226"/>
                  <a:gd name="T36" fmla="*/ 0 w 53"/>
                  <a:gd name="T37" fmla="*/ 1 h 226"/>
                  <a:gd name="T38" fmla="*/ 0 w 53"/>
                  <a:gd name="T39" fmla="*/ 1 h 226"/>
                  <a:gd name="T40" fmla="*/ 0 w 53"/>
                  <a:gd name="T41" fmla="*/ 1 h 226"/>
                  <a:gd name="T42" fmla="*/ 0 w 53"/>
                  <a:gd name="T43" fmla="*/ 1 h 226"/>
                  <a:gd name="T44" fmla="*/ 0 w 53"/>
                  <a:gd name="T45" fmla="*/ 1 h 226"/>
                  <a:gd name="T46" fmla="*/ 0 w 53"/>
                  <a:gd name="T47" fmla="*/ 1 h 226"/>
                  <a:gd name="T48" fmla="*/ 0 w 53"/>
                  <a:gd name="T49" fmla="*/ 1 h 226"/>
                  <a:gd name="T50" fmla="*/ 0 w 53"/>
                  <a:gd name="T51" fmla="*/ 1 h 226"/>
                  <a:gd name="T52" fmla="*/ 0 w 53"/>
                  <a:gd name="T53" fmla="*/ 1 h 226"/>
                  <a:gd name="T54" fmla="*/ 0 w 53"/>
                  <a:gd name="T55" fmla="*/ 1 h 226"/>
                  <a:gd name="T56" fmla="*/ 0 w 53"/>
                  <a:gd name="T57" fmla="*/ 1 h 226"/>
                  <a:gd name="T58" fmla="*/ 0 w 53"/>
                  <a:gd name="T59" fmla="*/ 1 h 226"/>
                  <a:gd name="T60" fmla="*/ 0 w 53"/>
                  <a:gd name="T61" fmla="*/ 1 h 226"/>
                  <a:gd name="T62" fmla="*/ 0 w 53"/>
                  <a:gd name="T63" fmla="*/ 1 h 226"/>
                  <a:gd name="T64" fmla="*/ 0 w 53"/>
                  <a:gd name="T65" fmla="*/ 1 h 226"/>
                  <a:gd name="T66" fmla="*/ 0 w 53"/>
                  <a:gd name="T67" fmla="*/ 1 h 226"/>
                  <a:gd name="T68" fmla="*/ 0 w 53"/>
                  <a:gd name="T69" fmla="*/ 1 h 226"/>
                  <a:gd name="T70" fmla="*/ 0 w 53"/>
                  <a:gd name="T71" fmla="*/ 1 h 226"/>
                  <a:gd name="T72" fmla="*/ 0 w 53"/>
                  <a:gd name="T73" fmla="*/ 0 h 226"/>
                  <a:gd name="T74" fmla="*/ 0 w 53"/>
                  <a:gd name="T75" fmla="*/ 0 h 2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
                  <a:gd name="T115" fmla="*/ 0 h 226"/>
                  <a:gd name="T116" fmla="*/ 53 w 53"/>
                  <a:gd name="T117" fmla="*/ 226 h 2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 h="226">
                    <a:moveTo>
                      <a:pt x="34" y="0"/>
                    </a:moveTo>
                    <a:lnTo>
                      <a:pt x="43" y="6"/>
                    </a:lnTo>
                    <a:lnTo>
                      <a:pt x="49" y="13"/>
                    </a:lnTo>
                    <a:lnTo>
                      <a:pt x="51" y="23"/>
                    </a:lnTo>
                    <a:lnTo>
                      <a:pt x="53" y="30"/>
                    </a:lnTo>
                    <a:lnTo>
                      <a:pt x="51" y="40"/>
                    </a:lnTo>
                    <a:lnTo>
                      <a:pt x="49" y="51"/>
                    </a:lnTo>
                    <a:lnTo>
                      <a:pt x="47" y="61"/>
                    </a:lnTo>
                    <a:lnTo>
                      <a:pt x="45" y="72"/>
                    </a:lnTo>
                    <a:lnTo>
                      <a:pt x="42" y="93"/>
                    </a:lnTo>
                    <a:lnTo>
                      <a:pt x="38" y="114"/>
                    </a:lnTo>
                    <a:lnTo>
                      <a:pt x="32" y="133"/>
                    </a:lnTo>
                    <a:lnTo>
                      <a:pt x="30" y="152"/>
                    </a:lnTo>
                    <a:lnTo>
                      <a:pt x="24" y="171"/>
                    </a:lnTo>
                    <a:lnTo>
                      <a:pt x="23" y="188"/>
                    </a:lnTo>
                    <a:lnTo>
                      <a:pt x="21" y="207"/>
                    </a:lnTo>
                    <a:lnTo>
                      <a:pt x="21" y="226"/>
                    </a:lnTo>
                    <a:lnTo>
                      <a:pt x="15" y="226"/>
                    </a:lnTo>
                    <a:lnTo>
                      <a:pt x="9" y="224"/>
                    </a:lnTo>
                    <a:lnTo>
                      <a:pt x="2" y="220"/>
                    </a:lnTo>
                    <a:lnTo>
                      <a:pt x="0" y="220"/>
                    </a:lnTo>
                    <a:lnTo>
                      <a:pt x="0" y="203"/>
                    </a:lnTo>
                    <a:lnTo>
                      <a:pt x="4" y="186"/>
                    </a:lnTo>
                    <a:lnTo>
                      <a:pt x="5" y="167"/>
                    </a:lnTo>
                    <a:lnTo>
                      <a:pt x="9" y="148"/>
                    </a:lnTo>
                    <a:lnTo>
                      <a:pt x="15" y="125"/>
                    </a:lnTo>
                    <a:lnTo>
                      <a:pt x="19" y="103"/>
                    </a:lnTo>
                    <a:lnTo>
                      <a:pt x="21" y="80"/>
                    </a:lnTo>
                    <a:lnTo>
                      <a:pt x="24" y="55"/>
                    </a:lnTo>
                    <a:lnTo>
                      <a:pt x="24" y="46"/>
                    </a:lnTo>
                    <a:lnTo>
                      <a:pt x="26" y="40"/>
                    </a:lnTo>
                    <a:lnTo>
                      <a:pt x="28" y="30"/>
                    </a:lnTo>
                    <a:lnTo>
                      <a:pt x="28" y="25"/>
                    </a:lnTo>
                    <a:lnTo>
                      <a:pt x="30" y="15"/>
                    </a:lnTo>
                    <a:lnTo>
                      <a:pt x="30" y="9"/>
                    </a:lnTo>
                    <a:lnTo>
                      <a:pt x="32" y="4"/>
                    </a:lnTo>
                    <a:lnTo>
                      <a:pt x="34"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09" name="Freeform 116"/>
              <p:cNvSpPr>
                <a:spLocks/>
              </p:cNvSpPr>
              <p:nvPr/>
            </p:nvSpPr>
            <p:spPr bwMode="auto">
              <a:xfrm>
                <a:off x="1889" y="1539"/>
                <a:ext cx="32" cy="80"/>
              </a:xfrm>
              <a:custGeom>
                <a:avLst/>
                <a:gdLst>
                  <a:gd name="T0" fmla="*/ 0 w 65"/>
                  <a:gd name="T1" fmla="*/ 0 h 160"/>
                  <a:gd name="T2" fmla="*/ 0 w 65"/>
                  <a:gd name="T3" fmla="*/ 1 h 160"/>
                  <a:gd name="T4" fmla="*/ 0 w 65"/>
                  <a:gd name="T5" fmla="*/ 1 h 160"/>
                  <a:gd name="T6" fmla="*/ 0 w 65"/>
                  <a:gd name="T7" fmla="*/ 1 h 160"/>
                  <a:gd name="T8" fmla="*/ 0 w 65"/>
                  <a:gd name="T9" fmla="*/ 1 h 160"/>
                  <a:gd name="T10" fmla="*/ 0 w 65"/>
                  <a:gd name="T11" fmla="*/ 1 h 160"/>
                  <a:gd name="T12" fmla="*/ 0 w 65"/>
                  <a:gd name="T13" fmla="*/ 1 h 160"/>
                  <a:gd name="T14" fmla="*/ 0 w 65"/>
                  <a:gd name="T15" fmla="*/ 1 h 160"/>
                  <a:gd name="T16" fmla="*/ 0 w 65"/>
                  <a:gd name="T17" fmla="*/ 1 h 160"/>
                  <a:gd name="T18" fmla="*/ 0 w 65"/>
                  <a:gd name="T19" fmla="*/ 1 h 160"/>
                  <a:gd name="T20" fmla="*/ 0 w 65"/>
                  <a:gd name="T21" fmla="*/ 1 h 160"/>
                  <a:gd name="T22" fmla="*/ 0 w 65"/>
                  <a:gd name="T23" fmla="*/ 1 h 160"/>
                  <a:gd name="T24" fmla="*/ 0 w 65"/>
                  <a:gd name="T25" fmla="*/ 1 h 160"/>
                  <a:gd name="T26" fmla="*/ 0 w 65"/>
                  <a:gd name="T27" fmla="*/ 1 h 160"/>
                  <a:gd name="T28" fmla="*/ 0 w 65"/>
                  <a:gd name="T29" fmla="*/ 1 h 160"/>
                  <a:gd name="T30" fmla="*/ 0 w 65"/>
                  <a:gd name="T31" fmla="*/ 1 h 160"/>
                  <a:gd name="T32" fmla="*/ 0 w 65"/>
                  <a:gd name="T33" fmla="*/ 1 h 160"/>
                  <a:gd name="T34" fmla="*/ 0 w 65"/>
                  <a:gd name="T35" fmla="*/ 1 h 160"/>
                  <a:gd name="T36" fmla="*/ 0 w 65"/>
                  <a:gd name="T37" fmla="*/ 1 h 160"/>
                  <a:gd name="T38" fmla="*/ 0 w 65"/>
                  <a:gd name="T39" fmla="*/ 1 h 160"/>
                  <a:gd name="T40" fmla="*/ 0 w 65"/>
                  <a:gd name="T41" fmla="*/ 1 h 160"/>
                  <a:gd name="T42" fmla="*/ 0 w 65"/>
                  <a:gd name="T43" fmla="*/ 1 h 160"/>
                  <a:gd name="T44" fmla="*/ 0 w 65"/>
                  <a:gd name="T45" fmla="*/ 0 h 160"/>
                  <a:gd name="T46" fmla="*/ 0 w 65"/>
                  <a:gd name="T47" fmla="*/ 0 h 16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5"/>
                  <a:gd name="T73" fmla="*/ 0 h 160"/>
                  <a:gd name="T74" fmla="*/ 65 w 65"/>
                  <a:gd name="T75" fmla="*/ 160 h 16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5" h="160">
                    <a:moveTo>
                      <a:pt x="13" y="0"/>
                    </a:moveTo>
                    <a:lnTo>
                      <a:pt x="19" y="16"/>
                    </a:lnTo>
                    <a:lnTo>
                      <a:pt x="27" y="33"/>
                    </a:lnTo>
                    <a:lnTo>
                      <a:pt x="34" y="52"/>
                    </a:lnTo>
                    <a:lnTo>
                      <a:pt x="40" y="73"/>
                    </a:lnTo>
                    <a:lnTo>
                      <a:pt x="48" y="94"/>
                    </a:lnTo>
                    <a:lnTo>
                      <a:pt x="53" y="113"/>
                    </a:lnTo>
                    <a:lnTo>
                      <a:pt x="57" y="132"/>
                    </a:lnTo>
                    <a:lnTo>
                      <a:pt x="65" y="152"/>
                    </a:lnTo>
                    <a:lnTo>
                      <a:pt x="59" y="156"/>
                    </a:lnTo>
                    <a:lnTo>
                      <a:pt x="55" y="160"/>
                    </a:lnTo>
                    <a:lnTo>
                      <a:pt x="44" y="143"/>
                    </a:lnTo>
                    <a:lnTo>
                      <a:pt x="38" y="126"/>
                    </a:lnTo>
                    <a:lnTo>
                      <a:pt x="30" y="109"/>
                    </a:lnTo>
                    <a:lnTo>
                      <a:pt x="25" y="92"/>
                    </a:lnTo>
                    <a:lnTo>
                      <a:pt x="19" y="73"/>
                    </a:lnTo>
                    <a:lnTo>
                      <a:pt x="15" y="54"/>
                    </a:lnTo>
                    <a:lnTo>
                      <a:pt x="8" y="36"/>
                    </a:lnTo>
                    <a:lnTo>
                      <a:pt x="0" y="21"/>
                    </a:lnTo>
                    <a:lnTo>
                      <a:pt x="2" y="16"/>
                    </a:lnTo>
                    <a:lnTo>
                      <a:pt x="6" y="10"/>
                    </a:lnTo>
                    <a:lnTo>
                      <a:pt x="10" y="2"/>
                    </a:lnTo>
                    <a:lnTo>
                      <a:pt x="13"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10" name="Freeform 117"/>
              <p:cNvSpPr>
                <a:spLocks/>
              </p:cNvSpPr>
              <p:nvPr/>
            </p:nvSpPr>
            <p:spPr bwMode="auto">
              <a:xfrm>
                <a:off x="2691" y="1451"/>
                <a:ext cx="15" cy="47"/>
              </a:xfrm>
              <a:custGeom>
                <a:avLst/>
                <a:gdLst>
                  <a:gd name="T0" fmla="*/ 0 w 30"/>
                  <a:gd name="T1" fmla="*/ 0 h 95"/>
                  <a:gd name="T2" fmla="*/ 0 w 30"/>
                  <a:gd name="T3" fmla="*/ 0 h 95"/>
                  <a:gd name="T4" fmla="*/ 1 w 30"/>
                  <a:gd name="T5" fmla="*/ 0 h 95"/>
                  <a:gd name="T6" fmla="*/ 1 w 30"/>
                  <a:gd name="T7" fmla="*/ 0 h 95"/>
                  <a:gd name="T8" fmla="*/ 1 w 30"/>
                  <a:gd name="T9" fmla="*/ 0 h 95"/>
                  <a:gd name="T10" fmla="*/ 1 w 30"/>
                  <a:gd name="T11" fmla="*/ 0 h 95"/>
                  <a:gd name="T12" fmla="*/ 1 w 30"/>
                  <a:gd name="T13" fmla="*/ 0 h 95"/>
                  <a:gd name="T14" fmla="*/ 1 w 30"/>
                  <a:gd name="T15" fmla="*/ 0 h 95"/>
                  <a:gd name="T16" fmla="*/ 1 w 30"/>
                  <a:gd name="T17" fmla="*/ 0 h 95"/>
                  <a:gd name="T18" fmla="*/ 1 w 30"/>
                  <a:gd name="T19" fmla="*/ 0 h 95"/>
                  <a:gd name="T20" fmla="*/ 1 w 30"/>
                  <a:gd name="T21" fmla="*/ 0 h 95"/>
                  <a:gd name="T22" fmla="*/ 1 w 30"/>
                  <a:gd name="T23" fmla="*/ 0 h 95"/>
                  <a:gd name="T24" fmla="*/ 1 w 30"/>
                  <a:gd name="T25" fmla="*/ 0 h 95"/>
                  <a:gd name="T26" fmla="*/ 1 w 30"/>
                  <a:gd name="T27" fmla="*/ 0 h 95"/>
                  <a:gd name="T28" fmla="*/ 1 w 30"/>
                  <a:gd name="T29" fmla="*/ 0 h 95"/>
                  <a:gd name="T30" fmla="*/ 1 w 30"/>
                  <a:gd name="T31" fmla="*/ 0 h 95"/>
                  <a:gd name="T32" fmla="*/ 1 w 30"/>
                  <a:gd name="T33" fmla="*/ 0 h 95"/>
                  <a:gd name="T34" fmla="*/ 1 w 30"/>
                  <a:gd name="T35" fmla="*/ 0 h 95"/>
                  <a:gd name="T36" fmla="*/ 1 w 30"/>
                  <a:gd name="T37" fmla="*/ 0 h 95"/>
                  <a:gd name="T38" fmla="*/ 0 w 30"/>
                  <a:gd name="T39" fmla="*/ 0 h 95"/>
                  <a:gd name="T40" fmla="*/ 0 w 30"/>
                  <a:gd name="T41" fmla="*/ 0 h 95"/>
                  <a:gd name="T42" fmla="*/ 0 w 30"/>
                  <a:gd name="T43" fmla="*/ 0 h 9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0"/>
                  <a:gd name="T67" fmla="*/ 0 h 95"/>
                  <a:gd name="T68" fmla="*/ 30 w 30"/>
                  <a:gd name="T69" fmla="*/ 95 h 9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0" h="95">
                    <a:moveTo>
                      <a:pt x="0" y="68"/>
                    </a:moveTo>
                    <a:lnTo>
                      <a:pt x="0" y="62"/>
                    </a:lnTo>
                    <a:lnTo>
                      <a:pt x="2" y="55"/>
                    </a:lnTo>
                    <a:lnTo>
                      <a:pt x="2" y="49"/>
                    </a:lnTo>
                    <a:lnTo>
                      <a:pt x="4" y="45"/>
                    </a:lnTo>
                    <a:lnTo>
                      <a:pt x="4" y="38"/>
                    </a:lnTo>
                    <a:lnTo>
                      <a:pt x="4" y="32"/>
                    </a:lnTo>
                    <a:lnTo>
                      <a:pt x="4" y="26"/>
                    </a:lnTo>
                    <a:lnTo>
                      <a:pt x="6" y="21"/>
                    </a:lnTo>
                    <a:lnTo>
                      <a:pt x="21" y="0"/>
                    </a:lnTo>
                    <a:lnTo>
                      <a:pt x="30" y="19"/>
                    </a:lnTo>
                    <a:lnTo>
                      <a:pt x="29" y="24"/>
                    </a:lnTo>
                    <a:lnTo>
                      <a:pt x="27" y="32"/>
                    </a:lnTo>
                    <a:lnTo>
                      <a:pt x="25" y="40"/>
                    </a:lnTo>
                    <a:lnTo>
                      <a:pt x="23" y="49"/>
                    </a:lnTo>
                    <a:lnTo>
                      <a:pt x="21" y="57"/>
                    </a:lnTo>
                    <a:lnTo>
                      <a:pt x="19" y="66"/>
                    </a:lnTo>
                    <a:lnTo>
                      <a:pt x="17" y="76"/>
                    </a:lnTo>
                    <a:lnTo>
                      <a:pt x="17" y="83"/>
                    </a:lnTo>
                    <a:lnTo>
                      <a:pt x="0" y="95"/>
                    </a:lnTo>
                    <a:lnTo>
                      <a:pt x="0" y="68"/>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11" name="Freeform 118"/>
              <p:cNvSpPr>
                <a:spLocks/>
              </p:cNvSpPr>
              <p:nvPr/>
            </p:nvSpPr>
            <p:spPr bwMode="auto">
              <a:xfrm>
                <a:off x="2605" y="1223"/>
                <a:ext cx="101" cy="286"/>
              </a:xfrm>
              <a:custGeom>
                <a:avLst/>
                <a:gdLst>
                  <a:gd name="T0" fmla="*/ 1 w 201"/>
                  <a:gd name="T1" fmla="*/ 0 h 573"/>
                  <a:gd name="T2" fmla="*/ 1 w 201"/>
                  <a:gd name="T3" fmla="*/ 0 h 573"/>
                  <a:gd name="T4" fmla="*/ 1 w 201"/>
                  <a:gd name="T5" fmla="*/ 0 h 573"/>
                  <a:gd name="T6" fmla="*/ 1 w 201"/>
                  <a:gd name="T7" fmla="*/ 0 h 573"/>
                  <a:gd name="T8" fmla="*/ 1 w 201"/>
                  <a:gd name="T9" fmla="*/ 0 h 573"/>
                  <a:gd name="T10" fmla="*/ 1 w 201"/>
                  <a:gd name="T11" fmla="*/ 0 h 573"/>
                  <a:gd name="T12" fmla="*/ 1 w 201"/>
                  <a:gd name="T13" fmla="*/ 0 h 573"/>
                  <a:gd name="T14" fmla="*/ 1 w 201"/>
                  <a:gd name="T15" fmla="*/ 0 h 573"/>
                  <a:gd name="T16" fmla="*/ 1 w 201"/>
                  <a:gd name="T17" fmla="*/ 0 h 573"/>
                  <a:gd name="T18" fmla="*/ 1 w 201"/>
                  <a:gd name="T19" fmla="*/ 0 h 573"/>
                  <a:gd name="T20" fmla="*/ 1 w 201"/>
                  <a:gd name="T21" fmla="*/ 0 h 573"/>
                  <a:gd name="T22" fmla="*/ 1 w 201"/>
                  <a:gd name="T23" fmla="*/ 0 h 573"/>
                  <a:gd name="T24" fmla="*/ 1 w 201"/>
                  <a:gd name="T25" fmla="*/ 0 h 573"/>
                  <a:gd name="T26" fmla="*/ 1 w 201"/>
                  <a:gd name="T27" fmla="*/ 0 h 573"/>
                  <a:gd name="T28" fmla="*/ 1 w 201"/>
                  <a:gd name="T29" fmla="*/ 0 h 573"/>
                  <a:gd name="T30" fmla="*/ 1 w 201"/>
                  <a:gd name="T31" fmla="*/ 0 h 573"/>
                  <a:gd name="T32" fmla="*/ 1 w 201"/>
                  <a:gd name="T33" fmla="*/ 0 h 573"/>
                  <a:gd name="T34" fmla="*/ 1 w 201"/>
                  <a:gd name="T35" fmla="*/ 0 h 573"/>
                  <a:gd name="T36" fmla="*/ 1 w 201"/>
                  <a:gd name="T37" fmla="*/ 0 h 573"/>
                  <a:gd name="T38" fmla="*/ 1 w 201"/>
                  <a:gd name="T39" fmla="*/ 0 h 573"/>
                  <a:gd name="T40" fmla="*/ 1 w 201"/>
                  <a:gd name="T41" fmla="*/ 0 h 573"/>
                  <a:gd name="T42" fmla="*/ 1 w 201"/>
                  <a:gd name="T43" fmla="*/ 0 h 573"/>
                  <a:gd name="T44" fmla="*/ 1 w 201"/>
                  <a:gd name="T45" fmla="*/ 0 h 573"/>
                  <a:gd name="T46" fmla="*/ 1 w 201"/>
                  <a:gd name="T47" fmla="*/ 0 h 573"/>
                  <a:gd name="T48" fmla="*/ 1 w 201"/>
                  <a:gd name="T49" fmla="*/ 0 h 573"/>
                  <a:gd name="T50" fmla="*/ 1 w 201"/>
                  <a:gd name="T51" fmla="*/ 0 h 573"/>
                  <a:gd name="T52" fmla="*/ 1 w 201"/>
                  <a:gd name="T53" fmla="*/ 0 h 573"/>
                  <a:gd name="T54" fmla="*/ 1 w 201"/>
                  <a:gd name="T55" fmla="*/ 0 h 573"/>
                  <a:gd name="T56" fmla="*/ 1 w 201"/>
                  <a:gd name="T57" fmla="*/ 0 h 573"/>
                  <a:gd name="T58" fmla="*/ 1 w 201"/>
                  <a:gd name="T59" fmla="*/ 0 h 573"/>
                  <a:gd name="T60" fmla="*/ 1 w 201"/>
                  <a:gd name="T61" fmla="*/ 0 h 573"/>
                  <a:gd name="T62" fmla="*/ 1 w 201"/>
                  <a:gd name="T63" fmla="*/ 0 h 573"/>
                  <a:gd name="T64" fmla="*/ 1 w 201"/>
                  <a:gd name="T65" fmla="*/ 0 h 573"/>
                  <a:gd name="T66" fmla="*/ 1 w 201"/>
                  <a:gd name="T67" fmla="*/ 0 h 573"/>
                  <a:gd name="T68" fmla="*/ 1 w 201"/>
                  <a:gd name="T69" fmla="*/ 0 h 573"/>
                  <a:gd name="T70" fmla="*/ 1 w 201"/>
                  <a:gd name="T71" fmla="*/ 0 h 573"/>
                  <a:gd name="T72" fmla="*/ 1 w 201"/>
                  <a:gd name="T73" fmla="*/ 0 h 573"/>
                  <a:gd name="T74" fmla="*/ 1 w 201"/>
                  <a:gd name="T75" fmla="*/ 0 h 573"/>
                  <a:gd name="T76" fmla="*/ 1 w 201"/>
                  <a:gd name="T77" fmla="*/ 0 h 573"/>
                  <a:gd name="T78" fmla="*/ 1 w 201"/>
                  <a:gd name="T79" fmla="*/ 0 h 573"/>
                  <a:gd name="T80" fmla="*/ 1 w 201"/>
                  <a:gd name="T81" fmla="*/ 0 h 573"/>
                  <a:gd name="T82" fmla="*/ 1 w 201"/>
                  <a:gd name="T83" fmla="*/ 0 h 573"/>
                  <a:gd name="T84" fmla="*/ 1 w 201"/>
                  <a:gd name="T85" fmla="*/ 0 h 573"/>
                  <a:gd name="T86" fmla="*/ 1 w 201"/>
                  <a:gd name="T87" fmla="*/ 0 h 573"/>
                  <a:gd name="T88" fmla="*/ 1 w 201"/>
                  <a:gd name="T89" fmla="*/ 0 h 573"/>
                  <a:gd name="T90" fmla="*/ 1 w 201"/>
                  <a:gd name="T91" fmla="*/ 0 h 573"/>
                  <a:gd name="T92" fmla="*/ 1 w 201"/>
                  <a:gd name="T93" fmla="*/ 0 h 573"/>
                  <a:gd name="T94" fmla="*/ 1 w 201"/>
                  <a:gd name="T95" fmla="*/ 0 h 573"/>
                  <a:gd name="T96" fmla="*/ 1 w 201"/>
                  <a:gd name="T97" fmla="*/ 0 h 573"/>
                  <a:gd name="T98" fmla="*/ 1 w 201"/>
                  <a:gd name="T99" fmla="*/ 0 h 573"/>
                  <a:gd name="T100" fmla="*/ 1 w 201"/>
                  <a:gd name="T101" fmla="*/ 0 h 573"/>
                  <a:gd name="T102" fmla="*/ 1 w 201"/>
                  <a:gd name="T103" fmla="*/ 0 h 573"/>
                  <a:gd name="T104" fmla="*/ 1 w 201"/>
                  <a:gd name="T105" fmla="*/ 0 h 573"/>
                  <a:gd name="T106" fmla="*/ 1 w 201"/>
                  <a:gd name="T107" fmla="*/ 0 h 573"/>
                  <a:gd name="T108" fmla="*/ 1 w 201"/>
                  <a:gd name="T109" fmla="*/ 0 h 573"/>
                  <a:gd name="T110" fmla="*/ 1 w 201"/>
                  <a:gd name="T111" fmla="*/ 0 h 57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1"/>
                  <a:gd name="T169" fmla="*/ 0 h 573"/>
                  <a:gd name="T170" fmla="*/ 201 w 201"/>
                  <a:gd name="T171" fmla="*/ 573 h 57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1" h="573">
                    <a:moveTo>
                      <a:pt x="177" y="478"/>
                    </a:moveTo>
                    <a:lnTo>
                      <a:pt x="175" y="466"/>
                    </a:lnTo>
                    <a:lnTo>
                      <a:pt x="175" y="457"/>
                    </a:lnTo>
                    <a:lnTo>
                      <a:pt x="175" y="447"/>
                    </a:lnTo>
                    <a:lnTo>
                      <a:pt x="175" y="439"/>
                    </a:lnTo>
                    <a:lnTo>
                      <a:pt x="173" y="430"/>
                    </a:lnTo>
                    <a:lnTo>
                      <a:pt x="173" y="424"/>
                    </a:lnTo>
                    <a:lnTo>
                      <a:pt x="171" y="420"/>
                    </a:lnTo>
                    <a:lnTo>
                      <a:pt x="165" y="413"/>
                    </a:lnTo>
                    <a:lnTo>
                      <a:pt x="162" y="407"/>
                    </a:lnTo>
                    <a:lnTo>
                      <a:pt x="154" y="400"/>
                    </a:lnTo>
                    <a:lnTo>
                      <a:pt x="148" y="394"/>
                    </a:lnTo>
                    <a:lnTo>
                      <a:pt x="141" y="388"/>
                    </a:lnTo>
                    <a:lnTo>
                      <a:pt x="137" y="382"/>
                    </a:lnTo>
                    <a:lnTo>
                      <a:pt x="131" y="377"/>
                    </a:lnTo>
                    <a:lnTo>
                      <a:pt x="131" y="371"/>
                    </a:lnTo>
                    <a:lnTo>
                      <a:pt x="129" y="358"/>
                    </a:lnTo>
                    <a:lnTo>
                      <a:pt x="127" y="343"/>
                    </a:lnTo>
                    <a:lnTo>
                      <a:pt x="125" y="325"/>
                    </a:lnTo>
                    <a:lnTo>
                      <a:pt x="125" y="306"/>
                    </a:lnTo>
                    <a:lnTo>
                      <a:pt x="124" y="287"/>
                    </a:lnTo>
                    <a:lnTo>
                      <a:pt x="124" y="270"/>
                    </a:lnTo>
                    <a:lnTo>
                      <a:pt x="124" y="251"/>
                    </a:lnTo>
                    <a:lnTo>
                      <a:pt x="127" y="236"/>
                    </a:lnTo>
                    <a:lnTo>
                      <a:pt x="129" y="209"/>
                    </a:lnTo>
                    <a:lnTo>
                      <a:pt x="135" y="190"/>
                    </a:lnTo>
                    <a:lnTo>
                      <a:pt x="137" y="173"/>
                    </a:lnTo>
                    <a:lnTo>
                      <a:pt x="143" y="162"/>
                    </a:lnTo>
                    <a:lnTo>
                      <a:pt x="146" y="152"/>
                    </a:lnTo>
                    <a:lnTo>
                      <a:pt x="154" y="145"/>
                    </a:lnTo>
                    <a:lnTo>
                      <a:pt x="162" y="139"/>
                    </a:lnTo>
                    <a:lnTo>
                      <a:pt x="175" y="135"/>
                    </a:lnTo>
                    <a:lnTo>
                      <a:pt x="177" y="133"/>
                    </a:lnTo>
                    <a:lnTo>
                      <a:pt x="179" y="128"/>
                    </a:lnTo>
                    <a:lnTo>
                      <a:pt x="181" y="124"/>
                    </a:lnTo>
                    <a:lnTo>
                      <a:pt x="182" y="118"/>
                    </a:lnTo>
                    <a:lnTo>
                      <a:pt x="181" y="113"/>
                    </a:lnTo>
                    <a:lnTo>
                      <a:pt x="181" y="107"/>
                    </a:lnTo>
                    <a:lnTo>
                      <a:pt x="179" y="103"/>
                    </a:lnTo>
                    <a:lnTo>
                      <a:pt x="171" y="99"/>
                    </a:lnTo>
                    <a:lnTo>
                      <a:pt x="163" y="99"/>
                    </a:lnTo>
                    <a:lnTo>
                      <a:pt x="156" y="97"/>
                    </a:lnTo>
                    <a:lnTo>
                      <a:pt x="150" y="97"/>
                    </a:lnTo>
                    <a:lnTo>
                      <a:pt x="143" y="95"/>
                    </a:lnTo>
                    <a:lnTo>
                      <a:pt x="139" y="94"/>
                    </a:lnTo>
                    <a:lnTo>
                      <a:pt x="135" y="90"/>
                    </a:lnTo>
                    <a:lnTo>
                      <a:pt x="135" y="86"/>
                    </a:lnTo>
                    <a:lnTo>
                      <a:pt x="131" y="76"/>
                    </a:lnTo>
                    <a:lnTo>
                      <a:pt x="131" y="69"/>
                    </a:lnTo>
                    <a:lnTo>
                      <a:pt x="131" y="59"/>
                    </a:lnTo>
                    <a:lnTo>
                      <a:pt x="133" y="52"/>
                    </a:lnTo>
                    <a:lnTo>
                      <a:pt x="135" y="42"/>
                    </a:lnTo>
                    <a:lnTo>
                      <a:pt x="137" y="35"/>
                    </a:lnTo>
                    <a:lnTo>
                      <a:pt x="137" y="27"/>
                    </a:lnTo>
                    <a:lnTo>
                      <a:pt x="139" y="21"/>
                    </a:lnTo>
                    <a:lnTo>
                      <a:pt x="133" y="19"/>
                    </a:lnTo>
                    <a:lnTo>
                      <a:pt x="127" y="19"/>
                    </a:lnTo>
                    <a:lnTo>
                      <a:pt x="120" y="19"/>
                    </a:lnTo>
                    <a:lnTo>
                      <a:pt x="118" y="21"/>
                    </a:lnTo>
                    <a:lnTo>
                      <a:pt x="114" y="23"/>
                    </a:lnTo>
                    <a:lnTo>
                      <a:pt x="110" y="31"/>
                    </a:lnTo>
                    <a:lnTo>
                      <a:pt x="110" y="38"/>
                    </a:lnTo>
                    <a:lnTo>
                      <a:pt x="110" y="48"/>
                    </a:lnTo>
                    <a:lnTo>
                      <a:pt x="108" y="57"/>
                    </a:lnTo>
                    <a:lnTo>
                      <a:pt x="110" y="65"/>
                    </a:lnTo>
                    <a:lnTo>
                      <a:pt x="110" y="73"/>
                    </a:lnTo>
                    <a:lnTo>
                      <a:pt x="110" y="80"/>
                    </a:lnTo>
                    <a:lnTo>
                      <a:pt x="110" y="86"/>
                    </a:lnTo>
                    <a:lnTo>
                      <a:pt x="108" y="90"/>
                    </a:lnTo>
                    <a:lnTo>
                      <a:pt x="105" y="92"/>
                    </a:lnTo>
                    <a:lnTo>
                      <a:pt x="99" y="95"/>
                    </a:lnTo>
                    <a:lnTo>
                      <a:pt x="91" y="95"/>
                    </a:lnTo>
                    <a:lnTo>
                      <a:pt x="84" y="97"/>
                    </a:lnTo>
                    <a:lnTo>
                      <a:pt x="76" y="97"/>
                    </a:lnTo>
                    <a:lnTo>
                      <a:pt x="67" y="101"/>
                    </a:lnTo>
                    <a:lnTo>
                      <a:pt x="59" y="105"/>
                    </a:lnTo>
                    <a:lnTo>
                      <a:pt x="59" y="111"/>
                    </a:lnTo>
                    <a:lnTo>
                      <a:pt x="59" y="118"/>
                    </a:lnTo>
                    <a:lnTo>
                      <a:pt x="59" y="124"/>
                    </a:lnTo>
                    <a:lnTo>
                      <a:pt x="59" y="128"/>
                    </a:lnTo>
                    <a:lnTo>
                      <a:pt x="63" y="133"/>
                    </a:lnTo>
                    <a:lnTo>
                      <a:pt x="67" y="135"/>
                    </a:lnTo>
                    <a:lnTo>
                      <a:pt x="74" y="137"/>
                    </a:lnTo>
                    <a:lnTo>
                      <a:pt x="80" y="139"/>
                    </a:lnTo>
                    <a:lnTo>
                      <a:pt x="86" y="141"/>
                    </a:lnTo>
                    <a:lnTo>
                      <a:pt x="91" y="145"/>
                    </a:lnTo>
                    <a:lnTo>
                      <a:pt x="95" y="152"/>
                    </a:lnTo>
                    <a:lnTo>
                      <a:pt x="93" y="181"/>
                    </a:lnTo>
                    <a:lnTo>
                      <a:pt x="91" y="209"/>
                    </a:lnTo>
                    <a:lnTo>
                      <a:pt x="89" y="240"/>
                    </a:lnTo>
                    <a:lnTo>
                      <a:pt x="87" y="268"/>
                    </a:lnTo>
                    <a:lnTo>
                      <a:pt x="84" y="299"/>
                    </a:lnTo>
                    <a:lnTo>
                      <a:pt x="80" y="327"/>
                    </a:lnTo>
                    <a:lnTo>
                      <a:pt x="78" y="358"/>
                    </a:lnTo>
                    <a:lnTo>
                      <a:pt x="74" y="386"/>
                    </a:lnTo>
                    <a:lnTo>
                      <a:pt x="59" y="394"/>
                    </a:lnTo>
                    <a:lnTo>
                      <a:pt x="48" y="405"/>
                    </a:lnTo>
                    <a:lnTo>
                      <a:pt x="40" y="417"/>
                    </a:lnTo>
                    <a:lnTo>
                      <a:pt x="34" y="432"/>
                    </a:lnTo>
                    <a:lnTo>
                      <a:pt x="30" y="447"/>
                    </a:lnTo>
                    <a:lnTo>
                      <a:pt x="27" y="464"/>
                    </a:lnTo>
                    <a:lnTo>
                      <a:pt x="25" y="481"/>
                    </a:lnTo>
                    <a:lnTo>
                      <a:pt x="23" y="502"/>
                    </a:lnTo>
                    <a:lnTo>
                      <a:pt x="23" y="519"/>
                    </a:lnTo>
                    <a:lnTo>
                      <a:pt x="32" y="533"/>
                    </a:lnTo>
                    <a:lnTo>
                      <a:pt x="48" y="538"/>
                    </a:lnTo>
                    <a:lnTo>
                      <a:pt x="68" y="544"/>
                    </a:lnTo>
                    <a:lnTo>
                      <a:pt x="89" y="546"/>
                    </a:lnTo>
                    <a:lnTo>
                      <a:pt x="112" y="546"/>
                    </a:lnTo>
                    <a:lnTo>
                      <a:pt x="131" y="544"/>
                    </a:lnTo>
                    <a:lnTo>
                      <a:pt x="148" y="544"/>
                    </a:lnTo>
                    <a:lnTo>
                      <a:pt x="154" y="542"/>
                    </a:lnTo>
                    <a:lnTo>
                      <a:pt x="162" y="538"/>
                    </a:lnTo>
                    <a:lnTo>
                      <a:pt x="165" y="533"/>
                    </a:lnTo>
                    <a:lnTo>
                      <a:pt x="171" y="525"/>
                    </a:lnTo>
                    <a:lnTo>
                      <a:pt x="188" y="540"/>
                    </a:lnTo>
                    <a:lnTo>
                      <a:pt x="181" y="554"/>
                    </a:lnTo>
                    <a:lnTo>
                      <a:pt x="167" y="563"/>
                    </a:lnTo>
                    <a:lnTo>
                      <a:pt x="150" y="569"/>
                    </a:lnTo>
                    <a:lnTo>
                      <a:pt x="131" y="573"/>
                    </a:lnTo>
                    <a:lnTo>
                      <a:pt x="110" y="573"/>
                    </a:lnTo>
                    <a:lnTo>
                      <a:pt x="91" y="573"/>
                    </a:lnTo>
                    <a:lnTo>
                      <a:pt x="74" y="571"/>
                    </a:lnTo>
                    <a:lnTo>
                      <a:pt x="61" y="569"/>
                    </a:lnTo>
                    <a:lnTo>
                      <a:pt x="42" y="563"/>
                    </a:lnTo>
                    <a:lnTo>
                      <a:pt x="27" y="555"/>
                    </a:lnTo>
                    <a:lnTo>
                      <a:pt x="15" y="546"/>
                    </a:lnTo>
                    <a:lnTo>
                      <a:pt x="10" y="536"/>
                    </a:lnTo>
                    <a:lnTo>
                      <a:pt x="4" y="523"/>
                    </a:lnTo>
                    <a:lnTo>
                      <a:pt x="2" y="508"/>
                    </a:lnTo>
                    <a:lnTo>
                      <a:pt x="0" y="493"/>
                    </a:lnTo>
                    <a:lnTo>
                      <a:pt x="2" y="478"/>
                    </a:lnTo>
                    <a:lnTo>
                      <a:pt x="2" y="460"/>
                    </a:lnTo>
                    <a:lnTo>
                      <a:pt x="6" y="443"/>
                    </a:lnTo>
                    <a:lnTo>
                      <a:pt x="10" y="428"/>
                    </a:lnTo>
                    <a:lnTo>
                      <a:pt x="17" y="413"/>
                    </a:lnTo>
                    <a:lnTo>
                      <a:pt x="25" y="400"/>
                    </a:lnTo>
                    <a:lnTo>
                      <a:pt x="34" y="388"/>
                    </a:lnTo>
                    <a:lnTo>
                      <a:pt x="46" y="377"/>
                    </a:lnTo>
                    <a:lnTo>
                      <a:pt x="59" y="367"/>
                    </a:lnTo>
                    <a:lnTo>
                      <a:pt x="59" y="337"/>
                    </a:lnTo>
                    <a:lnTo>
                      <a:pt x="63" y="305"/>
                    </a:lnTo>
                    <a:lnTo>
                      <a:pt x="67" y="270"/>
                    </a:lnTo>
                    <a:lnTo>
                      <a:pt x="72" y="238"/>
                    </a:lnTo>
                    <a:lnTo>
                      <a:pt x="76" y="208"/>
                    </a:lnTo>
                    <a:lnTo>
                      <a:pt x="78" y="185"/>
                    </a:lnTo>
                    <a:lnTo>
                      <a:pt x="76" y="168"/>
                    </a:lnTo>
                    <a:lnTo>
                      <a:pt x="74" y="160"/>
                    </a:lnTo>
                    <a:lnTo>
                      <a:pt x="61" y="152"/>
                    </a:lnTo>
                    <a:lnTo>
                      <a:pt x="49" y="145"/>
                    </a:lnTo>
                    <a:lnTo>
                      <a:pt x="44" y="135"/>
                    </a:lnTo>
                    <a:lnTo>
                      <a:pt x="40" y="126"/>
                    </a:lnTo>
                    <a:lnTo>
                      <a:pt x="40" y="116"/>
                    </a:lnTo>
                    <a:lnTo>
                      <a:pt x="42" y="107"/>
                    </a:lnTo>
                    <a:lnTo>
                      <a:pt x="46" y="97"/>
                    </a:lnTo>
                    <a:lnTo>
                      <a:pt x="53" y="90"/>
                    </a:lnTo>
                    <a:lnTo>
                      <a:pt x="59" y="86"/>
                    </a:lnTo>
                    <a:lnTo>
                      <a:pt x="67" y="84"/>
                    </a:lnTo>
                    <a:lnTo>
                      <a:pt x="74" y="82"/>
                    </a:lnTo>
                    <a:lnTo>
                      <a:pt x="82" y="84"/>
                    </a:lnTo>
                    <a:lnTo>
                      <a:pt x="89" y="78"/>
                    </a:lnTo>
                    <a:lnTo>
                      <a:pt x="91" y="71"/>
                    </a:lnTo>
                    <a:lnTo>
                      <a:pt x="93" y="57"/>
                    </a:lnTo>
                    <a:lnTo>
                      <a:pt x="93" y="44"/>
                    </a:lnTo>
                    <a:lnTo>
                      <a:pt x="93" y="29"/>
                    </a:lnTo>
                    <a:lnTo>
                      <a:pt x="97" y="16"/>
                    </a:lnTo>
                    <a:lnTo>
                      <a:pt x="103" y="8"/>
                    </a:lnTo>
                    <a:lnTo>
                      <a:pt x="114" y="4"/>
                    </a:lnTo>
                    <a:lnTo>
                      <a:pt x="122" y="2"/>
                    </a:lnTo>
                    <a:lnTo>
                      <a:pt x="127" y="2"/>
                    </a:lnTo>
                    <a:lnTo>
                      <a:pt x="135" y="0"/>
                    </a:lnTo>
                    <a:lnTo>
                      <a:pt x="143" y="0"/>
                    </a:lnTo>
                    <a:lnTo>
                      <a:pt x="146" y="0"/>
                    </a:lnTo>
                    <a:lnTo>
                      <a:pt x="150" y="4"/>
                    </a:lnTo>
                    <a:lnTo>
                      <a:pt x="154" y="8"/>
                    </a:lnTo>
                    <a:lnTo>
                      <a:pt x="156" y="14"/>
                    </a:lnTo>
                    <a:lnTo>
                      <a:pt x="154" y="21"/>
                    </a:lnTo>
                    <a:lnTo>
                      <a:pt x="154" y="33"/>
                    </a:lnTo>
                    <a:lnTo>
                      <a:pt x="152" y="44"/>
                    </a:lnTo>
                    <a:lnTo>
                      <a:pt x="152" y="56"/>
                    </a:lnTo>
                    <a:lnTo>
                      <a:pt x="150" y="65"/>
                    </a:lnTo>
                    <a:lnTo>
                      <a:pt x="154" y="75"/>
                    </a:lnTo>
                    <a:lnTo>
                      <a:pt x="158" y="80"/>
                    </a:lnTo>
                    <a:lnTo>
                      <a:pt x="165" y="82"/>
                    </a:lnTo>
                    <a:lnTo>
                      <a:pt x="177" y="84"/>
                    </a:lnTo>
                    <a:lnTo>
                      <a:pt x="188" y="90"/>
                    </a:lnTo>
                    <a:lnTo>
                      <a:pt x="194" y="95"/>
                    </a:lnTo>
                    <a:lnTo>
                      <a:pt x="200" y="105"/>
                    </a:lnTo>
                    <a:lnTo>
                      <a:pt x="201" y="113"/>
                    </a:lnTo>
                    <a:lnTo>
                      <a:pt x="201" y="124"/>
                    </a:lnTo>
                    <a:lnTo>
                      <a:pt x="198" y="135"/>
                    </a:lnTo>
                    <a:lnTo>
                      <a:pt x="194" y="147"/>
                    </a:lnTo>
                    <a:lnTo>
                      <a:pt x="186" y="152"/>
                    </a:lnTo>
                    <a:lnTo>
                      <a:pt x="177" y="156"/>
                    </a:lnTo>
                    <a:lnTo>
                      <a:pt x="173" y="156"/>
                    </a:lnTo>
                    <a:lnTo>
                      <a:pt x="169" y="162"/>
                    </a:lnTo>
                    <a:lnTo>
                      <a:pt x="163" y="170"/>
                    </a:lnTo>
                    <a:lnTo>
                      <a:pt x="160" y="181"/>
                    </a:lnTo>
                    <a:lnTo>
                      <a:pt x="154" y="202"/>
                    </a:lnTo>
                    <a:lnTo>
                      <a:pt x="148" y="223"/>
                    </a:lnTo>
                    <a:lnTo>
                      <a:pt x="144" y="244"/>
                    </a:lnTo>
                    <a:lnTo>
                      <a:pt x="144" y="265"/>
                    </a:lnTo>
                    <a:lnTo>
                      <a:pt x="144" y="286"/>
                    </a:lnTo>
                    <a:lnTo>
                      <a:pt x="146" y="306"/>
                    </a:lnTo>
                    <a:lnTo>
                      <a:pt x="146" y="329"/>
                    </a:lnTo>
                    <a:lnTo>
                      <a:pt x="150" y="354"/>
                    </a:lnTo>
                    <a:lnTo>
                      <a:pt x="150" y="362"/>
                    </a:lnTo>
                    <a:lnTo>
                      <a:pt x="156" y="371"/>
                    </a:lnTo>
                    <a:lnTo>
                      <a:pt x="160" y="375"/>
                    </a:lnTo>
                    <a:lnTo>
                      <a:pt x="167" y="381"/>
                    </a:lnTo>
                    <a:lnTo>
                      <a:pt x="173" y="384"/>
                    </a:lnTo>
                    <a:lnTo>
                      <a:pt x="179" y="390"/>
                    </a:lnTo>
                    <a:lnTo>
                      <a:pt x="184" y="396"/>
                    </a:lnTo>
                    <a:lnTo>
                      <a:pt x="190" y="401"/>
                    </a:lnTo>
                    <a:lnTo>
                      <a:pt x="192" y="411"/>
                    </a:lnTo>
                    <a:lnTo>
                      <a:pt x="196" y="420"/>
                    </a:lnTo>
                    <a:lnTo>
                      <a:pt x="198" y="430"/>
                    </a:lnTo>
                    <a:lnTo>
                      <a:pt x="200" y="439"/>
                    </a:lnTo>
                    <a:lnTo>
                      <a:pt x="200" y="447"/>
                    </a:lnTo>
                    <a:lnTo>
                      <a:pt x="201" y="457"/>
                    </a:lnTo>
                    <a:lnTo>
                      <a:pt x="201" y="466"/>
                    </a:lnTo>
                    <a:lnTo>
                      <a:pt x="201" y="476"/>
                    </a:lnTo>
                    <a:lnTo>
                      <a:pt x="177" y="478"/>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12" name="Freeform 119"/>
              <p:cNvSpPr>
                <a:spLocks/>
              </p:cNvSpPr>
              <p:nvPr/>
            </p:nvSpPr>
            <p:spPr bwMode="auto">
              <a:xfrm>
                <a:off x="2560" y="1205"/>
                <a:ext cx="93" cy="280"/>
              </a:xfrm>
              <a:custGeom>
                <a:avLst/>
                <a:gdLst>
                  <a:gd name="T0" fmla="*/ 1 w 184"/>
                  <a:gd name="T1" fmla="*/ 0 h 561"/>
                  <a:gd name="T2" fmla="*/ 1 w 184"/>
                  <a:gd name="T3" fmla="*/ 0 h 561"/>
                  <a:gd name="T4" fmla="*/ 1 w 184"/>
                  <a:gd name="T5" fmla="*/ 0 h 561"/>
                  <a:gd name="T6" fmla="*/ 1 w 184"/>
                  <a:gd name="T7" fmla="*/ 0 h 561"/>
                  <a:gd name="T8" fmla="*/ 1 w 184"/>
                  <a:gd name="T9" fmla="*/ 0 h 561"/>
                  <a:gd name="T10" fmla="*/ 1 w 184"/>
                  <a:gd name="T11" fmla="*/ 0 h 561"/>
                  <a:gd name="T12" fmla="*/ 1 w 184"/>
                  <a:gd name="T13" fmla="*/ 0 h 561"/>
                  <a:gd name="T14" fmla="*/ 1 w 184"/>
                  <a:gd name="T15" fmla="*/ 0 h 561"/>
                  <a:gd name="T16" fmla="*/ 1 w 184"/>
                  <a:gd name="T17" fmla="*/ 0 h 561"/>
                  <a:gd name="T18" fmla="*/ 1 w 184"/>
                  <a:gd name="T19" fmla="*/ 0 h 561"/>
                  <a:gd name="T20" fmla="*/ 1 w 184"/>
                  <a:gd name="T21" fmla="*/ 0 h 561"/>
                  <a:gd name="T22" fmla="*/ 1 w 184"/>
                  <a:gd name="T23" fmla="*/ 0 h 561"/>
                  <a:gd name="T24" fmla="*/ 1 w 184"/>
                  <a:gd name="T25" fmla="*/ 0 h 561"/>
                  <a:gd name="T26" fmla="*/ 1 w 184"/>
                  <a:gd name="T27" fmla="*/ 0 h 561"/>
                  <a:gd name="T28" fmla="*/ 1 w 184"/>
                  <a:gd name="T29" fmla="*/ 0 h 561"/>
                  <a:gd name="T30" fmla="*/ 1 w 184"/>
                  <a:gd name="T31" fmla="*/ 0 h 561"/>
                  <a:gd name="T32" fmla="*/ 1 w 184"/>
                  <a:gd name="T33" fmla="*/ 0 h 561"/>
                  <a:gd name="T34" fmla="*/ 1 w 184"/>
                  <a:gd name="T35" fmla="*/ 0 h 561"/>
                  <a:gd name="T36" fmla="*/ 1 w 184"/>
                  <a:gd name="T37" fmla="*/ 0 h 561"/>
                  <a:gd name="T38" fmla="*/ 1 w 184"/>
                  <a:gd name="T39" fmla="*/ 0 h 561"/>
                  <a:gd name="T40" fmla="*/ 1 w 184"/>
                  <a:gd name="T41" fmla="*/ 0 h 561"/>
                  <a:gd name="T42" fmla="*/ 1 w 184"/>
                  <a:gd name="T43" fmla="*/ 0 h 561"/>
                  <a:gd name="T44" fmla="*/ 1 w 184"/>
                  <a:gd name="T45" fmla="*/ 0 h 561"/>
                  <a:gd name="T46" fmla="*/ 1 w 184"/>
                  <a:gd name="T47" fmla="*/ 0 h 561"/>
                  <a:gd name="T48" fmla="*/ 1 w 184"/>
                  <a:gd name="T49" fmla="*/ 0 h 561"/>
                  <a:gd name="T50" fmla="*/ 1 w 184"/>
                  <a:gd name="T51" fmla="*/ 0 h 561"/>
                  <a:gd name="T52" fmla="*/ 1 w 184"/>
                  <a:gd name="T53" fmla="*/ 0 h 561"/>
                  <a:gd name="T54" fmla="*/ 1 w 184"/>
                  <a:gd name="T55" fmla="*/ 0 h 561"/>
                  <a:gd name="T56" fmla="*/ 1 w 184"/>
                  <a:gd name="T57" fmla="*/ 0 h 561"/>
                  <a:gd name="T58" fmla="*/ 1 w 184"/>
                  <a:gd name="T59" fmla="*/ 0 h 561"/>
                  <a:gd name="T60" fmla="*/ 1 w 184"/>
                  <a:gd name="T61" fmla="*/ 0 h 561"/>
                  <a:gd name="T62" fmla="*/ 1 w 184"/>
                  <a:gd name="T63" fmla="*/ 0 h 561"/>
                  <a:gd name="T64" fmla="*/ 1 w 184"/>
                  <a:gd name="T65" fmla="*/ 0 h 561"/>
                  <a:gd name="T66" fmla="*/ 1 w 184"/>
                  <a:gd name="T67" fmla="*/ 0 h 561"/>
                  <a:gd name="T68" fmla="*/ 1 w 184"/>
                  <a:gd name="T69" fmla="*/ 0 h 561"/>
                  <a:gd name="T70" fmla="*/ 1 w 184"/>
                  <a:gd name="T71" fmla="*/ 0 h 561"/>
                  <a:gd name="T72" fmla="*/ 1 w 184"/>
                  <a:gd name="T73" fmla="*/ 0 h 561"/>
                  <a:gd name="T74" fmla="*/ 1 w 184"/>
                  <a:gd name="T75" fmla="*/ 0 h 561"/>
                  <a:gd name="T76" fmla="*/ 1 w 184"/>
                  <a:gd name="T77" fmla="*/ 0 h 561"/>
                  <a:gd name="T78" fmla="*/ 0 w 184"/>
                  <a:gd name="T79" fmla="*/ 0 h 561"/>
                  <a:gd name="T80" fmla="*/ 1 w 184"/>
                  <a:gd name="T81" fmla="*/ 0 h 561"/>
                  <a:gd name="T82" fmla="*/ 1 w 184"/>
                  <a:gd name="T83" fmla="*/ 0 h 561"/>
                  <a:gd name="T84" fmla="*/ 1 w 184"/>
                  <a:gd name="T85" fmla="*/ 0 h 561"/>
                  <a:gd name="T86" fmla="*/ 1 w 184"/>
                  <a:gd name="T87" fmla="*/ 0 h 561"/>
                  <a:gd name="T88" fmla="*/ 1 w 184"/>
                  <a:gd name="T89" fmla="*/ 0 h 561"/>
                  <a:gd name="T90" fmla="*/ 1 w 184"/>
                  <a:gd name="T91" fmla="*/ 0 h 561"/>
                  <a:gd name="T92" fmla="*/ 1 w 184"/>
                  <a:gd name="T93" fmla="*/ 0 h 561"/>
                  <a:gd name="T94" fmla="*/ 1 w 184"/>
                  <a:gd name="T95" fmla="*/ 0 h 561"/>
                  <a:gd name="T96" fmla="*/ 1 w 184"/>
                  <a:gd name="T97" fmla="*/ 0 h 561"/>
                  <a:gd name="T98" fmla="*/ 1 w 184"/>
                  <a:gd name="T99" fmla="*/ 0 h 561"/>
                  <a:gd name="T100" fmla="*/ 1 w 184"/>
                  <a:gd name="T101" fmla="*/ 0 h 561"/>
                  <a:gd name="T102" fmla="*/ 1 w 184"/>
                  <a:gd name="T103" fmla="*/ 0 h 561"/>
                  <a:gd name="T104" fmla="*/ 1 w 184"/>
                  <a:gd name="T105" fmla="*/ 0 h 561"/>
                  <a:gd name="T106" fmla="*/ 1 w 184"/>
                  <a:gd name="T107" fmla="*/ 0 h 561"/>
                  <a:gd name="T108" fmla="*/ 1 w 184"/>
                  <a:gd name="T109" fmla="*/ 0 h 561"/>
                  <a:gd name="T110" fmla="*/ 1 w 184"/>
                  <a:gd name="T111" fmla="*/ 0 h 561"/>
                  <a:gd name="T112" fmla="*/ 1 w 184"/>
                  <a:gd name="T113" fmla="*/ 0 h 561"/>
                  <a:gd name="T114" fmla="*/ 1 w 184"/>
                  <a:gd name="T115" fmla="*/ 0 h 561"/>
                  <a:gd name="T116" fmla="*/ 1 w 184"/>
                  <a:gd name="T117" fmla="*/ 0 h 561"/>
                  <a:gd name="T118" fmla="*/ 1 w 184"/>
                  <a:gd name="T119" fmla="*/ 0 h 56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84"/>
                  <a:gd name="T181" fmla="*/ 0 h 561"/>
                  <a:gd name="T182" fmla="*/ 184 w 184"/>
                  <a:gd name="T183" fmla="*/ 561 h 56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84" h="561">
                    <a:moveTo>
                      <a:pt x="110" y="0"/>
                    </a:moveTo>
                    <a:lnTo>
                      <a:pt x="129" y="0"/>
                    </a:lnTo>
                    <a:lnTo>
                      <a:pt x="138" y="10"/>
                    </a:lnTo>
                    <a:lnTo>
                      <a:pt x="142" y="23"/>
                    </a:lnTo>
                    <a:lnTo>
                      <a:pt x="142" y="44"/>
                    </a:lnTo>
                    <a:lnTo>
                      <a:pt x="142" y="63"/>
                    </a:lnTo>
                    <a:lnTo>
                      <a:pt x="148" y="80"/>
                    </a:lnTo>
                    <a:lnTo>
                      <a:pt x="159" y="95"/>
                    </a:lnTo>
                    <a:lnTo>
                      <a:pt x="184" y="103"/>
                    </a:lnTo>
                    <a:lnTo>
                      <a:pt x="184" y="107"/>
                    </a:lnTo>
                    <a:lnTo>
                      <a:pt x="184" y="111"/>
                    </a:lnTo>
                    <a:lnTo>
                      <a:pt x="180" y="114"/>
                    </a:lnTo>
                    <a:lnTo>
                      <a:pt x="176" y="122"/>
                    </a:lnTo>
                    <a:lnTo>
                      <a:pt x="159" y="116"/>
                    </a:lnTo>
                    <a:lnTo>
                      <a:pt x="144" y="109"/>
                    </a:lnTo>
                    <a:lnTo>
                      <a:pt x="135" y="97"/>
                    </a:lnTo>
                    <a:lnTo>
                      <a:pt x="127" y="84"/>
                    </a:lnTo>
                    <a:lnTo>
                      <a:pt x="121" y="67"/>
                    </a:lnTo>
                    <a:lnTo>
                      <a:pt x="119" y="52"/>
                    </a:lnTo>
                    <a:lnTo>
                      <a:pt x="119" y="35"/>
                    </a:lnTo>
                    <a:lnTo>
                      <a:pt x="123" y="19"/>
                    </a:lnTo>
                    <a:lnTo>
                      <a:pt x="114" y="19"/>
                    </a:lnTo>
                    <a:lnTo>
                      <a:pt x="108" y="17"/>
                    </a:lnTo>
                    <a:lnTo>
                      <a:pt x="102" y="17"/>
                    </a:lnTo>
                    <a:lnTo>
                      <a:pt x="100" y="19"/>
                    </a:lnTo>
                    <a:lnTo>
                      <a:pt x="95" y="29"/>
                    </a:lnTo>
                    <a:lnTo>
                      <a:pt x="93" y="42"/>
                    </a:lnTo>
                    <a:lnTo>
                      <a:pt x="93" y="55"/>
                    </a:lnTo>
                    <a:lnTo>
                      <a:pt x="93" y="71"/>
                    </a:lnTo>
                    <a:lnTo>
                      <a:pt x="91" y="84"/>
                    </a:lnTo>
                    <a:lnTo>
                      <a:pt x="87" y="97"/>
                    </a:lnTo>
                    <a:lnTo>
                      <a:pt x="80" y="109"/>
                    </a:lnTo>
                    <a:lnTo>
                      <a:pt x="68" y="114"/>
                    </a:lnTo>
                    <a:lnTo>
                      <a:pt x="61" y="114"/>
                    </a:lnTo>
                    <a:lnTo>
                      <a:pt x="55" y="118"/>
                    </a:lnTo>
                    <a:lnTo>
                      <a:pt x="53" y="122"/>
                    </a:lnTo>
                    <a:lnTo>
                      <a:pt x="53" y="124"/>
                    </a:lnTo>
                    <a:lnTo>
                      <a:pt x="55" y="131"/>
                    </a:lnTo>
                    <a:lnTo>
                      <a:pt x="64" y="141"/>
                    </a:lnTo>
                    <a:lnTo>
                      <a:pt x="72" y="145"/>
                    </a:lnTo>
                    <a:lnTo>
                      <a:pt x="81" y="150"/>
                    </a:lnTo>
                    <a:lnTo>
                      <a:pt x="87" y="156"/>
                    </a:lnTo>
                    <a:lnTo>
                      <a:pt x="91" y="164"/>
                    </a:lnTo>
                    <a:lnTo>
                      <a:pt x="97" y="194"/>
                    </a:lnTo>
                    <a:lnTo>
                      <a:pt x="100" y="228"/>
                    </a:lnTo>
                    <a:lnTo>
                      <a:pt x="104" y="263"/>
                    </a:lnTo>
                    <a:lnTo>
                      <a:pt x="106" y="299"/>
                    </a:lnTo>
                    <a:lnTo>
                      <a:pt x="102" y="329"/>
                    </a:lnTo>
                    <a:lnTo>
                      <a:pt x="93" y="358"/>
                    </a:lnTo>
                    <a:lnTo>
                      <a:pt x="76" y="380"/>
                    </a:lnTo>
                    <a:lnTo>
                      <a:pt x="53" y="398"/>
                    </a:lnTo>
                    <a:lnTo>
                      <a:pt x="41" y="407"/>
                    </a:lnTo>
                    <a:lnTo>
                      <a:pt x="32" y="424"/>
                    </a:lnTo>
                    <a:lnTo>
                      <a:pt x="22" y="445"/>
                    </a:lnTo>
                    <a:lnTo>
                      <a:pt x="21" y="470"/>
                    </a:lnTo>
                    <a:lnTo>
                      <a:pt x="21" y="493"/>
                    </a:lnTo>
                    <a:lnTo>
                      <a:pt x="28" y="514"/>
                    </a:lnTo>
                    <a:lnTo>
                      <a:pt x="41" y="529"/>
                    </a:lnTo>
                    <a:lnTo>
                      <a:pt x="64" y="538"/>
                    </a:lnTo>
                    <a:lnTo>
                      <a:pt x="72" y="536"/>
                    </a:lnTo>
                    <a:lnTo>
                      <a:pt x="83" y="534"/>
                    </a:lnTo>
                    <a:lnTo>
                      <a:pt x="87" y="533"/>
                    </a:lnTo>
                    <a:lnTo>
                      <a:pt x="91" y="533"/>
                    </a:lnTo>
                    <a:lnTo>
                      <a:pt x="97" y="533"/>
                    </a:lnTo>
                    <a:lnTo>
                      <a:pt x="102" y="536"/>
                    </a:lnTo>
                    <a:lnTo>
                      <a:pt x="104" y="542"/>
                    </a:lnTo>
                    <a:lnTo>
                      <a:pt x="106" y="548"/>
                    </a:lnTo>
                    <a:lnTo>
                      <a:pt x="99" y="552"/>
                    </a:lnTo>
                    <a:lnTo>
                      <a:pt x="93" y="555"/>
                    </a:lnTo>
                    <a:lnTo>
                      <a:pt x="85" y="557"/>
                    </a:lnTo>
                    <a:lnTo>
                      <a:pt x="80" y="559"/>
                    </a:lnTo>
                    <a:lnTo>
                      <a:pt x="72" y="559"/>
                    </a:lnTo>
                    <a:lnTo>
                      <a:pt x="64" y="559"/>
                    </a:lnTo>
                    <a:lnTo>
                      <a:pt x="57" y="559"/>
                    </a:lnTo>
                    <a:lnTo>
                      <a:pt x="51" y="561"/>
                    </a:lnTo>
                    <a:lnTo>
                      <a:pt x="28" y="553"/>
                    </a:lnTo>
                    <a:lnTo>
                      <a:pt x="11" y="538"/>
                    </a:lnTo>
                    <a:lnTo>
                      <a:pt x="2" y="514"/>
                    </a:lnTo>
                    <a:lnTo>
                      <a:pt x="0" y="485"/>
                    </a:lnTo>
                    <a:lnTo>
                      <a:pt x="0" y="453"/>
                    </a:lnTo>
                    <a:lnTo>
                      <a:pt x="7" y="424"/>
                    </a:lnTo>
                    <a:lnTo>
                      <a:pt x="21" y="399"/>
                    </a:lnTo>
                    <a:lnTo>
                      <a:pt x="40" y="382"/>
                    </a:lnTo>
                    <a:lnTo>
                      <a:pt x="55" y="369"/>
                    </a:lnTo>
                    <a:lnTo>
                      <a:pt x="68" y="354"/>
                    </a:lnTo>
                    <a:lnTo>
                      <a:pt x="76" y="339"/>
                    </a:lnTo>
                    <a:lnTo>
                      <a:pt x="81" y="322"/>
                    </a:lnTo>
                    <a:lnTo>
                      <a:pt x="81" y="303"/>
                    </a:lnTo>
                    <a:lnTo>
                      <a:pt x="83" y="284"/>
                    </a:lnTo>
                    <a:lnTo>
                      <a:pt x="83" y="261"/>
                    </a:lnTo>
                    <a:lnTo>
                      <a:pt x="83" y="242"/>
                    </a:lnTo>
                    <a:lnTo>
                      <a:pt x="83" y="223"/>
                    </a:lnTo>
                    <a:lnTo>
                      <a:pt x="81" y="206"/>
                    </a:lnTo>
                    <a:lnTo>
                      <a:pt x="78" y="192"/>
                    </a:lnTo>
                    <a:lnTo>
                      <a:pt x="74" y="183"/>
                    </a:lnTo>
                    <a:lnTo>
                      <a:pt x="68" y="173"/>
                    </a:lnTo>
                    <a:lnTo>
                      <a:pt x="61" y="166"/>
                    </a:lnTo>
                    <a:lnTo>
                      <a:pt x="53" y="156"/>
                    </a:lnTo>
                    <a:lnTo>
                      <a:pt x="41" y="145"/>
                    </a:lnTo>
                    <a:lnTo>
                      <a:pt x="30" y="130"/>
                    </a:lnTo>
                    <a:lnTo>
                      <a:pt x="28" y="118"/>
                    </a:lnTo>
                    <a:lnTo>
                      <a:pt x="34" y="111"/>
                    </a:lnTo>
                    <a:lnTo>
                      <a:pt x="45" y="105"/>
                    </a:lnTo>
                    <a:lnTo>
                      <a:pt x="57" y="97"/>
                    </a:lnTo>
                    <a:lnTo>
                      <a:pt x="68" y="92"/>
                    </a:lnTo>
                    <a:lnTo>
                      <a:pt x="76" y="80"/>
                    </a:lnTo>
                    <a:lnTo>
                      <a:pt x="80" y="67"/>
                    </a:lnTo>
                    <a:lnTo>
                      <a:pt x="78" y="61"/>
                    </a:lnTo>
                    <a:lnTo>
                      <a:pt x="76" y="54"/>
                    </a:lnTo>
                    <a:lnTo>
                      <a:pt x="76" y="44"/>
                    </a:lnTo>
                    <a:lnTo>
                      <a:pt x="78" y="35"/>
                    </a:lnTo>
                    <a:lnTo>
                      <a:pt x="78" y="27"/>
                    </a:lnTo>
                    <a:lnTo>
                      <a:pt x="81" y="17"/>
                    </a:lnTo>
                    <a:lnTo>
                      <a:pt x="83" y="12"/>
                    </a:lnTo>
                    <a:lnTo>
                      <a:pt x="87" y="6"/>
                    </a:lnTo>
                    <a:lnTo>
                      <a:pt x="91" y="2"/>
                    </a:lnTo>
                    <a:lnTo>
                      <a:pt x="97" y="2"/>
                    </a:lnTo>
                    <a:lnTo>
                      <a:pt x="102" y="0"/>
                    </a:lnTo>
                    <a:lnTo>
                      <a:pt x="110"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13" name="Freeform 120"/>
              <p:cNvSpPr>
                <a:spLocks/>
              </p:cNvSpPr>
              <p:nvPr/>
            </p:nvSpPr>
            <p:spPr bwMode="auto">
              <a:xfrm>
                <a:off x="2668" y="1165"/>
                <a:ext cx="86" cy="276"/>
              </a:xfrm>
              <a:custGeom>
                <a:avLst/>
                <a:gdLst>
                  <a:gd name="T0" fmla="*/ 0 w 173"/>
                  <a:gd name="T1" fmla="*/ 0 h 554"/>
                  <a:gd name="T2" fmla="*/ 0 w 173"/>
                  <a:gd name="T3" fmla="*/ 0 h 554"/>
                  <a:gd name="T4" fmla="*/ 0 w 173"/>
                  <a:gd name="T5" fmla="*/ 0 h 554"/>
                  <a:gd name="T6" fmla="*/ 0 w 173"/>
                  <a:gd name="T7" fmla="*/ 0 h 554"/>
                  <a:gd name="T8" fmla="*/ 0 w 173"/>
                  <a:gd name="T9" fmla="*/ 0 h 554"/>
                  <a:gd name="T10" fmla="*/ 0 w 173"/>
                  <a:gd name="T11" fmla="*/ 0 h 554"/>
                  <a:gd name="T12" fmla="*/ 0 w 173"/>
                  <a:gd name="T13" fmla="*/ 0 h 554"/>
                  <a:gd name="T14" fmla="*/ 0 w 173"/>
                  <a:gd name="T15" fmla="*/ 0 h 554"/>
                  <a:gd name="T16" fmla="*/ 0 w 173"/>
                  <a:gd name="T17" fmla="*/ 0 h 554"/>
                  <a:gd name="T18" fmla="*/ 0 w 173"/>
                  <a:gd name="T19" fmla="*/ 0 h 554"/>
                  <a:gd name="T20" fmla="*/ 0 w 173"/>
                  <a:gd name="T21" fmla="*/ 0 h 554"/>
                  <a:gd name="T22" fmla="*/ 0 w 173"/>
                  <a:gd name="T23" fmla="*/ 0 h 554"/>
                  <a:gd name="T24" fmla="*/ 0 w 173"/>
                  <a:gd name="T25" fmla="*/ 0 h 554"/>
                  <a:gd name="T26" fmla="*/ 0 w 173"/>
                  <a:gd name="T27" fmla="*/ 0 h 554"/>
                  <a:gd name="T28" fmla="*/ 0 w 173"/>
                  <a:gd name="T29" fmla="*/ 0 h 554"/>
                  <a:gd name="T30" fmla="*/ 0 w 173"/>
                  <a:gd name="T31" fmla="*/ 0 h 554"/>
                  <a:gd name="T32" fmla="*/ 0 w 173"/>
                  <a:gd name="T33" fmla="*/ 0 h 554"/>
                  <a:gd name="T34" fmla="*/ 0 w 173"/>
                  <a:gd name="T35" fmla="*/ 0 h 554"/>
                  <a:gd name="T36" fmla="*/ 0 w 173"/>
                  <a:gd name="T37" fmla="*/ 0 h 554"/>
                  <a:gd name="T38" fmla="*/ 0 w 173"/>
                  <a:gd name="T39" fmla="*/ 0 h 554"/>
                  <a:gd name="T40" fmla="*/ 0 w 173"/>
                  <a:gd name="T41" fmla="*/ 0 h 554"/>
                  <a:gd name="T42" fmla="*/ 0 w 173"/>
                  <a:gd name="T43" fmla="*/ 0 h 554"/>
                  <a:gd name="T44" fmla="*/ 0 w 173"/>
                  <a:gd name="T45" fmla="*/ 0 h 554"/>
                  <a:gd name="T46" fmla="*/ 0 w 173"/>
                  <a:gd name="T47" fmla="*/ 0 h 554"/>
                  <a:gd name="T48" fmla="*/ 0 w 173"/>
                  <a:gd name="T49" fmla="*/ 0 h 554"/>
                  <a:gd name="T50" fmla="*/ 0 w 173"/>
                  <a:gd name="T51" fmla="*/ 0 h 554"/>
                  <a:gd name="T52" fmla="*/ 0 w 173"/>
                  <a:gd name="T53" fmla="*/ 0 h 554"/>
                  <a:gd name="T54" fmla="*/ 0 w 173"/>
                  <a:gd name="T55" fmla="*/ 0 h 554"/>
                  <a:gd name="T56" fmla="*/ 0 w 173"/>
                  <a:gd name="T57" fmla="*/ 0 h 554"/>
                  <a:gd name="T58" fmla="*/ 0 w 173"/>
                  <a:gd name="T59" fmla="*/ 0 h 554"/>
                  <a:gd name="T60" fmla="*/ 0 w 173"/>
                  <a:gd name="T61" fmla="*/ 0 h 554"/>
                  <a:gd name="T62" fmla="*/ 0 w 173"/>
                  <a:gd name="T63" fmla="*/ 0 h 554"/>
                  <a:gd name="T64" fmla="*/ 0 w 173"/>
                  <a:gd name="T65" fmla="*/ 0 h 554"/>
                  <a:gd name="T66" fmla="*/ 0 w 173"/>
                  <a:gd name="T67" fmla="*/ 0 h 554"/>
                  <a:gd name="T68" fmla="*/ 0 w 173"/>
                  <a:gd name="T69" fmla="*/ 0 h 554"/>
                  <a:gd name="T70" fmla="*/ 0 w 173"/>
                  <a:gd name="T71" fmla="*/ 0 h 554"/>
                  <a:gd name="T72" fmla="*/ 0 w 173"/>
                  <a:gd name="T73" fmla="*/ 0 h 554"/>
                  <a:gd name="T74" fmla="*/ 0 w 173"/>
                  <a:gd name="T75" fmla="*/ 0 h 554"/>
                  <a:gd name="T76" fmla="*/ 0 w 173"/>
                  <a:gd name="T77" fmla="*/ 0 h 554"/>
                  <a:gd name="T78" fmla="*/ 0 w 173"/>
                  <a:gd name="T79" fmla="*/ 0 h 554"/>
                  <a:gd name="T80" fmla="*/ 0 w 173"/>
                  <a:gd name="T81" fmla="*/ 0 h 554"/>
                  <a:gd name="T82" fmla="*/ 0 w 173"/>
                  <a:gd name="T83" fmla="*/ 0 h 5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73"/>
                  <a:gd name="T127" fmla="*/ 0 h 554"/>
                  <a:gd name="T128" fmla="*/ 173 w 173"/>
                  <a:gd name="T129" fmla="*/ 554 h 5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73" h="554">
                    <a:moveTo>
                      <a:pt x="95" y="2"/>
                    </a:moveTo>
                    <a:lnTo>
                      <a:pt x="113" y="0"/>
                    </a:lnTo>
                    <a:lnTo>
                      <a:pt x="124" y="4"/>
                    </a:lnTo>
                    <a:lnTo>
                      <a:pt x="128" y="14"/>
                    </a:lnTo>
                    <a:lnTo>
                      <a:pt x="132" y="27"/>
                    </a:lnTo>
                    <a:lnTo>
                      <a:pt x="130" y="40"/>
                    </a:lnTo>
                    <a:lnTo>
                      <a:pt x="128" y="54"/>
                    </a:lnTo>
                    <a:lnTo>
                      <a:pt x="126" y="69"/>
                    </a:lnTo>
                    <a:lnTo>
                      <a:pt x="128" y="84"/>
                    </a:lnTo>
                    <a:lnTo>
                      <a:pt x="130" y="88"/>
                    </a:lnTo>
                    <a:lnTo>
                      <a:pt x="135" y="90"/>
                    </a:lnTo>
                    <a:lnTo>
                      <a:pt x="145" y="92"/>
                    </a:lnTo>
                    <a:lnTo>
                      <a:pt x="152" y="97"/>
                    </a:lnTo>
                    <a:lnTo>
                      <a:pt x="168" y="109"/>
                    </a:lnTo>
                    <a:lnTo>
                      <a:pt x="173" y="118"/>
                    </a:lnTo>
                    <a:lnTo>
                      <a:pt x="170" y="130"/>
                    </a:lnTo>
                    <a:lnTo>
                      <a:pt x="164" y="139"/>
                    </a:lnTo>
                    <a:lnTo>
                      <a:pt x="152" y="149"/>
                    </a:lnTo>
                    <a:lnTo>
                      <a:pt x="145" y="162"/>
                    </a:lnTo>
                    <a:lnTo>
                      <a:pt x="135" y="175"/>
                    </a:lnTo>
                    <a:lnTo>
                      <a:pt x="132" y="192"/>
                    </a:lnTo>
                    <a:lnTo>
                      <a:pt x="130" y="213"/>
                    </a:lnTo>
                    <a:lnTo>
                      <a:pt x="126" y="238"/>
                    </a:lnTo>
                    <a:lnTo>
                      <a:pt x="124" y="263"/>
                    </a:lnTo>
                    <a:lnTo>
                      <a:pt x="124" y="289"/>
                    </a:lnTo>
                    <a:lnTo>
                      <a:pt x="124" y="314"/>
                    </a:lnTo>
                    <a:lnTo>
                      <a:pt x="124" y="339"/>
                    </a:lnTo>
                    <a:lnTo>
                      <a:pt x="126" y="364"/>
                    </a:lnTo>
                    <a:lnTo>
                      <a:pt x="128" y="386"/>
                    </a:lnTo>
                    <a:lnTo>
                      <a:pt x="145" y="398"/>
                    </a:lnTo>
                    <a:lnTo>
                      <a:pt x="158" y="413"/>
                    </a:lnTo>
                    <a:lnTo>
                      <a:pt x="166" y="432"/>
                    </a:lnTo>
                    <a:lnTo>
                      <a:pt x="170" y="453"/>
                    </a:lnTo>
                    <a:lnTo>
                      <a:pt x="170" y="476"/>
                    </a:lnTo>
                    <a:lnTo>
                      <a:pt x="166" y="497"/>
                    </a:lnTo>
                    <a:lnTo>
                      <a:pt x="162" y="517"/>
                    </a:lnTo>
                    <a:lnTo>
                      <a:pt x="154" y="536"/>
                    </a:lnTo>
                    <a:lnTo>
                      <a:pt x="139" y="540"/>
                    </a:lnTo>
                    <a:lnTo>
                      <a:pt x="126" y="544"/>
                    </a:lnTo>
                    <a:lnTo>
                      <a:pt x="114" y="548"/>
                    </a:lnTo>
                    <a:lnTo>
                      <a:pt x="103" y="552"/>
                    </a:lnTo>
                    <a:lnTo>
                      <a:pt x="90" y="552"/>
                    </a:lnTo>
                    <a:lnTo>
                      <a:pt x="80" y="554"/>
                    </a:lnTo>
                    <a:lnTo>
                      <a:pt x="69" y="554"/>
                    </a:lnTo>
                    <a:lnTo>
                      <a:pt x="59" y="554"/>
                    </a:lnTo>
                    <a:lnTo>
                      <a:pt x="57" y="548"/>
                    </a:lnTo>
                    <a:lnTo>
                      <a:pt x="56" y="540"/>
                    </a:lnTo>
                    <a:lnTo>
                      <a:pt x="54" y="533"/>
                    </a:lnTo>
                    <a:lnTo>
                      <a:pt x="54" y="531"/>
                    </a:lnTo>
                    <a:lnTo>
                      <a:pt x="63" y="529"/>
                    </a:lnTo>
                    <a:lnTo>
                      <a:pt x="71" y="529"/>
                    </a:lnTo>
                    <a:lnTo>
                      <a:pt x="82" y="529"/>
                    </a:lnTo>
                    <a:lnTo>
                      <a:pt x="94" y="529"/>
                    </a:lnTo>
                    <a:lnTo>
                      <a:pt x="101" y="527"/>
                    </a:lnTo>
                    <a:lnTo>
                      <a:pt x="113" y="525"/>
                    </a:lnTo>
                    <a:lnTo>
                      <a:pt x="126" y="521"/>
                    </a:lnTo>
                    <a:lnTo>
                      <a:pt x="137" y="517"/>
                    </a:lnTo>
                    <a:lnTo>
                      <a:pt x="141" y="512"/>
                    </a:lnTo>
                    <a:lnTo>
                      <a:pt x="145" y="498"/>
                    </a:lnTo>
                    <a:lnTo>
                      <a:pt x="147" y="481"/>
                    </a:lnTo>
                    <a:lnTo>
                      <a:pt x="147" y="462"/>
                    </a:lnTo>
                    <a:lnTo>
                      <a:pt x="143" y="441"/>
                    </a:lnTo>
                    <a:lnTo>
                      <a:pt x="135" y="422"/>
                    </a:lnTo>
                    <a:lnTo>
                      <a:pt x="126" y="409"/>
                    </a:lnTo>
                    <a:lnTo>
                      <a:pt x="113" y="400"/>
                    </a:lnTo>
                    <a:lnTo>
                      <a:pt x="107" y="369"/>
                    </a:lnTo>
                    <a:lnTo>
                      <a:pt x="105" y="339"/>
                    </a:lnTo>
                    <a:lnTo>
                      <a:pt x="103" y="308"/>
                    </a:lnTo>
                    <a:lnTo>
                      <a:pt x="105" y="280"/>
                    </a:lnTo>
                    <a:lnTo>
                      <a:pt x="107" y="251"/>
                    </a:lnTo>
                    <a:lnTo>
                      <a:pt x="109" y="225"/>
                    </a:lnTo>
                    <a:lnTo>
                      <a:pt x="111" y="202"/>
                    </a:lnTo>
                    <a:lnTo>
                      <a:pt x="113" y="181"/>
                    </a:lnTo>
                    <a:lnTo>
                      <a:pt x="114" y="170"/>
                    </a:lnTo>
                    <a:lnTo>
                      <a:pt x="122" y="158"/>
                    </a:lnTo>
                    <a:lnTo>
                      <a:pt x="132" y="147"/>
                    </a:lnTo>
                    <a:lnTo>
                      <a:pt x="141" y="137"/>
                    </a:lnTo>
                    <a:lnTo>
                      <a:pt x="149" y="126"/>
                    </a:lnTo>
                    <a:lnTo>
                      <a:pt x="151" y="118"/>
                    </a:lnTo>
                    <a:lnTo>
                      <a:pt x="145" y="113"/>
                    </a:lnTo>
                    <a:lnTo>
                      <a:pt x="132" y="111"/>
                    </a:lnTo>
                    <a:lnTo>
                      <a:pt x="118" y="105"/>
                    </a:lnTo>
                    <a:lnTo>
                      <a:pt x="109" y="97"/>
                    </a:lnTo>
                    <a:lnTo>
                      <a:pt x="105" y="88"/>
                    </a:lnTo>
                    <a:lnTo>
                      <a:pt x="103" y="76"/>
                    </a:lnTo>
                    <a:lnTo>
                      <a:pt x="103" y="63"/>
                    </a:lnTo>
                    <a:lnTo>
                      <a:pt x="105" y="50"/>
                    </a:lnTo>
                    <a:lnTo>
                      <a:pt x="107" y="38"/>
                    </a:lnTo>
                    <a:lnTo>
                      <a:pt x="109" y="29"/>
                    </a:lnTo>
                    <a:lnTo>
                      <a:pt x="105" y="19"/>
                    </a:lnTo>
                    <a:lnTo>
                      <a:pt x="99" y="19"/>
                    </a:lnTo>
                    <a:lnTo>
                      <a:pt x="92" y="19"/>
                    </a:lnTo>
                    <a:lnTo>
                      <a:pt x="88" y="23"/>
                    </a:lnTo>
                    <a:lnTo>
                      <a:pt x="86" y="42"/>
                    </a:lnTo>
                    <a:lnTo>
                      <a:pt x="84" y="57"/>
                    </a:lnTo>
                    <a:lnTo>
                      <a:pt x="82" y="69"/>
                    </a:lnTo>
                    <a:lnTo>
                      <a:pt x="80" y="82"/>
                    </a:lnTo>
                    <a:lnTo>
                      <a:pt x="75" y="92"/>
                    </a:lnTo>
                    <a:lnTo>
                      <a:pt x="67" y="99"/>
                    </a:lnTo>
                    <a:lnTo>
                      <a:pt x="54" y="103"/>
                    </a:lnTo>
                    <a:lnTo>
                      <a:pt x="38" y="107"/>
                    </a:lnTo>
                    <a:lnTo>
                      <a:pt x="31" y="107"/>
                    </a:lnTo>
                    <a:lnTo>
                      <a:pt x="25" y="109"/>
                    </a:lnTo>
                    <a:lnTo>
                      <a:pt x="21" y="111"/>
                    </a:lnTo>
                    <a:lnTo>
                      <a:pt x="21" y="115"/>
                    </a:lnTo>
                    <a:lnTo>
                      <a:pt x="19" y="124"/>
                    </a:lnTo>
                    <a:lnTo>
                      <a:pt x="19" y="134"/>
                    </a:lnTo>
                    <a:lnTo>
                      <a:pt x="16" y="132"/>
                    </a:lnTo>
                    <a:lnTo>
                      <a:pt x="14" y="132"/>
                    </a:lnTo>
                    <a:lnTo>
                      <a:pt x="8" y="130"/>
                    </a:lnTo>
                    <a:lnTo>
                      <a:pt x="6" y="130"/>
                    </a:lnTo>
                    <a:lnTo>
                      <a:pt x="0" y="109"/>
                    </a:lnTo>
                    <a:lnTo>
                      <a:pt x="4" y="99"/>
                    </a:lnTo>
                    <a:lnTo>
                      <a:pt x="14" y="94"/>
                    </a:lnTo>
                    <a:lnTo>
                      <a:pt x="25" y="90"/>
                    </a:lnTo>
                    <a:lnTo>
                      <a:pt x="38" y="86"/>
                    </a:lnTo>
                    <a:lnTo>
                      <a:pt x="52" y="82"/>
                    </a:lnTo>
                    <a:lnTo>
                      <a:pt x="63" y="73"/>
                    </a:lnTo>
                    <a:lnTo>
                      <a:pt x="69" y="57"/>
                    </a:lnTo>
                    <a:lnTo>
                      <a:pt x="71" y="48"/>
                    </a:lnTo>
                    <a:lnTo>
                      <a:pt x="71" y="37"/>
                    </a:lnTo>
                    <a:lnTo>
                      <a:pt x="73" y="29"/>
                    </a:lnTo>
                    <a:lnTo>
                      <a:pt x="76" y="19"/>
                    </a:lnTo>
                    <a:lnTo>
                      <a:pt x="78" y="12"/>
                    </a:lnTo>
                    <a:lnTo>
                      <a:pt x="82" y="6"/>
                    </a:lnTo>
                    <a:lnTo>
                      <a:pt x="86" y="2"/>
                    </a:lnTo>
                    <a:lnTo>
                      <a:pt x="95" y="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14" name="Freeform 121"/>
              <p:cNvSpPr>
                <a:spLocks/>
              </p:cNvSpPr>
              <p:nvPr/>
            </p:nvSpPr>
            <p:spPr bwMode="auto">
              <a:xfrm>
                <a:off x="2134" y="1435"/>
                <a:ext cx="283" cy="154"/>
              </a:xfrm>
              <a:custGeom>
                <a:avLst/>
                <a:gdLst>
                  <a:gd name="T0" fmla="*/ 0 w 567"/>
                  <a:gd name="T1" fmla="*/ 1 h 308"/>
                  <a:gd name="T2" fmla="*/ 0 w 567"/>
                  <a:gd name="T3" fmla="*/ 0 h 308"/>
                  <a:gd name="T4" fmla="*/ 0 w 567"/>
                  <a:gd name="T5" fmla="*/ 1 h 308"/>
                  <a:gd name="T6" fmla="*/ 0 w 567"/>
                  <a:gd name="T7" fmla="*/ 1 h 308"/>
                  <a:gd name="T8" fmla="*/ 0 w 567"/>
                  <a:gd name="T9" fmla="*/ 1 h 308"/>
                  <a:gd name="T10" fmla="*/ 0 w 567"/>
                  <a:gd name="T11" fmla="*/ 1 h 308"/>
                  <a:gd name="T12" fmla="*/ 0 w 567"/>
                  <a:gd name="T13" fmla="*/ 1 h 308"/>
                  <a:gd name="T14" fmla="*/ 0 w 567"/>
                  <a:gd name="T15" fmla="*/ 1 h 308"/>
                  <a:gd name="T16" fmla="*/ 0 w 567"/>
                  <a:gd name="T17" fmla="*/ 1 h 308"/>
                  <a:gd name="T18" fmla="*/ 0 w 567"/>
                  <a:gd name="T19" fmla="*/ 1 h 308"/>
                  <a:gd name="T20" fmla="*/ 0 w 567"/>
                  <a:gd name="T21" fmla="*/ 1 h 308"/>
                  <a:gd name="T22" fmla="*/ 0 w 567"/>
                  <a:gd name="T23" fmla="*/ 1 h 308"/>
                  <a:gd name="T24" fmla="*/ 0 w 567"/>
                  <a:gd name="T25" fmla="*/ 1 h 308"/>
                  <a:gd name="T26" fmla="*/ 0 w 567"/>
                  <a:gd name="T27" fmla="*/ 1 h 308"/>
                  <a:gd name="T28" fmla="*/ 0 w 567"/>
                  <a:gd name="T29" fmla="*/ 1 h 308"/>
                  <a:gd name="T30" fmla="*/ 0 w 567"/>
                  <a:gd name="T31" fmla="*/ 1 h 308"/>
                  <a:gd name="T32" fmla="*/ 0 w 567"/>
                  <a:gd name="T33" fmla="*/ 1 h 308"/>
                  <a:gd name="T34" fmla="*/ 0 w 567"/>
                  <a:gd name="T35" fmla="*/ 1 h 308"/>
                  <a:gd name="T36" fmla="*/ 0 w 567"/>
                  <a:gd name="T37" fmla="*/ 1 h 308"/>
                  <a:gd name="T38" fmla="*/ 0 w 567"/>
                  <a:gd name="T39" fmla="*/ 1 h 308"/>
                  <a:gd name="T40" fmla="*/ 0 w 567"/>
                  <a:gd name="T41" fmla="*/ 1 h 308"/>
                  <a:gd name="T42" fmla="*/ 0 w 567"/>
                  <a:gd name="T43" fmla="*/ 1 h 308"/>
                  <a:gd name="T44" fmla="*/ 0 w 567"/>
                  <a:gd name="T45" fmla="*/ 1 h 308"/>
                  <a:gd name="T46" fmla="*/ 0 w 567"/>
                  <a:gd name="T47" fmla="*/ 1 h 308"/>
                  <a:gd name="T48" fmla="*/ 0 w 567"/>
                  <a:gd name="T49" fmla="*/ 1 h 308"/>
                  <a:gd name="T50" fmla="*/ 0 w 567"/>
                  <a:gd name="T51" fmla="*/ 1 h 308"/>
                  <a:gd name="T52" fmla="*/ 0 w 567"/>
                  <a:gd name="T53" fmla="*/ 1 h 308"/>
                  <a:gd name="T54" fmla="*/ 0 w 567"/>
                  <a:gd name="T55" fmla="*/ 1 h 308"/>
                  <a:gd name="T56" fmla="*/ 0 w 567"/>
                  <a:gd name="T57" fmla="*/ 1 h 308"/>
                  <a:gd name="T58" fmla="*/ 0 w 567"/>
                  <a:gd name="T59" fmla="*/ 1 h 308"/>
                  <a:gd name="T60" fmla="*/ 0 w 567"/>
                  <a:gd name="T61" fmla="*/ 1 h 308"/>
                  <a:gd name="T62" fmla="*/ 0 w 567"/>
                  <a:gd name="T63" fmla="*/ 1 h 308"/>
                  <a:gd name="T64" fmla="*/ 0 w 567"/>
                  <a:gd name="T65" fmla="*/ 1 h 308"/>
                  <a:gd name="T66" fmla="*/ 0 w 567"/>
                  <a:gd name="T67" fmla="*/ 1 h 308"/>
                  <a:gd name="T68" fmla="*/ 0 w 567"/>
                  <a:gd name="T69" fmla="*/ 1 h 308"/>
                  <a:gd name="T70" fmla="*/ 0 w 567"/>
                  <a:gd name="T71" fmla="*/ 1 h 308"/>
                  <a:gd name="T72" fmla="*/ 0 w 567"/>
                  <a:gd name="T73" fmla="*/ 1 h 308"/>
                  <a:gd name="T74" fmla="*/ 0 w 567"/>
                  <a:gd name="T75" fmla="*/ 1 h 308"/>
                  <a:gd name="T76" fmla="*/ 0 w 567"/>
                  <a:gd name="T77" fmla="*/ 1 h 308"/>
                  <a:gd name="T78" fmla="*/ 0 w 567"/>
                  <a:gd name="T79" fmla="*/ 1 h 308"/>
                  <a:gd name="T80" fmla="*/ 0 w 567"/>
                  <a:gd name="T81" fmla="*/ 1 h 308"/>
                  <a:gd name="T82" fmla="*/ 0 w 567"/>
                  <a:gd name="T83" fmla="*/ 1 h 308"/>
                  <a:gd name="T84" fmla="*/ 0 w 567"/>
                  <a:gd name="T85" fmla="*/ 1 h 308"/>
                  <a:gd name="T86" fmla="*/ 0 w 567"/>
                  <a:gd name="T87" fmla="*/ 1 h 308"/>
                  <a:gd name="T88" fmla="*/ 0 w 567"/>
                  <a:gd name="T89" fmla="*/ 1 h 308"/>
                  <a:gd name="T90" fmla="*/ 0 w 567"/>
                  <a:gd name="T91" fmla="*/ 1 h 308"/>
                  <a:gd name="T92" fmla="*/ 0 w 567"/>
                  <a:gd name="T93" fmla="*/ 1 h 308"/>
                  <a:gd name="T94" fmla="*/ 0 w 567"/>
                  <a:gd name="T95" fmla="*/ 1 h 308"/>
                  <a:gd name="T96" fmla="*/ 0 w 567"/>
                  <a:gd name="T97" fmla="*/ 1 h 308"/>
                  <a:gd name="T98" fmla="*/ 0 w 567"/>
                  <a:gd name="T99" fmla="*/ 1 h 3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67"/>
                  <a:gd name="T151" fmla="*/ 0 h 308"/>
                  <a:gd name="T152" fmla="*/ 567 w 567"/>
                  <a:gd name="T153" fmla="*/ 308 h 3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67" h="308">
                    <a:moveTo>
                      <a:pt x="449" y="4"/>
                    </a:moveTo>
                    <a:lnTo>
                      <a:pt x="487" y="0"/>
                    </a:lnTo>
                    <a:lnTo>
                      <a:pt x="515" y="10"/>
                    </a:lnTo>
                    <a:lnTo>
                      <a:pt x="534" y="27"/>
                    </a:lnTo>
                    <a:lnTo>
                      <a:pt x="548" y="52"/>
                    </a:lnTo>
                    <a:lnTo>
                      <a:pt x="553" y="80"/>
                    </a:lnTo>
                    <a:lnTo>
                      <a:pt x="557" y="112"/>
                    </a:lnTo>
                    <a:lnTo>
                      <a:pt x="561" y="143"/>
                    </a:lnTo>
                    <a:lnTo>
                      <a:pt x="567" y="175"/>
                    </a:lnTo>
                    <a:lnTo>
                      <a:pt x="565" y="209"/>
                    </a:lnTo>
                    <a:lnTo>
                      <a:pt x="553" y="234"/>
                    </a:lnTo>
                    <a:lnTo>
                      <a:pt x="531" y="251"/>
                    </a:lnTo>
                    <a:lnTo>
                      <a:pt x="502" y="263"/>
                    </a:lnTo>
                    <a:lnTo>
                      <a:pt x="470" y="270"/>
                    </a:lnTo>
                    <a:lnTo>
                      <a:pt x="436" y="276"/>
                    </a:lnTo>
                    <a:lnTo>
                      <a:pt x="401" y="278"/>
                    </a:lnTo>
                    <a:lnTo>
                      <a:pt x="371" y="284"/>
                    </a:lnTo>
                    <a:lnTo>
                      <a:pt x="329" y="287"/>
                    </a:lnTo>
                    <a:lnTo>
                      <a:pt x="291" y="293"/>
                    </a:lnTo>
                    <a:lnTo>
                      <a:pt x="251" y="297"/>
                    </a:lnTo>
                    <a:lnTo>
                      <a:pt x="213" y="301"/>
                    </a:lnTo>
                    <a:lnTo>
                      <a:pt x="173" y="303"/>
                    </a:lnTo>
                    <a:lnTo>
                      <a:pt x="133" y="306"/>
                    </a:lnTo>
                    <a:lnTo>
                      <a:pt x="93" y="308"/>
                    </a:lnTo>
                    <a:lnTo>
                      <a:pt x="52" y="308"/>
                    </a:lnTo>
                    <a:lnTo>
                      <a:pt x="27" y="303"/>
                    </a:lnTo>
                    <a:lnTo>
                      <a:pt x="12" y="284"/>
                    </a:lnTo>
                    <a:lnTo>
                      <a:pt x="2" y="255"/>
                    </a:lnTo>
                    <a:lnTo>
                      <a:pt x="0" y="223"/>
                    </a:lnTo>
                    <a:lnTo>
                      <a:pt x="0" y="185"/>
                    </a:lnTo>
                    <a:lnTo>
                      <a:pt x="4" y="149"/>
                    </a:lnTo>
                    <a:lnTo>
                      <a:pt x="10" y="116"/>
                    </a:lnTo>
                    <a:lnTo>
                      <a:pt x="16" y="92"/>
                    </a:lnTo>
                    <a:lnTo>
                      <a:pt x="23" y="76"/>
                    </a:lnTo>
                    <a:lnTo>
                      <a:pt x="40" y="63"/>
                    </a:lnTo>
                    <a:lnTo>
                      <a:pt x="65" y="54"/>
                    </a:lnTo>
                    <a:lnTo>
                      <a:pt x="95" y="48"/>
                    </a:lnTo>
                    <a:lnTo>
                      <a:pt x="128" y="44"/>
                    </a:lnTo>
                    <a:lnTo>
                      <a:pt x="162" y="38"/>
                    </a:lnTo>
                    <a:lnTo>
                      <a:pt x="196" y="36"/>
                    </a:lnTo>
                    <a:lnTo>
                      <a:pt x="227" y="33"/>
                    </a:lnTo>
                    <a:lnTo>
                      <a:pt x="253" y="29"/>
                    </a:lnTo>
                    <a:lnTo>
                      <a:pt x="280" y="27"/>
                    </a:lnTo>
                    <a:lnTo>
                      <a:pt x="306" y="21"/>
                    </a:lnTo>
                    <a:lnTo>
                      <a:pt x="335" y="19"/>
                    </a:lnTo>
                    <a:lnTo>
                      <a:pt x="361" y="15"/>
                    </a:lnTo>
                    <a:lnTo>
                      <a:pt x="390" y="12"/>
                    </a:lnTo>
                    <a:lnTo>
                      <a:pt x="418" y="8"/>
                    </a:lnTo>
                    <a:lnTo>
                      <a:pt x="449" y="4"/>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15" name="Freeform 122"/>
              <p:cNvSpPr>
                <a:spLocks/>
              </p:cNvSpPr>
              <p:nvPr/>
            </p:nvSpPr>
            <p:spPr bwMode="auto">
              <a:xfrm>
                <a:off x="2141" y="1445"/>
                <a:ext cx="265" cy="134"/>
              </a:xfrm>
              <a:custGeom>
                <a:avLst/>
                <a:gdLst>
                  <a:gd name="T0" fmla="*/ 1 w 530"/>
                  <a:gd name="T1" fmla="*/ 0 h 268"/>
                  <a:gd name="T2" fmla="*/ 1 w 530"/>
                  <a:gd name="T3" fmla="*/ 0 h 268"/>
                  <a:gd name="T4" fmla="*/ 1 w 530"/>
                  <a:gd name="T5" fmla="*/ 1 h 268"/>
                  <a:gd name="T6" fmla="*/ 1 w 530"/>
                  <a:gd name="T7" fmla="*/ 1 h 268"/>
                  <a:gd name="T8" fmla="*/ 1 w 530"/>
                  <a:gd name="T9" fmla="*/ 1 h 268"/>
                  <a:gd name="T10" fmla="*/ 1 w 530"/>
                  <a:gd name="T11" fmla="*/ 1 h 268"/>
                  <a:gd name="T12" fmla="*/ 1 w 530"/>
                  <a:gd name="T13" fmla="*/ 1 h 268"/>
                  <a:gd name="T14" fmla="*/ 1 w 530"/>
                  <a:gd name="T15" fmla="*/ 1 h 268"/>
                  <a:gd name="T16" fmla="*/ 1 w 530"/>
                  <a:gd name="T17" fmla="*/ 1 h 268"/>
                  <a:gd name="T18" fmla="*/ 1 w 530"/>
                  <a:gd name="T19" fmla="*/ 1 h 268"/>
                  <a:gd name="T20" fmla="*/ 1 w 530"/>
                  <a:gd name="T21" fmla="*/ 1 h 268"/>
                  <a:gd name="T22" fmla="*/ 1 w 530"/>
                  <a:gd name="T23" fmla="*/ 1 h 268"/>
                  <a:gd name="T24" fmla="*/ 1 w 530"/>
                  <a:gd name="T25" fmla="*/ 1 h 268"/>
                  <a:gd name="T26" fmla="*/ 1 w 530"/>
                  <a:gd name="T27" fmla="*/ 1 h 268"/>
                  <a:gd name="T28" fmla="*/ 1 w 530"/>
                  <a:gd name="T29" fmla="*/ 1 h 268"/>
                  <a:gd name="T30" fmla="*/ 1 w 530"/>
                  <a:gd name="T31" fmla="*/ 1 h 268"/>
                  <a:gd name="T32" fmla="*/ 1 w 530"/>
                  <a:gd name="T33" fmla="*/ 1 h 268"/>
                  <a:gd name="T34" fmla="*/ 1 w 530"/>
                  <a:gd name="T35" fmla="*/ 1 h 268"/>
                  <a:gd name="T36" fmla="*/ 1 w 530"/>
                  <a:gd name="T37" fmla="*/ 1 h 268"/>
                  <a:gd name="T38" fmla="*/ 1 w 530"/>
                  <a:gd name="T39" fmla="*/ 1 h 268"/>
                  <a:gd name="T40" fmla="*/ 1 w 530"/>
                  <a:gd name="T41" fmla="*/ 1 h 268"/>
                  <a:gd name="T42" fmla="*/ 1 w 530"/>
                  <a:gd name="T43" fmla="*/ 1 h 268"/>
                  <a:gd name="T44" fmla="*/ 1 w 530"/>
                  <a:gd name="T45" fmla="*/ 1 h 268"/>
                  <a:gd name="T46" fmla="*/ 1 w 530"/>
                  <a:gd name="T47" fmla="*/ 1 h 268"/>
                  <a:gd name="T48" fmla="*/ 1 w 530"/>
                  <a:gd name="T49" fmla="*/ 1 h 268"/>
                  <a:gd name="T50" fmla="*/ 1 w 530"/>
                  <a:gd name="T51" fmla="*/ 1 h 268"/>
                  <a:gd name="T52" fmla="*/ 1 w 530"/>
                  <a:gd name="T53" fmla="*/ 1 h 268"/>
                  <a:gd name="T54" fmla="*/ 0 w 530"/>
                  <a:gd name="T55" fmla="*/ 1 h 268"/>
                  <a:gd name="T56" fmla="*/ 0 w 530"/>
                  <a:gd name="T57" fmla="*/ 1 h 268"/>
                  <a:gd name="T58" fmla="*/ 1 w 530"/>
                  <a:gd name="T59" fmla="*/ 1 h 268"/>
                  <a:gd name="T60" fmla="*/ 1 w 530"/>
                  <a:gd name="T61" fmla="*/ 1 h 268"/>
                  <a:gd name="T62" fmla="*/ 1 w 530"/>
                  <a:gd name="T63" fmla="*/ 1 h 268"/>
                  <a:gd name="T64" fmla="*/ 1 w 530"/>
                  <a:gd name="T65" fmla="*/ 1 h 268"/>
                  <a:gd name="T66" fmla="*/ 1 w 530"/>
                  <a:gd name="T67" fmla="*/ 1 h 268"/>
                  <a:gd name="T68" fmla="*/ 1 w 530"/>
                  <a:gd name="T69" fmla="*/ 1 h 268"/>
                  <a:gd name="T70" fmla="*/ 1 w 530"/>
                  <a:gd name="T71" fmla="*/ 1 h 268"/>
                  <a:gd name="T72" fmla="*/ 1 w 530"/>
                  <a:gd name="T73" fmla="*/ 1 h 268"/>
                  <a:gd name="T74" fmla="*/ 1 w 530"/>
                  <a:gd name="T75" fmla="*/ 1 h 268"/>
                  <a:gd name="T76" fmla="*/ 1 w 530"/>
                  <a:gd name="T77" fmla="*/ 1 h 268"/>
                  <a:gd name="T78" fmla="*/ 1 w 530"/>
                  <a:gd name="T79" fmla="*/ 1 h 268"/>
                  <a:gd name="T80" fmla="*/ 1 w 530"/>
                  <a:gd name="T81" fmla="*/ 0 h 268"/>
                  <a:gd name="T82" fmla="*/ 1 w 530"/>
                  <a:gd name="T83" fmla="*/ 0 h 2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0"/>
                  <a:gd name="T127" fmla="*/ 0 h 268"/>
                  <a:gd name="T128" fmla="*/ 530 w 530"/>
                  <a:gd name="T129" fmla="*/ 268 h 26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0" h="268">
                    <a:moveTo>
                      <a:pt x="431" y="0"/>
                    </a:moveTo>
                    <a:lnTo>
                      <a:pt x="461" y="0"/>
                    </a:lnTo>
                    <a:lnTo>
                      <a:pt x="486" y="10"/>
                    </a:lnTo>
                    <a:lnTo>
                      <a:pt x="499" y="23"/>
                    </a:lnTo>
                    <a:lnTo>
                      <a:pt x="511" y="44"/>
                    </a:lnTo>
                    <a:lnTo>
                      <a:pt x="515" y="67"/>
                    </a:lnTo>
                    <a:lnTo>
                      <a:pt x="518" y="93"/>
                    </a:lnTo>
                    <a:lnTo>
                      <a:pt x="522" y="120"/>
                    </a:lnTo>
                    <a:lnTo>
                      <a:pt x="528" y="143"/>
                    </a:lnTo>
                    <a:lnTo>
                      <a:pt x="530" y="173"/>
                    </a:lnTo>
                    <a:lnTo>
                      <a:pt x="522" y="196"/>
                    </a:lnTo>
                    <a:lnTo>
                      <a:pt x="505" y="211"/>
                    </a:lnTo>
                    <a:lnTo>
                      <a:pt x="482" y="223"/>
                    </a:lnTo>
                    <a:lnTo>
                      <a:pt x="454" y="228"/>
                    </a:lnTo>
                    <a:lnTo>
                      <a:pt x="423" y="232"/>
                    </a:lnTo>
                    <a:lnTo>
                      <a:pt x="391" y="236"/>
                    </a:lnTo>
                    <a:lnTo>
                      <a:pt x="363" y="240"/>
                    </a:lnTo>
                    <a:lnTo>
                      <a:pt x="319" y="247"/>
                    </a:lnTo>
                    <a:lnTo>
                      <a:pt x="277" y="253"/>
                    </a:lnTo>
                    <a:lnTo>
                      <a:pt x="235" y="257"/>
                    </a:lnTo>
                    <a:lnTo>
                      <a:pt x="195" y="263"/>
                    </a:lnTo>
                    <a:lnTo>
                      <a:pt x="155" y="264"/>
                    </a:lnTo>
                    <a:lnTo>
                      <a:pt x="115" y="266"/>
                    </a:lnTo>
                    <a:lnTo>
                      <a:pt x="77" y="268"/>
                    </a:lnTo>
                    <a:lnTo>
                      <a:pt x="38" y="268"/>
                    </a:lnTo>
                    <a:lnTo>
                      <a:pt x="19" y="261"/>
                    </a:lnTo>
                    <a:lnTo>
                      <a:pt x="5" y="236"/>
                    </a:lnTo>
                    <a:lnTo>
                      <a:pt x="0" y="202"/>
                    </a:lnTo>
                    <a:lnTo>
                      <a:pt x="0" y="162"/>
                    </a:lnTo>
                    <a:lnTo>
                      <a:pt x="5" y="122"/>
                    </a:lnTo>
                    <a:lnTo>
                      <a:pt x="15" y="88"/>
                    </a:lnTo>
                    <a:lnTo>
                      <a:pt x="30" y="61"/>
                    </a:lnTo>
                    <a:lnTo>
                      <a:pt x="49" y="52"/>
                    </a:lnTo>
                    <a:lnTo>
                      <a:pt x="91" y="44"/>
                    </a:lnTo>
                    <a:lnTo>
                      <a:pt x="136" y="38"/>
                    </a:lnTo>
                    <a:lnTo>
                      <a:pt x="182" y="33"/>
                    </a:lnTo>
                    <a:lnTo>
                      <a:pt x="230" y="27"/>
                    </a:lnTo>
                    <a:lnTo>
                      <a:pt x="279" y="19"/>
                    </a:lnTo>
                    <a:lnTo>
                      <a:pt x="328" y="14"/>
                    </a:lnTo>
                    <a:lnTo>
                      <a:pt x="380" y="8"/>
                    </a:lnTo>
                    <a:lnTo>
                      <a:pt x="431" y="0"/>
                    </a:lnTo>
                    <a:close/>
                  </a:path>
                </a:pathLst>
              </a:custGeom>
              <a:solidFill>
                <a:srgbClr val="FFFFE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16" name="Freeform 123"/>
              <p:cNvSpPr>
                <a:spLocks/>
              </p:cNvSpPr>
              <p:nvPr/>
            </p:nvSpPr>
            <p:spPr bwMode="auto">
              <a:xfrm>
                <a:off x="2700" y="1039"/>
                <a:ext cx="85" cy="50"/>
              </a:xfrm>
              <a:custGeom>
                <a:avLst/>
                <a:gdLst>
                  <a:gd name="T0" fmla="*/ 1 w 169"/>
                  <a:gd name="T1" fmla="*/ 1 h 98"/>
                  <a:gd name="T2" fmla="*/ 1 w 169"/>
                  <a:gd name="T3" fmla="*/ 1 h 98"/>
                  <a:gd name="T4" fmla="*/ 1 w 169"/>
                  <a:gd name="T5" fmla="*/ 1 h 98"/>
                  <a:gd name="T6" fmla="*/ 0 w 169"/>
                  <a:gd name="T7" fmla="*/ 1 h 98"/>
                  <a:gd name="T8" fmla="*/ 1 w 169"/>
                  <a:gd name="T9" fmla="*/ 1 h 98"/>
                  <a:gd name="T10" fmla="*/ 1 w 169"/>
                  <a:gd name="T11" fmla="*/ 1 h 98"/>
                  <a:gd name="T12" fmla="*/ 1 w 169"/>
                  <a:gd name="T13" fmla="*/ 1 h 98"/>
                  <a:gd name="T14" fmla="*/ 1 w 169"/>
                  <a:gd name="T15" fmla="*/ 0 h 98"/>
                  <a:gd name="T16" fmla="*/ 1 w 169"/>
                  <a:gd name="T17" fmla="*/ 1 h 98"/>
                  <a:gd name="T18" fmla="*/ 1 w 169"/>
                  <a:gd name="T19" fmla="*/ 1 h 98"/>
                  <a:gd name="T20" fmla="*/ 1 w 169"/>
                  <a:gd name="T21" fmla="*/ 1 h 98"/>
                  <a:gd name="T22" fmla="*/ 1 w 169"/>
                  <a:gd name="T23" fmla="*/ 1 h 98"/>
                  <a:gd name="T24" fmla="*/ 1 w 169"/>
                  <a:gd name="T25" fmla="*/ 1 h 98"/>
                  <a:gd name="T26" fmla="*/ 1 w 169"/>
                  <a:gd name="T27" fmla="*/ 1 h 98"/>
                  <a:gd name="T28" fmla="*/ 1 w 169"/>
                  <a:gd name="T29" fmla="*/ 1 h 98"/>
                  <a:gd name="T30" fmla="*/ 1 w 169"/>
                  <a:gd name="T31" fmla="*/ 1 h 98"/>
                  <a:gd name="T32" fmla="*/ 1 w 169"/>
                  <a:gd name="T33" fmla="*/ 1 h 98"/>
                  <a:gd name="T34" fmla="*/ 1 w 169"/>
                  <a:gd name="T35" fmla="*/ 1 h 98"/>
                  <a:gd name="T36" fmla="*/ 1 w 169"/>
                  <a:gd name="T37" fmla="*/ 1 h 98"/>
                  <a:gd name="T38" fmla="*/ 1 w 169"/>
                  <a:gd name="T39" fmla="*/ 1 h 98"/>
                  <a:gd name="T40" fmla="*/ 1 w 169"/>
                  <a:gd name="T41" fmla="*/ 1 h 98"/>
                  <a:gd name="T42" fmla="*/ 1 w 169"/>
                  <a:gd name="T43" fmla="*/ 1 h 98"/>
                  <a:gd name="T44" fmla="*/ 1 w 169"/>
                  <a:gd name="T45" fmla="*/ 1 h 98"/>
                  <a:gd name="T46" fmla="*/ 1 w 169"/>
                  <a:gd name="T47" fmla="*/ 1 h 98"/>
                  <a:gd name="T48" fmla="*/ 1 w 169"/>
                  <a:gd name="T49" fmla="*/ 1 h 98"/>
                  <a:gd name="T50" fmla="*/ 1 w 169"/>
                  <a:gd name="T51" fmla="*/ 1 h 98"/>
                  <a:gd name="T52" fmla="*/ 1 w 169"/>
                  <a:gd name="T53" fmla="*/ 1 h 98"/>
                  <a:gd name="T54" fmla="*/ 1 w 169"/>
                  <a:gd name="T55" fmla="*/ 1 h 98"/>
                  <a:gd name="T56" fmla="*/ 1 w 169"/>
                  <a:gd name="T57" fmla="*/ 1 h 98"/>
                  <a:gd name="T58" fmla="*/ 1 w 169"/>
                  <a:gd name="T59" fmla="*/ 1 h 98"/>
                  <a:gd name="T60" fmla="*/ 1 w 169"/>
                  <a:gd name="T61" fmla="*/ 1 h 98"/>
                  <a:gd name="T62" fmla="*/ 1 w 169"/>
                  <a:gd name="T63" fmla="*/ 1 h 98"/>
                  <a:gd name="T64" fmla="*/ 1 w 169"/>
                  <a:gd name="T65" fmla="*/ 1 h 98"/>
                  <a:gd name="T66" fmla="*/ 1 w 169"/>
                  <a:gd name="T67" fmla="*/ 1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9"/>
                  <a:gd name="T103" fmla="*/ 0 h 98"/>
                  <a:gd name="T104" fmla="*/ 169 w 169"/>
                  <a:gd name="T105" fmla="*/ 98 h 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9" h="98">
                    <a:moveTo>
                      <a:pt x="38" y="87"/>
                    </a:moveTo>
                    <a:lnTo>
                      <a:pt x="15" y="70"/>
                    </a:lnTo>
                    <a:lnTo>
                      <a:pt x="4" y="51"/>
                    </a:lnTo>
                    <a:lnTo>
                      <a:pt x="0" y="36"/>
                    </a:lnTo>
                    <a:lnTo>
                      <a:pt x="4" y="22"/>
                    </a:lnTo>
                    <a:lnTo>
                      <a:pt x="15" y="11"/>
                    </a:lnTo>
                    <a:lnTo>
                      <a:pt x="34" y="3"/>
                    </a:lnTo>
                    <a:lnTo>
                      <a:pt x="59" y="0"/>
                    </a:lnTo>
                    <a:lnTo>
                      <a:pt x="91" y="3"/>
                    </a:lnTo>
                    <a:lnTo>
                      <a:pt x="97" y="3"/>
                    </a:lnTo>
                    <a:lnTo>
                      <a:pt x="103" y="5"/>
                    </a:lnTo>
                    <a:lnTo>
                      <a:pt x="108" y="7"/>
                    </a:lnTo>
                    <a:lnTo>
                      <a:pt x="116" y="9"/>
                    </a:lnTo>
                    <a:lnTo>
                      <a:pt x="120" y="11"/>
                    </a:lnTo>
                    <a:lnTo>
                      <a:pt x="125" y="13"/>
                    </a:lnTo>
                    <a:lnTo>
                      <a:pt x="129" y="13"/>
                    </a:lnTo>
                    <a:lnTo>
                      <a:pt x="133" y="15"/>
                    </a:lnTo>
                    <a:lnTo>
                      <a:pt x="154" y="28"/>
                    </a:lnTo>
                    <a:lnTo>
                      <a:pt x="167" y="43"/>
                    </a:lnTo>
                    <a:lnTo>
                      <a:pt x="169" y="58"/>
                    </a:lnTo>
                    <a:lnTo>
                      <a:pt x="164" y="74"/>
                    </a:lnTo>
                    <a:lnTo>
                      <a:pt x="150" y="85"/>
                    </a:lnTo>
                    <a:lnTo>
                      <a:pt x="133" y="95"/>
                    </a:lnTo>
                    <a:lnTo>
                      <a:pt x="114" y="98"/>
                    </a:lnTo>
                    <a:lnTo>
                      <a:pt x="93" y="97"/>
                    </a:lnTo>
                    <a:lnTo>
                      <a:pt x="86" y="95"/>
                    </a:lnTo>
                    <a:lnTo>
                      <a:pt x="78" y="95"/>
                    </a:lnTo>
                    <a:lnTo>
                      <a:pt x="70" y="93"/>
                    </a:lnTo>
                    <a:lnTo>
                      <a:pt x="65" y="93"/>
                    </a:lnTo>
                    <a:lnTo>
                      <a:pt x="57" y="93"/>
                    </a:lnTo>
                    <a:lnTo>
                      <a:pt x="49" y="91"/>
                    </a:lnTo>
                    <a:lnTo>
                      <a:pt x="44" y="89"/>
                    </a:lnTo>
                    <a:lnTo>
                      <a:pt x="38" y="87"/>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17" name="Freeform 124"/>
              <p:cNvSpPr>
                <a:spLocks/>
              </p:cNvSpPr>
              <p:nvPr/>
            </p:nvSpPr>
            <p:spPr bwMode="auto">
              <a:xfrm>
                <a:off x="2722" y="1071"/>
                <a:ext cx="124" cy="262"/>
              </a:xfrm>
              <a:custGeom>
                <a:avLst/>
                <a:gdLst>
                  <a:gd name="T0" fmla="*/ 0 w 249"/>
                  <a:gd name="T1" fmla="*/ 0 h 525"/>
                  <a:gd name="T2" fmla="*/ 0 w 249"/>
                  <a:gd name="T3" fmla="*/ 0 h 525"/>
                  <a:gd name="T4" fmla="*/ 0 w 249"/>
                  <a:gd name="T5" fmla="*/ 0 h 525"/>
                  <a:gd name="T6" fmla="*/ 0 w 249"/>
                  <a:gd name="T7" fmla="*/ 0 h 525"/>
                  <a:gd name="T8" fmla="*/ 0 w 249"/>
                  <a:gd name="T9" fmla="*/ 0 h 525"/>
                  <a:gd name="T10" fmla="*/ 0 w 249"/>
                  <a:gd name="T11" fmla="*/ 0 h 525"/>
                  <a:gd name="T12" fmla="*/ 0 w 249"/>
                  <a:gd name="T13" fmla="*/ 0 h 525"/>
                  <a:gd name="T14" fmla="*/ 0 w 249"/>
                  <a:gd name="T15" fmla="*/ 0 h 525"/>
                  <a:gd name="T16" fmla="*/ 0 w 249"/>
                  <a:gd name="T17" fmla="*/ 0 h 525"/>
                  <a:gd name="T18" fmla="*/ 0 w 249"/>
                  <a:gd name="T19" fmla="*/ 0 h 525"/>
                  <a:gd name="T20" fmla="*/ 0 w 249"/>
                  <a:gd name="T21" fmla="*/ 0 h 525"/>
                  <a:gd name="T22" fmla="*/ 0 w 249"/>
                  <a:gd name="T23" fmla="*/ 0 h 525"/>
                  <a:gd name="T24" fmla="*/ 0 w 249"/>
                  <a:gd name="T25" fmla="*/ 0 h 525"/>
                  <a:gd name="T26" fmla="*/ 0 w 249"/>
                  <a:gd name="T27" fmla="*/ 0 h 525"/>
                  <a:gd name="T28" fmla="*/ 0 w 249"/>
                  <a:gd name="T29" fmla="*/ 0 h 525"/>
                  <a:gd name="T30" fmla="*/ 0 w 249"/>
                  <a:gd name="T31" fmla="*/ 0 h 525"/>
                  <a:gd name="T32" fmla="*/ 0 w 249"/>
                  <a:gd name="T33" fmla="*/ 0 h 525"/>
                  <a:gd name="T34" fmla="*/ 0 w 249"/>
                  <a:gd name="T35" fmla="*/ 0 h 525"/>
                  <a:gd name="T36" fmla="*/ 0 w 249"/>
                  <a:gd name="T37" fmla="*/ 0 h 525"/>
                  <a:gd name="T38" fmla="*/ 0 w 249"/>
                  <a:gd name="T39" fmla="*/ 0 h 525"/>
                  <a:gd name="T40" fmla="*/ 0 w 249"/>
                  <a:gd name="T41" fmla="*/ 0 h 525"/>
                  <a:gd name="T42" fmla="*/ 0 w 249"/>
                  <a:gd name="T43" fmla="*/ 0 h 525"/>
                  <a:gd name="T44" fmla="*/ 0 w 249"/>
                  <a:gd name="T45" fmla="*/ 0 h 525"/>
                  <a:gd name="T46" fmla="*/ 0 w 249"/>
                  <a:gd name="T47" fmla="*/ 0 h 525"/>
                  <a:gd name="T48" fmla="*/ 0 w 249"/>
                  <a:gd name="T49" fmla="*/ 0 h 525"/>
                  <a:gd name="T50" fmla="*/ 0 w 249"/>
                  <a:gd name="T51" fmla="*/ 0 h 525"/>
                  <a:gd name="T52" fmla="*/ 0 w 249"/>
                  <a:gd name="T53" fmla="*/ 0 h 525"/>
                  <a:gd name="T54" fmla="*/ 0 w 249"/>
                  <a:gd name="T55" fmla="*/ 0 h 525"/>
                  <a:gd name="T56" fmla="*/ 0 w 249"/>
                  <a:gd name="T57" fmla="*/ 0 h 525"/>
                  <a:gd name="T58" fmla="*/ 0 w 249"/>
                  <a:gd name="T59" fmla="*/ 0 h 525"/>
                  <a:gd name="T60" fmla="*/ 0 w 249"/>
                  <a:gd name="T61" fmla="*/ 0 h 525"/>
                  <a:gd name="T62" fmla="*/ 0 w 249"/>
                  <a:gd name="T63" fmla="*/ 0 h 525"/>
                  <a:gd name="T64" fmla="*/ 0 w 249"/>
                  <a:gd name="T65" fmla="*/ 0 h 525"/>
                  <a:gd name="T66" fmla="*/ 0 w 249"/>
                  <a:gd name="T67" fmla="*/ 0 h 525"/>
                  <a:gd name="T68" fmla="*/ 0 w 249"/>
                  <a:gd name="T69" fmla="*/ 0 h 525"/>
                  <a:gd name="T70" fmla="*/ 0 w 249"/>
                  <a:gd name="T71" fmla="*/ 0 h 525"/>
                  <a:gd name="T72" fmla="*/ 0 w 249"/>
                  <a:gd name="T73" fmla="*/ 0 h 525"/>
                  <a:gd name="T74" fmla="*/ 0 w 249"/>
                  <a:gd name="T75" fmla="*/ 0 h 525"/>
                  <a:gd name="T76" fmla="*/ 0 w 249"/>
                  <a:gd name="T77" fmla="*/ 0 h 525"/>
                  <a:gd name="T78" fmla="*/ 0 w 249"/>
                  <a:gd name="T79" fmla="*/ 0 h 525"/>
                  <a:gd name="T80" fmla="*/ 0 w 249"/>
                  <a:gd name="T81" fmla="*/ 0 h 525"/>
                  <a:gd name="T82" fmla="*/ 0 w 249"/>
                  <a:gd name="T83" fmla="*/ 0 h 525"/>
                  <a:gd name="T84" fmla="*/ 0 w 249"/>
                  <a:gd name="T85" fmla="*/ 0 h 525"/>
                  <a:gd name="T86" fmla="*/ 0 w 249"/>
                  <a:gd name="T87" fmla="*/ 0 h 525"/>
                  <a:gd name="T88" fmla="*/ 0 w 249"/>
                  <a:gd name="T89" fmla="*/ 0 h 525"/>
                  <a:gd name="T90" fmla="*/ 0 w 249"/>
                  <a:gd name="T91" fmla="*/ 0 h 525"/>
                  <a:gd name="T92" fmla="*/ 0 w 249"/>
                  <a:gd name="T93" fmla="*/ 0 h 525"/>
                  <a:gd name="T94" fmla="*/ 0 w 249"/>
                  <a:gd name="T95" fmla="*/ 0 h 525"/>
                  <a:gd name="T96" fmla="*/ 0 w 249"/>
                  <a:gd name="T97" fmla="*/ 0 h 525"/>
                  <a:gd name="T98" fmla="*/ 0 w 249"/>
                  <a:gd name="T99" fmla="*/ 0 h 525"/>
                  <a:gd name="T100" fmla="*/ 0 w 249"/>
                  <a:gd name="T101" fmla="*/ 0 h 525"/>
                  <a:gd name="T102" fmla="*/ 0 w 249"/>
                  <a:gd name="T103" fmla="*/ 0 h 525"/>
                  <a:gd name="T104" fmla="*/ 0 w 249"/>
                  <a:gd name="T105" fmla="*/ 0 h 525"/>
                  <a:gd name="T106" fmla="*/ 0 w 249"/>
                  <a:gd name="T107" fmla="*/ 0 h 525"/>
                  <a:gd name="T108" fmla="*/ 0 w 249"/>
                  <a:gd name="T109" fmla="*/ 0 h 525"/>
                  <a:gd name="T110" fmla="*/ 0 w 249"/>
                  <a:gd name="T111" fmla="*/ 0 h 525"/>
                  <a:gd name="T112" fmla="*/ 0 w 249"/>
                  <a:gd name="T113" fmla="*/ 0 h 525"/>
                  <a:gd name="T114" fmla="*/ 0 w 249"/>
                  <a:gd name="T115" fmla="*/ 0 h 52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49"/>
                  <a:gd name="T175" fmla="*/ 0 h 525"/>
                  <a:gd name="T176" fmla="*/ 249 w 249"/>
                  <a:gd name="T177" fmla="*/ 525 h 52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49" h="525">
                    <a:moveTo>
                      <a:pt x="95" y="17"/>
                    </a:moveTo>
                    <a:lnTo>
                      <a:pt x="89" y="21"/>
                    </a:lnTo>
                    <a:lnTo>
                      <a:pt x="87" y="31"/>
                    </a:lnTo>
                    <a:lnTo>
                      <a:pt x="87" y="42"/>
                    </a:lnTo>
                    <a:lnTo>
                      <a:pt x="87" y="55"/>
                    </a:lnTo>
                    <a:lnTo>
                      <a:pt x="87" y="69"/>
                    </a:lnTo>
                    <a:lnTo>
                      <a:pt x="89" y="86"/>
                    </a:lnTo>
                    <a:lnTo>
                      <a:pt x="89" y="101"/>
                    </a:lnTo>
                    <a:lnTo>
                      <a:pt x="91" y="118"/>
                    </a:lnTo>
                    <a:lnTo>
                      <a:pt x="97" y="149"/>
                    </a:lnTo>
                    <a:lnTo>
                      <a:pt x="106" y="185"/>
                    </a:lnTo>
                    <a:lnTo>
                      <a:pt x="123" y="223"/>
                    </a:lnTo>
                    <a:lnTo>
                      <a:pt x="144" y="264"/>
                    </a:lnTo>
                    <a:lnTo>
                      <a:pt x="167" y="304"/>
                    </a:lnTo>
                    <a:lnTo>
                      <a:pt x="188" y="348"/>
                    </a:lnTo>
                    <a:lnTo>
                      <a:pt x="211" y="392"/>
                    </a:lnTo>
                    <a:lnTo>
                      <a:pt x="228" y="432"/>
                    </a:lnTo>
                    <a:lnTo>
                      <a:pt x="215" y="464"/>
                    </a:lnTo>
                    <a:lnTo>
                      <a:pt x="196" y="485"/>
                    </a:lnTo>
                    <a:lnTo>
                      <a:pt x="167" y="496"/>
                    </a:lnTo>
                    <a:lnTo>
                      <a:pt x="137" y="502"/>
                    </a:lnTo>
                    <a:lnTo>
                      <a:pt x="100" y="500"/>
                    </a:lnTo>
                    <a:lnTo>
                      <a:pt x="66" y="498"/>
                    </a:lnTo>
                    <a:lnTo>
                      <a:pt x="32" y="494"/>
                    </a:lnTo>
                    <a:lnTo>
                      <a:pt x="4" y="494"/>
                    </a:lnTo>
                    <a:lnTo>
                      <a:pt x="2" y="500"/>
                    </a:lnTo>
                    <a:lnTo>
                      <a:pt x="2" y="506"/>
                    </a:lnTo>
                    <a:lnTo>
                      <a:pt x="0" y="512"/>
                    </a:lnTo>
                    <a:lnTo>
                      <a:pt x="0" y="517"/>
                    </a:lnTo>
                    <a:lnTo>
                      <a:pt x="32" y="519"/>
                    </a:lnTo>
                    <a:lnTo>
                      <a:pt x="68" y="523"/>
                    </a:lnTo>
                    <a:lnTo>
                      <a:pt x="108" y="525"/>
                    </a:lnTo>
                    <a:lnTo>
                      <a:pt x="150" y="523"/>
                    </a:lnTo>
                    <a:lnTo>
                      <a:pt x="186" y="512"/>
                    </a:lnTo>
                    <a:lnTo>
                      <a:pt x="216" y="496"/>
                    </a:lnTo>
                    <a:lnTo>
                      <a:pt x="239" y="468"/>
                    </a:lnTo>
                    <a:lnTo>
                      <a:pt x="249" y="430"/>
                    </a:lnTo>
                    <a:lnTo>
                      <a:pt x="230" y="388"/>
                    </a:lnTo>
                    <a:lnTo>
                      <a:pt x="211" y="346"/>
                    </a:lnTo>
                    <a:lnTo>
                      <a:pt x="190" y="304"/>
                    </a:lnTo>
                    <a:lnTo>
                      <a:pt x="171" y="264"/>
                    </a:lnTo>
                    <a:lnTo>
                      <a:pt x="152" y="223"/>
                    </a:lnTo>
                    <a:lnTo>
                      <a:pt x="135" y="187"/>
                    </a:lnTo>
                    <a:lnTo>
                      <a:pt x="121" y="152"/>
                    </a:lnTo>
                    <a:lnTo>
                      <a:pt x="114" y="122"/>
                    </a:lnTo>
                    <a:lnTo>
                      <a:pt x="108" y="107"/>
                    </a:lnTo>
                    <a:lnTo>
                      <a:pt x="106" y="93"/>
                    </a:lnTo>
                    <a:lnTo>
                      <a:pt x="106" y="78"/>
                    </a:lnTo>
                    <a:lnTo>
                      <a:pt x="108" y="63"/>
                    </a:lnTo>
                    <a:lnTo>
                      <a:pt x="108" y="46"/>
                    </a:lnTo>
                    <a:lnTo>
                      <a:pt x="112" y="31"/>
                    </a:lnTo>
                    <a:lnTo>
                      <a:pt x="116" y="15"/>
                    </a:lnTo>
                    <a:lnTo>
                      <a:pt x="121" y="0"/>
                    </a:lnTo>
                    <a:lnTo>
                      <a:pt x="116" y="2"/>
                    </a:lnTo>
                    <a:lnTo>
                      <a:pt x="108" y="10"/>
                    </a:lnTo>
                    <a:lnTo>
                      <a:pt x="99" y="14"/>
                    </a:lnTo>
                    <a:lnTo>
                      <a:pt x="95" y="17"/>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18" name="Freeform 125"/>
              <p:cNvSpPr>
                <a:spLocks/>
              </p:cNvSpPr>
              <p:nvPr/>
            </p:nvSpPr>
            <p:spPr bwMode="auto">
              <a:xfrm>
                <a:off x="2623" y="1049"/>
                <a:ext cx="88" cy="197"/>
              </a:xfrm>
              <a:custGeom>
                <a:avLst/>
                <a:gdLst>
                  <a:gd name="T0" fmla="*/ 0 w 177"/>
                  <a:gd name="T1" fmla="*/ 0 h 395"/>
                  <a:gd name="T2" fmla="*/ 0 w 177"/>
                  <a:gd name="T3" fmla="*/ 0 h 395"/>
                  <a:gd name="T4" fmla="*/ 0 w 177"/>
                  <a:gd name="T5" fmla="*/ 0 h 395"/>
                  <a:gd name="T6" fmla="*/ 0 w 177"/>
                  <a:gd name="T7" fmla="*/ 0 h 395"/>
                  <a:gd name="T8" fmla="*/ 0 w 177"/>
                  <a:gd name="T9" fmla="*/ 0 h 395"/>
                  <a:gd name="T10" fmla="*/ 0 w 177"/>
                  <a:gd name="T11" fmla="*/ 0 h 395"/>
                  <a:gd name="T12" fmla="*/ 0 w 177"/>
                  <a:gd name="T13" fmla="*/ 0 h 395"/>
                  <a:gd name="T14" fmla="*/ 0 w 177"/>
                  <a:gd name="T15" fmla="*/ 0 h 395"/>
                  <a:gd name="T16" fmla="*/ 0 w 177"/>
                  <a:gd name="T17" fmla="*/ 0 h 395"/>
                  <a:gd name="T18" fmla="*/ 0 w 177"/>
                  <a:gd name="T19" fmla="*/ 0 h 395"/>
                  <a:gd name="T20" fmla="*/ 0 w 177"/>
                  <a:gd name="T21" fmla="*/ 0 h 395"/>
                  <a:gd name="T22" fmla="*/ 0 w 177"/>
                  <a:gd name="T23" fmla="*/ 0 h 395"/>
                  <a:gd name="T24" fmla="*/ 0 w 177"/>
                  <a:gd name="T25" fmla="*/ 0 h 395"/>
                  <a:gd name="T26" fmla="*/ 0 w 177"/>
                  <a:gd name="T27" fmla="*/ 0 h 395"/>
                  <a:gd name="T28" fmla="*/ 0 w 177"/>
                  <a:gd name="T29" fmla="*/ 0 h 395"/>
                  <a:gd name="T30" fmla="*/ 0 w 177"/>
                  <a:gd name="T31" fmla="*/ 0 h 395"/>
                  <a:gd name="T32" fmla="*/ 0 w 177"/>
                  <a:gd name="T33" fmla="*/ 0 h 395"/>
                  <a:gd name="T34" fmla="*/ 0 w 177"/>
                  <a:gd name="T35" fmla="*/ 0 h 395"/>
                  <a:gd name="T36" fmla="*/ 0 w 177"/>
                  <a:gd name="T37" fmla="*/ 0 h 395"/>
                  <a:gd name="T38" fmla="*/ 0 w 177"/>
                  <a:gd name="T39" fmla="*/ 0 h 395"/>
                  <a:gd name="T40" fmla="*/ 0 w 177"/>
                  <a:gd name="T41" fmla="*/ 0 h 395"/>
                  <a:gd name="T42" fmla="*/ 0 w 177"/>
                  <a:gd name="T43" fmla="*/ 0 h 395"/>
                  <a:gd name="T44" fmla="*/ 0 w 177"/>
                  <a:gd name="T45" fmla="*/ 0 h 395"/>
                  <a:gd name="T46" fmla="*/ 0 w 177"/>
                  <a:gd name="T47" fmla="*/ 0 h 395"/>
                  <a:gd name="T48" fmla="*/ 0 w 177"/>
                  <a:gd name="T49" fmla="*/ 0 h 395"/>
                  <a:gd name="T50" fmla="*/ 0 w 177"/>
                  <a:gd name="T51" fmla="*/ 0 h 395"/>
                  <a:gd name="T52" fmla="*/ 0 w 177"/>
                  <a:gd name="T53" fmla="*/ 0 h 395"/>
                  <a:gd name="T54" fmla="*/ 0 w 177"/>
                  <a:gd name="T55" fmla="*/ 0 h 395"/>
                  <a:gd name="T56" fmla="*/ 0 w 177"/>
                  <a:gd name="T57" fmla="*/ 0 h 395"/>
                  <a:gd name="T58" fmla="*/ 0 w 177"/>
                  <a:gd name="T59" fmla="*/ 0 h 395"/>
                  <a:gd name="T60" fmla="*/ 0 w 177"/>
                  <a:gd name="T61" fmla="*/ 0 h 395"/>
                  <a:gd name="T62" fmla="*/ 0 w 177"/>
                  <a:gd name="T63" fmla="*/ 0 h 395"/>
                  <a:gd name="T64" fmla="*/ 0 w 177"/>
                  <a:gd name="T65" fmla="*/ 0 h 395"/>
                  <a:gd name="T66" fmla="*/ 0 w 177"/>
                  <a:gd name="T67" fmla="*/ 0 h 395"/>
                  <a:gd name="T68" fmla="*/ 0 w 177"/>
                  <a:gd name="T69" fmla="*/ 0 h 395"/>
                  <a:gd name="T70" fmla="*/ 0 w 177"/>
                  <a:gd name="T71" fmla="*/ 0 h 395"/>
                  <a:gd name="T72" fmla="*/ 0 w 177"/>
                  <a:gd name="T73" fmla="*/ 0 h 395"/>
                  <a:gd name="T74" fmla="*/ 0 w 177"/>
                  <a:gd name="T75" fmla="*/ 0 h 3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7"/>
                  <a:gd name="T115" fmla="*/ 0 h 395"/>
                  <a:gd name="T116" fmla="*/ 177 w 177"/>
                  <a:gd name="T117" fmla="*/ 395 h 39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7" h="395">
                    <a:moveTo>
                      <a:pt x="175" y="0"/>
                    </a:moveTo>
                    <a:lnTo>
                      <a:pt x="165" y="9"/>
                    </a:lnTo>
                    <a:lnTo>
                      <a:pt x="160" y="24"/>
                    </a:lnTo>
                    <a:lnTo>
                      <a:pt x="154" y="45"/>
                    </a:lnTo>
                    <a:lnTo>
                      <a:pt x="152" y="70"/>
                    </a:lnTo>
                    <a:lnTo>
                      <a:pt x="148" y="95"/>
                    </a:lnTo>
                    <a:lnTo>
                      <a:pt x="146" y="119"/>
                    </a:lnTo>
                    <a:lnTo>
                      <a:pt x="145" y="138"/>
                    </a:lnTo>
                    <a:lnTo>
                      <a:pt x="143" y="155"/>
                    </a:lnTo>
                    <a:lnTo>
                      <a:pt x="137" y="176"/>
                    </a:lnTo>
                    <a:lnTo>
                      <a:pt x="124" y="205"/>
                    </a:lnTo>
                    <a:lnTo>
                      <a:pt x="107" y="233"/>
                    </a:lnTo>
                    <a:lnTo>
                      <a:pt x="86" y="266"/>
                    </a:lnTo>
                    <a:lnTo>
                      <a:pt x="63" y="298"/>
                    </a:lnTo>
                    <a:lnTo>
                      <a:pt x="40" y="328"/>
                    </a:lnTo>
                    <a:lnTo>
                      <a:pt x="19" y="357"/>
                    </a:lnTo>
                    <a:lnTo>
                      <a:pt x="0" y="382"/>
                    </a:lnTo>
                    <a:lnTo>
                      <a:pt x="2" y="385"/>
                    </a:lnTo>
                    <a:lnTo>
                      <a:pt x="8" y="387"/>
                    </a:lnTo>
                    <a:lnTo>
                      <a:pt x="12" y="391"/>
                    </a:lnTo>
                    <a:lnTo>
                      <a:pt x="13" y="395"/>
                    </a:lnTo>
                    <a:lnTo>
                      <a:pt x="42" y="365"/>
                    </a:lnTo>
                    <a:lnTo>
                      <a:pt x="70" y="330"/>
                    </a:lnTo>
                    <a:lnTo>
                      <a:pt x="93" y="294"/>
                    </a:lnTo>
                    <a:lnTo>
                      <a:pt x="118" y="260"/>
                    </a:lnTo>
                    <a:lnTo>
                      <a:pt x="135" y="224"/>
                    </a:lnTo>
                    <a:lnTo>
                      <a:pt x="150" y="193"/>
                    </a:lnTo>
                    <a:lnTo>
                      <a:pt x="160" y="167"/>
                    </a:lnTo>
                    <a:lnTo>
                      <a:pt x="165" y="150"/>
                    </a:lnTo>
                    <a:lnTo>
                      <a:pt x="165" y="136"/>
                    </a:lnTo>
                    <a:lnTo>
                      <a:pt x="167" y="119"/>
                    </a:lnTo>
                    <a:lnTo>
                      <a:pt x="171" y="97"/>
                    </a:lnTo>
                    <a:lnTo>
                      <a:pt x="173" y="76"/>
                    </a:lnTo>
                    <a:lnTo>
                      <a:pt x="175" y="51"/>
                    </a:lnTo>
                    <a:lnTo>
                      <a:pt x="177" y="30"/>
                    </a:lnTo>
                    <a:lnTo>
                      <a:pt x="177" y="11"/>
                    </a:lnTo>
                    <a:lnTo>
                      <a:pt x="175"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19" name="Freeform 126"/>
              <p:cNvSpPr>
                <a:spLocks/>
              </p:cNvSpPr>
              <p:nvPr/>
            </p:nvSpPr>
            <p:spPr bwMode="auto">
              <a:xfrm>
                <a:off x="2718" y="1134"/>
                <a:ext cx="43" cy="13"/>
              </a:xfrm>
              <a:custGeom>
                <a:avLst/>
                <a:gdLst>
                  <a:gd name="T0" fmla="*/ 1 w 86"/>
                  <a:gd name="T1" fmla="*/ 0 h 24"/>
                  <a:gd name="T2" fmla="*/ 1 w 86"/>
                  <a:gd name="T3" fmla="*/ 1 h 24"/>
                  <a:gd name="T4" fmla="*/ 1 w 86"/>
                  <a:gd name="T5" fmla="*/ 1 h 24"/>
                  <a:gd name="T6" fmla="*/ 1 w 86"/>
                  <a:gd name="T7" fmla="*/ 1 h 24"/>
                  <a:gd name="T8" fmla="*/ 1 w 86"/>
                  <a:gd name="T9" fmla="*/ 1 h 24"/>
                  <a:gd name="T10" fmla="*/ 1 w 86"/>
                  <a:gd name="T11" fmla="*/ 1 h 24"/>
                  <a:gd name="T12" fmla="*/ 1 w 86"/>
                  <a:gd name="T13" fmla="*/ 1 h 24"/>
                  <a:gd name="T14" fmla="*/ 1 w 86"/>
                  <a:gd name="T15" fmla="*/ 1 h 24"/>
                  <a:gd name="T16" fmla="*/ 1 w 86"/>
                  <a:gd name="T17" fmla="*/ 1 h 24"/>
                  <a:gd name="T18" fmla="*/ 1 w 86"/>
                  <a:gd name="T19" fmla="*/ 1 h 24"/>
                  <a:gd name="T20" fmla="*/ 0 w 86"/>
                  <a:gd name="T21" fmla="*/ 1 h 24"/>
                  <a:gd name="T22" fmla="*/ 1 w 86"/>
                  <a:gd name="T23" fmla="*/ 1 h 24"/>
                  <a:gd name="T24" fmla="*/ 1 w 86"/>
                  <a:gd name="T25" fmla="*/ 1 h 24"/>
                  <a:gd name="T26" fmla="*/ 1 w 86"/>
                  <a:gd name="T27" fmla="*/ 1 h 24"/>
                  <a:gd name="T28" fmla="*/ 1 w 86"/>
                  <a:gd name="T29" fmla="*/ 1 h 24"/>
                  <a:gd name="T30" fmla="*/ 1 w 86"/>
                  <a:gd name="T31" fmla="*/ 1 h 24"/>
                  <a:gd name="T32" fmla="*/ 1 w 86"/>
                  <a:gd name="T33" fmla="*/ 1 h 24"/>
                  <a:gd name="T34" fmla="*/ 1 w 86"/>
                  <a:gd name="T35" fmla="*/ 1 h 24"/>
                  <a:gd name="T36" fmla="*/ 1 w 86"/>
                  <a:gd name="T37" fmla="*/ 1 h 24"/>
                  <a:gd name="T38" fmla="*/ 1 w 86"/>
                  <a:gd name="T39" fmla="*/ 1 h 24"/>
                  <a:gd name="T40" fmla="*/ 1 w 86"/>
                  <a:gd name="T41" fmla="*/ 1 h 24"/>
                  <a:gd name="T42" fmla="*/ 1 w 86"/>
                  <a:gd name="T43" fmla="*/ 1 h 24"/>
                  <a:gd name="T44" fmla="*/ 1 w 86"/>
                  <a:gd name="T45" fmla="*/ 1 h 24"/>
                  <a:gd name="T46" fmla="*/ 1 w 86"/>
                  <a:gd name="T47" fmla="*/ 1 h 24"/>
                  <a:gd name="T48" fmla="*/ 1 w 86"/>
                  <a:gd name="T49" fmla="*/ 0 h 24"/>
                  <a:gd name="T50" fmla="*/ 1 w 86"/>
                  <a:gd name="T51" fmla="*/ 0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24"/>
                  <a:gd name="T80" fmla="*/ 86 w 86"/>
                  <a:gd name="T81" fmla="*/ 24 h 2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24">
                    <a:moveTo>
                      <a:pt x="84" y="0"/>
                    </a:moveTo>
                    <a:lnTo>
                      <a:pt x="74" y="2"/>
                    </a:lnTo>
                    <a:lnTo>
                      <a:pt x="63" y="3"/>
                    </a:lnTo>
                    <a:lnTo>
                      <a:pt x="51" y="3"/>
                    </a:lnTo>
                    <a:lnTo>
                      <a:pt x="42" y="5"/>
                    </a:lnTo>
                    <a:lnTo>
                      <a:pt x="31" y="3"/>
                    </a:lnTo>
                    <a:lnTo>
                      <a:pt x="23" y="3"/>
                    </a:lnTo>
                    <a:lnTo>
                      <a:pt x="13" y="2"/>
                    </a:lnTo>
                    <a:lnTo>
                      <a:pt x="8" y="2"/>
                    </a:lnTo>
                    <a:lnTo>
                      <a:pt x="2" y="5"/>
                    </a:lnTo>
                    <a:lnTo>
                      <a:pt x="0" y="13"/>
                    </a:lnTo>
                    <a:lnTo>
                      <a:pt x="4" y="19"/>
                    </a:lnTo>
                    <a:lnTo>
                      <a:pt x="15" y="22"/>
                    </a:lnTo>
                    <a:lnTo>
                      <a:pt x="19" y="22"/>
                    </a:lnTo>
                    <a:lnTo>
                      <a:pt x="27" y="22"/>
                    </a:lnTo>
                    <a:lnTo>
                      <a:pt x="31" y="22"/>
                    </a:lnTo>
                    <a:lnTo>
                      <a:pt x="36" y="24"/>
                    </a:lnTo>
                    <a:lnTo>
                      <a:pt x="46" y="24"/>
                    </a:lnTo>
                    <a:lnTo>
                      <a:pt x="53" y="24"/>
                    </a:lnTo>
                    <a:lnTo>
                      <a:pt x="63" y="22"/>
                    </a:lnTo>
                    <a:lnTo>
                      <a:pt x="72" y="21"/>
                    </a:lnTo>
                    <a:lnTo>
                      <a:pt x="78" y="17"/>
                    </a:lnTo>
                    <a:lnTo>
                      <a:pt x="84" y="13"/>
                    </a:lnTo>
                    <a:lnTo>
                      <a:pt x="86" y="5"/>
                    </a:lnTo>
                    <a:lnTo>
                      <a:pt x="84"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20" name="Freeform 127"/>
              <p:cNvSpPr>
                <a:spLocks/>
              </p:cNvSpPr>
              <p:nvPr/>
            </p:nvSpPr>
            <p:spPr bwMode="auto">
              <a:xfrm>
                <a:off x="2738" y="1167"/>
                <a:ext cx="25" cy="11"/>
              </a:xfrm>
              <a:custGeom>
                <a:avLst/>
                <a:gdLst>
                  <a:gd name="T0" fmla="*/ 1 w 49"/>
                  <a:gd name="T1" fmla="*/ 0 h 23"/>
                  <a:gd name="T2" fmla="*/ 1 w 49"/>
                  <a:gd name="T3" fmla="*/ 0 h 23"/>
                  <a:gd name="T4" fmla="*/ 1 w 49"/>
                  <a:gd name="T5" fmla="*/ 0 h 23"/>
                  <a:gd name="T6" fmla="*/ 1 w 49"/>
                  <a:gd name="T7" fmla="*/ 0 h 23"/>
                  <a:gd name="T8" fmla="*/ 1 w 49"/>
                  <a:gd name="T9" fmla="*/ 0 h 23"/>
                  <a:gd name="T10" fmla="*/ 1 w 49"/>
                  <a:gd name="T11" fmla="*/ 0 h 23"/>
                  <a:gd name="T12" fmla="*/ 1 w 49"/>
                  <a:gd name="T13" fmla="*/ 0 h 23"/>
                  <a:gd name="T14" fmla="*/ 1 w 49"/>
                  <a:gd name="T15" fmla="*/ 0 h 23"/>
                  <a:gd name="T16" fmla="*/ 0 w 49"/>
                  <a:gd name="T17" fmla="*/ 0 h 23"/>
                  <a:gd name="T18" fmla="*/ 1 w 49"/>
                  <a:gd name="T19" fmla="*/ 0 h 23"/>
                  <a:gd name="T20" fmla="*/ 1 w 49"/>
                  <a:gd name="T21" fmla="*/ 0 h 23"/>
                  <a:gd name="T22" fmla="*/ 1 w 49"/>
                  <a:gd name="T23" fmla="*/ 0 h 23"/>
                  <a:gd name="T24" fmla="*/ 1 w 49"/>
                  <a:gd name="T25" fmla="*/ 0 h 23"/>
                  <a:gd name="T26" fmla="*/ 1 w 49"/>
                  <a:gd name="T27" fmla="*/ 0 h 23"/>
                  <a:gd name="T28" fmla="*/ 1 w 49"/>
                  <a:gd name="T29" fmla="*/ 0 h 23"/>
                  <a:gd name="T30" fmla="*/ 1 w 49"/>
                  <a:gd name="T31" fmla="*/ 0 h 23"/>
                  <a:gd name="T32" fmla="*/ 1 w 49"/>
                  <a:gd name="T33" fmla="*/ 0 h 23"/>
                  <a:gd name="T34" fmla="*/ 1 w 49"/>
                  <a:gd name="T35" fmla="*/ 0 h 23"/>
                  <a:gd name="T36" fmla="*/ 1 w 49"/>
                  <a:gd name="T37" fmla="*/ 0 h 23"/>
                  <a:gd name="T38" fmla="*/ 1 w 49"/>
                  <a:gd name="T39" fmla="*/ 0 h 23"/>
                  <a:gd name="T40" fmla="*/ 1 w 49"/>
                  <a:gd name="T41" fmla="*/ 0 h 23"/>
                  <a:gd name="T42" fmla="*/ 1 w 49"/>
                  <a:gd name="T43" fmla="*/ 0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23"/>
                  <a:gd name="T68" fmla="*/ 49 w 49"/>
                  <a:gd name="T69" fmla="*/ 23 h 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23">
                    <a:moveTo>
                      <a:pt x="48" y="0"/>
                    </a:moveTo>
                    <a:lnTo>
                      <a:pt x="40" y="0"/>
                    </a:lnTo>
                    <a:lnTo>
                      <a:pt x="36" y="0"/>
                    </a:lnTo>
                    <a:lnTo>
                      <a:pt x="30" y="0"/>
                    </a:lnTo>
                    <a:lnTo>
                      <a:pt x="27" y="0"/>
                    </a:lnTo>
                    <a:lnTo>
                      <a:pt x="21" y="0"/>
                    </a:lnTo>
                    <a:lnTo>
                      <a:pt x="13" y="0"/>
                    </a:lnTo>
                    <a:lnTo>
                      <a:pt x="8" y="0"/>
                    </a:lnTo>
                    <a:lnTo>
                      <a:pt x="0" y="2"/>
                    </a:lnTo>
                    <a:lnTo>
                      <a:pt x="2" y="6"/>
                    </a:lnTo>
                    <a:lnTo>
                      <a:pt x="4" y="12"/>
                    </a:lnTo>
                    <a:lnTo>
                      <a:pt x="6" y="17"/>
                    </a:lnTo>
                    <a:lnTo>
                      <a:pt x="8" y="23"/>
                    </a:lnTo>
                    <a:lnTo>
                      <a:pt x="11" y="23"/>
                    </a:lnTo>
                    <a:lnTo>
                      <a:pt x="21" y="23"/>
                    </a:lnTo>
                    <a:lnTo>
                      <a:pt x="29" y="23"/>
                    </a:lnTo>
                    <a:lnTo>
                      <a:pt x="38" y="23"/>
                    </a:lnTo>
                    <a:lnTo>
                      <a:pt x="44" y="17"/>
                    </a:lnTo>
                    <a:lnTo>
                      <a:pt x="48" y="14"/>
                    </a:lnTo>
                    <a:lnTo>
                      <a:pt x="49" y="8"/>
                    </a:lnTo>
                    <a:lnTo>
                      <a:pt x="48"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21" name="Freeform 128"/>
              <p:cNvSpPr>
                <a:spLocks/>
              </p:cNvSpPr>
              <p:nvPr/>
            </p:nvSpPr>
            <p:spPr bwMode="auto">
              <a:xfrm>
                <a:off x="2467" y="996"/>
                <a:ext cx="73" cy="177"/>
              </a:xfrm>
              <a:custGeom>
                <a:avLst/>
                <a:gdLst>
                  <a:gd name="T0" fmla="*/ 0 w 147"/>
                  <a:gd name="T1" fmla="*/ 0 h 356"/>
                  <a:gd name="T2" fmla="*/ 0 w 147"/>
                  <a:gd name="T3" fmla="*/ 0 h 356"/>
                  <a:gd name="T4" fmla="*/ 0 w 147"/>
                  <a:gd name="T5" fmla="*/ 0 h 356"/>
                  <a:gd name="T6" fmla="*/ 0 w 147"/>
                  <a:gd name="T7" fmla="*/ 0 h 356"/>
                  <a:gd name="T8" fmla="*/ 0 w 147"/>
                  <a:gd name="T9" fmla="*/ 0 h 356"/>
                  <a:gd name="T10" fmla="*/ 0 w 147"/>
                  <a:gd name="T11" fmla="*/ 0 h 356"/>
                  <a:gd name="T12" fmla="*/ 0 w 147"/>
                  <a:gd name="T13" fmla="*/ 0 h 356"/>
                  <a:gd name="T14" fmla="*/ 0 w 147"/>
                  <a:gd name="T15" fmla="*/ 0 h 356"/>
                  <a:gd name="T16" fmla="*/ 0 w 147"/>
                  <a:gd name="T17" fmla="*/ 0 h 356"/>
                  <a:gd name="T18" fmla="*/ 0 w 147"/>
                  <a:gd name="T19" fmla="*/ 0 h 356"/>
                  <a:gd name="T20" fmla="*/ 0 w 147"/>
                  <a:gd name="T21" fmla="*/ 0 h 356"/>
                  <a:gd name="T22" fmla="*/ 0 w 147"/>
                  <a:gd name="T23" fmla="*/ 0 h 356"/>
                  <a:gd name="T24" fmla="*/ 0 w 147"/>
                  <a:gd name="T25" fmla="*/ 0 h 356"/>
                  <a:gd name="T26" fmla="*/ 0 w 147"/>
                  <a:gd name="T27" fmla="*/ 0 h 356"/>
                  <a:gd name="T28" fmla="*/ 0 w 147"/>
                  <a:gd name="T29" fmla="*/ 0 h 356"/>
                  <a:gd name="T30" fmla="*/ 0 w 147"/>
                  <a:gd name="T31" fmla="*/ 0 h 356"/>
                  <a:gd name="T32" fmla="*/ 0 w 147"/>
                  <a:gd name="T33" fmla="*/ 0 h 356"/>
                  <a:gd name="T34" fmla="*/ 0 w 147"/>
                  <a:gd name="T35" fmla="*/ 0 h 356"/>
                  <a:gd name="T36" fmla="*/ 0 w 147"/>
                  <a:gd name="T37" fmla="*/ 0 h 356"/>
                  <a:gd name="T38" fmla="*/ 0 w 147"/>
                  <a:gd name="T39" fmla="*/ 0 h 356"/>
                  <a:gd name="T40" fmla="*/ 0 w 147"/>
                  <a:gd name="T41" fmla="*/ 0 h 356"/>
                  <a:gd name="T42" fmla="*/ 0 w 147"/>
                  <a:gd name="T43" fmla="*/ 0 h 356"/>
                  <a:gd name="T44" fmla="*/ 0 w 147"/>
                  <a:gd name="T45" fmla="*/ 0 h 356"/>
                  <a:gd name="T46" fmla="*/ 0 w 147"/>
                  <a:gd name="T47" fmla="*/ 0 h 356"/>
                  <a:gd name="T48" fmla="*/ 0 w 147"/>
                  <a:gd name="T49" fmla="*/ 0 h 356"/>
                  <a:gd name="T50" fmla="*/ 0 w 147"/>
                  <a:gd name="T51" fmla="*/ 0 h 356"/>
                  <a:gd name="T52" fmla="*/ 0 w 147"/>
                  <a:gd name="T53" fmla="*/ 0 h 356"/>
                  <a:gd name="T54" fmla="*/ 0 w 147"/>
                  <a:gd name="T55" fmla="*/ 0 h 356"/>
                  <a:gd name="T56" fmla="*/ 0 w 147"/>
                  <a:gd name="T57" fmla="*/ 0 h 356"/>
                  <a:gd name="T58" fmla="*/ 0 w 147"/>
                  <a:gd name="T59" fmla="*/ 0 h 356"/>
                  <a:gd name="T60" fmla="*/ 0 w 147"/>
                  <a:gd name="T61" fmla="*/ 0 h 356"/>
                  <a:gd name="T62" fmla="*/ 0 w 147"/>
                  <a:gd name="T63" fmla="*/ 0 h 356"/>
                  <a:gd name="T64" fmla="*/ 0 w 147"/>
                  <a:gd name="T65" fmla="*/ 0 h 356"/>
                  <a:gd name="T66" fmla="*/ 0 w 147"/>
                  <a:gd name="T67" fmla="*/ 0 h 356"/>
                  <a:gd name="T68" fmla="*/ 0 w 147"/>
                  <a:gd name="T69" fmla="*/ 0 h 3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47"/>
                  <a:gd name="T106" fmla="*/ 0 h 356"/>
                  <a:gd name="T107" fmla="*/ 147 w 147"/>
                  <a:gd name="T108" fmla="*/ 356 h 3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47" h="356">
                    <a:moveTo>
                      <a:pt x="147" y="17"/>
                    </a:moveTo>
                    <a:lnTo>
                      <a:pt x="147" y="25"/>
                    </a:lnTo>
                    <a:lnTo>
                      <a:pt x="145" y="36"/>
                    </a:lnTo>
                    <a:lnTo>
                      <a:pt x="143" y="50"/>
                    </a:lnTo>
                    <a:lnTo>
                      <a:pt x="139" y="67"/>
                    </a:lnTo>
                    <a:lnTo>
                      <a:pt x="133" y="82"/>
                    </a:lnTo>
                    <a:lnTo>
                      <a:pt x="130" y="101"/>
                    </a:lnTo>
                    <a:lnTo>
                      <a:pt x="126" y="118"/>
                    </a:lnTo>
                    <a:lnTo>
                      <a:pt x="124" y="135"/>
                    </a:lnTo>
                    <a:lnTo>
                      <a:pt x="118" y="160"/>
                    </a:lnTo>
                    <a:lnTo>
                      <a:pt x="113" y="183"/>
                    </a:lnTo>
                    <a:lnTo>
                      <a:pt x="107" y="207"/>
                    </a:lnTo>
                    <a:lnTo>
                      <a:pt x="103" y="232"/>
                    </a:lnTo>
                    <a:lnTo>
                      <a:pt x="94" y="257"/>
                    </a:lnTo>
                    <a:lnTo>
                      <a:pt x="88" y="281"/>
                    </a:lnTo>
                    <a:lnTo>
                      <a:pt x="80" y="306"/>
                    </a:lnTo>
                    <a:lnTo>
                      <a:pt x="75" y="329"/>
                    </a:lnTo>
                    <a:lnTo>
                      <a:pt x="69" y="329"/>
                    </a:lnTo>
                    <a:lnTo>
                      <a:pt x="65" y="331"/>
                    </a:lnTo>
                    <a:lnTo>
                      <a:pt x="59" y="333"/>
                    </a:lnTo>
                    <a:lnTo>
                      <a:pt x="57" y="335"/>
                    </a:lnTo>
                    <a:lnTo>
                      <a:pt x="65" y="297"/>
                    </a:lnTo>
                    <a:lnTo>
                      <a:pt x="76" y="259"/>
                    </a:lnTo>
                    <a:lnTo>
                      <a:pt x="84" y="219"/>
                    </a:lnTo>
                    <a:lnTo>
                      <a:pt x="95" y="179"/>
                    </a:lnTo>
                    <a:lnTo>
                      <a:pt x="105" y="137"/>
                    </a:lnTo>
                    <a:lnTo>
                      <a:pt x="113" y="97"/>
                    </a:lnTo>
                    <a:lnTo>
                      <a:pt x="122" y="57"/>
                    </a:lnTo>
                    <a:lnTo>
                      <a:pt x="130" y="21"/>
                    </a:lnTo>
                    <a:lnTo>
                      <a:pt x="128" y="17"/>
                    </a:lnTo>
                    <a:lnTo>
                      <a:pt x="124" y="17"/>
                    </a:lnTo>
                    <a:lnTo>
                      <a:pt x="118" y="15"/>
                    </a:lnTo>
                    <a:lnTo>
                      <a:pt x="118" y="13"/>
                    </a:lnTo>
                    <a:lnTo>
                      <a:pt x="109" y="29"/>
                    </a:lnTo>
                    <a:lnTo>
                      <a:pt x="103" y="44"/>
                    </a:lnTo>
                    <a:lnTo>
                      <a:pt x="97" y="63"/>
                    </a:lnTo>
                    <a:lnTo>
                      <a:pt x="94" y="82"/>
                    </a:lnTo>
                    <a:lnTo>
                      <a:pt x="88" y="101"/>
                    </a:lnTo>
                    <a:lnTo>
                      <a:pt x="82" y="126"/>
                    </a:lnTo>
                    <a:lnTo>
                      <a:pt x="76" y="152"/>
                    </a:lnTo>
                    <a:lnTo>
                      <a:pt x="69" y="183"/>
                    </a:lnTo>
                    <a:lnTo>
                      <a:pt x="63" y="202"/>
                    </a:lnTo>
                    <a:lnTo>
                      <a:pt x="59" y="223"/>
                    </a:lnTo>
                    <a:lnTo>
                      <a:pt x="54" y="243"/>
                    </a:lnTo>
                    <a:lnTo>
                      <a:pt x="50" y="266"/>
                    </a:lnTo>
                    <a:lnTo>
                      <a:pt x="44" y="289"/>
                    </a:lnTo>
                    <a:lnTo>
                      <a:pt x="38" y="310"/>
                    </a:lnTo>
                    <a:lnTo>
                      <a:pt x="29" y="331"/>
                    </a:lnTo>
                    <a:lnTo>
                      <a:pt x="23" y="354"/>
                    </a:lnTo>
                    <a:lnTo>
                      <a:pt x="18" y="354"/>
                    </a:lnTo>
                    <a:lnTo>
                      <a:pt x="12" y="354"/>
                    </a:lnTo>
                    <a:lnTo>
                      <a:pt x="4" y="356"/>
                    </a:lnTo>
                    <a:lnTo>
                      <a:pt x="0" y="356"/>
                    </a:lnTo>
                    <a:lnTo>
                      <a:pt x="12" y="316"/>
                    </a:lnTo>
                    <a:lnTo>
                      <a:pt x="23" y="272"/>
                    </a:lnTo>
                    <a:lnTo>
                      <a:pt x="35" y="226"/>
                    </a:lnTo>
                    <a:lnTo>
                      <a:pt x="46" y="181"/>
                    </a:lnTo>
                    <a:lnTo>
                      <a:pt x="57" y="135"/>
                    </a:lnTo>
                    <a:lnTo>
                      <a:pt x="71" y="91"/>
                    </a:lnTo>
                    <a:lnTo>
                      <a:pt x="84" y="50"/>
                    </a:lnTo>
                    <a:lnTo>
                      <a:pt x="99" y="10"/>
                    </a:lnTo>
                    <a:lnTo>
                      <a:pt x="103" y="4"/>
                    </a:lnTo>
                    <a:lnTo>
                      <a:pt x="109" y="2"/>
                    </a:lnTo>
                    <a:lnTo>
                      <a:pt x="114" y="0"/>
                    </a:lnTo>
                    <a:lnTo>
                      <a:pt x="124" y="0"/>
                    </a:lnTo>
                    <a:lnTo>
                      <a:pt x="132" y="2"/>
                    </a:lnTo>
                    <a:lnTo>
                      <a:pt x="139" y="6"/>
                    </a:lnTo>
                    <a:lnTo>
                      <a:pt x="145" y="10"/>
                    </a:lnTo>
                    <a:lnTo>
                      <a:pt x="147" y="17"/>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22" name="Freeform 129"/>
              <p:cNvSpPr>
                <a:spLocks/>
              </p:cNvSpPr>
              <p:nvPr/>
            </p:nvSpPr>
            <p:spPr bwMode="auto">
              <a:xfrm>
                <a:off x="2437" y="1126"/>
                <a:ext cx="78" cy="49"/>
              </a:xfrm>
              <a:custGeom>
                <a:avLst/>
                <a:gdLst>
                  <a:gd name="T0" fmla="*/ 1 w 155"/>
                  <a:gd name="T1" fmla="*/ 1 h 98"/>
                  <a:gd name="T2" fmla="*/ 1 w 155"/>
                  <a:gd name="T3" fmla="*/ 1 h 98"/>
                  <a:gd name="T4" fmla="*/ 1 w 155"/>
                  <a:gd name="T5" fmla="*/ 1 h 98"/>
                  <a:gd name="T6" fmla="*/ 1 w 155"/>
                  <a:gd name="T7" fmla="*/ 1 h 98"/>
                  <a:gd name="T8" fmla="*/ 1 w 155"/>
                  <a:gd name="T9" fmla="*/ 1 h 98"/>
                  <a:gd name="T10" fmla="*/ 1 w 155"/>
                  <a:gd name="T11" fmla="*/ 1 h 98"/>
                  <a:gd name="T12" fmla="*/ 1 w 155"/>
                  <a:gd name="T13" fmla="*/ 1 h 98"/>
                  <a:gd name="T14" fmla="*/ 1 w 155"/>
                  <a:gd name="T15" fmla="*/ 1 h 98"/>
                  <a:gd name="T16" fmla="*/ 1 w 155"/>
                  <a:gd name="T17" fmla="*/ 1 h 98"/>
                  <a:gd name="T18" fmla="*/ 1 w 155"/>
                  <a:gd name="T19" fmla="*/ 1 h 98"/>
                  <a:gd name="T20" fmla="*/ 1 w 155"/>
                  <a:gd name="T21" fmla="*/ 1 h 98"/>
                  <a:gd name="T22" fmla="*/ 1 w 155"/>
                  <a:gd name="T23" fmla="*/ 1 h 98"/>
                  <a:gd name="T24" fmla="*/ 1 w 155"/>
                  <a:gd name="T25" fmla="*/ 1 h 98"/>
                  <a:gd name="T26" fmla="*/ 1 w 155"/>
                  <a:gd name="T27" fmla="*/ 1 h 98"/>
                  <a:gd name="T28" fmla="*/ 1 w 155"/>
                  <a:gd name="T29" fmla="*/ 1 h 98"/>
                  <a:gd name="T30" fmla="*/ 1 w 155"/>
                  <a:gd name="T31" fmla="*/ 1 h 98"/>
                  <a:gd name="T32" fmla="*/ 1 w 155"/>
                  <a:gd name="T33" fmla="*/ 1 h 98"/>
                  <a:gd name="T34" fmla="*/ 1 w 155"/>
                  <a:gd name="T35" fmla="*/ 1 h 98"/>
                  <a:gd name="T36" fmla="*/ 1 w 155"/>
                  <a:gd name="T37" fmla="*/ 1 h 98"/>
                  <a:gd name="T38" fmla="*/ 1 w 155"/>
                  <a:gd name="T39" fmla="*/ 1 h 98"/>
                  <a:gd name="T40" fmla="*/ 1 w 155"/>
                  <a:gd name="T41" fmla="*/ 1 h 98"/>
                  <a:gd name="T42" fmla="*/ 1 w 155"/>
                  <a:gd name="T43" fmla="*/ 1 h 98"/>
                  <a:gd name="T44" fmla="*/ 1 w 155"/>
                  <a:gd name="T45" fmla="*/ 1 h 98"/>
                  <a:gd name="T46" fmla="*/ 1 w 155"/>
                  <a:gd name="T47" fmla="*/ 1 h 98"/>
                  <a:gd name="T48" fmla="*/ 1 w 155"/>
                  <a:gd name="T49" fmla="*/ 1 h 98"/>
                  <a:gd name="T50" fmla="*/ 1 w 155"/>
                  <a:gd name="T51" fmla="*/ 1 h 98"/>
                  <a:gd name="T52" fmla="*/ 1 w 155"/>
                  <a:gd name="T53" fmla="*/ 1 h 98"/>
                  <a:gd name="T54" fmla="*/ 1 w 155"/>
                  <a:gd name="T55" fmla="*/ 1 h 98"/>
                  <a:gd name="T56" fmla="*/ 1 w 155"/>
                  <a:gd name="T57" fmla="*/ 1 h 98"/>
                  <a:gd name="T58" fmla="*/ 1 w 155"/>
                  <a:gd name="T59" fmla="*/ 1 h 98"/>
                  <a:gd name="T60" fmla="*/ 1 w 155"/>
                  <a:gd name="T61" fmla="*/ 1 h 98"/>
                  <a:gd name="T62" fmla="*/ 1 w 155"/>
                  <a:gd name="T63" fmla="*/ 1 h 98"/>
                  <a:gd name="T64" fmla="*/ 0 w 155"/>
                  <a:gd name="T65" fmla="*/ 1 h 98"/>
                  <a:gd name="T66" fmla="*/ 1 w 155"/>
                  <a:gd name="T67" fmla="*/ 1 h 98"/>
                  <a:gd name="T68" fmla="*/ 1 w 155"/>
                  <a:gd name="T69" fmla="*/ 1 h 98"/>
                  <a:gd name="T70" fmla="*/ 1 w 155"/>
                  <a:gd name="T71" fmla="*/ 1 h 98"/>
                  <a:gd name="T72" fmla="*/ 1 w 155"/>
                  <a:gd name="T73" fmla="*/ 1 h 98"/>
                  <a:gd name="T74" fmla="*/ 1 w 155"/>
                  <a:gd name="T75" fmla="*/ 1 h 98"/>
                  <a:gd name="T76" fmla="*/ 1 w 155"/>
                  <a:gd name="T77" fmla="*/ 1 h 98"/>
                  <a:gd name="T78" fmla="*/ 1 w 155"/>
                  <a:gd name="T79" fmla="*/ 1 h 98"/>
                  <a:gd name="T80" fmla="*/ 1 w 155"/>
                  <a:gd name="T81" fmla="*/ 1 h 98"/>
                  <a:gd name="T82" fmla="*/ 1 w 155"/>
                  <a:gd name="T83" fmla="*/ 0 h 98"/>
                  <a:gd name="T84" fmla="*/ 1 w 155"/>
                  <a:gd name="T85" fmla="*/ 0 h 98"/>
                  <a:gd name="T86" fmla="*/ 1 w 155"/>
                  <a:gd name="T87" fmla="*/ 1 h 98"/>
                  <a:gd name="T88" fmla="*/ 1 w 155"/>
                  <a:gd name="T89" fmla="*/ 1 h 9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5"/>
                  <a:gd name="T136" fmla="*/ 0 h 98"/>
                  <a:gd name="T137" fmla="*/ 155 w 155"/>
                  <a:gd name="T138" fmla="*/ 98 h 9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5" h="98">
                    <a:moveTo>
                      <a:pt x="93" y="1"/>
                    </a:moveTo>
                    <a:lnTo>
                      <a:pt x="87" y="19"/>
                    </a:lnTo>
                    <a:lnTo>
                      <a:pt x="72" y="17"/>
                    </a:lnTo>
                    <a:lnTo>
                      <a:pt x="57" y="19"/>
                    </a:lnTo>
                    <a:lnTo>
                      <a:pt x="41" y="24"/>
                    </a:lnTo>
                    <a:lnTo>
                      <a:pt x="30" y="34"/>
                    </a:lnTo>
                    <a:lnTo>
                      <a:pt x="22" y="41"/>
                    </a:lnTo>
                    <a:lnTo>
                      <a:pt x="22" y="53"/>
                    </a:lnTo>
                    <a:lnTo>
                      <a:pt x="30" y="62"/>
                    </a:lnTo>
                    <a:lnTo>
                      <a:pt x="51" y="72"/>
                    </a:lnTo>
                    <a:lnTo>
                      <a:pt x="62" y="76"/>
                    </a:lnTo>
                    <a:lnTo>
                      <a:pt x="78" y="76"/>
                    </a:lnTo>
                    <a:lnTo>
                      <a:pt x="93" y="76"/>
                    </a:lnTo>
                    <a:lnTo>
                      <a:pt x="108" y="72"/>
                    </a:lnTo>
                    <a:lnTo>
                      <a:pt x="121" y="66"/>
                    </a:lnTo>
                    <a:lnTo>
                      <a:pt x="131" y="57"/>
                    </a:lnTo>
                    <a:lnTo>
                      <a:pt x="136" y="45"/>
                    </a:lnTo>
                    <a:lnTo>
                      <a:pt x="136" y="30"/>
                    </a:lnTo>
                    <a:lnTo>
                      <a:pt x="142" y="30"/>
                    </a:lnTo>
                    <a:lnTo>
                      <a:pt x="150" y="30"/>
                    </a:lnTo>
                    <a:lnTo>
                      <a:pt x="155" y="47"/>
                    </a:lnTo>
                    <a:lnTo>
                      <a:pt x="155" y="60"/>
                    </a:lnTo>
                    <a:lnTo>
                      <a:pt x="148" y="74"/>
                    </a:lnTo>
                    <a:lnTo>
                      <a:pt x="136" y="83"/>
                    </a:lnTo>
                    <a:lnTo>
                      <a:pt x="119" y="89"/>
                    </a:lnTo>
                    <a:lnTo>
                      <a:pt x="102" y="95"/>
                    </a:lnTo>
                    <a:lnTo>
                      <a:pt x="85" y="96"/>
                    </a:lnTo>
                    <a:lnTo>
                      <a:pt x="68" y="98"/>
                    </a:lnTo>
                    <a:lnTo>
                      <a:pt x="43" y="93"/>
                    </a:lnTo>
                    <a:lnTo>
                      <a:pt x="24" y="85"/>
                    </a:lnTo>
                    <a:lnTo>
                      <a:pt x="11" y="74"/>
                    </a:lnTo>
                    <a:lnTo>
                      <a:pt x="3" y="60"/>
                    </a:lnTo>
                    <a:lnTo>
                      <a:pt x="0" y="45"/>
                    </a:lnTo>
                    <a:lnTo>
                      <a:pt x="5" y="30"/>
                    </a:lnTo>
                    <a:lnTo>
                      <a:pt x="17" y="19"/>
                    </a:lnTo>
                    <a:lnTo>
                      <a:pt x="40" y="9"/>
                    </a:lnTo>
                    <a:lnTo>
                      <a:pt x="43" y="7"/>
                    </a:lnTo>
                    <a:lnTo>
                      <a:pt x="51" y="5"/>
                    </a:lnTo>
                    <a:lnTo>
                      <a:pt x="59" y="3"/>
                    </a:lnTo>
                    <a:lnTo>
                      <a:pt x="66" y="3"/>
                    </a:lnTo>
                    <a:lnTo>
                      <a:pt x="74" y="1"/>
                    </a:lnTo>
                    <a:lnTo>
                      <a:pt x="79" y="0"/>
                    </a:lnTo>
                    <a:lnTo>
                      <a:pt x="87" y="0"/>
                    </a:lnTo>
                    <a:lnTo>
                      <a:pt x="93" y="1"/>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23" name="Freeform 130"/>
              <p:cNvSpPr>
                <a:spLocks/>
              </p:cNvSpPr>
              <p:nvPr/>
            </p:nvSpPr>
            <p:spPr bwMode="auto">
              <a:xfrm>
                <a:off x="2404" y="1139"/>
                <a:ext cx="129" cy="200"/>
              </a:xfrm>
              <a:custGeom>
                <a:avLst/>
                <a:gdLst>
                  <a:gd name="T0" fmla="*/ 0 w 259"/>
                  <a:gd name="T1" fmla="*/ 1 h 399"/>
                  <a:gd name="T2" fmla="*/ 0 w 259"/>
                  <a:gd name="T3" fmla="*/ 1 h 399"/>
                  <a:gd name="T4" fmla="*/ 0 w 259"/>
                  <a:gd name="T5" fmla="*/ 1 h 399"/>
                  <a:gd name="T6" fmla="*/ 0 w 259"/>
                  <a:gd name="T7" fmla="*/ 1 h 399"/>
                  <a:gd name="T8" fmla="*/ 0 w 259"/>
                  <a:gd name="T9" fmla="*/ 1 h 399"/>
                  <a:gd name="T10" fmla="*/ 0 w 259"/>
                  <a:gd name="T11" fmla="*/ 1 h 399"/>
                  <a:gd name="T12" fmla="*/ 0 w 259"/>
                  <a:gd name="T13" fmla="*/ 1 h 399"/>
                  <a:gd name="T14" fmla="*/ 0 w 259"/>
                  <a:gd name="T15" fmla="*/ 1 h 399"/>
                  <a:gd name="T16" fmla="*/ 0 w 259"/>
                  <a:gd name="T17" fmla="*/ 1 h 399"/>
                  <a:gd name="T18" fmla="*/ 0 w 259"/>
                  <a:gd name="T19" fmla="*/ 1 h 399"/>
                  <a:gd name="T20" fmla="*/ 0 w 259"/>
                  <a:gd name="T21" fmla="*/ 1 h 399"/>
                  <a:gd name="T22" fmla="*/ 0 w 259"/>
                  <a:gd name="T23" fmla="*/ 1 h 399"/>
                  <a:gd name="T24" fmla="*/ 0 w 259"/>
                  <a:gd name="T25" fmla="*/ 1 h 399"/>
                  <a:gd name="T26" fmla="*/ 0 w 259"/>
                  <a:gd name="T27" fmla="*/ 1 h 399"/>
                  <a:gd name="T28" fmla="*/ 0 w 259"/>
                  <a:gd name="T29" fmla="*/ 1 h 399"/>
                  <a:gd name="T30" fmla="*/ 0 w 259"/>
                  <a:gd name="T31" fmla="*/ 1 h 399"/>
                  <a:gd name="T32" fmla="*/ 0 w 259"/>
                  <a:gd name="T33" fmla="*/ 1 h 399"/>
                  <a:gd name="T34" fmla="*/ 0 w 259"/>
                  <a:gd name="T35" fmla="*/ 1 h 399"/>
                  <a:gd name="T36" fmla="*/ 0 w 259"/>
                  <a:gd name="T37" fmla="*/ 1 h 399"/>
                  <a:gd name="T38" fmla="*/ 0 w 259"/>
                  <a:gd name="T39" fmla="*/ 1 h 399"/>
                  <a:gd name="T40" fmla="*/ 0 w 259"/>
                  <a:gd name="T41" fmla="*/ 1 h 399"/>
                  <a:gd name="T42" fmla="*/ 0 w 259"/>
                  <a:gd name="T43" fmla="*/ 1 h 399"/>
                  <a:gd name="T44" fmla="*/ 0 w 259"/>
                  <a:gd name="T45" fmla="*/ 1 h 399"/>
                  <a:gd name="T46" fmla="*/ 0 w 259"/>
                  <a:gd name="T47" fmla="*/ 1 h 399"/>
                  <a:gd name="T48" fmla="*/ 0 w 259"/>
                  <a:gd name="T49" fmla="*/ 1 h 399"/>
                  <a:gd name="T50" fmla="*/ 0 w 259"/>
                  <a:gd name="T51" fmla="*/ 1 h 399"/>
                  <a:gd name="T52" fmla="*/ 0 w 259"/>
                  <a:gd name="T53" fmla="*/ 1 h 399"/>
                  <a:gd name="T54" fmla="*/ 0 w 259"/>
                  <a:gd name="T55" fmla="*/ 1 h 399"/>
                  <a:gd name="T56" fmla="*/ 0 w 259"/>
                  <a:gd name="T57" fmla="*/ 1 h 399"/>
                  <a:gd name="T58" fmla="*/ 0 w 259"/>
                  <a:gd name="T59" fmla="*/ 1 h 399"/>
                  <a:gd name="T60" fmla="*/ 0 w 259"/>
                  <a:gd name="T61" fmla="*/ 1 h 399"/>
                  <a:gd name="T62" fmla="*/ 0 w 259"/>
                  <a:gd name="T63" fmla="*/ 1 h 399"/>
                  <a:gd name="T64" fmla="*/ 0 w 259"/>
                  <a:gd name="T65" fmla="*/ 1 h 399"/>
                  <a:gd name="T66" fmla="*/ 0 w 259"/>
                  <a:gd name="T67" fmla="*/ 1 h 399"/>
                  <a:gd name="T68" fmla="*/ 0 w 259"/>
                  <a:gd name="T69" fmla="*/ 1 h 399"/>
                  <a:gd name="T70" fmla="*/ 0 w 259"/>
                  <a:gd name="T71" fmla="*/ 1 h 399"/>
                  <a:gd name="T72" fmla="*/ 0 w 259"/>
                  <a:gd name="T73" fmla="*/ 1 h 399"/>
                  <a:gd name="T74" fmla="*/ 0 w 259"/>
                  <a:gd name="T75" fmla="*/ 1 h 399"/>
                  <a:gd name="T76" fmla="*/ 0 w 259"/>
                  <a:gd name="T77" fmla="*/ 0 h 39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9"/>
                  <a:gd name="T118" fmla="*/ 0 h 399"/>
                  <a:gd name="T119" fmla="*/ 259 w 259"/>
                  <a:gd name="T120" fmla="*/ 399 h 39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9" h="399">
                    <a:moveTo>
                      <a:pt x="215" y="0"/>
                    </a:moveTo>
                    <a:lnTo>
                      <a:pt x="221" y="4"/>
                    </a:lnTo>
                    <a:lnTo>
                      <a:pt x="226" y="17"/>
                    </a:lnTo>
                    <a:lnTo>
                      <a:pt x="230" y="34"/>
                    </a:lnTo>
                    <a:lnTo>
                      <a:pt x="234" y="57"/>
                    </a:lnTo>
                    <a:lnTo>
                      <a:pt x="234" y="82"/>
                    </a:lnTo>
                    <a:lnTo>
                      <a:pt x="236" y="107"/>
                    </a:lnTo>
                    <a:lnTo>
                      <a:pt x="236" y="129"/>
                    </a:lnTo>
                    <a:lnTo>
                      <a:pt x="238" y="150"/>
                    </a:lnTo>
                    <a:lnTo>
                      <a:pt x="240" y="175"/>
                    </a:lnTo>
                    <a:lnTo>
                      <a:pt x="243" y="198"/>
                    </a:lnTo>
                    <a:lnTo>
                      <a:pt x="249" y="223"/>
                    </a:lnTo>
                    <a:lnTo>
                      <a:pt x="253" y="245"/>
                    </a:lnTo>
                    <a:lnTo>
                      <a:pt x="255" y="268"/>
                    </a:lnTo>
                    <a:lnTo>
                      <a:pt x="259" y="291"/>
                    </a:lnTo>
                    <a:lnTo>
                      <a:pt x="259" y="314"/>
                    </a:lnTo>
                    <a:lnTo>
                      <a:pt x="259" y="338"/>
                    </a:lnTo>
                    <a:lnTo>
                      <a:pt x="251" y="356"/>
                    </a:lnTo>
                    <a:lnTo>
                      <a:pt x="236" y="369"/>
                    </a:lnTo>
                    <a:lnTo>
                      <a:pt x="217" y="380"/>
                    </a:lnTo>
                    <a:lnTo>
                      <a:pt x="194" y="388"/>
                    </a:lnTo>
                    <a:lnTo>
                      <a:pt x="167" y="392"/>
                    </a:lnTo>
                    <a:lnTo>
                      <a:pt x="143" y="396"/>
                    </a:lnTo>
                    <a:lnTo>
                      <a:pt x="120" y="397"/>
                    </a:lnTo>
                    <a:lnTo>
                      <a:pt x="99" y="399"/>
                    </a:lnTo>
                    <a:lnTo>
                      <a:pt x="69" y="396"/>
                    </a:lnTo>
                    <a:lnTo>
                      <a:pt x="44" y="390"/>
                    </a:lnTo>
                    <a:lnTo>
                      <a:pt x="25" y="382"/>
                    </a:lnTo>
                    <a:lnTo>
                      <a:pt x="13" y="371"/>
                    </a:lnTo>
                    <a:lnTo>
                      <a:pt x="2" y="354"/>
                    </a:lnTo>
                    <a:lnTo>
                      <a:pt x="0" y="333"/>
                    </a:lnTo>
                    <a:lnTo>
                      <a:pt x="2" y="304"/>
                    </a:lnTo>
                    <a:lnTo>
                      <a:pt x="10" y="272"/>
                    </a:lnTo>
                    <a:lnTo>
                      <a:pt x="15" y="240"/>
                    </a:lnTo>
                    <a:lnTo>
                      <a:pt x="25" y="207"/>
                    </a:lnTo>
                    <a:lnTo>
                      <a:pt x="32" y="175"/>
                    </a:lnTo>
                    <a:lnTo>
                      <a:pt x="42" y="145"/>
                    </a:lnTo>
                    <a:lnTo>
                      <a:pt x="50" y="112"/>
                    </a:lnTo>
                    <a:lnTo>
                      <a:pt x="57" y="82"/>
                    </a:lnTo>
                    <a:lnTo>
                      <a:pt x="63" y="50"/>
                    </a:lnTo>
                    <a:lnTo>
                      <a:pt x="67" y="17"/>
                    </a:lnTo>
                    <a:lnTo>
                      <a:pt x="74" y="17"/>
                    </a:lnTo>
                    <a:lnTo>
                      <a:pt x="80" y="17"/>
                    </a:lnTo>
                    <a:lnTo>
                      <a:pt x="86" y="31"/>
                    </a:lnTo>
                    <a:lnTo>
                      <a:pt x="88" y="48"/>
                    </a:lnTo>
                    <a:lnTo>
                      <a:pt x="86" y="61"/>
                    </a:lnTo>
                    <a:lnTo>
                      <a:pt x="84" y="80"/>
                    </a:lnTo>
                    <a:lnTo>
                      <a:pt x="80" y="95"/>
                    </a:lnTo>
                    <a:lnTo>
                      <a:pt x="76" y="112"/>
                    </a:lnTo>
                    <a:lnTo>
                      <a:pt x="72" y="127"/>
                    </a:lnTo>
                    <a:lnTo>
                      <a:pt x="70" y="143"/>
                    </a:lnTo>
                    <a:lnTo>
                      <a:pt x="63" y="167"/>
                    </a:lnTo>
                    <a:lnTo>
                      <a:pt x="55" y="194"/>
                    </a:lnTo>
                    <a:lnTo>
                      <a:pt x="44" y="219"/>
                    </a:lnTo>
                    <a:lnTo>
                      <a:pt x="36" y="245"/>
                    </a:lnTo>
                    <a:lnTo>
                      <a:pt x="27" y="270"/>
                    </a:lnTo>
                    <a:lnTo>
                      <a:pt x="21" y="293"/>
                    </a:lnTo>
                    <a:lnTo>
                      <a:pt x="19" y="316"/>
                    </a:lnTo>
                    <a:lnTo>
                      <a:pt x="23" y="338"/>
                    </a:lnTo>
                    <a:lnTo>
                      <a:pt x="36" y="356"/>
                    </a:lnTo>
                    <a:lnTo>
                      <a:pt x="63" y="369"/>
                    </a:lnTo>
                    <a:lnTo>
                      <a:pt x="97" y="376"/>
                    </a:lnTo>
                    <a:lnTo>
                      <a:pt x="137" y="376"/>
                    </a:lnTo>
                    <a:lnTo>
                      <a:pt x="175" y="371"/>
                    </a:lnTo>
                    <a:lnTo>
                      <a:pt x="207" y="361"/>
                    </a:lnTo>
                    <a:lnTo>
                      <a:pt x="230" y="344"/>
                    </a:lnTo>
                    <a:lnTo>
                      <a:pt x="238" y="323"/>
                    </a:lnTo>
                    <a:lnTo>
                      <a:pt x="234" y="278"/>
                    </a:lnTo>
                    <a:lnTo>
                      <a:pt x="230" y="238"/>
                    </a:lnTo>
                    <a:lnTo>
                      <a:pt x="222" y="196"/>
                    </a:lnTo>
                    <a:lnTo>
                      <a:pt x="217" y="160"/>
                    </a:lnTo>
                    <a:lnTo>
                      <a:pt x="211" y="120"/>
                    </a:lnTo>
                    <a:lnTo>
                      <a:pt x="207" y="84"/>
                    </a:lnTo>
                    <a:lnTo>
                      <a:pt x="207" y="44"/>
                    </a:lnTo>
                    <a:lnTo>
                      <a:pt x="209" y="4"/>
                    </a:lnTo>
                    <a:lnTo>
                      <a:pt x="211" y="2"/>
                    </a:lnTo>
                    <a:lnTo>
                      <a:pt x="215"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24" name="Freeform 131"/>
              <p:cNvSpPr>
                <a:spLocks/>
              </p:cNvSpPr>
              <p:nvPr/>
            </p:nvSpPr>
            <p:spPr bwMode="auto">
              <a:xfrm>
                <a:off x="1695" y="1322"/>
                <a:ext cx="319" cy="111"/>
              </a:xfrm>
              <a:custGeom>
                <a:avLst/>
                <a:gdLst>
                  <a:gd name="T0" fmla="*/ 0 w 639"/>
                  <a:gd name="T1" fmla="*/ 0 h 222"/>
                  <a:gd name="T2" fmla="*/ 0 w 639"/>
                  <a:gd name="T3" fmla="*/ 1 h 222"/>
                  <a:gd name="T4" fmla="*/ 0 w 639"/>
                  <a:gd name="T5" fmla="*/ 1 h 222"/>
                  <a:gd name="T6" fmla="*/ 0 w 639"/>
                  <a:gd name="T7" fmla="*/ 1 h 222"/>
                  <a:gd name="T8" fmla="*/ 0 w 639"/>
                  <a:gd name="T9" fmla="*/ 1 h 222"/>
                  <a:gd name="T10" fmla="*/ 0 w 639"/>
                  <a:gd name="T11" fmla="*/ 1 h 222"/>
                  <a:gd name="T12" fmla="*/ 0 w 639"/>
                  <a:gd name="T13" fmla="*/ 1 h 222"/>
                  <a:gd name="T14" fmla="*/ 0 w 639"/>
                  <a:gd name="T15" fmla="*/ 1 h 222"/>
                  <a:gd name="T16" fmla="*/ 0 w 639"/>
                  <a:gd name="T17" fmla="*/ 1 h 222"/>
                  <a:gd name="T18" fmla="*/ 0 w 639"/>
                  <a:gd name="T19" fmla="*/ 1 h 222"/>
                  <a:gd name="T20" fmla="*/ 0 w 639"/>
                  <a:gd name="T21" fmla="*/ 1 h 222"/>
                  <a:gd name="T22" fmla="*/ 0 w 639"/>
                  <a:gd name="T23" fmla="*/ 1 h 222"/>
                  <a:gd name="T24" fmla="*/ 0 w 639"/>
                  <a:gd name="T25" fmla="*/ 1 h 222"/>
                  <a:gd name="T26" fmla="*/ 0 w 639"/>
                  <a:gd name="T27" fmla="*/ 1 h 222"/>
                  <a:gd name="T28" fmla="*/ 0 w 639"/>
                  <a:gd name="T29" fmla="*/ 1 h 222"/>
                  <a:gd name="T30" fmla="*/ 0 w 639"/>
                  <a:gd name="T31" fmla="*/ 1 h 222"/>
                  <a:gd name="T32" fmla="*/ 0 w 639"/>
                  <a:gd name="T33" fmla="*/ 1 h 222"/>
                  <a:gd name="T34" fmla="*/ 0 w 639"/>
                  <a:gd name="T35" fmla="*/ 1 h 222"/>
                  <a:gd name="T36" fmla="*/ 0 w 639"/>
                  <a:gd name="T37" fmla="*/ 1 h 222"/>
                  <a:gd name="T38" fmla="*/ 0 w 639"/>
                  <a:gd name="T39" fmla="*/ 1 h 222"/>
                  <a:gd name="T40" fmla="*/ 0 w 639"/>
                  <a:gd name="T41" fmla="*/ 1 h 222"/>
                  <a:gd name="T42" fmla="*/ 0 w 639"/>
                  <a:gd name="T43" fmla="*/ 1 h 222"/>
                  <a:gd name="T44" fmla="*/ 0 w 639"/>
                  <a:gd name="T45" fmla="*/ 1 h 222"/>
                  <a:gd name="T46" fmla="*/ 0 w 639"/>
                  <a:gd name="T47" fmla="*/ 1 h 222"/>
                  <a:gd name="T48" fmla="*/ 0 w 639"/>
                  <a:gd name="T49" fmla="*/ 1 h 222"/>
                  <a:gd name="T50" fmla="*/ 0 w 639"/>
                  <a:gd name="T51" fmla="*/ 1 h 222"/>
                  <a:gd name="T52" fmla="*/ 0 w 639"/>
                  <a:gd name="T53" fmla="*/ 1 h 222"/>
                  <a:gd name="T54" fmla="*/ 0 w 639"/>
                  <a:gd name="T55" fmla="*/ 1 h 222"/>
                  <a:gd name="T56" fmla="*/ 0 w 639"/>
                  <a:gd name="T57" fmla="*/ 1 h 222"/>
                  <a:gd name="T58" fmla="*/ 0 w 639"/>
                  <a:gd name="T59" fmla="*/ 1 h 222"/>
                  <a:gd name="T60" fmla="*/ 0 w 639"/>
                  <a:gd name="T61" fmla="*/ 1 h 222"/>
                  <a:gd name="T62" fmla="*/ 0 w 639"/>
                  <a:gd name="T63" fmla="*/ 1 h 222"/>
                  <a:gd name="T64" fmla="*/ 0 w 639"/>
                  <a:gd name="T65" fmla="*/ 0 h 222"/>
                  <a:gd name="T66" fmla="*/ 0 w 639"/>
                  <a:gd name="T67" fmla="*/ 0 h 2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39"/>
                  <a:gd name="T103" fmla="*/ 0 h 222"/>
                  <a:gd name="T104" fmla="*/ 639 w 639"/>
                  <a:gd name="T105" fmla="*/ 222 h 22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39" h="222">
                    <a:moveTo>
                      <a:pt x="635" y="0"/>
                    </a:moveTo>
                    <a:lnTo>
                      <a:pt x="637" y="2"/>
                    </a:lnTo>
                    <a:lnTo>
                      <a:pt x="637" y="10"/>
                    </a:lnTo>
                    <a:lnTo>
                      <a:pt x="637" y="17"/>
                    </a:lnTo>
                    <a:lnTo>
                      <a:pt x="639" y="23"/>
                    </a:lnTo>
                    <a:lnTo>
                      <a:pt x="608" y="32"/>
                    </a:lnTo>
                    <a:lnTo>
                      <a:pt x="565" y="48"/>
                    </a:lnTo>
                    <a:lnTo>
                      <a:pt x="510" y="63"/>
                    </a:lnTo>
                    <a:lnTo>
                      <a:pt x="451" y="84"/>
                    </a:lnTo>
                    <a:lnTo>
                      <a:pt x="390" y="101"/>
                    </a:lnTo>
                    <a:lnTo>
                      <a:pt x="331" y="120"/>
                    </a:lnTo>
                    <a:lnTo>
                      <a:pt x="280" y="135"/>
                    </a:lnTo>
                    <a:lnTo>
                      <a:pt x="242" y="148"/>
                    </a:lnTo>
                    <a:lnTo>
                      <a:pt x="211" y="156"/>
                    </a:lnTo>
                    <a:lnTo>
                      <a:pt x="183" y="164"/>
                    </a:lnTo>
                    <a:lnTo>
                      <a:pt x="152" y="173"/>
                    </a:lnTo>
                    <a:lnTo>
                      <a:pt x="126" y="181"/>
                    </a:lnTo>
                    <a:lnTo>
                      <a:pt x="97" y="188"/>
                    </a:lnTo>
                    <a:lnTo>
                      <a:pt x="71" y="198"/>
                    </a:lnTo>
                    <a:lnTo>
                      <a:pt x="44" y="209"/>
                    </a:lnTo>
                    <a:lnTo>
                      <a:pt x="16" y="222"/>
                    </a:lnTo>
                    <a:lnTo>
                      <a:pt x="8" y="219"/>
                    </a:lnTo>
                    <a:lnTo>
                      <a:pt x="0" y="217"/>
                    </a:lnTo>
                    <a:lnTo>
                      <a:pt x="0" y="211"/>
                    </a:lnTo>
                    <a:lnTo>
                      <a:pt x="0" y="207"/>
                    </a:lnTo>
                    <a:lnTo>
                      <a:pt x="61" y="181"/>
                    </a:lnTo>
                    <a:lnTo>
                      <a:pt x="137" y="154"/>
                    </a:lnTo>
                    <a:lnTo>
                      <a:pt x="225" y="127"/>
                    </a:lnTo>
                    <a:lnTo>
                      <a:pt x="316" y="101"/>
                    </a:lnTo>
                    <a:lnTo>
                      <a:pt x="407" y="72"/>
                    </a:lnTo>
                    <a:lnTo>
                      <a:pt x="494" y="48"/>
                    </a:lnTo>
                    <a:lnTo>
                      <a:pt x="572" y="21"/>
                    </a:lnTo>
                    <a:lnTo>
                      <a:pt x="635"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25" name="Freeform 132"/>
              <p:cNvSpPr>
                <a:spLocks/>
              </p:cNvSpPr>
              <p:nvPr/>
            </p:nvSpPr>
            <p:spPr bwMode="auto">
              <a:xfrm>
                <a:off x="2281" y="1199"/>
                <a:ext cx="158" cy="53"/>
              </a:xfrm>
              <a:custGeom>
                <a:avLst/>
                <a:gdLst>
                  <a:gd name="T0" fmla="*/ 1 w 315"/>
                  <a:gd name="T1" fmla="*/ 0 h 106"/>
                  <a:gd name="T2" fmla="*/ 1 w 315"/>
                  <a:gd name="T3" fmla="*/ 1 h 106"/>
                  <a:gd name="T4" fmla="*/ 1 w 315"/>
                  <a:gd name="T5" fmla="*/ 1 h 106"/>
                  <a:gd name="T6" fmla="*/ 1 w 315"/>
                  <a:gd name="T7" fmla="*/ 1 h 106"/>
                  <a:gd name="T8" fmla="*/ 1 w 315"/>
                  <a:gd name="T9" fmla="*/ 1 h 106"/>
                  <a:gd name="T10" fmla="*/ 1 w 315"/>
                  <a:gd name="T11" fmla="*/ 1 h 106"/>
                  <a:gd name="T12" fmla="*/ 1 w 315"/>
                  <a:gd name="T13" fmla="*/ 1 h 106"/>
                  <a:gd name="T14" fmla="*/ 1 w 315"/>
                  <a:gd name="T15" fmla="*/ 1 h 106"/>
                  <a:gd name="T16" fmla="*/ 1 w 315"/>
                  <a:gd name="T17" fmla="*/ 1 h 106"/>
                  <a:gd name="T18" fmla="*/ 1 w 315"/>
                  <a:gd name="T19" fmla="*/ 1 h 106"/>
                  <a:gd name="T20" fmla="*/ 1 w 315"/>
                  <a:gd name="T21" fmla="*/ 1 h 106"/>
                  <a:gd name="T22" fmla="*/ 1 w 315"/>
                  <a:gd name="T23" fmla="*/ 1 h 106"/>
                  <a:gd name="T24" fmla="*/ 1 w 315"/>
                  <a:gd name="T25" fmla="*/ 1 h 106"/>
                  <a:gd name="T26" fmla="*/ 1 w 315"/>
                  <a:gd name="T27" fmla="*/ 1 h 106"/>
                  <a:gd name="T28" fmla="*/ 1 w 315"/>
                  <a:gd name="T29" fmla="*/ 1 h 106"/>
                  <a:gd name="T30" fmla="*/ 1 w 315"/>
                  <a:gd name="T31" fmla="*/ 1 h 106"/>
                  <a:gd name="T32" fmla="*/ 1 w 315"/>
                  <a:gd name="T33" fmla="*/ 1 h 106"/>
                  <a:gd name="T34" fmla="*/ 1 w 315"/>
                  <a:gd name="T35" fmla="*/ 1 h 106"/>
                  <a:gd name="T36" fmla="*/ 1 w 315"/>
                  <a:gd name="T37" fmla="*/ 1 h 106"/>
                  <a:gd name="T38" fmla="*/ 0 w 315"/>
                  <a:gd name="T39" fmla="*/ 1 h 106"/>
                  <a:gd name="T40" fmla="*/ 0 w 315"/>
                  <a:gd name="T41" fmla="*/ 1 h 106"/>
                  <a:gd name="T42" fmla="*/ 1 w 315"/>
                  <a:gd name="T43" fmla="*/ 1 h 106"/>
                  <a:gd name="T44" fmla="*/ 1 w 315"/>
                  <a:gd name="T45" fmla="*/ 1 h 106"/>
                  <a:gd name="T46" fmla="*/ 1 w 315"/>
                  <a:gd name="T47" fmla="*/ 1 h 106"/>
                  <a:gd name="T48" fmla="*/ 1 w 315"/>
                  <a:gd name="T49" fmla="*/ 1 h 106"/>
                  <a:gd name="T50" fmla="*/ 1 w 315"/>
                  <a:gd name="T51" fmla="*/ 1 h 106"/>
                  <a:gd name="T52" fmla="*/ 1 w 315"/>
                  <a:gd name="T53" fmla="*/ 1 h 106"/>
                  <a:gd name="T54" fmla="*/ 1 w 315"/>
                  <a:gd name="T55" fmla="*/ 1 h 106"/>
                  <a:gd name="T56" fmla="*/ 1 w 315"/>
                  <a:gd name="T57" fmla="*/ 0 h 106"/>
                  <a:gd name="T58" fmla="*/ 1 w 315"/>
                  <a:gd name="T59" fmla="*/ 0 h 1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5"/>
                  <a:gd name="T91" fmla="*/ 0 h 106"/>
                  <a:gd name="T92" fmla="*/ 315 w 315"/>
                  <a:gd name="T93" fmla="*/ 106 h 1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5" h="106">
                    <a:moveTo>
                      <a:pt x="315" y="0"/>
                    </a:moveTo>
                    <a:lnTo>
                      <a:pt x="312" y="2"/>
                    </a:lnTo>
                    <a:lnTo>
                      <a:pt x="310" y="9"/>
                    </a:lnTo>
                    <a:lnTo>
                      <a:pt x="308" y="15"/>
                    </a:lnTo>
                    <a:lnTo>
                      <a:pt x="308" y="21"/>
                    </a:lnTo>
                    <a:lnTo>
                      <a:pt x="279" y="28"/>
                    </a:lnTo>
                    <a:lnTo>
                      <a:pt x="245" y="40"/>
                    </a:lnTo>
                    <a:lnTo>
                      <a:pt x="207" y="49"/>
                    </a:lnTo>
                    <a:lnTo>
                      <a:pt x="167" y="63"/>
                    </a:lnTo>
                    <a:lnTo>
                      <a:pt x="123" y="74"/>
                    </a:lnTo>
                    <a:lnTo>
                      <a:pt x="84" y="85"/>
                    </a:lnTo>
                    <a:lnTo>
                      <a:pt x="46" y="97"/>
                    </a:lnTo>
                    <a:lnTo>
                      <a:pt x="13" y="106"/>
                    </a:lnTo>
                    <a:lnTo>
                      <a:pt x="9" y="104"/>
                    </a:lnTo>
                    <a:lnTo>
                      <a:pt x="9" y="103"/>
                    </a:lnTo>
                    <a:lnTo>
                      <a:pt x="8" y="99"/>
                    </a:lnTo>
                    <a:lnTo>
                      <a:pt x="4" y="99"/>
                    </a:lnTo>
                    <a:lnTo>
                      <a:pt x="2" y="95"/>
                    </a:lnTo>
                    <a:lnTo>
                      <a:pt x="2" y="91"/>
                    </a:lnTo>
                    <a:lnTo>
                      <a:pt x="0" y="87"/>
                    </a:lnTo>
                    <a:lnTo>
                      <a:pt x="0" y="85"/>
                    </a:lnTo>
                    <a:lnTo>
                      <a:pt x="32" y="74"/>
                    </a:lnTo>
                    <a:lnTo>
                      <a:pt x="72" y="63"/>
                    </a:lnTo>
                    <a:lnTo>
                      <a:pt x="116" y="49"/>
                    </a:lnTo>
                    <a:lnTo>
                      <a:pt x="161" y="40"/>
                    </a:lnTo>
                    <a:lnTo>
                      <a:pt x="205" y="27"/>
                    </a:lnTo>
                    <a:lnTo>
                      <a:pt x="247" y="17"/>
                    </a:lnTo>
                    <a:lnTo>
                      <a:pt x="283" y="7"/>
                    </a:lnTo>
                    <a:lnTo>
                      <a:pt x="315"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26" name="Freeform 133"/>
              <p:cNvSpPr>
                <a:spLocks/>
              </p:cNvSpPr>
              <p:nvPr/>
            </p:nvSpPr>
            <p:spPr bwMode="auto">
              <a:xfrm>
                <a:off x="2175" y="1484"/>
                <a:ext cx="46" cy="25"/>
              </a:xfrm>
              <a:custGeom>
                <a:avLst/>
                <a:gdLst>
                  <a:gd name="T0" fmla="*/ 0 w 93"/>
                  <a:gd name="T1" fmla="*/ 0 h 50"/>
                  <a:gd name="T2" fmla="*/ 0 w 93"/>
                  <a:gd name="T3" fmla="*/ 0 h 50"/>
                  <a:gd name="T4" fmla="*/ 0 w 93"/>
                  <a:gd name="T5" fmla="*/ 1 h 50"/>
                  <a:gd name="T6" fmla="*/ 0 w 93"/>
                  <a:gd name="T7" fmla="*/ 1 h 50"/>
                  <a:gd name="T8" fmla="*/ 0 w 93"/>
                  <a:gd name="T9" fmla="*/ 1 h 50"/>
                  <a:gd name="T10" fmla="*/ 0 w 93"/>
                  <a:gd name="T11" fmla="*/ 1 h 50"/>
                  <a:gd name="T12" fmla="*/ 0 w 93"/>
                  <a:gd name="T13" fmla="*/ 1 h 50"/>
                  <a:gd name="T14" fmla="*/ 0 w 93"/>
                  <a:gd name="T15" fmla="*/ 1 h 50"/>
                  <a:gd name="T16" fmla="*/ 0 w 93"/>
                  <a:gd name="T17" fmla="*/ 1 h 50"/>
                  <a:gd name="T18" fmla="*/ 0 w 93"/>
                  <a:gd name="T19" fmla="*/ 1 h 50"/>
                  <a:gd name="T20" fmla="*/ 0 w 93"/>
                  <a:gd name="T21" fmla="*/ 1 h 50"/>
                  <a:gd name="T22" fmla="*/ 0 w 93"/>
                  <a:gd name="T23" fmla="*/ 1 h 50"/>
                  <a:gd name="T24" fmla="*/ 0 w 93"/>
                  <a:gd name="T25" fmla="*/ 1 h 50"/>
                  <a:gd name="T26" fmla="*/ 0 w 93"/>
                  <a:gd name="T27" fmla="*/ 1 h 50"/>
                  <a:gd name="T28" fmla="*/ 0 w 93"/>
                  <a:gd name="T29" fmla="*/ 1 h 50"/>
                  <a:gd name="T30" fmla="*/ 0 w 93"/>
                  <a:gd name="T31" fmla="*/ 1 h 50"/>
                  <a:gd name="T32" fmla="*/ 0 w 93"/>
                  <a:gd name="T33" fmla="*/ 1 h 50"/>
                  <a:gd name="T34" fmla="*/ 0 w 93"/>
                  <a:gd name="T35" fmla="*/ 1 h 50"/>
                  <a:gd name="T36" fmla="*/ 0 w 93"/>
                  <a:gd name="T37" fmla="*/ 1 h 50"/>
                  <a:gd name="T38" fmla="*/ 0 w 93"/>
                  <a:gd name="T39" fmla="*/ 1 h 50"/>
                  <a:gd name="T40" fmla="*/ 0 w 93"/>
                  <a:gd name="T41" fmla="*/ 1 h 50"/>
                  <a:gd name="T42" fmla="*/ 0 w 93"/>
                  <a:gd name="T43" fmla="*/ 1 h 50"/>
                  <a:gd name="T44" fmla="*/ 0 w 93"/>
                  <a:gd name="T45" fmla="*/ 1 h 50"/>
                  <a:gd name="T46" fmla="*/ 0 w 93"/>
                  <a:gd name="T47" fmla="*/ 0 h 50"/>
                  <a:gd name="T48" fmla="*/ 0 w 93"/>
                  <a:gd name="T49" fmla="*/ 0 h 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3"/>
                  <a:gd name="T76" fmla="*/ 0 h 50"/>
                  <a:gd name="T77" fmla="*/ 93 w 93"/>
                  <a:gd name="T78" fmla="*/ 50 h 5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3" h="50">
                    <a:moveTo>
                      <a:pt x="44" y="0"/>
                    </a:moveTo>
                    <a:lnTo>
                      <a:pt x="40" y="0"/>
                    </a:lnTo>
                    <a:lnTo>
                      <a:pt x="34" y="2"/>
                    </a:lnTo>
                    <a:lnTo>
                      <a:pt x="27" y="6"/>
                    </a:lnTo>
                    <a:lnTo>
                      <a:pt x="19" y="12"/>
                    </a:lnTo>
                    <a:lnTo>
                      <a:pt x="11" y="15"/>
                    </a:lnTo>
                    <a:lnTo>
                      <a:pt x="4" y="21"/>
                    </a:lnTo>
                    <a:lnTo>
                      <a:pt x="0" y="27"/>
                    </a:lnTo>
                    <a:lnTo>
                      <a:pt x="0" y="31"/>
                    </a:lnTo>
                    <a:lnTo>
                      <a:pt x="2" y="34"/>
                    </a:lnTo>
                    <a:lnTo>
                      <a:pt x="8" y="38"/>
                    </a:lnTo>
                    <a:lnTo>
                      <a:pt x="13" y="42"/>
                    </a:lnTo>
                    <a:lnTo>
                      <a:pt x="23" y="46"/>
                    </a:lnTo>
                    <a:lnTo>
                      <a:pt x="30" y="48"/>
                    </a:lnTo>
                    <a:lnTo>
                      <a:pt x="42" y="50"/>
                    </a:lnTo>
                    <a:lnTo>
                      <a:pt x="51" y="48"/>
                    </a:lnTo>
                    <a:lnTo>
                      <a:pt x="63" y="48"/>
                    </a:lnTo>
                    <a:lnTo>
                      <a:pt x="72" y="44"/>
                    </a:lnTo>
                    <a:lnTo>
                      <a:pt x="80" y="42"/>
                    </a:lnTo>
                    <a:lnTo>
                      <a:pt x="84" y="38"/>
                    </a:lnTo>
                    <a:lnTo>
                      <a:pt x="88" y="34"/>
                    </a:lnTo>
                    <a:lnTo>
                      <a:pt x="91" y="31"/>
                    </a:lnTo>
                    <a:lnTo>
                      <a:pt x="93" y="29"/>
                    </a:lnTo>
                    <a:lnTo>
                      <a:pt x="44" y="0"/>
                    </a:lnTo>
                    <a:close/>
                  </a:path>
                </a:pathLst>
              </a:custGeom>
              <a:solidFill>
                <a:srgbClr val="FF6666"/>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27" name="Freeform 134"/>
              <p:cNvSpPr>
                <a:spLocks/>
              </p:cNvSpPr>
              <p:nvPr/>
            </p:nvSpPr>
            <p:spPr bwMode="auto">
              <a:xfrm>
                <a:off x="2252" y="1525"/>
                <a:ext cx="42" cy="28"/>
              </a:xfrm>
              <a:custGeom>
                <a:avLst/>
                <a:gdLst>
                  <a:gd name="T0" fmla="*/ 1 w 84"/>
                  <a:gd name="T1" fmla="*/ 0 h 57"/>
                  <a:gd name="T2" fmla="*/ 1 w 84"/>
                  <a:gd name="T3" fmla="*/ 0 h 57"/>
                  <a:gd name="T4" fmla="*/ 1 w 84"/>
                  <a:gd name="T5" fmla="*/ 0 h 57"/>
                  <a:gd name="T6" fmla="*/ 1 w 84"/>
                  <a:gd name="T7" fmla="*/ 0 h 57"/>
                  <a:gd name="T8" fmla="*/ 1 w 84"/>
                  <a:gd name="T9" fmla="*/ 0 h 57"/>
                  <a:gd name="T10" fmla="*/ 1 w 84"/>
                  <a:gd name="T11" fmla="*/ 0 h 57"/>
                  <a:gd name="T12" fmla="*/ 1 w 84"/>
                  <a:gd name="T13" fmla="*/ 0 h 57"/>
                  <a:gd name="T14" fmla="*/ 1 w 84"/>
                  <a:gd name="T15" fmla="*/ 0 h 57"/>
                  <a:gd name="T16" fmla="*/ 1 w 84"/>
                  <a:gd name="T17" fmla="*/ 0 h 57"/>
                  <a:gd name="T18" fmla="*/ 1 w 84"/>
                  <a:gd name="T19" fmla="*/ 0 h 57"/>
                  <a:gd name="T20" fmla="*/ 1 w 84"/>
                  <a:gd name="T21" fmla="*/ 0 h 57"/>
                  <a:gd name="T22" fmla="*/ 1 w 84"/>
                  <a:gd name="T23" fmla="*/ 0 h 57"/>
                  <a:gd name="T24" fmla="*/ 1 w 84"/>
                  <a:gd name="T25" fmla="*/ 0 h 57"/>
                  <a:gd name="T26" fmla="*/ 1 w 84"/>
                  <a:gd name="T27" fmla="*/ 0 h 57"/>
                  <a:gd name="T28" fmla="*/ 1 w 84"/>
                  <a:gd name="T29" fmla="*/ 0 h 57"/>
                  <a:gd name="T30" fmla="*/ 1 w 84"/>
                  <a:gd name="T31" fmla="*/ 0 h 57"/>
                  <a:gd name="T32" fmla="*/ 1 w 84"/>
                  <a:gd name="T33" fmla="*/ 0 h 57"/>
                  <a:gd name="T34" fmla="*/ 1 w 84"/>
                  <a:gd name="T35" fmla="*/ 0 h 57"/>
                  <a:gd name="T36" fmla="*/ 1 w 84"/>
                  <a:gd name="T37" fmla="*/ 0 h 57"/>
                  <a:gd name="T38" fmla="*/ 0 w 84"/>
                  <a:gd name="T39" fmla="*/ 0 h 57"/>
                  <a:gd name="T40" fmla="*/ 1 w 84"/>
                  <a:gd name="T41" fmla="*/ 0 h 57"/>
                  <a:gd name="T42" fmla="*/ 1 w 84"/>
                  <a:gd name="T43" fmla="*/ 0 h 57"/>
                  <a:gd name="T44" fmla="*/ 1 w 84"/>
                  <a:gd name="T45" fmla="*/ 0 h 5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4"/>
                  <a:gd name="T70" fmla="*/ 0 h 57"/>
                  <a:gd name="T71" fmla="*/ 84 w 84"/>
                  <a:gd name="T72" fmla="*/ 57 h 5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4" h="57">
                    <a:moveTo>
                      <a:pt x="51" y="0"/>
                    </a:moveTo>
                    <a:lnTo>
                      <a:pt x="55" y="0"/>
                    </a:lnTo>
                    <a:lnTo>
                      <a:pt x="65" y="2"/>
                    </a:lnTo>
                    <a:lnTo>
                      <a:pt x="70" y="4"/>
                    </a:lnTo>
                    <a:lnTo>
                      <a:pt x="76" y="7"/>
                    </a:lnTo>
                    <a:lnTo>
                      <a:pt x="80" y="9"/>
                    </a:lnTo>
                    <a:lnTo>
                      <a:pt x="84" y="15"/>
                    </a:lnTo>
                    <a:lnTo>
                      <a:pt x="84" y="23"/>
                    </a:lnTo>
                    <a:lnTo>
                      <a:pt x="78" y="34"/>
                    </a:lnTo>
                    <a:lnTo>
                      <a:pt x="72" y="38"/>
                    </a:lnTo>
                    <a:lnTo>
                      <a:pt x="68" y="42"/>
                    </a:lnTo>
                    <a:lnTo>
                      <a:pt x="61" y="44"/>
                    </a:lnTo>
                    <a:lnTo>
                      <a:pt x="57" y="45"/>
                    </a:lnTo>
                    <a:lnTo>
                      <a:pt x="51" y="45"/>
                    </a:lnTo>
                    <a:lnTo>
                      <a:pt x="47" y="47"/>
                    </a:lnTo>
                    <a:lnTo>
                      <a:pt x="40" y="47"/>
                    </a:lnTo>
                    <a:lnTo>
                      <a:pt x="36" y="51"/>
                    </a:lnTo>
                    <a:lnTo>
                      <a:pt x="27" y="55"/>
                    </a:lnTo>
                    <a:lnTo>
                      <a:pt x="23" y="57"/>
                    </a:lnTo>
                    <a:lnTo>
                      <a:pt x="0" y="36"/>
                    </a:lnTo>
                    <a:lnTo>
                      <a:pt x="9" y="17"/>
                    </a:lnTo>
                    <a:lnTo>
                      <a:pt x="51" y="0"/>
                    </a:lnTo>
                    <a:close/>
                  </a:path>
                </a:pathLst>
              </a:custGeom>
              <a:solidFill>
                <a:srgbClr val="FF6666"/>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28" name="Freeform 135"/>
              <p:cNvSpPr>
                <a:spLocks/>
              </p:cNvSpPr>
              <p:nvPr/>
            </p:nvSpPr>
            <p:spPr bwMode="auto">
              <a:xfrm>
                <a:off x="2347" y="1515"/>
                <a:ext cx="37" cy="25"/>
              </a:xfrm>
              <a:custGeom>
                <a:avLst/>
                <a:gdLst>
                  <a:gd name="T0" fmla="*/ 1 w 74"/>
                  <a:gd name="T1" fmla="*/ 0 h 49"/>
                  <a:gd name="T2" fmla="*/ 1 w 74"/>
                  <a:gd name="T3" fmla="*/ 1 h 49"/>
                  <a:gd name="T4" fmla="*/ 1 w 74"/>
                  <a:gd name="T5" fmla="*/ 1 h 49"/>
                  <a:gd name="T6" fmla="*/ 1 w 74"/>
                  <a:gd name="T7" fmla="*/ 1 h 49"/>
                  <a:gd name="T8" fmla="*/ 0 w 74"/>
                  <a:gd name="T9" fmla="*/ 1 h 49"/>
                  <a:gd name="T10" fmla="*/ 0 w 74"/>
                  <a:gd name="T11" fmla="*/ 1 h 49"/>
                  <a:gd name="T12" fmla="*/ 1 w 74"/>
                  <a:gd name="T13" fmla="*/ 1 h 49"/>
                  <a:gd name="T14" fmla="*/ 1 w 74"/>
                  <a:gd name="T15" fmla="*/ 1 h 49"/>
                  <a:gd name="T16" fmla="*/ 1 w 74"/>
                  <a:gd name="T17" fmla="*/ 1 h 49"/>
                  <a:gd name="T18" fmla="*/ 1 w 74"/>
                  <a:gd name="T19" fmla="*/ 1 h 49"/>
                  <a:gd name="T20" fmla="*/ 1 w 74"/>
                  <a:gd name="T21" fmla="*/ 1 h 49"/>
                  <a:gd name="T22" fmla="*/ 1 w 74"/>
                  <a:gd name="T23" fmla="*/ 1 h 49"/>
                  <a:gd name="T24" fmla="*/ 1 w 74"/>
                  <a:gd name="T25" fmla="*/ 1 h 49"/>
                  <a:gd name="T26" fmla="*/ 1 w 74"/>
                  <a:gd name="T27" fmla="*/ 1 h 49"/>
                  <a:gd name="T28" fmla="*/ 1 w 74"/>
                  <a:gd name="T29" fmla="*/ 1 h 49"/>
                  <a:gd name="T30" fmla="*/ 1 w 74"/>
                  <a:gd name="T31" fmla="*/ 1 h 49"/>
                  <a:gd name="T32" fmla="*/ 1 w 74"/>
                  <a:gd name="T33" fmla="*/ 1 h 49"/>
                  <a:gd name="T34" fmla="*/ 1 w 74"/>
                  <a:gd name="T35" fmla="*/ 1 h 49"/>
                  <a:gd name="T36" fmla="*/ 1 w 74"/>
                  <a:gd name="T37" fmla="*/ 1 h 49"/>
                  <a:gd name="T38" fmla="*/ 1 w 74"/>
                  <a:gd name="T39" fmla="*/ 1 h 49"/>
                  <a:gd name="T40" fmla="*/ 1 w 74"/>
                  <a:gd name="T41" fmla="*/ 0 h 49"/>
                  <a:gd name="T42" fmla="*/ 1 w 74"/>
                  <a:gd name="T43" fmla="*/ 0 h 49"/>
                  <a:gd name="T44" fmla="*/ 1 w 74"/>
                  <a:gd name="T45" fmla="*/ 0 h 4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
                  <a:gd name="T70" fmla="*/ 0 h 49"/>
                  <a:gd name="T71" fmla="*/ 74 w 74"/>
                  <a:gd name="T72" fmla="*/ 49 h 4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 h="49">
                    <a:moveTo>
                      <a:pt x="25" y="0"/>
                    </a:moveTo>
                    <a:lnTo>
                      <a:pt x="21" y="2"/>
                    </a:lnTo>
                    <a:lnTo>
                      <a:pt x="11" y="7"/>
                    </a:lnTo>
                    <a:lnTo>
                      <a:pt x="2" y="15"/>
                    </a:lnTo>
                    <a:lnTo>
                      <a:pt x="0" y="26"/>
                    </a:lnTo>
                    <a:lnTo>
                      <a:pt x="0" y="36"/>
                    </a:lnTo>
                    <a:lnTo>
                      <a:pt x="6" y="44"/>
                    </a:lnTo>
                    <a:lnTo>
                      <a:pt x="8" y="45"/>
                    </a:lnTo>
                    <a:lnTo>
                      <a:pt x="11" y="47"/>
                    </a:lnTo>
                    <a:lnTo>
                      <a:pt x="17" y="47"/>
                    </a:lnTo>
                    <a:lnTo>
                      <a:pt x="27" y="49"/>
                    </a:lnTo>
                    <a:lnTo>
                      <a:pt x="32" y="47"/>
                    </a:lnTo>
                    <a:lnTo>
                      <a:pt x="42" y="45"/>
                    </a:lnTo>
                    <a:lnTo>
                      <a:pt x="48" y="44"/>
                    </a:lnTo>
                    <a:lnTo>
                      <a:pt x="57" y="40"/>
                    </a:lnTo>
                    <a:lnTo>
                      <a:pt x="63" y="36"/>
                    </a:lnTo>
                    <a:lnTo>
                      <a:pt x="68" y="34"/>
                    </a:lnTo>
                    <a:lnTo>
                      <a:pt x="72" y="32"/>
                    </a:lnTo>
                    <a:lnTo>
                      <a:pt x="74" y="32"/>
                    </a:lnTo>
                    <a:lnTo>
                      <a:pt x="72" y="15"/>
                    </a:lnTo>
                    <a:lnTo>
                      <a:pt x="40" y="0"/>
                    </a:lnTo>
                    <a:lnTo>
                      <a:pt x="25" y="0"/>
                    </a:lnTo>
                    <a:close/>
                  </a:path>
                </a:pathLst>
              </a:custGeom>
              <a:solidFill>
                <a:srgbClr val="FF6666"/>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29" name="Freeform 136"/>
              <p:cNvSpPr>
                <a:spLocks/>
              </p:cNvSpPr>
              <p:nvPr/>
            </p:nvSpPr>
            <p:spPr bwMode="auto">
              <a:xfrm>
                <a:off x="2513" y="1124"/>
                <a:ext cx="189" cy="59"/>
              </a:xfrm>
              <a:custGeom>
                <a:avLst/>
                <a:gdLst>
                  <a:gd name="T0" fmla="*/ 1 w 378"/>
                  <a:gd name="T1" fmla="*/ 0 h 118"/>
                  <a:gd name="T2" fmla="*/ 1 w 378"/>
                  <a:gd name="T3" fmla="*/ 0 h 118"/>
                  <a:gd name="T4" fmla="*/ 1 w 378"/>
                  <a:gd name="T5" fmla="*/ 1 h 118"/>
                  <a:gd name="T6" fmla="*/ 1 w 378"/>
                  <a:gd name="T7" fmla="*/ 1 h 118"/>
                  <a:gd name="T8" fmla="*/ 1 w 378"/>
                  <a:gd name="T9" fmla="*/ 1 h 118"/>
                  <a:gd name="T10" fmla="*/ 1 w 378"/>
                  <a:gd name="T11" fmla="*/ 1 h 118"/>
                  <a:gd name="T12" fmla="*/ 1 w 378"/>
                  <a:gd name="T13" fmla="*/ 1 h 118"/>
                  <a:gd name="T14" fmla="*/ 1 w 378"/>
                  <a:gd name="T15" fmla="*/ 1 h 118"/>
                  <a:gd name="T16" fmla="*/ 1 w 378"/>
                  <a:gd name="T17" fmla="*/ 1 h 118"/>
                  <a:gd name="T18" fmla="*/ 1 w 378"/>
                  <a:gd name="T19" fmla="*/ 1 h 118"/>
                  <a:gd name="T20" fmla="*/ 1 w 378"/>
                  <a:gd name="T21" fmla="*/ 1 h 118"/>
                  <a:gd name="T22" fmla="*/ 1 w 378"/>
                  <a:gd name="T23" fmla="*/ 1 h 118"/>
                  <a:gd name="T24" fmla="*/ 1 w 378"/>
                  <a:gd name="T25" fmla="*/ 1 h 118"/>
                  <a:gd name="T26" fmla="*/ 1 w 378"/>
                  <a:gd name="T27" fmla="*/ 1 h 118"/>
                  <a:gd name="T28" fmla="*/ 1 w 378"/>
                  <a:gd name="T29" fmla="*/ 1 h 118"/>
                  <a:gd name="T30" fmla="*/ 1 w 378"/>
                  <a:gd name="T31" fmla="*/ 1 h 118"/>
                  <a:gd name="T32" fmla="*/ 1 w 378"/>
                  <a:gd name="T33" fmla="*/ 1 h 118"/>
                  <a:gd name="T34" fmla="*/ 1 w 378"/>
                  <a:gd name="T35" fmla="*/ 1 h 118"/>
                  <a:gd name="T36" fmla="*/ 1 w 378"/>
                  <a:gd name="T37" fmla="*/ 1 h 118"/>
                  <a:gd name="T38" fmla="*/ 1 w 378"/>
                  <a:gd name="T39" fmla="*/ 1 h 118"/>
                  <a:gd name="T40" fmla="*/ 1 w 378"/>
                  <a:gd name="T41" fmla="*/ 1 h 118"/>
                  <a:gd name="T42" fmla="*/ 0 w 378"/>
                  <a:gd name="T43" fmla="*/ 1 h 118"/>
                  <a:gd name="T44" fmla="*/ 0 w 378"/>
                  <a:gd name="T45" fmla="*/ 1 h 118"/>
                  <a:gd name="T46" fmla="*/ 1 w 378"/>
                  <a:gd name="T47" fmla="*/ 1 h 118"/>
                  <a:gd name="T48" fmla="*/ 1 w 378"/>
                  <a:gd name="T49" fmla="*/ 1 h 118"/>
                  <a:gd name="T50" fmla="*/ 1 w 378"/>
                  <a:gd name="T51" fmla="*/ 1 h 118"/>
                  <a:gd name="T52" fmla="*/ 1 w 378"/>
                  <a:gd name="T53" fmla="*/ 1 h 118"/>
                  <a:gd name="T54" fmla="*/ 1 w 378"/>
                  <a:gd name="T55" fmla="*/ 1 h 118"/>
                  <a:gd name="T56" fmla="*/ 1 w 378"/>
                  <a:gd name="T57" fmla="*/ 1 h 118"/>
                  <a:gd name="T58" fmla="*/ 1 w 378"/>
                  <a:gd name="T59" fmla="*/ 1 h 118"/>
                  <a:gd name="T60" fmla="*/ 1 w 378"/>
                  <a:gd name="T61" fmla="*/ 0 h 118"/>
                  <a:gd name="T62" fmla="*/ 1 w 378"/>
                  <a:gd name="T63" fmla="*/ 0 h 1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8"/>
                  <a:gd name="T97" fmla="*/ 0 h 118"/>
                  <a:gd name="T98" fmla="*/ 378 w 378"/>
                  <a:gd name="T99" fmla="*/ 118 h 1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8" h="118">
                    <a:moveTo>
                      <a:pt x="376" y="0"/>
                    </a:moveTo>
                    <a:lnTo>
                      <a:pt x="376" y="0"/>
                    </a:lnTo>
                    <a:lnTo>
                      <a:pt x="376" y="5"/>
                    </a:lnTo>
                    <a:lnTo>
                      <a:pt x="376" y="9"/>
                    </a:lnTo>
                    <a:lnTo>
                      <a:pt x="378" y="15"/>
                    </a:lnTo>
                    <a:lnTo>
                      <a:pt x="353" y="24"/>
                    </a:lnTo>
                    <a:lnTo>
                      <a:pt x="323" y="34"/>
                    </a:lnTo>
                    <a:lnTo>
                      <a:pt x="287" y="45"/>
                    </a:lnTo>
                    <a:lnTo>
                      <a:pt x="249" y="57"/>
                    </a:lnTo>
                    <a:lnTo>
                      <a:pt x="209" y="66"/>
                    </a:lnTo>
                    <a:lnTo>
                      <a:pt x="169" y="78"/>
                    </a:lnTo>
                    <a:lnTo>
                      <a:pt x="133" y="87"/>
                    </a:lnTo>
                    <a:lnTo>
                      <a:pt x="100" y="97"/>
                    </a:lnTo>
                    <a:lnTo>
                      <a:pt x="87" y="100"/>
                    </a:lnTo>
                    <a:lnTo>
                      <a:pt x="76" y="102"/>
                    </a:lnTo>
                    <a:lnTo>
                      <a:pt x="64" y="106"/>
                    </a:lnTo>
                    <a:lnTo>
                      <a:pt x="53" y="110"/>
                    </a:lnTo>
                    <a:lnTo>
                      <a:pt x="40" y="112"/>
                    </a:lnTo>
                    <a:lnTo>
                      <a:pt x="26" y="114"/>
                    </a:lnTo>
                    <a:lnTo>
                      <a:pt x="15" y="116"/>
                    </a:lnTo>
                    <a:lnTo>
                      <a:pt x="2" y="118"/>
                    </a:lnTo>
                    <a:lnTo>
                      <a:pt x="0" y="112"/>
                    </a:lnTo>
                    <a:lnTo>
                      <a:pt x="0" y="104"/>
                    </a:lnTo>
                    <a:lnTo>
                      <a:pt x="41" y="89"/>
                    </a:lnTo>
                    <a:lnTo>
                      <a:pt x="85" y="78"/>
                    </a:lnTo>
                    <a:lnTo>
                      <a:pt x="133" y="64"/>
                    </a:lnTo>
                    <a:lnTo>
                      <a:pt x="182" y="53"/>
                    </a:lnTo>
                    <a:lnTo>
                      <a:pt x="230" y="40"/>
                    </a:lnTo>
                    <a:lnTo>
                      <a:pt x="279" y="28"/>
                    </a:lnTo>
                    <a:lnTo>
                      <a:pt x="327" y="15"/>
                    </a:lnTo>
                    <a:lnTo>
                      <a:pt x="376"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30" name="Freeform 137"/>
              <p:cNvSpPr>
                <a:spLocks/>
              </p:cNvSpPr>
              <p:nvPr/>
            </p:nvSpPr>
            <p:spPr bwMode="auto">
              <a:xfrm>
                <a:off x="2768" y="1083"/>
                <a:ext cx="66" cy="29"/>
              </a:xfrm>
              <a:custGeom>
                <a:avLst/>
                <a:gdLst>
                  <a:gd name="T0" fmla="*/ 1 w 131"/>
                  <a:gd name="T1" fmla="*/ 0 h 57"/>
                  <a:gd name="T2" fmla="*/ 1 w 131"/>
                  <a:gd name="T3" fmla="*/ 1 h 57"/>
                  <a:gd name="T4" fmla="*/ 1 w 131"/>
                  <a:gd name="T5" fmla="*/ 1 h 57"/>
                  <a:gd name="T6" fmla="*/ 1 w 131"/>
                  <a:gd name="T7" fmla="*/ 1 h 57"/>
                  <a:gd name="T8" fmla="*/ 1 w 131"/>
                  <a:gd name="T9" fmla="*/ 1 h 57"/>
                  <a:gd name="T10" fmla="*/ 1 w 131"/>
                  <a:gd name="T11" fmla="*/ 1 h 57"/>
                  <a:gd name="T12" fmla="*/ 1 w 131"/>
                  <a:gd name="T13" fmla="*/ 1 h 57"/>
                  <a:gd name="T14" fmla="*/ 1 w 131"/>
                  <a:gd name="T15" fmla="*/ 1 h 57"/>
                  <a:gd name="T16" fmla="*/ 1 w 131"/>
                  <a:gd name="T17" fmla="*/ 1 h 57"/>
                  <a:gd name="T18" fmla="*/ 1 w 131"/>
                  <a:gd name="T19" fmla="*/ 1 h 57"/>
                  <a:gd name="T20" fmla="*/ 1 w 131"/>
                  <a:gd name="T21" fmla="*/ 1 h 57"/>
                  <a:gd name="T22" fmla="*/ 1 w 131"/>
                  <a:gd name="T23" fmla="*/ 1 h 57"/>
                  <a:gd name="T24" fmla="*/ 1 w 131"/>
                  <a:gd name="T25" fmla="*/ 1 h 57"/>
                  <a:gd name="T26" fmla="*/ 0 w 131"/>
                  <a:gd name="T27" fmla="*/ 1 h 57"/>
                  <a:gd name="T28" fmla="*/ 0 w 131"/>
                  <a:gd name="T29" fmla="*/ 1 h 57"/>
                  <a:gd name="T30" fmla="*/ 1 w 131"/>
                  <a:gd name="T31" fmla="*/ 1 h 57"/>
                  <a:gd name="T32" fmla="*/ 1 w 131"/>
                  <a:gd name="T33" fmla="*/ 1 h 57"/>
                  <a:gd name="T34" fmla="*/ 1 w 131"/>
                  <a:gd name="T35" fmla="*/ 1 h 57"/>
                  <a:gd name="T36" fmla="*/ 1 w 131"/>
                  <a:gd name="T37" fmla="*/ 1 h 57"/>
                  <a:gd name="T38" fmla="*/ 1 w 131"/>
                  <a:gd name="T39" fmla="*/ 1 h 57"/>
                  <a:gd name="T40" fmla="*/ 1 w 131"/>
                  <a:gd name="T41" fmla="*/ 1 h 57"/>
                  <a:gd name="T42" fmla="*/ 1 w 131"/>
                  <a:gd name="T43" fmla="*/ 1 h 57"/>
                  <a:gd name="T44" fmla="*/ 1 w 131"/>
                  <a:gd name="T45" fmla="*/ 0 h 57"/>
                  <a:gd name="T46" fmla="*/ 1 w 131"/>
                  <a:gd name="T47" fmla="*/ 0 h 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1"/>
                  <a:gd name="T73" fmla="*/ 0 h 57"/>
                  <a:gd name="T74" fmla="*/ 131 w 131"/>
                  <a:gd name="T75" fmla="*/ 57 h 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1" h="57">
                    <a:moveTo>
                      <a:pt x="131" y="0"/>
                    </a:moveTo>
                    <a:lnTo>
                      <a:pt x="131" y="2"/>
                    </a:lnTo>
                    <a:lnTo>
                      <a:pt x="129" y="8"/>
                    </a:lnTo>
                    <a:lnTo>
                      <a:pt x="127" y="13"/>
                    </a:lnTo>
                    <a:lnTo>
                      <a:pt x="129" y="21"/>
                    </a:lnTo>
                    <a:lnTo>
                      <a:pt x="118" y="23"/>
                    </a:lnTo>
                    <a:lnTo>
                      <a:pt x="104" y="29"/>
                    </a:lnTo>
                    <a:lnTo>
                      <a:pt x="87" y="34"/>
                    </a:lnTo>
                    <a:lnTo>
                      <a:pt x="72" y="40"/>
                    </a:lnTo>
                    <a:lnTo>
                      <a:pt x="55" y="44"/>
                    </a:lnTo>
                    <a:lnTo>
                      <a:pt x="38" y="49"/>
                    </a:lnTo>
                    <a:lnTo>
                      <a:pt x="19" y="53"/>
                    </a:lnTo>
                    <a:lnTo>
                      <a:pt x="2" y="57"/>
                    </a:lnTo>
                    <a:lnTo>
                      <a:pt x="0" y="51"/>
                    </a:lnTo>
                    <a:lnTo>
                      <a:pt x="0" y="48"/>
                    </a:lnTo>
                    <a:lnTo>
                      <a:pt x="15" y="36"/>
                    </a:lnTo>
                    <a:lnTo>
                      <a:pt x="34" y="29"/>
                    </a:lnTo>
                    <a:lnTo>
                      <a:pt x="53" y="23"/>
                    </a:lnTo>
                    <a:lnTo>
                      <a:pt x="72" y="19"/>
                    </a:lnTo>
                    <a:lnTo>
                      <a:pt x="89" y="13"/>
                    </a:lnTo>
                    <a:lnTo>
                      <a:pt x="106" y="10"/>
                    </a:lnTo>
                    <a:lnTo>
                      <a:pt x="122" y="4"/>
                    </a:lnTo>
                    <a:lnTo>
                      <a:pt x="131"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31" name="Freeform 138"/>
              <p:cNvSpPr>
                <a:spLocks/>
              </p:cNvSpPr>
              <p:nvPr/>
            </p:nvSpPr>
            <p:spPr bwMode="auto">
              <a:xfrm>
                <a:off x="2540" y="445"/>
                <a:ext cx="83" cy="111"/>
              </a:xfrm>
              <a:custGeom>
                <a:avLst/>
                <a:gdLst>
                  <a:gd name="T0" fmla="*/ 1 w 165"/>
                  <a:gd name="T1" fmla="*/ 0 h 222"/>
                  <a:gd name="T2" fmla="*/ 1 w 165"/>
                  <a:gd name="T3" fmla="*/ 1 h 222"/>
                  <a:gd name="T4" fmla="*/ 1 w 165"/>
                  <a:gd name="T5" fmla="*/ 1 h 222"/>
                  <a:gd name="T6" fmla="*/ 1 w 165"/>
                  <a:gd name="T7" fmla="*/ 1 h 222"/>
                  <a:gd name="T8" fmla="*/ 1 w 165"/>
                  <a:gd name="T9" fmla="*/ 1 h 222"/>
                  <a:gd name="T10" fmla="*/ 1 w 165"/>
                  <a:gd name="T11" fmla="*/ 1 h 222"/>
                  <a:gd name="T12" fmla="*/ 1 w 165"/>
                  <a:gd name="T13" fmla="*/ 1 h 222"/>
                  <a:gd name="T14" fmla="*/ 1 w 165"/>
                  <a:gd name="T15" fmla="*/ 1 h 222"/>
                  <a:gd name="T16" fmla="*/ 1 w 165"/>
                  <a:gd name="T17" fmla="*/ 1 h 222"/>
                  <a:gd name="T18" fmla="*/ 1 w 165"/>
                  <a:gd name="T19" fmla="*/ 1 h 222"/>
                  <a:gd name="T20" fmla="*/ 1 w 165"/>
                  <a:gd name="T21" fmla="*/ 1 h 222"/>
                  <a:gd name="T22" fmla="*/ 1 w 165"/>
                  <a:gd name="T23" fmla="*/ 1 h 222"/>
                  <a:gd name="T24" fmla="*/ 1 w 165"/>
                  <a:gd name="T25" fmla="*/ 1 h 222"/>
                  <a:gd name="T26" fmla="*/ 1 w 165"/>
                  <a:gd name="T27" fmla="*/ 1 h 222"/>
                  <a:gd name="T28" fmla="*/ 1 w 165"/>
                  <a:gd name="T29" fmla="*/ 1 h 222"/>
                  <a:gd name="T30" fmla="*/ 1 w 165"/>
                  <a:gd name="T31" fmla="*/ 1 h 222"/>
                  <a:gd name="T32" fmla="*/ 1 w 165"/>
                  <a:gd name="T33" fmla="*/ 1 h 222"/>
                  <a:gd name="T34" fmla="*/ 1 w 165"/>
                  <a:gd name="T35" fmla="*/ 1 h 222"/>
                  <a:gd name="T36" fmla="*/ 1 w 165"/>
                  <a:gd name="T37" fmla="*/ 1 h 222"/>
                  <a:gd name="T38" fmla="*/ 1 w 165"/>
                  <a:gd name="T39" fmla="*/ 1 h 222"/>
                  <a:gd name="T40" fmla="*/ 1 w 165"/>
                  <a:gd name="T41" fmla="*/ 1 h 222"/>
                  <a:gd name="T42" fmla="*/ 1 w 165"/>
                  <a:gd name="T43" fmla="*/ 1 h 222"/>
                  <a:gd name="T44" fmla="*/ 1 w 165"/>
                  <a:gd name="T45" fmla="*/ 1 h 222"/>
                  <a:gd name="T46" fmla="*/ 1 w 165"/>
                  <a:gd name="T47" fmla="*/ 1 h 222"/>
                  <a:gd name="T48" fmla="*/ 1 w 165"/>
                  <a:gd name="T49" fmla="*/ 1 h 222"/>
                  <a:gd name="T50" fmla="*/ 1 w 165"/>
                  <a:gd name="T51" fmla="*/ 1 h 222"/>
                  <a:gd name="T52" fmla="*/ 1 w 165"/>
                  <a:gd name="T53" fmla="*/ 1 h 222"/>
                  <a:gd name="T54" fmla="*/ 1 w 165"/>
                  <a:gd name="T55" fmla="*/ 1 h 222"/>
                  <a:gd name="T56" fmla="*/ 1 w 165"/>
                  <a:gd name="T57" fmla="*/ 1 h 222"/>
                  <a:gd name="T58" fmla="*/ 1 w 165"/>
                  <a:gd name="T59" fmla="*/ 1 h 222"/>
                  <a:gd name="T60" fmla="*/ 1 w 165"/>
                  <a:gd name="T61" fmla="*/ 1 h 222"/>
                  <a:gd name="T62" fmla="*/ 1 w 165"/>
                  <a:gd name="T63" fmla="*/ 1 h 222"/>
                  <a:gd name="T64" fmla="*/ 1 w 165"/>
                  <a:gd name="T65" fmla="*/ 1 h 222"/>
                  <a:gd name="T66" fmla="*/ 0 w 165"/>
                  <a:gd name="T67" fmla="*/ 1 h 222"/>
                  <a:gd name="T68" fmla="*/ 1 w 165"/>
                  <a:gd name="T69" fmla="*/ 1 h 222"/>
                  <a:gd name="T70" fmla="*/ 1 w 165"/>
                  <a:gd name="T71" fmla="*/ 1 h 222"/>
                  <a:gd name="T72" fmla="*/ 1 w 165"/>
                  <a:gd name="T73" fmla="*/ 1 h 222"/>
                  <a:gd name="T74" fmla="*/ 1 w 165"/>
                  <a:gd name="T75" fmla="*/ 1 h 222"/>
                  <a:gd name="T76" fmla="*/ 1 w 165"/>
                  <a:gd name="T77" fmla="*/ 1 h 222"/>
                  <a:gd name="T78" fmla="*/ 1 w 165"/>
                  <a:gd name="T79" fmla="*/ 1 h 222"/>
                  <a:gd name="T80" fmla="*/ 1 w 165"/>
                  <a:gd name="T81" fmla="*/ 1 h 222"/>
                  <a:gd name="T82" fmla="*/ 1 w 165"/>
                  <a:gd name="T83" fmla="*/ 1 h 222"/>
                  <a:gd name="T84" fmla="*/ 1 w 165"/>
                  <a:gd name="T85" fmla="*/ 1 h 222"/>
                  <a:gd name="T86" fmla="*/ 1 w 165"/>
                  <a:gd name="T87" fmla="*/ 1 h 222"/>
                  <a:gd name="T88" fmla="*/ 1 w 165"/>
                  <a:gd name="T89" fmla="*/ 1 h 222"/>
                  <a:gd name="T90" fmla="*/ 1 w 165"/>
                  <a:gd name="T91" fmla="*/ 1 h 222"/>
                  <a:gd name="T92" fmla="*/ 1 w 165"/>
                  <a:gd name="T93" fmla="*/ 1 h 222"/>
                  <a:gd name="T94" fmla="*/ 1 w 165"/>
                  <a:gd name="T95" fmla="*/ 1 h 222"/>
                  <a:gd name="T96" fmla="*/ 1 w 165"/>
                  <a:gd name="T97" fmla="*/ 0 h 222"/>
                  <a:gd name="T98" fmla="*/ 1 w 165"/>
                  <a:gd name="T99" fmla="*/ 0 h 22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65"/>
                  <a:gd name="T151" fmla="*/ 0 h 222"/>
                  <a:gd name="T152" fmla="*/ 165 w 165"/>
                  <a:gd name="T153" fmla="*/ 222 h 22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65" h="222">
                    <a:moveTo>
                      <a:pt x="159" y="0"/>
                    </a:moveTo>
                    <a:lnTo>
                      <a:pt x="161" y="3"/>
                    </a:lnTo>
                    <a:lnTo>
                      <a:pt x="163" y="7"/>
                    </a:lnTo>
                    <a:lnTo>
                      <a:pt x="163" y="13"/>
                    </a:lnTo>
                    <a:lnTo>
                      <a:pt x="165" y="20"/>
                    </a:lnTo>
                    <a:lnTo>
                      <a:pt x="140" y="30"/>
                    </a:lnTo>
                    <a:lnTo>
                      <a:pt x="116" y="43"/>
                    </a:lnTo>
                    <a:lnTo>
                      <a:pt x="95" y="60"/>
                    </a:lnTo>
                    <a:lnTo>
                      <a:pt x="74" y="79"/>
                    </a:lnTo>
                    <a:lnTo>
                      <a:pt x="55" y="100"/>
                    </a:lnTo>
                    <a:lnTo>
                      <a:pt x="40" y="125"/>
                    </a:lnTo>
                    <a:lnTo>
                      <a:pt x="26" y="150"/>
                    </a:lnTo>
                    <a:lnTo>
                      <a:pt x="19" y="176"/>
                    </a:lnTo>
                    <a:lnTo>
                      <a:pt x="19" y="180"/>
                    </a:lnTo>
                    <a:lnTo>
                      <a:pt x="23" y="184"/>
                    </a:lnTo>
                    <a:lnTo>
                      <a:pt x="28" y="188"/>
                    </a:lnTo>
                    <a:lnTo>
                      <a:pt x="34" y="193"/>
                    </a:lnTo>
                    <a:lnTo>
                      <a:pt x="40" y="197"/>
                    </a:lnTo>
                    <a:lnTo>
                      <a:pt x="45" y="201"/>
                    </a:lnTo>
                    <a:lnTo>
                      <a:pt x="51" y="203"/>
                    </a:lnTo>
                    <a:lnTo>
                      <a:pt x="59" y="209"/>
                    </a:lnTo>
                    <a:lnTo>
                      <a:pt x="55" y="211"/>
                    </a:lnTo>
                    <a:lnTo>
                      <a:pt x="51" y="214"/>
                    </a:lnTo>
                    <a:lnTo>
                      <a:pt x="49" y="218"/>
                    </a:lnTo>
                    <a:lnTo>
                      <a:pt x="47" y="222"/>
                    </a:lnTo>
                    <a:lnTo>
                      <a:pt x="40" y="216"/>
                    </a:lnTo>
                    <a:lnTo>
                      <a:pt x="30" y="212"/>
                    </a:lnTo>
                    <a:lnTo>
                      <a:pt x="23" y="209"/>
                    </a:lnTo>
                    <a:lnTo>
                      <a:pt x="17" y="203"/>
                    </a:lnTo>
                    <a:lnTo>
                      <a:pt x="11" y="197"/>
                    </a:lnTo>
                    <a:lnTo>
                      <a:pt x="7" y="190"/>
                    </a:lnTo>
                    <a:lnTo>
                      <a:pt x="4" y="184"/>
                    </a:lnTo>
                    <a:lnTo>
                      <a:pt x="2" y="180"/>
                    </a:lnTo>
                    <a:lnTo>
                      <a:pt x="0" y="163"/>
                    </a:lnTo>
                    <a:lnTo>
                      <a:pt x="7" y="144"/>
                    </a:lnTo>
                    <a:lnTo>
                      <a:pt x="17" y="123"/>
                    </a:lnTo>
                    <a:lnTo>
                      <a:pt x="30" y="104"/>
                    </a:lnTo>
                    <a:lnTo>
                      <a:pt x="47" y="83"/>
                    </a:lnTo>
                    <a:lnTo>
                      <a:pt x="64" y="64"/>
                    </a:lnTo>
                    <a:lnTo>
                      <a:pt x="81" y="47"/>
                    </a:lnTo>
                    <a:lnTo>
                      <a:pt x="97" y="34"/>
                    </a:lnTo>
                    <a:lnTo>
                      <a:pt x="104" y="28"/>
                    </a:lnTo>
                    <a:lnTo>
                      <a:pt x="112" y="22"/>
                    </a:lnTo>
                    <a:lnTo>
                      <a:pt x="120" y="17"/>
                    </a:lnTo>
                    <a:lnTo>
                      <a:pt x="127" y="13"/>
                    </a:lnTo>
                    <a:lnTo>
                      <a:pt x="137" y="7"/>
                    </a:lnTo>
                    <a:lnTo>
                      <a:pt x="144" y="5"/>
                    </a:lnTo>
                    <a:lnTo>
                      <a:pt x="152" y="1"/>
                    </a:lnTo>
                    <a:lnTo>
                      <a:pt x="159"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32" name="Freeform 139"/>
              <p:cNvSpPr>
                <a:spLocks/>
              </p:cNvSpPr>
              <p:nvPr/>
            </p:nvSpPr>
            <p:spPr bwMode="auto">
              <a:xfrm>
                <a:off x="2562" y="539"/>
                <a:ext cx="13" cy="36"/>
              </a:xfrm>
              <a:custGeom>
                <a:avLst/>
                <a:gdLst>
                  <a:gd name="T0" fmla="*/ 1 w 25"/>
                  <a:gd name="T1" fmla="*/ 1 h 70"/>
                  <a:gd name="T2" fmla="*/ 1 w 25"/>
                  <a:gd name="T3" fmla="*/ 1 h 70"/>
                  <a:gd name="T4" fmla="*/ 1 w 25"/>
                  <a:gd name="T5" fmla="*/ 1 h 70"/>
                  <a:gd name="T6" fmla="*/ 1 w 25"/>
                  <a:gd name="T7" fmla="*/ 1 h 70"/>
                  <a:gd name="T8" fmla="*/ 1 w 25"/>
                  <a:gd name="T9" fmla="*/ 1 h 70"/>
                  <a:gd name="T10" fmla="*/ 1 w 25"/>
                  <a:gd name="T11" fmla="*/ 1 h 70"/>
                  <a:gd name="T12" fmla="*/ 1 w 25"/>
                  <a:gd name="T13" fmla="*/ 1 h 70"/>
                  <a:gd name="T14" fmla="*/ 1 w 25"/>
                  <a:gd name="T15" fmla="*/ 1 h 70"/>
                  <a:gd name="T16" fmla="*/ 1 w 25"/>
                  <a:gd name="T17" fmla="*/ 1 h 70"/>
                  <a:gd name="T18" fmla="*/ 1 w 25"/>
                  <a:gd name="T19" fmla="*/ 1 h 70"/>
                  <a:gd name="T20" fmla="*/ 1 w 25"/>
                  <a:gd name="T21" fmla="*/ 1 h 70"/>
                  <a:gd name="T22" fmla="*/ 1 w 25"/>
                  <a:gd name="T23" fmla="*/ 1 h 70"/>
                  <a:gd name="T24" fmla="*/ 1 w 25"/>
                  <a:gd name="T25" fmla="*/ 1 h 70"/>
                  <a:gd name="T26" fmla="*/ 1 w 25"/>
                  <a:gd name="T27" fmla="*/ 1 h 70"/>
                  <a:gd name="T28" fmla="*/ 1 w 25"/>
                  <a:gd name="T29" fmla="*/ 1 h 70"/>
                  <a:gd name="T30" fmla="*/ 1 w 25"/>
                  <a:gd name="T31" fmla="*/ 1 h 70"/>
                  <a:gd name="T32" fmla="*/ 1 w 25"/>
                  <a:gd name="T33" fmla="*/ 1 h 70"/>
                  <a:gd name="T34" fmla="*/ 1 w 25"/>
                  <a:gd name="T35" fmla="*/ 1 h 70"/>
                  <a:gd name="T36" fmla="*/ 0 w 25"/>
                  <a:gd name="T37" fmla="*/ 1 h 70"/>
                  <a:gd name="T38" fmla="*/ 0 w 25"/>
                  <a:gd name="T39" fmla="*/ 1 h 70"/>
                  <a:gd name="T40" fmla="*/ 1 w 25"/>
                  <a:gd name="T41" fmla="*/ 0 h 70"/>
                  <a:gd name="T42" fmla="*/ 1 w 25"/>
                  <a:gd name="T43" fmla="*/ 0 h 70"/>
                  <a:gd name="T44" fmla="*/ 1 w 25"/>
                  <a:gd name="T45" fmla="*/ 1 h 70"/>
                  <a:gd name="T46" fmla="*/ 1 w 25"/>
                  <a:gd name="T47" fmla="*/ 1 h 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5"/>
                  <a:gd name="T73" fmla="*/ 0 h 70"/>
                  <a:gd name="T74" fmla="*/ 25 w 25"/>
                  <a:gd name="T75" fmla="*/ 70 h 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5" h="70">
                    <a:moveTo>
                      <a:pt x="10" y="2"/>
                    </a:moveTo>
                    <a:lnTo>
                      <a:pt x="16" y="5"/>
                    </a:lnTo>
                    <a:lnTo>
                      <a:pt x="19" y="11"/>
                    </a:lnTo>
                    <a:lnTo>
                      <a:pt x="21" y="19"/>
                    </a:lnTo>
                    <a:lnTo>
                      <a:pt x="23" y="28"/>
                    </a:lnTo>
                    <a:lnTo>
                      <a:pt x="23" y="36"/>
                    </a:lnTo>
                    <a:lnTo>
                      <a:pt x="25" y="45"/>
                    </a:lnTo>
                    <a:lnTo>
                      <a:pt x="23" y="55"/>
                    </a:lnTo>
                    <a:lnTo>
                      <a:pt x="23" y="64"/>
                    </a:lnTo>
                    <a:lnTo>
                      <a:pt x="18" y="66"/>
                    </a:lnTo>
                    <a:lnTo>
                      <a:pt x="10" y="70"/>
                    </a:lnTo>
                    <a:lnTo>
                      <a:pt x="6" y="62"/>
                    </a:lnTo>
                    <a:lnTo>
                      <a:pt x="6" y="55"/>
                    </a:lnTo>
                    <a:lnTo>
                      <a:pt x="6" y="47"/>
                    </a:lnTo>
                    <a:lnTo>
                      <a:pt x="6" y="40"/>
                    </a:lnTo>
                    <a:lnTo>
                      <a:pt x="4" y="32"/>
                    </a:lnTo>
                    <a:lnTo>
                      <a:pt x="4" y="24"/>
                    </a:lnTo>
                    <a:lnTo>
                      <a:pt x="2" y="13"/>
                    </a:lnTo>
                    <a:lnTo>
                      <a:pt x="0" y="5"/>
                    </a:lnTo>
                    <a:lnTo>
                      <a:pt x="0" y="2"/>
                    </a:lnTo>
                    <a:lnTo>
                      <a:pt x="2" y="0"/>
                    </a:lnTo>
                    <a:lnTo>
                      <a:pt x="6" y="0"/>
                    </a:lnTo>
                    <a:lnTo>
                      <a:pt x="10" y="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33" name="Freeform 140"/>
              <p:cNvSpPr>
                <a:spLocks/>
              </p:cNvSpPr>
              <p:nvPr/>
            </p:nvSpPr>
            <p:spPr bwMode="auto">
              <a:xfrm>
                <a:off x="2591" y="434"/>
                <a:ext cx="107" cy="150"/>
              </a:xfrm>
              <a:custGeom>
                <a:avLst/>
                <a:gdLst>
                  <a:gd name="T0" fmla="*/ 1 w 214"/>
                  <a:gd name="T1" fmla="*/ 1 h 300"/>
                  <a:gd name="T2" fmla="*/ 1 w 214"/>
                  <a:gd name="T3" fmla="*/ 1 h 300"/>
                  <a:gd name="T4" fmla="*/ 1 w 214"/>
                  <a:gd name="T5" fmla="*/ 1 h 300"/>
                  <a:gd name="T6" fmla="*/ 1 w 214"/>
                  <a:gd name="T7" fmla="*/ 1 h 300"/>
                  <a:gd name="T8" fmla="*/ 1 w 214"/>
                  <a:gd name="T9" fmla="*/ 1 h 300"/>
                  <a:gd name="T10" fmla="*/ 1 w 214"/>
                  <a:gd name="T11" fmla="*/ 1 h 300"/>
                  <a:gd name="T12" fmla="*/ 1 w 214"/>
                  <a:gd name="T13" fmla="*/ 1 h 300"/>
                  <a:gd name="T14" fmla="*/ 1 w 214"/>
                  <a:gd name="T15" fmla="*/ 0 h 300"/>
                  <a:gd name="T16" fmla="*/ 1 w 214"/>
                  <a:gd name="T17" fmla="*/ 1 h 300"/>
                  <a:gd name="T18" fmla="*/ 1 w 214"/>
                  <a:gd name="T19" fmla="*/ 1 h 300"/>
                  <a:gd name="T20" fmla="*/ 1 w 214"/>
                  <a:gd name="T21" fmla="*/ 1 h 300"/>
                  <a:gd name="T22" fmla="*/ 1 w 214"/>
                  <a:gd name="T23" fmla="*/ 1 h 300"/>
                  <a:gd name="T24" fmla="*/ 1 w 214"/>
                  <a:gd name="T25" fmla="*/ 1 h 300"/>
                  <a:gd name="T26" fmla="*/ 1 w 214"/>
                  <a:gd name="T27" fmla="*/ 1 h 300"/>
                  <a:gd name="T28" fmla="*/ 1 w 214"/>
                  <a:gd name="T29" fmla="*/ 1 h 300"/>
                  <a:gd name="T30" fmla="*/ 1 w 214"/>
                  <a:gd name="T31" fmla="*/ 1 h 300"/>
                  <a:gd name="T32" fmla="*/ 1 w 214"/>
                  <a:gd name="T33" fmla="*/ 1 h 300"/>
                  <a:gd name="T34" fmla="*/ 1 w 214"/>
                  <a:gd name="T35" fmla="*/ 1 h 300"/>
                  <a:gd name="T36" fmla="*/ 1 w 214"/>
                  <a:gd name="T37" fmla="*/ 1 h 300"/>
                  <a:gd name="T38" fmla="*/ 1 w 214"/>
                  <a:gd name="T39" fmla="*/ 1 h 300"/>
                  <a:gd name="T40" fmla="*/ 1 w 214"/>
                  <a:gd name="T41" fmla="*/ 1 h 300"/>
                  <a:gd name="T42" fmla="*/ 1 w 214"/>
                  <a:gd name="T43" fmla="*/ 1 h 300"/>
                  <a:gd name="T44" fmla="*/ 1 w 214"/>
                  <a:gd name="T45" fmla="*/ 1 h 300"/>
                  <a:gd name="T46" fmla="*/ 1 w 214"/>
                  <a:gd name="T47" fmla="*/ 1 h 300"/>
                  <a:gd name="T48" fmla="*/ 1 w 214"/>
                  <a:gd name="T49" fmla="*/ 1 h 300"/>
                  <a:gd name="T50" fmla="*/ 1 w 214"/>
                  <a:gd name="T51" fmla="*/ 1 h 300"/>
                  <a:gd name="T52" fmla="*/ 1 w 214"/>
                  <a:gd name="T53" fmla="*/ 1 h 300"/>
                  <a:gd name="T54" fmla="*/ 0 w 214"/>
                  <a:gd name="T55" fmla="*/ 1 h 300"/>
                  <a:gd name="T56" fmla="*/ 1 w 214"/>
                  <a:gd name="T57" fmla="*/ 1 h 300"/>
                  <a:gd name="T58" fmla="*/ 1 w 214"/>
                  <a:gd name="T59" fmla="*/ 1 h 300"/>
                  <a:gd name="T60" fmla="*/ 1 w 214"/>
                  <a:gd name="T61" fmla="*/ 1 h 300"/>
                  <a:gd name="T62" fmla="*/ 1 w 214"/>
                  <a:gd name="T63" fmla="*/ 1 h 300"/>
                  <a:gd name="T64" fmla="*/ 1 w 214"/>
                  <a:gd name="T65" fmla="*/ 1 h 300"/>
                  <a:gd name="T66" fmla="*/ 1 w 214"/>
                  <a:gd name="T67" fmla="*/ 1 h 300"/>
                  <a:gd name="T68" fmla="*/ 1 w 214"/>
                  <a:gd name="T69" fmla="*/ 1 h 300"/>
                  <a:gd name="T70" fmla="*/ 1 w 214"/>
                  <a:gd name="T71" fmla="*/ 1 h 300"/>
                  <a:gd name="T72" fmla="*/ 1 w 214"/>
                  <a:gd name="T73" fmla="*/ 1 h 300"/>
                  <a:gd name="T74" fmla="*/ 1 w 214"/>
                  <a:gd name="T75" fmla="*/ 1 h 300"/>
                  <a:gd name="T76" fmla="*/ 1 w 214"/>
                  <a:gd name="T77" fmla="*/ 1 h 300"/>
                  <a:gd name="T78" fmla="*/ 1 w 214"/>
                  <a:gd name="T79" fmla="*/ 1 h 300"/>
                  <a:gd name="T80" fmla="*/ 1 w 214"/>
                  <a:gd name="T81" fmla="*/ 1 h 300"/>
                  <a:gd name="T82" fmla="*/ 1 w 214"/>
                  <a:gd name="T83" fmla="*/ 1 h 300"/>
                  <a:gd name="T84" fmla="*/ 1 w 214"/>
                  <a:gd name="T85" fmla="*/ 1 h 300"/>
                  <a:gd name="T86" fmla="*/ 1 w 214"/>
                  <a:gd name="T87" fmla="*/ 1 h 300"/>
                  <a:gd name="T88" fmla="*/ 1 w 214"/>
                  <a:gd name="T89" fmla="*/ 1 h 300"/>
                  <a:gd name="T90" fmla="*/ 1 w 214"/>
                  <a:gd name="T91" fmla="*/ 1 h 300"/>
                  <a:gd name="T92" fmla="*/ 1 w 214"/>
                  <a:gd name="T93" fmla="*/ 1 h 300"/>
                  <a:gd name="T94" fmla="*/ 1 w 214"/>
                  <a:gd name="T95" fmla="*/ 1 h 300"/>
                  <a:gd name="T96" fmla="*/ 1 w 214"/>
                  <a:gd name="T97" fmla="*/ 1 h 300"/>
                  <a:gd name="T98" fmla="*/ 1 w 214"/>
                  <a:gd name="T99" fmla="*/ 1 h 300"/>
                  <a:gd name="T100" fmla="*/ 1 w 214"/>
                  <a:gd name="T101" fmla="*/ 1 h 300"/>
                  <a:gd name="T102" fmla="*/ 1 w 214"/>
                  <a:gd name="T103" fmla="*/ 1 h 300"/>
                  <a:gd name="T104" fmla="*/ 1 w 214"/>
                  <a:gd name="T105" fmla="*/ 1 h 300"/>
                  <a:gd name="T106" fmla="*/ 1 w 214"/>
                  <a:gd name="T107" fmla="*/ 1 h 300"/>
                  <a:gd name="T108" fmla="*/ 1 w 214"/>
                  <a:gd name="T109" fmla="*/ 1 h 300"/>
                  <a:gd name="T110" fmla="*/ 1 w 214"/>
                  <a:gd name="T111" fmla="*/ 1 h 300"/>
                  <a:gd name="T112" fmla="*/ 1 w 214"/>
                  <a:gd name="T113" fmla="*/ 1 h 300"/>
                  <a:gd name="T114" fmla="*/ 1 w 214"/>
                  <a:gd name="T115" fmla="*/ 1 h 3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4"/>
                  <a:gd name="T175" fmla="*/ 0 h 300"/>
                  <a:gd name="T176" fmla="*/ 214 w 214"/>
                  <a:gd name="T177" fmla="*/ 300 h 3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4" h="300">
                    <a:moveTo>
                      <a:pt x="199" y="112"/>
                    </a:moveTo>
                    <a:lnTo>
                      <a:pt x="199" y="85"/>
                    </a:lnTo>
                    <a:lnTo>
                      <a:pt x="193" y="62"/>
                    </a:lnTo>
                    <a:lnTo>
                      <a:pt x="184" y="42"/>
                    </a:lnTo>
                    <a:lnTo>
                      <a:pt x="171" y="24"/>
                    </a:lnTo>
                    <a:lnTo>
                      <a:pt x="152" y="11"/>
                    </a:lnTo>
                    <a:lnTo>
                      <a:pt x="131" y="2"/>
                    </a:lnTo>
                    <a:lnTo>
                      <a:pt x="106" y="0"/>
                    </a:lnTo>
                    <a:lnTo>
                      <a:pt x="81" y="4"/>
                    </a:lnTo>
                    <a:lnTo>
                      <a:pt x="76" y="5"/>
                    </a:lnTo>
                    <a:lnTo>
                      <a:pt x="70" y="9"/>
                    </a:lnTo>
                    <a:lnTo>
                      <a:pt x="62" y="11"/>
                    </a:lnTo>
                    <a:lnTo>
                      <a:pt x="57" y="15"/>
                    </a:lnTo>
                    <a:lnTo>
                      <a:pt x="51" y="17"/>
                    </a:lnTo>
                    <a:lnTo>
                      <a:pt x="45" y="21"/>
                    </a:lnTo>
                    <a:lnTo>
                      <a:pt x="43" y="26"/>
                    </a:lnTo>
                    <a:lnTo>
                      <a:pt x="41" y="34"/>
                    </a:lnTo>
                    <a:lnTo>
                      <a:pt x="39" y="49"/>
                    </a:lnTo>
                    <a:lnTo>
                      <a:pt x="36" y="64"/>
                    </a:lnTo>
                    <a:lnTo>
                      <a:pt x="26" y="80"/>
                    </a:lnTo>
                    <a:lnTo>
                      <a:pt x="17" y="95"/>
                    </a:lnTo>
                    <a:lnTo>
                      <a:pt x="9" y="110"/>
                    </a:lnTo>
                    <a:lnTo>
                      <a:pt x="3" y="125"/>
                    </a:lnTo>
                    <a:lnTo>
                      <a:pt x="5" y="142"/>
                    </a:lnTo>
                    <a:lnTo>
                      <a:pt x="15" y="159"/>
                    </a:lnTo>
                    <a:lnTo>
                      <a:pt x="7" y="175"/>
                    </a:lnTo>
                    <a:lnTo>
                      <a:pt x="3" y="190"/>
                    </a:lnTo>
                    <a:lnTo>
                      <a:pt x="0" y="205"/>
                    </a:lnTo>
                    <a:lnTo>
                      <a:pt x="3" y="220"/>
                    </a:lnTo>
                    <a:lnTo>
                      <a:pt x="7" y="235"/>
                    </a:lnTo>
                    <a:lnTo>
                      <a:pt x="13" y="251"/>
                    </a:lnTo>
                    <a:lnTo>
                      <a:pt x="24" y="262"/>
                    </a:lnTo>
                    <a:lnTo>
                      <a:pt x="39" y="273"/>
                    </a:lnTo>
                    <a:lnTo>
                      <a:pt x="51" y="268"/>
                    </a:lnTo>
                    <a:lnTo>
                      <a:pt x="60" y="268"/>
                    </a:lnTo>
                    <a:lnTo>
                      <a:pt x="70" y="272"/>
                    </a:lnTo>
                    <a:lnTo>
                      <a:pt x="79" y="277"/>
                    </a:lnTo>
                    <a:lnTo>
                      <a:pt x="89" y="283"/>
                    </a:lnTo>
                    <a:lnTo>
                      <a:pt x="98" y="289"/>
                    </a:lnTo>
                    <a:lnTo>
                      <a:pt x="108" y="296"/>
                    </a:lnTo>
                    <a:lnTo>
                      <a:pt x="121" y="300"/>
                    </a:lnTo>
                    <a:lnTo>
                      <a:pt x="129" y="298"/>
                    </a:lnTo>
                    <a:lnTo>
                      <a:pt x="136" y="298"/>
                    </a:lnTo>
                    <a:lnTo>
                      <a:pt x="144" y="298"/>
                    </a:lnTo>
                    <a:lnTo>
                      <a:pt x="153" y="296"/>
                    </a:lnTo>
                    <a:lnTo>
                      <a:pt x="159" y="291"/>
                    </a:lnTo>
                    <a:lnTo>
                      <a:pt x="167" y="285"/>
                    </a:lnTo>
                    <a:lnTo>
                      <a:pt x="172" y="279"/>
                    </a:lnTo>
                    <a:lnTo>
                      <a:pt x="178" y="273"/>
                    </a:lnTo>
                    <a:lnTo>
                      <a:pt x="184" y="253"/>
                    </a:lnTo>
                    <a:lnTo>
                      <a:pt x="191" y="232"/>
                    </a:lnTo>
                    <a:lnTo>
                      <a:pt x="199" y="211"/>
                    </a:lnTo>
                    <a:lnTo>
                      <a:pt x="209" y="192"/>
                    </a:lnTo>
                    <a:lnTo>
                      <a:pt x="212" y="171"/>
                    </a:lnTo>
                    <a:lnTo>
                      <a:pt x="214" y="152"/>
                    </a:lnTo>
                    <a:lnTo>
                      <a:pt x="210" y="131"/>
                    </a:lnTo>
                    <a:lnTo>
                      <a:pt x="199" y="11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34" name="Freeform 141"/>
              <p:cNvSpPr>
                <a:spLocks/>
              </p:cNvSpPr>
              <p:nvPr/>
            </p:nvSpPr>
            <p:spPr bwMode="auto">
              <a:xfrm>
                <a:off x="2430" y="339"/>
                <a:ext cx="81" cy="68"/>
              </a:xfrm>
              <a:custGeom>
                <a:avLst/>
                <a:gdLst>
                  <a:gd name="T0" fmla="*/ 1 w 162"/>
                  <a:gd name="T1" fmla="*/ 0 h 137"/>
                  <a:gd name="T2" fmla="*/ 1 w 162"/>
                  <a:gd name="T3" fmla="*/ 0 h 137"/>
                  <a:gd name="T4" fmla="*/ 1 w 162"/>
                  <a:gd name="T5" fmla="*/ 0 h 137"/>
                  <a:gd name="T6" fmla="*/ 1 w 162"/>
                  <a:gd name="T7" fmla="*/ 0 h 137"/>
                  <a:gd name="T8" fmla="*/ 1 w 162"/>
                  <a:gd name="T9" fmla="*/ 0 h 137"/>
                  <a:gd name="T10" fmla="*/ 1 w 162"/>
                  <a:gd name="T11" fmla="*/ 0 h 137"/>
                  <a:gd name="T12" fmla="*/ 1 w 162"/>
                  <a:gd name="T13" fmla="*/ 0 h 137"/>
                  <a:gd name="T14" fmla="*/ 1 w 162"/>
                  <a:gd name="T15" fmla="*/ 0 h 137"/>
                  <a:gd name="T16" fmla="*/ 1 w 162"/>
                  <a:gd name="T17" fmla="*/ 0 h 137"/>
                  <a:gd name="T18" fmla="*/ 1 w 162"/>
                  <a:gd name="T19" fmla="*/ 0 h 137"/>
                  <a:gd name="T20" fmla="*/ 1 w 162"/>
                  <a:gd name="T21" fmla="*/ 0 h 137"/>
                  <a:gd name="T22" fmla="*/ 1 w 162"/>
                  <a:gd name="T23" fmla="*/ 0 h 137"/>
                  <a:gd name="T24" fmla="*/ 1 w 162"/>
                  <a:gd name="T25" fmla="*/ 0 h 137"/>
                  <a:gd name="T26" fmla="*/ 1 w 162"/>
                  <a:gd name="T27" fmla="*/ 0 h 137"/>
                  <a:gd name="T28" fmla="*/ 1 w 162"/>
                  <a:gd name="T29" fmla="*/ 0 h 137"/>
                  <a:gd name="T30" fmla="*/ 1 w 162"/>
                  <a:gd name="T31" fmla="*/ 0 h 137"/>
                  <a:gd name="T32" fmla="*/ 1 w 162"/>
                  <a:gd name="T33" fmla="*/ 0 h 137"/>
                  <a:gd name="T34" fmla="*/ 1 w 162"/>
                  <a:gd name="T35" fmla="*/ 0 h 137"/>
                  <a:gd name="T36" fmla="*/ 1 w 162"/>
                  <a:gd name="T37" fmla="*/ 0 h 137"/>
                  <a:gd name="T38" fmla="*/ 1 w 162"/>
                  <a:gd name="T39" fmla="*/ 0 h 137"/>
                  <a:gd name="T40" fmla="*/ 1 w 162"/>
                  <a:gd name="T41" fmla="*/ 0 h 137"/>
                  <a:gd name="T42" fmla="*/ 1 w 162"/>
                  <a:gd name="T43" fmla="*/ 0 h 137"/>
                  <a:gd name="T44" fmla="*/ 1 w 162"/>
                  <a:gd name="T45" fmla="*/ 0 h 137"/>
                  <a:gd name="T46" fmla="*/ 1 w 162"/>
                  <a:gd name="T47" fmla="*/ 0 h 137"/>
                  <a:gd name="T48" fmla="*/ 1 w 162"/>
                  <a:gd name="T49" fmla="*/ 0 h 137"/>
                  <a:gd name="T50" fmla="*/ 1 w 162"/>
                  <a:gd name="T51" fmla="*/ 0 h 137"/>
                  <a:gd name="T52" fmla="*/ 1 w 162"/>
                  <a:gd name="T53" fmla="*/ 0 h 137"/>
                  <a:gd name="T54" fmla="*/ 1 w 162"/>
                  <a:gd name="T55" fmla="*/ 0 h 137"/>
                  <a:gd name="T56" fmla="*/ 1 w 162"/>
                  <a:gd name="T57" fmla="*/ 0 h 137"/>
                  <a:gd name="T58" fmla="*/ 1 w 162"/>
                  <a:gd name="T59" fmla="*/ 0 h 137"/>
                  <a:gd name="T60" fmla="*/ 1 w 162"/>
                  <a:gd name="T61" fmla="*/ 0 h 137"/>
                  <a:gd name="T62" fmla="*/ 1 w 162"/>
                  <a:gd name="T63" fmla="*/ 0 h 137"/>
                  <a:gd name="T64" fmla="*/ 1 w 162"/>
                  <a:gd name="T65" fmla="*/ 0 h 137"/>
                  <a:gd name="T66" fmla="*/ 1 w 162"/>
                  <a:gd name="T67" fmla="*/ 0 h 137"/>
                  <a:gd name="T68" fmla="*/ 1 w 162"/>
                  <a:gd name="T69" fmla="*/ 0 h 137"/>
                  <a:gd name="T70" fmla="*/ 1 w 162"/>
                  <a:gd name="T71" fmla="*/ 0 h 137"/>
                  <a:gd name="T72" fmla="*/ 1 w 162"/>
                  <a:gd name="T73" fmla="*/ 0 h 137"/>
                  <a:gd name="T74" fmla="*/ 1 w 162"/>
                  <a:gd name="T75" fmla="*/ 0 h 137"/>
                  <a:gd name="T76" fmla="*/ 1 w 162"/>
                  <a:gd name="T77" fmla="*/ 0 h 137"/>
                  <a:gd name="T78" fmla="*/ 1 w 162"/>
                  <a:gd name="T79" fmla="*/ 0 h 137"/>
                  <a:gd name="T80" fmla="*/ 1 w 162"/>
                  <a:gd name="T81" fmla="*/ 0 h 137"/>
                  <a:gd name="T82" fmla="*/ 1 w 162"/>
                  <a:gd name="T83" fmla="*/ 0 h 137"/>
                  <a:gd name="T84" fmla="*/ 1 w 162"/>
                  <a:gd name="T85" fmla="*/ 0 h 137"/>
                  <a:gd name="T86" fmla="*/ 1 w 162"/>
                  <a:gd name="T87" fmla="*/ 0 h 137"/>
                  <a:gd name="T88" fmla="*/ 1 w 162"/>
                  <a:gd name="T89" fmla="*/ 0 h 137"/>
                  <a:gd name="T90" fmla="*/ 1 w 162"/>
                  <a:gd name="T91" fmla="*/ 0 h 137"/>
                  <a:gd name="T92" fmla="*/ 1 w 162"/>
                  <a:gd name="T93" fmla="*/ 0 h 137"/>
                  <a:gd name="T94" fmla="*/ 0 w 162"/>
                  <a:gd name="T95" fmla="*/ 0 h 137"/>
                  <a:gd name="T96" fmla="*/ 1 w 162"/>
                  <a:gd name="T97" fmla="*/ 0 h 137"/>
                  <a:gd name="T98" fmla="*/ 1 w 162"/>
                  <a:gd name="T99" fmla="*/ 0 h 137"/>
                  <a:gd name="T100" fmla="*/ 1 w 162"/>
                  <a:gd name="T101" fmla="*/ 0 h 137"/>
                  <a:gd name="T102" fmla="*/ 1 w 162"/>
                  <a:gd name="T103" fmla="*/ 0 h 13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62"/>
                  <a:gd name="T157" fmla="*/ 0 h 137"/>
                  <a:gd name="T158" fmla="*/ 162 w 162"/>
                  <a:gd name="T159" fmla="*/ 137 h 13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62" h="137">
                    <a:moveTo>
                      <a:pt x="25" y="2"/>
                    </a:moveTo>
                    <a:lnTo>
                      <a:pt x="38" y="0"/>
                    </a:lnTo>
                    <a:lnTo>
                      <a:pt x="52" y="2"/>
                    </a:lnTo>
                    <a:lnTo>
                      <a:pt x="65" y="7"/>
                    </a:lnTo>
                    <a:lnTo>
                      <a:pt x="74" y="13"/>
                    </a:lnTo>
                    <a:lnTo>
                      <a:pt x="84" y="21"/>
                    </a:lnTo>
                    <a:lnTo>
                      <a:pt x="93" y="30"/>
                    </a:lnTo>
                    <a:lnTo>
                      <a:pt x="101" y="38"/>
                    </a:lnTo>
                    <a:lnTo>
                      <a:pt x="109" y="45"/>
                    </a:lnTo>
                    <a:lnTo>
                      <a:pt x="114" y="53"/>
                    </a:lnTo>
                    <a:lnTo>
                      <a:pt x="120" y="64"/>
                    </a:lnTo>
                    <a:lnTo>
                      <a:pt x="130" y="76"/>
                    </a:lnTo>
                    <a:lnTo>
                      <a:pt x="137" y="87"/>
                    </a:lnTo>
                    <a:lnTo>
                      <a:pt x="143" y="99"/>
                    </a:lnTo>
                    <a:lnTo>
                      <a:pt x="150" y="110"/>
                    </a:lnTo>
                    <a:lnTo>
                      <a:pt x="156" y="119"/>
                    </a:lnTo>
                    <a:lnTo>
                      <a:pt x="162" y="129"/>
                    </a:lnTo>
                    <a:lnTo>
                      <a:pt x="156" y="131"/>
                    </a:lnTo>
                    <a:lnTo>
                      <a:pt x="150" y="137"/>
                    </a:lnTo>
                    <a:lnTo>
                      <a:pt x="143" y="129"/>
                    </a:lnTo>
                    <a:lnTo>
                      <a:pt x="137" y="119"/>
                    </a:lnTo>
                    <a:lnTo>
                      <a:pt x="130" y="108"/>
                    </a:lnTo>
                    <a:lnTo>
                      <a:pt x="120" y="97"/>
                    </a:lnTo>
                    <a:lnTo>
                      <a:pt x="112" y="83"/>
                    </a:lnTo>
                    <a:lnTo>
                      <a:pt x="105" y="72"/>
                    </a:lnTo>
                    <a:lnTo>
                      <a:pt x="97" y="61"/>
                    </a:lnTo>
                    <a:lnTo>
                      <a:pt x="90" y="53"/>
                    </a:lnTo>
                    <a:lnTo>
                      <a:pt x="84" y="47"/>
                    </a:lnTo>
                    <a:lnTo>
                      <a:pt x="78" y="41"/>
                    </a:lnTo>
                    <a:lnTo>
                      <a:pt x="71" y="34"/>
                    </a:lnTo>
                    <a:lnTo>
                      <a:pt x="65" y="30"/>
                    </a:lnTo>
                    <a:lnTo>
                      <a:pt x="57" y="26"/>
                    </a:lnTo>
                    <a:lnTo>
                      <a:pt x="48" y="24"/>
                    </a:lnTo>
                    <a:lnTo>
                      <a:pt x="36" y="21"/>
                    </a:lnTo>
                    <a:lnTo>
                      <a:pt x="25" y="24"/>
                    </a:lnTo>
                    <a:lnTo>
                      <a:pt x="21" y="24"/>
                    </a:lnTo>
                    <a:lnTo>
                      <a:pt x="21" y="28"/>
                    </a:lnTo>
                    <a:lnTo>
                      <a:pt x="23" y="30"/>
                    </a:lnTo>
                    <a:lnTo>
                      <a:pt x="27" y="32"/>
                    </a:lnTo>
                    <a:lnTo>
                      <a:pt x="35" y="34"/>
                    </a:lnTo>
                    <a:lnTo>
                      <a:pt x="42" y="36"/>
                    </a:lnTo>
                    <a:lnTo>
                      <a:pt x="42" y="41"/>
                    </a:lnTo>
                    <a:lnTo>
                      <a:pt x="40" y="49"/>
                    </a:lnTo>
                    <a:lnTo>
                      <a:pt x="29" y="49"/>
                    </a:lnTo>
                    <a:lnTo>
                      <a:pt x="17" y="47"/>
                    </a:lnTo>
                    <a:lnTo>
                      <a:pt x="8" y="40"/>
                    </a:lnTo>
                    <a:lnTo>
                      <a:pt x="2" y="32"/>
                    </a:lnTo>
                    <a:lnTo>
                      <a:pt x="0" y="21"/>
                    </a:lnTo>
                    <a:lnTo>
                      <a:pt x="2" y="13"/>
                    </a:lnTo>
                    <a:lnTo>
                      <a:pt x="10" y="5"/>
                    </a:lnTo>
                    <a:lnTo>
                      <a:pt x="25" y="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35" name="Freeform 142"/>
              <p:cNvSpPr>
                <a:spLocks/>
              </p:cNvSpPr>
              <p:nvPr/>
            </p:nvSpPr>
            <p:spPr bwMode="auto">
              <a:xfrm>
                <a:off x="2444" y="387"/>
                <a:ext cx="44" cy="47"/>
              </a:xfrm>
              <a:custGeom>
                <a:avLst/>
                <a:gdLst>
                  <a:gd name="T0" fmla="*/ 1 w 87"/>
                  <a:gd name="T1" fmla="*/ 0 h 93"/>
                  <a:gd name="T2" fmla="*/ 1 w 87"/>
                  <a:gd name="T3" fmla="*/ 1 h 93"/>
                  <a:gd name="T4" fmla="*/ 1 w 87"/>
                  <a:gd name="T5" fmla="*/ 1 h 93"/>
                  <a:gd name="T6" fmla="*/ 1 w 87"/>
                  <a:gd name="T7" fmla="*/ 1 h 93"/>
                  <a:gd name="T8" fmla="*/ 1 w 87"/>
                  <a:gd name="T9" fmla="*/ 1 h 93"/>
                  <a:gd name="T10" fmla="*/ 1 w 87"/>
                  <a:gd name="T11" fmla="*/ 1 h 93"/>
                  <a:gd name="T12" fmla="*/ 1 w 87"/>
                  <a:gd name="T13" fmla="*/ 1 h 93"/>
                  <a:gd name="T14" fmla="*/ 1 w 87"/>
                  <a:gd name="T15" fmla="*/ 1 h 93"/>
                  <a:gd name="T16" fmla="*/ 1 w 87"/>
                  <a:gd name="T17" fmla="*/ 1 h 93"/>
                  <a:gd name="T18" fmla="*/ 1 w 87"/>
                  <a:gd name="T19" fmla="*/ 1 h 93"/>
                  <a:gd name="T20" fmla="*/ 1 w 87"/>
                  <a:gd name="T21" fmla="*/ 1 h 93"/>
                  <a:gd name="T22" fmla="*/ 1 w 87"/>
                  <a:gd name="T23" fmla="*/ 1 h 93"/>
                  <a:gd name="T24" fmla="*/ 1 w 87"/>
                  <a:gd name="T25" fmla="*/ 1 h 93"/>
                  <a:gd name="T26" fmla="*/ 1 w 87"/>
                  <a:gd name="T27" fmla="*/ 1 h 93"/>
                  <a:gd name="T28" fmla="*/ 1 w 87"/>
                  <a:gd name="T29" fmla="*/ 1 h 93"/>
                  <a:gd name="T30" fmla="*/ 1 w 87"/>
                  <a:gd name="T31" fmla="*/ 1 h 93"/>
                  <a:gd name="T32" fmla="*/ 1 w 87"/>
                  <a:gd name="T33" fmla="*/ 1 h 93"/>
                  <a:gd name="T34" fmla="*/ 1 w 87"/>
                  <a:gd name="T35" fmla="*/ 1 h 93"/>
                  <a:gd name="T36" fmla="*/ 1 w 87"/>
                  <a:gd name="T37" fmla="*/ 1 h 93"/>
                  <a:gd name="T38" fmla="*/ 1 w 87"/>
                  <a:gd name="T39" fmla="*/ 1 h 93"/>
                  <a:gd name="T40" fmla="*/ 0 w 87"/>
                  <a:gd name="T41" fmla="*/ 1 h 93"/>
                  <a:gd name="T42" fmla="*/ 0 w 87"/>
                  <a:gd name="T43" fmla="*/ 1 h 93"/>
                  <a:gd name="T44" fmla="*/ 1 w 87"/>
                  <a:gd name="T45" fmla="*/ 1 h 93"/>
                  <a:gd name="T46" fmla="*/ 1 w 87"/>
                  <a:gd name="T47" fmla="*/ 1 h 93"/>
                  <a:gd name="T48" fmla="*/ 1 w 87"/>
                  <a:gd name="T49" fmla="*/ 0 h 93"/>
                  <a:gd name="T50" fmla="*/ 1 w 87"/>
                  <a:gd name="T51" fmla="*/ 0 h 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7"/>
                  <a:gd name="T79" fmla="*/ 0 h 93"/>
                  <a:gd name="T80" fmla="*/ 87 w 87"/>
                  <a:gd name="T81" fmla="*/ 93 h 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7" h="93">
                    <a:moveTo>
                      <a:pt x="7" y="0"/>
                    </a:moveTo>
                    <a:lnTo>
                      <a:pt x="19" y="3"/>
                    </a:lnTo>
                    <a:lnTo>
                      <a:pt x="28" y="11"/>
                    </a:lnTo>
                    <a:lnTo>
                      <a:pt x="38" y="19"/>
                    </a:lnTo>
                    <a:lnTo>
                      <a:pt x="47" y="30"/>
                    </a:lnTo>
                    <a:lnTo>
                      <a:pt x="57" y="40"/>
                    </a:lnTo>
                    <a:lnTo>
                      <a:pt x="66" y="49"/>
                    </a:lnTo>
                    <a:lnTo>
                      <a:pt x="76" y="60"/>
                    </a:lnTo>
                    <a:lnTo>
                      <a:pt x="87" y="72"/>
                    </a:lnTo>
                    <a:lnTo>
                      <a:pt x="85" y="76"/>
                    </a:lnTo>
                    <a:lnTo>
                      <a:pt x="83" y="81"/>
                    </a:lnTo>
                    <a:lnTo>
                      <a:pt x="82" y="87"/>
                    </a:lnTo>
                    <a:lnTo>
                      <a:pt x="80" y="93"/>
                    </a:lnTo>
                    <a:lnTo>
                      <a:pt x="68" y="79"/>
                    </a:lnTo>
                    <a:lnTo>
                      <a:pt x="59" y="70"/>
                    </a:lnTo>
                    <a:lnTo>
                      <a:pt x="49" y="60"/>
                    </a:lnTo>
                    <a:lnTo>
                      <a:pt x="42" y="51"/>
                    </a:lnTo>
                    <a:lnTo>
                      <a:pt x="32" y="41"/>
                    </a:lnTo>
                    <a:lnTo>
                      <a:pt x="23" y="34"/>
                    </a:lnTo>
                    <a:lnTo>
                      <a:pt x="11" y="28"/>
                    </a:lnTo>
                    <a:lnTo>
                      <a:pt x="0" y="21"/>
                    </a:lnTo>
                    <a:lnTo>
                      <a:pt x="0" y="15"/>
                    </a:lnTo>
                    <a:lnTo>
                      <a:pt x="4" y="9"/>
                    </a:lnTo>
                    <a:lnTo>
                      <a:pt x="6" y="2"/>
                    </a:lnTo>
                    <a:lnTo>
                      <a:pt x="7"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36" name="Freeform 143"/>
              <p:cNvSpPr>
                <a:spLocks/>
              </p:cNvSpPr>
              <p:nvPr/>
            </p:nvSpPr>
            <p:spPr bwMode="auto">
              <a:xfrm>
                <a:off x="2402" y="325"/>
                <a:ext cx="24" cy="52"/>
              </a:xfrm>
              <a:custGeom>
                <a:avLst/>
                <a:gdLst>
                  <a:gd name="T0" fmla="*/ 0 w 50"/>
                  <a:gd name="T1" fmla="*/ 0 h 105"/>
                  <a:gd name="T2" fmla="*/ 0 w 50"/>
                  <a:gd name="T3" fmla="*/ 0 h 105"/>
                  <a:gd name="T4" fmla="*/ 0 w 50"/>
                  <a:gd name="T5" fmla="*/ 0 h 105"/>
                  <a:gd name="T6" fmla="*/ 0 w 50"/>
                  <a:gd name="T7" fmla="*/ 0 h 105"/>
                  <a:gd name="T8" fmla="*/ 0 w 50"/>
                  <a:gd name="T9" fmla="*/ 0 h 105"/>
                  <a:gd name="T10" fmla="*/ 0 w 50"/>
                  <a:gd name="T11" fmla="*/ 0 h 105"/>
                  <a:gd name="T12" fmla="*/ 0 w 50"/>
                  <a:gd name="T13" fmla="*/ 0 h 105"/>
                  <a:gd name="T14" fmla="*/ 0 w 50"/>
                  <a:gd name="T15" fmla="*/ 0 h 105"/>
                  <a:gd name="T16" fmla="*/ 0 w 50"/>
                  <a:gd name="T17" fmla="*/ 0 h 105"/>
                  <a:gd name="T18" fmla="*/ 0 w 50"/>
                  <a:gd name="T19" fmla="*/ 0 h 105"/>
                  <a:gd name="T20" fmla="*/ 0 w 50"/>
                  <a:gd name="T21" fmla="*/ 0 h 105"/>
                  <a:gd name="T22" fmla="*/ 0 w 50"/>
                  <a:gd name="T23" fmla="*/ 0 h 105"/>
                  <a:gd name="T24" fmla="*/ 0 w 50"/>
                  <a:gd name="T25" fmla="*/ 0 h 105"/>
                  <a:gd name="T26" fmla="*/ 0 w 50"/>
                  <a:gd name="T27" fmla="*/ 0 h 105"/>
                  <a:gd name="T28" fmla="*/ 0 w 50"/>
                  <a:gd name="T29" fmla="*/ 0 h 105"/>
                  <a:gd name="T30" fmla="*/ 0 w 50"/>
                  <a:gd name="T31" fmla="*/ 0 h 105"/>
                  <a:gd name="T32" fmla="*/ 0 w 50"/>
                  <a:gd name="T33" fmla="*/ 0 h 105"/>
                  <a:gd name="T34" fmla="*/ 0 w 50"/>
                  <a:gd name="T35" fmla="*/ 0 h 105"/>
                  <a:gd name="T36" fmla="*/ 0 w 50"/>
                  <a:gd name="T37" fmla="*/ 0 h 105"/>
                  <a:gd name="T38" fmla="*/ 0 w 50"/>
                  <a:gd name="T39" fmla="*/ 0 h 105"/>
                  <a:gd name="T40" fmla="*/ 0 w 50"/>
                  <a:gd name="T41" fmla="*/ 0 h 105"/>
                  <a:gd name="T42" fmla="*/ 0 w 50"/>
                  <a:gd name="T43" fmla="*/ 0 h 105"/>
                  <a:gd name="T44" fmla="*/ 0 w 50"/>
                  <a:gd name="T45" fmla="*/ 0 h 105"/>
                  <a:gd name="T46" fmla="*/ 0 w 50"/>
                  <a:gd name="T47" fmla="*/ 0 h 105"/>
                  <a:gd name="T48" fmla="*/ 0 w 50"/>
                  <a:gd name="T49" fmla="*/ 0 h 105"/>
                  <a:gd name="T50" fmla="*/ 0 w 50"/>
                  <a:gd name="T51" fmla="*/ 0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0"/>
                  <a:gd name="T79" fmla="*/ 0 h 105"/>
                  <a:gd name="T80" fmla="*/ 50 w 50"/>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0" h="105">
                    <a:moveTo>
                      <a:pt x="48" y="0"/>
                    </a:moveTo>
                    <a:lnTo>
                      <a:pt x="48" y="2"/>
                    </a:lnTo>
                    <a:lnTo>
                      <a:pt x="50" y="8"/>
                    </a:lnTo>
                    <a:lnTo>
                      <a:pt x="50" y="12"/>
                    </a:lnTo>
                    <a:lnTo>
                      <a:pt x="50" y="17"/>
                    </a:lnTo>
                    <a:lnTo>
                      <a:pt x="42" y="19"/>
                    </a:lnTo>
                    <a:lnTo>
                      <a:pt x="33" y="25"/>
                    </a:lnTo>
                    <a:lnTo>
                      <a:pt x="27" y="31"/>
                    </a:lnTo>
                    <a:lnTo>
                      <a:pt x="21" y="40"/>
                    </a:lnTo>
                    <a:lnTo>
                      <a:pt x="19" y="48"/>
                    </a:lnTo>
                    <a:lnTo>
                      <a:pt x="21" y="59"/>
                    </a:lnTo>
                    <a:lnTo>
                      <a:pt x="29" y="70"/>
                    </a:lnTo>
                    <a:lnTo>
                      <a:pt x="40" y="82"/>
                    </a:lnTo>
                    <a:lnTo>
                      <a:pt x="42" y="90"/>
                    </a:lnTo>
                    <a:lnTo>
                      <a:pt x="46" y="95"/>
                    </a:lnTo>
                    <a:lnTo>
                      <a:pt x="42" y="99"/>
                    </a:lnTo>
                    <a:lnTo>
                      <a:pt x="40" y="105"/>
                    </a:lnTo>
                    <a:lnTo>
                      <a:pt x="21" y="95"/>
                    </a:lnTo>
                    <a:lnTo>
                      <a:pt x="12" y="82"/>
                    </a:lnTo>
                    <a:lnTo>
                      <a:pt x="2" y="63"/>
                    </a:lnTo>
                    <a:lnTo>
                      <a:pt x="0" y="46"/>
                    </a:lnTo>
                    <a:lnTo>
                      <a:pt x="2" y="27"/>
                    </a:lnTo>
                    <a:lnTo>
                      <a:pt x="12" y="12"/>
                    </a:lnTo>
                    <a:lnTo>
                      <a:pt x="27" y="2"/>
                    </a:lnTo>
                    <a:lnTo>
                      <a:pt x="48"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37" name="Freeform 144"/>
              <p:cNvSpPr>
                <a:spLocks/>
              </p:cNvSpPr>
              <p:nvPr/>
            </p:nvSpPr>
            <p:spPr bwMode="auto">
              <a:xfrm>
                <a:off x="2412" y="292"/>
                <a:ext cx="53" cy="148"/>
              </a:xfrm>
              <a:custGeom>
                <a:avLst/>
                <a:gdLst>
                  <a:gd name="T0" fmla="*/ 0 w 107"/>
                  <a:gd name="T1" fmla="*/ 1 h 294"/>
                  <a:gd name="T2" fmla="*/ 0 w 107"/>
                  <a:gd name="T3" fmla="*/ 1 h 294"/>
                  <a:gd name="T4" fmla="*/ 0 w 107"/>
                  <a:gd name="T5" fmla="*/ 1 h 294"/>
                  <a:gd name="T6" fmla="*/ 0 w 107"/>
                  <a:gd name="T7" fmla="*/ 1 h 294"/>
                  <a:gd name="T8" fmla="*/ 0 w 107"/>
                  <a:gd name="T9" fmla="*/ 1 h 294"/>
                  <a:gd name="T10" fmla="*/ 0 w 107"/>
                  <a:gd name="T11" fmla="*/ 1 h 294"/>
                  <a:gd name="T12" fmla="*/ 0 w 107"/>
                  <a:gd name="T13" fmla="*/ 1 h 294"/>
                  <a:gd name="T14" fmla="*/ 0 w 107"/>
                  <a:gd name="T15" fmla="*/ 1 h 294"/>
                  <a:gd name="T16" fmla="*/ 0 w 107"/>
                  <a:gd name="T17" fmla="*/ 1 h 294"/>
                  <a:gd name="T18" fmla="*/ 0 w 107"/>
                  <a:gd name="T19" fmla="*/ 1 h 294"/>
                  <a:gd name="T20" fmla="*/ 0 w 107"/>
                  <a:gd name="T21" fmla="*/ 1 h 294"/>
                  <a:gd name="T22" fmla="*/ 0 w 107"/>
                  <a:gd name="T23" fmla="*/ 1 h 294"/>
                  <a:gd name="T24" fmla="*/ 0 w 107"/>
                  <a:gd name="T25" fmla="*/ 1 h 294"/>
                  <a:gd name="T26" fmla="*/ 0 w 107"/>
                  <a:gd name="T27" fmla="*/ 1 h 294"/>
                  <a:gd name="T28" fmla="*/ 0 w 107"/>
                  <a:gd name="T29" fmla="*/ 1 h 294"/>
                  <a:gd name="T30" fmla="*/ 0 w 107"/>
                  <a:gd name="T31" fmla="*/ 1 h 294"/>
                  <a:gd name="T32" fmla="*/ 0 w 107"/>
                  <a:gd name="T33" fmla="*/ 1 h 294"/>
                  <a:gd name="T34" fmla="*/ 0 w 107"/>
                  <a:gd name="T35" fmla="*/ 1 h 294"/>
                  <a:gd name="T36" fmla="*/ 0 w 107"/>
                  <a:gd name="T37" fmla="*/ 1 h 294"/>
                  <a:gd name="T38" fmla="*/ 0 w 107"/>
                  <a:gd name="T39" fmla="*/ 1 h 294"/>
                  <a:gd name="T40" fmla="*/ 0 w 107"/>
                  <a:gd name="T41" fmla="*/ 1 h 294"/>
                  <a:gd name="T42" fmla="*/ 0 w 107"/>
                  <a:gd name="T43" fmla="*/ 1 h 294"/>
                  <a:gd name="T44" fmla="*/ 0 w 107"/>
                  <a:gd name="T45" fmla="*/ 1 h 294"/>
                  <a:gd name="T46" fmla="*/ 0 w 107"/>
                  <a:gd name="T47" fmla="*/ 1 h 294"/>
                  <a:gd name="T48" fmla="*/ 0 w 107"/>
                  <a:gd name="T49" fmla="*/ 1 h 294"/>
                  <a:gd name="T50" fmla="*/ 0 w 107"/>
                  <a:gd name="T51" fmla="*/ 1 h 294"/>
                  <a:gd name="T52" fmla="*/ 0 w 107"/>
                  <a:gd name="T53" fmla="*/ 1 h 294"/>
                  <a:gd name="T54" fmla="*/ 0 w 107"/>
                  <a:gd name="T55" fmla="*/ 1 h 294"/>
                  <a:gd name="T56" fmla="*/ 0 w 107"/>
                  <a:gd name="T57" fmla="*/ 1 h 294"/>
                  <a:gd name="T58" fmla="*/ 0 w 107"/>
                  <a:gd name="T59" fmla="*/ 1 h 294"/>
                  <a:gd name="T60" fmla="*/ 0 w 107"/>
                  <a:gd name="T61" fmla="*/ 1 h 294"/>
                  <a:gd name="T62" fmla="*/ 0 w 107"/>
                  <a:gd name="T63" fmla="*/ 1 h 294"/>
                  <a:gd name="T64" fmla="*/ 0 w 107"/>
                  <a:gd name="T65" fmla="*/ 1 h 294"/>
                  <a:gd name="T66" fmla="*/ 0 w 107"/>
                  <a:gd name="T67" fmla="*/ 1 h 294"/>
                  <a:gd name="T68" fmla="*/ 0 w 107"/>
                  <a:gd name="T69" fmla="*/ 1 h 294"/>
                  <a:gd name="T70" fmla="*/ 0 w 107"/>
                  <a:gd name="T71" fmla="*/ 1 h 294"/>
                  <a:gd name="T72" fmla="*/ 0 w 107"/>
                  <a:gd name="T73" fmla="*/ 1 h 294"/>
                  <a:gd name="T74" fmla="*/ 0 w 107"/>
                  <a:gd name="T75" fmla="*/ 1 h 294"/>
                  <a:gd name="T76" fmla="*/ 0 w 107"/>
                  <a:gd name="T77" fmla="*/ 1 h 294"/>
                  <a:gd name="T78" fmla="*/ 0 w 107"/>
                  <a:gd name="T79" fmla="*/ 1 h 294"/>
                  <a:gd name="T80" fmla="*/ 0 w 107"/>
                  <a:gd name="T81" fmla="*/ 1 h 294"/>
                  <a:gd name="T82" fmla="*/ 0 w 107"/>
                  <a:gd name="T83" fmla="*/ 1 h 294"/>
                  <a:gd name="T84" fmla="*/ 0 w 107"/>
                  <a:gd name="T85" fmla="*/ 1 h 2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7"/>
                  <a:gd name="T130" fmla="*/ 0 h 294"/>
                  <a:gd name="T131" fmla="*/ 107 w 107"/>
                  <a:gd name="T132" fmla="*/ 294 h 2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7" h="294">
                    <a:moveTo>
                      <a:pt x="107" y="51"/>
                    </a:moveTo>
                    <a:lnTo>
                      <a:pt x="107" y="41"/>
                    </a:lnTo>
                    <a:lnTo>
                      <a:pt x="105" y="34"/>
                    </a:lnTo>
                    <a:lnTo>
                      <a:pt x="101" y="26"/>
                    </a:lnTo>
                    <a:lnTo>
                      <a:pt x="95" y="20"/>
                    </a:lnTo>
                    <a:lnTo>
                      <a:pt x="86" y="13"/>
                    </a:lnTo>
                    <a:lnTo>
                      <a:pt x="76" y="7"/>
                    </a:lnTo>
                    <a:lnTo>
                      <a:pt x="65" y="1"/>
                    </a:lnTo>
                    <a:lnTo>
                      <a:pt x="53" y="0"/>
                    </a:lnTo>
                    <a:lnTo>
                      <a:pt x="40" y="1"/>
                    </a:lnTo>
                    <a:lnTo>
                      <a:pt x="31" y="13"/>
                    </a:lnTo>
                    <a:lnTo>
                      <a:pt x="25" y="32"/>
                    </a:lnTo>
                    <a:lnTo>
                      <a:pt x="23" y="58"/>
                    </a:lnTo>
                    <a:lnTo>
                      <a:pt x="19" y="85"/>
                    </a:lnTo>
                    <a:lnTo>
                      <a:pt x="19" y="114"/>
                    </a:lnTo>
                    <a:lnTo>
                      <a:pt x="15" y="138"/>
                    </a:lnTo>
                    <a:lnTo>
                      <a:pt x="14" y="161"/>
                    </a:lnTo>
                    <a:lnTo>
                      <a:pt x="12" y="173"/>
                    </a:lnTo>
                    <a:lnTo>
                      <a:pt x="10" y="184"/>
                    </a:lnTo>
                    <a:lnTo>
                      <a:pt x="10" y="193"/>
                    </a:lnTo>
                    <a:lnTo>
                      <a:pt x="8" y="205"/>
                    </a:lnTo>
                    <a:lnTo>
                      <a:pt x="8" y="216"/>
                    </a:lnTo>
                    <a:lnTo>
                      <a:pt x="6" y="226"/>
                    </a:lnTo>
                    <a:lnTo>
                      <a:pt x="6" y="237"/>
                    </a:lnTo>
                    <a:lnTo>
                      <a:pt x="6" y="249"/>
                    </a:lnTo>
                    <a:lnTo>
                      <a:pt x="2" y="260"/>
                    </a:lnTo>
                    <a:lnTo>
                      <a:pt x="0" y="271"/>
                    </a:lnTo>
                    <a:lnTo>
                      <a:pt x="2" y="281"/>
                    </a:lnTo>
                    <a:lnTo>
                      <a:pt x="8" y="288"/>
                    </a:lnTo>
                    <a:lnTo>
                      <a:pt x="14" y="292"/>
                    </a:lnTo>
                    <a:lnTo>
                      <a:pt x="23" y="294"/>
                    </a:lnTo>
                    <a:lnTo>
                      <a:pt x="38" y="294"/>
                    </a:lnTo>
                    <a:lnTo>
                      <a:pt x="57" y="292"/>
                    </a:lnTo>
                    <a:lnTo>
                      <a:pt x="61" y="285"/>
                    </a:lnTo>
                    <a:lnTo>
                      <a:pt x="67" y="269"/>
                    </a:lnTo>
                    <a:lnTo>
                      <a:pt x="71" y="249"/>
                    </a:lnTo>
                    <a:lnTo>
                      <a:pt x="74" y="226"/>
                    </a:lnTo>
                    <a:lnTo>
                      <a:pt x="76" y="199"/>
                    </a:lnTo>
                    <a:lnTo>
                      <a:pt x="80" y="173"/>
                    </a:lnTo>
                    <a:lnTo>
                      <a:pt x="80" y="150"/>
                    </a:lnTo>
                    <a:lnTo>
                      <a:pt x="80" y="131"/>
                    </a:lnTo>
                    <a:lnTo>
                      <a:pt x="74" y="129"/>
                    </a:lnTo>
                    <a:lnTo>
                      <a:pt x="69" y="129"/>
                    </a:lnTo>
                    <a:lnTo>
                      <a:pt x="65" y="144"/>
                    </a:lnTo>
                    <a:lnTo>
                      <a:pt x="63" y="163"/>
                    </a:lnTo>
                    <a:lnTo>
                      <a:pt x="61" y="182"/>
                    </a:lnTo>
                    <a:lnTo>
                      <a:pt x="59" y="201"/>
                    </a:lnTo>
                    <a:lnTo>
                      <a:pt x="57" y="220"/>
                    </a:lnTo>
                    <a:lnTo>
                      <a:pt x="53" y="239"/>
                    </a:lnTo>
                    <a:lnTo>
                      <a:pt x="50" y="256"/>
                    </a:lnTo>
                    <a:lnTo>
                      <a:pt x="48" y="275"/>
                    </a:lnTo>
                    <a:lnTo>
                      <a:pt x="44" y="275"/>
                    </a:lnTo>
                    <a:lnTo>
                      <a:pt x="34" y="277"/>
                    </a:lnTo>
                    <a:lnTo>
                      <a:pt x="25" y="275"/>
                    </a:lnTo>
                    <a:lnTo>
                      <a:pt x="21" y="271"/>
                    </a:lnTo>
                    <a:lnTo>
                      <a:pt x="23" y="249"/>
                    </a:lnTo>
                    <a:lnTo>
                      <a:pt x="25" y="222"/>
                    </a:lnTo>
                    <a:lnTo>
                      <a:pt x="27" y="193"/>
                    </a:lnTo>
                    <a:lnTo>
                      <a:pt x="31" y="165"/>
                    </a:lnTo>
                    <a:lnTo>
                      <a:pt x="33" y="134"/>
                    </a:lnTo>
                    <a:lnTo>
                      <a:pt x="36" y="106"/>
                    </a:lnTo>
                    <a:lnTo>
                      <a:pt x="38" y="76"/>
                    </a:lnTo>
                    <a:lnTo>
                      <a:pt x="40" y="49"/>
                    </a:lnTo>
                    <a:lnTo>
                      <a:pt x="48" y="55"/>
                    </a:lnTo>
                    <a:lnTo>
                      <a:pt x="59" y="60"/>
                    </a:lnTo>
                    <a:lnTo>
                      <a:pt x="69" y="66"/>
                    </a:lnTo>
                    <a:lnTo>
                      <a:pt x="78" y="70"/>
                    </a:lnTo>
                    <a:lnTo>
                      <a:pt x="78" y="76"/>
                    </a:lnTo>
                    <a:lnTo>
                      <a:pt x="76" y="79"/>
                    </a:lnTo>
                    <a:lnTo>
                      <a:pt x="76" y="85"/>
                    </a:lnTo>
                    <a:lnTo>
                      <a:pt x="76" y="91"/>
                    </a:lnTo>
                    <a:lnTo>
                      <a:pt x="74" y="98"/>
                    </a:lnTo>
                    <a:lnTo>
                      <a:pt x="74" y="108"/>
                    </a:lnTo>
                    <a:lnTo>
                      <a:pt x="76" y="106"/>
                    </a:lnTo>
                    <a:lnTo>
                      <a:pt x="82" y="106"/>
                    </a:lnTo>
                    <a:lnTo>
                      <a:pt x="88" y="106"/>
                    </a:lnTo>
                    <a:lnTo>
                      <a:pt x="91" y="106"/>
                    </a:lnTo>
                    <a:lnTo>
                      <a:pt x="91" y="98"/>
                    </a:lnTo>
                    <a:lnTo>
                      <a:pt x="93" y="91"/>
                    </a:lnTo>
                    <a:lnTo>
                      <a:pt x="95" y="85"/>
                    </a:lnTo>
                    <a:lnTo>
                      <a:pt x="99" y="77"/>
                    </a:lnTo>
                    <a:lnTo>
                      <a:pt x="101" y="70"/>
                    </a:lnTo>
                    <a:lnTo>
                      <a:pt x="103" y="62"/>
                    </a:lnTo>
                    <a:lnTo>
                      <a:pt x="105" y="57"/>
                    </a:lnTo>
                    <a:lnTo>
                      <a:pt x="107" y="51"/>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38" name="Freeform 145"/>
              <p:cNvSpPr>
                <a:spLocks/>
              </p:cNvSpPr>
              <p:nvPr/>
            </p:nvSpPr>
            <p:spPr bwMode="auto">
              <a:xfrm>
                <a:off x="2345" y="384"/>
                <a:ext cx="72" cy="115"/>
              </a:xfrm>
              <a:custGeom>
                <a:avLst/>
                <a:gdLst>
                  <a:gd name="T0" fmla="*/ 0 w 145"/>
                  <a:gd name="T1" fmla="*/ 0 h 232"/>
                  <a:gd name="T2" fmla="*/ 0 w 145"/>
                  <a:gd name="T3" fmla="*/ 0 h 232"/>
                  <a:gd name="T4" fmla="*/ 0 w 145"/>
                  <a:gd name="T5" fmla="*/ 0 h 232"/>
                  <a:gd name="T6" fmla="*/ 0 w 145"/>
                  <a:gd name="T7" fmla="*/ 0 h 232"/>
                  <a:gd name="T8" fmla="*/ 0 w 145"/>
                  <a:gd name="T9" fmla="*/ 0 h 232"/>
                  <a:gd name="T10" fmla="*/ 0 w 145"/>
                  <a:gd name="T11" fmla="*/ 0 h 232"/>
                  <a:gd name="T12" fmla="*/ 0 w 145"/>
                  <a:gd name="T13" fmla="*/ 0 h 232"/>
                  <a:gd name="T14" fmla="*/ 0 w 145"/>
                  <a:gd name="T15" fmla="*/ 0 h 232"/>
                  <a:gd name="T16" fmla="*/ 0 w 145"/>
                  <a:gd name="T17" fmla="*/ 0 h 232"/>
                  <a:gd name="T18" fmla="*/ 0 w 145"/>
                  <a:gd name="T19" fmla="*/ 0 h 232"/>
                  <a:gd name="T20" fmla="*/ 0 w 145"/>
                  <a:gd name="T21" fmla="*/ 0 h 232"/>
                  <a:gd name="T22" fmla="*/ 0 w 145"/>
                  <a:gd name="T23" fmla="*/ 0 h 232"/>
                  <a:gd name="T24" fmla="*/ 0 w 145"/>
                  <a:gd name="T25" fmla="*/ 0 h 232"/>
                  <a:gd name="T26" fmla="*/ 0 w 145"/>
                  <a:gd name="T27" fmla="*/ 0 h 232"/>
                  <a:gd name="T28" fmla="*/ 0 w 145"/>
                  <a:gd name="T29" fmla="*/ 0 h 232"/>
                  <a:gd name="T30" fmla="*/ 0 w 145"/>
                  <a:gd name="T31" fmla="*/ 0 h 232"/>
                  <a:gd name="T32" fmla="*/ 0 w 145"/>
                  <a:gd name="T33" fmla="*/ 0 h 232"/>
                  <a:gd name="T34" fmla="*/ 0 w 145"/>
                  <a:gd name="T35" fmla="*/ 0 h 232"/>
                  <a:gd name="T36" fmla="*/ 0 w 145"/>
                  <a:gd name="T37" fmla="*/ 0 h 232"/>
                  <a:gd name="T38" fmla="*/ 0 w 145"/>
                  <a:gd name="T39" fmla="*/ 0 h 232"/>
                  <a:gd name="T40" fmla="*/ 0 w 145"/>
                  <a:gd name="T41" fmla="*/ 0 h 232"/>
                  <a:gd name="T42" fmla="*/ 0 w 145"/>
                  <a:gd name="T43" fmla="*/ 0 h 232"/>
                  <a:gd name="T44" fmla="*/ 0 w 145"/>
                  <a:gd name="T45" fmla="*/ 0 h 232"/>
                  <a:gd name="T46" fmla="*/ 0 w 145"/>
                  <a:gd name="T47" fmla="*/ 0 h 232"/>
                  <a:gd name="T48" fmla="*/ 0 w 145"/>
                  <a:gd name="T49" fmla="*/ 0 h 232"/>
                  <a:gd name="T50" fmla="*/ 0 w 145"/>
                  <a:gd name="T51" fmla="*/ 0 h 232"/>
                  <a:gd name="T52" fmla="*/ 0 w 145"/>
                  <a:gd name="T53" fmla="*/ 0 h 232"/>
                  <a:gd name="T54" fmla="*/ 0 w 145"/>
                  <a:gd name="T55" fmla="*/ 0 h 232"/>
                  <a:gd name="T56" fmla="*/ 0 w 145"/>
                  <a:gd name="T57" fmla="*/ 0 h 232"/>
                  <a:gd name="T58" fmla="*/ 0 w 145"/>
                  <a:gd name="T59" fmla="*/ 0 h 232"/>
                  <a:gd name="T60" fmla="*/ 0 w 145"/>
                  <a:gd name="T61" fmla="*/ 0 h 232"/>
                  <a:gd name="T62" fmla="*/ 0 w 145"/>
                  <a:gd name="T63" fmla="*/ 0 h 232"/>
                  <a:gd name="T64" fmla="*/ 0 w 145"/>
                  <a:gd name="T65" fmla="*/ 0 h 232"/>
                  <a:gd name="T66" fmla="*/ 0 w 145"/>
                  <a:gd name="T67" fmla="*/ 0 h 232"/>
                  <a:gd name="T68" fmla="*/ 0 w 145"/>
                  <a:gd name="T69" fmla="*/ 0 h 232"/>
                  <a:gd name="T70" fmla="*/ 0 w 145"/>
                  <a:gd name="T71" fmla="*/ 0 h 232"/>
                  <a:gd name="T72" fmla="*/ 0 w 145"/>
                  <a:gd name="T73" fmla="*/ 0 h 232"/>
                  <a:gd name="T74" fmla="*/ 0 w 145"/>
                  <a:gd name="T75" fmla="*/ 0 h 232"/>
                  <a:gd name="T76" fmla="*/ 0 w 145"/>
                  <a:gd name="T77" fmla="*/ 0 h 232"/>
                  <a:gd name="T78" fmla="*/ 0 w 145"/>
                  <a:gd name="T79" fmla="*/ 0 h 232"/>
                  <a:gd name="T80" fmla="*/ 0 w 145"/>
                  <a:gd name="T81" fmla="*/ 0 h 232"/>
                  <a:gd name="T82" fmla="*/ 0 w 145"/>
                  <a:gd name="T83" fmla="*/ 0 h 232"/>
                  <a:gd name="T84" fmla="*/ 0 w 145"/>
                  <a:gd name="T85" fmla="*/ 0 h 232"/>
                  <a:gd name="T86" fmla="*/ 0 w 145"/>
                  <a:gd name="T87" fmla="*/ 0 h 232"/>
                  <a:gd name="T88" fmla="*/ 0 w 145"/>
                  <a:gd name="T89" fmla="*/ 0 h 232"/>
                  <a:gd name="T90" fmla="*/ 0 w 145"/>
                  <a:gd name="T91" fmla="*/ 0 h 232"/>
                  <a:gd name="T92" fmla="*/ 0 w 145"/>
                  <a:gd name="T93" fmla="*/ 0 h 232"/>
                  <a:gd name="T94" fmla="*/ 0 w 145"/>
                  <a:gd name="T95" fmla="*/ 0 h 232"/>
                  <a:gd name="T96" fmla="*/ 0 w 145"/>
                  <a:gd name="T97" fmla="*/ 0 h 232"/>
                  <a:gd name="T98" fmla="*/ 0 w 145"/>
                  <a:gd name="T99" fmla="*/ 0 h 232"/>
                  <a:gd name="T100" fmla="*/ 0 w 145"/>
                  <a:gd name="T101" fmla="*/ 0 h 232"/>
                  <a:gd name="T102" fmla="*/ 0 w 145"/>
                  <a:gd name="T103" fmla="*/ 0 h 232"/>
                  <a:gd name="T104" fmla="*/ 0 w 145"/>
                  <a:gd name="T105" fmla="*/ 0 h 232"/>
                  <a:gd name="T106" fmla="*/ 0 w 145"/>
                  <a:gd name="T107" fmla="*/ 0 h 232"/>
                  <a:gd name="T108" fmla="*/ 0 w 145"/>
                  <a:gd name="T109" fmla="*/ 0 h 232"/>
                  <a:gd name="T110" fmla="*/ 0 w 145"/>
                  <a:gd name="T111" fmla="*/ 0 h 2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5"/>
                  <a:gd name="T169" fmla="*/ 0 h 232"/>
                  <a:gd name="T170" fmla="*/ 145 w 145"/>
                  <a:gd name="T171" fmla="*/ 232 h 23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5" h="232">
                    <a:moveTo>
                      <a:pt x="40" y="2"/>
                    </a:moveTo>
                    <a:lnTo>
                      <a:pt x="65" y="8"/>
                    </a:lnTo>
                    <a:lnTo>
                      <a:pt x="84" y="25"/>
                    </a:lnTo>
                    <a:lnTo>
                      <a:pt x="97" y="48"/>
                    </a:lnTo>
                    <a:lnTo>
                      <a:pt x="109" y="72"/>
                    </a:lnTo>
                    <a:lnTo>
                      <a:pt x="114" y="101"/>
                    </a:lnTo>
                    <a:lnTo>
                      <a:pt x="122" y="129"/>
                    </a:lnTo>
                    <a:lnTo>
                      <a:pt x="131" y="156"/>
                    </a:lnTo>
                    <a:lnTo>
                      <a:pt x="145" y="181"/>
                    </a:lnTo>
                    <a:lnTo>
                      <a:pt x="141" y="182"/>
                    </a:lnTo>
                    <a:lnTo>
                      <a:pt x="139" y="188"/>
                    </a:lnTo>
                    <a:lnTo>
                      <a:pt x="118" y="173"/>
                    </a:lnTo>
                    <a:lnTo>
                      <a:pt x="109" y="152"/>
                    </a:lnTo>
                    <a:lnTo>
                      <a:pt x="101" y="127"/>
                    </a:lnTo>
                    <a:lnTo>
                      <a:pt x="97" y="101"/>
                    </a:lnTo>
                    <a:lnTo>
                      <a:pt x="93" y="74"/>
                    </a:lnTo>
                    <a:lnTo>
                      <a:pt x="84" y="53"/>
                    </a:lnTo>
                    <a:lnTo>
                      <a:pt x="71" y="34"/>
                    </a:lnTo>
                    <a:lnTo>
                      <a:pt x="52" y="25"/>
                    </a:lnTo>
                    <a:lnTo>
                      <a:pt x="33" y="23"/>
                    </a:lnTo>
                    <a:lnTo>
                      <a:pt x="23" y="29"/>
                    </a:lnTo>
                    <a:lnTo>
                      <a:pt x="19" y="42"/>
                    </a:lnTo>
                    <a:lnTo>
                      <a:pt x="21" y="61"/>
                    </a:lnTo>
                    <a:lnTo>
                      <a:pt x="27" y="80"/>
                    </a:lnTo>
                    <a:lnTo>
                      <a:pt x="31" y="101"/>
                    </a:lnTo>
                    <a:lnTo>
                      <a:pt x="36" y="120"/>
                    </a:lnTo>
                    <a:lnTo>
                      <a:pt x="42" y="135"/>
                    </a:lnTo>
                    <a:lnTo>
                      <a:pt x="44" y="148"/>
                    </a:lnTo>
                    <a:lnTo>
                      <a:pt x="48" y="162"/>
                    </a:lnTo>
                    <a:lnTo>
                      <a:pt x="53" y="171"/>
                    </a:lnTo>
                    <a:lnTo>
                      <a:pt x="61" y="182"/>
                    </a:lnTo>
                    <a:lnTo>
                      <a:pt x="69" y="192"/>
                    </a:lnTo>
                    <a:lnTo>
                      <a:pt x="80" y="202"/>
                    </a:lnTo>
                    <a:lnTo>
                      <a:pt x="90" y="211"/>
                    </a:lnTo>
                    <a:lnTo>
                      <a:pt x="101" y="224"/>
                    </a:lnTo>
                    <a:lnTo>
                      <a:pt x="97" y="224"/>
                    </a:lnTo>
                    <a:lnTo>
                      <a:pt x="95" y="226"/>
                    </a:lnTo>
                    <a:lnTo>
                      <a:pt x="91" y="228"/>
                    </a:lnTo>
                    <a:lnTo>
                      <a:pt x="90" y="232"/>
                    </a:lnTo>
                    <a:lnTo>
                      <a:pt x="63" y="213"/>
                    </a:lnTo>
                    <a:lnTo>
                      <a:pt x="44" y="194"/>
                    </a:lnTo>
                    <a:lnTo>
                      <a:pt x="31" y="171"/>
                    </a:lnTo>
                    <a:lnTo>
                      <a:pt x="21" y="148"/>
                    </a:lnTo>
                    <a:lnTo>
                      <a:pt x="15" y="122"/>
                    </a:lnTo>
                    <a:lnTo>
                      <a:pt x="10" y="95"/>
                    </a:lnTo>
                    <a:lnTo>
                      <a:pt x="6" y="68"/>
                    </a:lnTo>
                    <a:lnTo>
                      <a:pt x="2" y="42"/>
                    </a:lnTo>
                    <a:lnTo>
                      <a:pt x="0" y="34"/>
                    </a:lnTo>
                    <a:lnTo>
                      <a:pt x="2" y="25"/>
                    </a:lnTo>
                    <a:lnTo>
                      <a:pt x="6" y="19"/>
                    </a:lnTo>
                    <a:lnTo>
                      <a:pt x="12" y="11"/>
                    </a:lnTo>
                    <a:lnTo>
                      <a:pt x="17" y="6"/>
                    </a:lnTo>
                    <a:lnTo>
                      <a:pt x="25" y="2"/>
                    </a:lnTo>
                    <a:lnTo>
                      <a:pt x="31" y="0"/>
                    </a:lnTo>
                    <a:lnTo>
                      <a:pt x="40" y="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39" name="Freeform 146"/>
              <p:cNvSpPr>
                <a:spLocks/>
              </p:cNvSpPr>
              <p:nvPr/>
            </p:nvSpPr>
            <p:spPr bwMode="auto">
              <a:xfrm>
                <a:off x="2404" y="466"/>
                <a:ext cx="160" cy="113"/>
              </a:xfrm>
              <a:custGeom>
                <a:avLst/>
                <a:gdLst>
                  <a:gd name="T0" fmla="*/ 0 w 321"/>
                  <a:gd name="T1" fmla="*/ 0 h 227"/>
                  <a:gd name="T2" fmla="*/ 0 w 321"/>
                  <a:gd name="T3" fmla="*/ 0 h 227"/>
                  <a:gd name="T4" fmla="*/ 0 w 321"/>
                  <a:gd name="T5" fmla="*/ 0 h 227"/>
                  <a:gd name="T6" fmla="*/ 0 w 321"/>
                  <a:gd name="T7" fmla="*/ 0 h 227"/>
                  <a:gd name="T8" fmla="*/ 0 w 321"/>
                  <a:gd name="T9" fmla="*/ 0 h 227"/>
                  <a:gd name="T10" fmla="*/ 0 w 321"/>
                  <a:gd name="T11" fmla="*/ 0 h 227"/>
                  <a:gd name="T12" fmla="*/ 0 w 321"/>
                  <a:gd name="T13" fmla="*/ 0 h 227"/>
                  <a:gd name="T14" fmla="*/ 0 w 321"/>
                  <a:gd name="T15" fmla="*/ 0 h 227"/>
                  <a:gd name="T16" fmla="*/ 0 w 321"/>
                  <a:gd name="T17" fmla="*/ 0 h 227"/>
                  <a:gd name="T18" fmla="*/ 0 w 321"/>
                  <a:gd name="T19" fmla="*/ 0 h 227"/>
                  <a:gd name="T20" fmla="*/ 0 w 321"/>
                  <a:gd name="T21" fmla="*/ 0 h 227"/>
                  <a:gd name="T22" fmla="*/ 0 w 321"/>
                  <a:gd name="T23" fmla="*/ 0 h 227"/>
                  <a:gd name="T24" fmla="*/ 0 w 321"/>
                  <a:gd name="T25" fmla="*/ 0 h 227"/>
                  <a:gd name="T26" fmla="*/ 0 w 321"/>
                  <a:gd name="T27" fmla="*/ 0 h 227"/>
                  <a:gd name="T28" fmla="*/ 0 w 321"/>
                  <a:gd name="T29" fmla="*/ 0 h 227"/>
                  <a:gd name="T30" fmla="*/ 0 w 321"/>
                  <a:gd name="T31" fmla="*/ 0 h 227"/>
                  <a:gd name="T32" fmla="*/ 0 w 321"/>
                  <a:gd name="T33" fmla="*/ 0 h 227"/>
                  <a:gd name="T34" fmla="*/ 0 w 321"/>
                  <a:gd name="T35" fmla="*/ 0 h 227"/>
                  <a:gd name="T36" fmla="*/ 0 w 321"/>
                  <a:gd name="T37" fmla="*/ 0 h 227"/>
                  <a:gd name="T38" fmla="*/ 0 w 321"/>
                  <a:gd name="T39" fmla="*/ 0 h 227"/>
                  <a:gd name="T40" fmla="*/ 0 w 321"/>
                  <a:gd name="T41" fmla="*/ 0 h 227"/>
                  <a:gd name="T42" fmla="*/ 0 w 321"/>
                  <a:gd name="T43" fmla="*/ 0 h 227"/>
                  <a:gd name="T44" fmla="*/ 0 w 321"/>
                  <a:gd name="T45" fmla="*/ 0 h 227"/>
                  <a:gd name="T46" fmla="*/ 0 w 321"/>
                  <a:gd name="T47" fmla="*/ 0 h 227"/>
                  <a:gd name="T48" fmla="*/ 0 w 321"/>
                  <a:gd name="T49" fmla="*/ 0 h 227"/>
                  <a:gd name="T50" fmla="*/ 0 w 321"/>
                  <a:gd name="T51" fmla="*/ 0 h 227"/>
                  <a:gd name="T52" fmla="*/ 0 w 321"/>
                  <a:gd name="T53" fmla="*/ 0 h 227"/>
                  <a:gd name="T54" fmla="*/ 0 w 321"/>
                  <a:gd name="T55" fmla="*/ 0 h 227"/>
                  <a:gd name="T56" fmla="*/ 0 w 321"/>
                  <a:gd name="T57" fmla="*/ 0 h 227"/>
                  <a:gd name="T58" fmla="*/ 0 w 321"/>
                  <a:gd name="T59" fmla="*/ 0 h 227"/>
                  <a:gd name="T60" fmla="*/ 0 w 321"/>
                  <a:gd name="T61" fmla="*/ 0 h 227"/>
                  <a:gd name="T62" fmla="*/ 0 w 321"/>
                  <a:gd name="T63" fmla="*/ 0 h 227"/>
                  <a:gd name="T64" fmla="*/ 0 w 321"/>
                  <a:gd name="T65" fmla="*/ 0 h 227"/>
                  <a:gd name="T66" fmla="*/ 0 w 321"/>
                  <a:gd name="T67" fmla="*/ 0 h 227"/>
                  <a:gd name="T68" fmla="*/ 0 w 321"/>
                  <a:gd name="T69" fmla="*/ 0 h 227"/>
                  <a:gd name="T70" fmla="*/ 0 w 321"/>
                  <a:gd name="T71" fmla="*/ 0 h 227"/>
                  <a:gd name="T72" fmla="*/ 0 w 321"/>
                  <a:gd name="T73" fmla="*/ 0 h 227"/>
                  <a:gd name="T74" fmla="*/ 0 w 321"/>
                  <a:gd name="T75" fmla="*/ 0 h 227"/>
                  <a:gd name="T76" fmla="*/ 0 w 321"/>
                  <a:gd name="T77" fmla="*/ 0 h 227"/>
                  <a:gd name="T78" fmla="*/ 0 w 321"/>
                  <a:gd name="T79" fmla="*/ 0 h 227"/>
                  <a:gd name="T80" fmla="*/ 0 w 321"/>
                  <a:gd name="T81" fmla="*/ 0 h 227"/>
                  <a:gd name="T82" fmla="*/ 0 w 321"/>
                  <a:gd name="T83" fmla="*/ 0 h 2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1"/>
                  <a:gd name="T127" fmla="*/ 0 h 227"/>
                  <a:gd name="T128" fmla="*/ 321 w 321"/>
                  <a:gd name="T129" fmla="*/ 227 h 2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1" h="227">
                    <a:moveTo>
                      <a:pt x="17" y="0"/>
                    </a:moveTo>
                    <a:lnTo>
                      <a:pt x="31" y="17"/>
                    </a:lnTo>
                    <a:lnTo>
                      <a:pt x="42" y="37"/>
                    </a:lnTo>
                    <a:lnTo>
                      <a:pt x="55" y="59"/>
                    </a:lnTo>
                    <a:lnTo>
                      <a:pt x="67" y="84"/>
                    </a:lnTo>
                    <a:lnTo>
                      <a:pt x="82" y="107"/>
                    </a:lnTo>
                    <a:lnTo>
                      <a:pt x="97" y="130"/>
                    </a:lnTo>
                    <a:lnTo>
                      <a:pt x="116" y="152"/>
                    </a:lnTo>
                    <a:lnTo>
                      <a:pt x="139" y="170"/>
                    </a:lnTo>
                    <a:lnTo>
                      <a:pt x="156" y="179"/>
                    </a:lnTo>
                    <a:lnTo>
                      <a:pt x="177" y="189"/>
                    </a:lnTo>
                    <a:lnTo>
                      <a:pt x="202" y="194"/>
                    </a:lnTo>
                    <a:lnTo>
                      <a:pt x="226" y="202"/>
                    </a:lnTo>
                    <a:lnTo>
                      <a:pt x="253" y="204"/>
                    </a:lnTo>
                    <a:lnTo>
                      <a:pt x="278" y="208"/>
                    </a:lnTo>
                    <a:lnTo>
                      <a:pt x="300" y="211"/>
                    </a:lnTo>
                    <a:lnTo>
                      <a:pt x="321" y="213"/>
                    </a:lnTo>
                    <a:lnTo>
                      <a:pt x="321" y="217"/>
                    </a:lnTo>
                    <a:lnTo>
                      <a:pt x="317" y="221"/>
                    </a:lnTo>
                    <a:lnTo>
                      <a:pt x="314" y="223"/>
                    </a:lnTo>
                    <a:lnTo>
                      <a:pt x="314" y="227"/>
                    </a:lnTo>
                    <a:lnTo>
                      <a:pt x="285" y="227"/>
                    </a:lnTo>
                    <a:lnTo>
                      <a:pt x="259" y="225"/>
                    </a:lnTo>
                    <a:lnTo>
                      <a:pt x="232" y="221"/>
                    </a:lnTo>
                    <a:lnTo>
                      <a:pt x="207" y="215"/>
                    </a:lnTo>
                    <a:lnTo>
                      <a:pt x="184" y="208"/>
                    </a:lnTo>
                    <a:lnTo>
                      <a:pt x="164" y="202"/>
                    </a:lnTo>
                    <a:lnTo>
                      <a:pt x="145" y="196"/>
                    </a:lnTo>
                    <a:lnTo>
                      <a:pt x="131" y="190"/>
                    </a:lnTo>
                    <a:lnTo>
                      <a:pt x="112" y="179"/>
                    </a:lnTo>
                    <a:lnTo>
                      <a:pt x="97" y="160"/>
                    </a:lnTo>
                    <a:lnTo>
                      <a:pt x="80" y="137"/>
                    </a:lnTo>
                    <a:lnTo>
                      <a:pt x="63" y="111"/>
                    </a:lnTo>
                    <a:lnTo>
                      <a:pt x="46" y="82"/>
                    </a:lnTo>
                    <a:lnTo>
                      <a:pt x="31" y="54"/>
                    </a:lnTo>
                    <a:lnTo>
                      <a:pt x="15" y="29"/>
                    </a:lnTo>
                    <a:lnTo>
                      <a:pt x="0" y="10"/>
                    </a:lnTo>
                    <a:lnTo>
                      <a:pt x="2" y="4"/>
                    </a:lnTo>
                    <a:lnTo>
                      <a:pt x="8" y="2"/>
                    </a:lnTo>
                    <a:lnTo>
                      <a:pt x="13" y="0"/>
                    </a:lnTo>
                    <a:lnTo>
                      <a:pt x="17"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40" name="Freeform 147"/>
              <p:cNvSpPr>
                <a:spLocks/>
              </p:cNvSpPr>
              <p:nvPr/>
            </p:nvSpPr>
            <p:spPr bwMode="auto">
              <a:xfrm>
                <a:off x="2549" y="554"/>
                <a:ext cx="57" cy="35"/>
              </a:xfrm>
              <a:custGeom>
                <a:avLst/>
                <a:gdLst>
                  <a:gd name="T0" fmla="*/ 1 w 114"/>
                  <a:gd name="T1" fmla="*/ 0 h 71"/>
                  <a:gd name="T2" fmla="*/ 1 w 114"/>
                  <a:gd name="T3" fmla="*/ 0 h 71"/>
                  <a:gd name="T4" fmla="*/ 1 w 114"/>
                  <a:gd name="T5" fmla="*/ 0 h 71"/>
                  <a:gd name="T6" fmla="*/ 1 w 114"/>
                  <a:gd name="T7" fmla="*/ 0 h 71"/>
                  <a:gd name="T8" fmla="*/ 1 w 114"/>
                  <a:gd name="T9" fmla="*/ 0 h 71"/>
                  <a:gd name="T10" fmla="*/ 1 w 114"/>
                  <a:gd name="T11" fmla="*/ 0 h 71"/>
                  <a:gd name="T12" fmla="*/ 1 w 114"/>
                  <a:gd name="T13" fmla="*/ 0 h 71"/>
                  <a:gd name="T14" fmla="*/ 1 w 114"/>
                  <a:gd name="T15" fmla="*/ 0 h 71"/>
                  <a:gd name="T16" fmla="*/ 1 w 114"/>
                  <a:gd name="T17" fmla="*/ 0 h 71"/>
                  <a:gd name="T18" fmla="*/ 1 w 114"/>
                  <a:gd name="T19" fmla="*/ 0 h 71"/>
                  <a:gd name="T20" fmla="*/ 1 w 114"/>
                  <a:gd name="T21" fmla="*/ 0 h 71"/>
                  <a:gd name="T22" fmla="*/ 1 w 114"/>
                  <a:gd name="T23" fmla="*/ 0 h 71"/>
                  <a:gd name="T24" fmla="*/ 1 w 114"/>
                  <a:gd name="T25" fmla="*/ 0 h 71"/>
                  <a:gd name="T26" fmla="*/ 0 w 114"/>
                  <a:gd name="T27" fmla="*/ 0 h 71"/>
                  <a:gd name="T28" fmla="*/ 0 w 114"/>
                  <a:gd name="T29" fmla="*/ 0 h 71"/>
                  <a:gd name="T30" fmla="*/ 1 w 114"/>
                  <a:gd name="T31" fmla="*/ 0 h 71"/>
                  <a:gd name="T32" fmla="*/ 1 w 114"/>
                  <a:gd name="T33" fmla="*/ 0 h 71"/>
                  <a:gd name="T34" fmla="*/ 1 w 114"/>
                  <a:gd name="T35" fmla="*/ 0 h 71"/>
                  <a:gd name="T36" fmla="*/ 1 w 114"/>
                  <a:gd name="T37" fmla="*/ 0 h 71"/>
                  <a:gd name="T38" fmla="*/ 1 w 114"/>
                  <a:gd name="T39" fmla="*/ 0 h 71"/>
                  <a:gd name="T40" fmla="*/ 1 w 114"/>
                  <a:gd name="T41" fmla="*/ 0 h 71"/>
                  <a:gd name="T42" fmla="*/ 1 w 114"/>
                  <a:gd name="T43" fmla="*/ 0 h 71"/>
                  <a:gd name="T44" fmla="*/ 1 w 114"/>
                  <a:gd name="T45" fmla="*/ 0 h 71"/>
                  <a:gd name="T46" fmla="*/ 1 w 114"/>
                  <a:gd name="T47" fmla="*/ 0 h 7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4"/>
                  <a:gd name="T73" fmla="*/ 0 h 71"/>
                  <a:gd name="T74" fmla="*/ 114 w 114"/>
                  <a:gd name="T75" fmla="*/ 71 h 7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4" h="71">
                    <a:moveTo>
                      <a:pt x="103" y="0"/>
                    </a:moveTo>
                    <a:lnTo>
                      <a:pt x="104" y="0"/>
                    </a:lnTo>
                    <a:lnTo>
                      <a:pt x="108" y="6"/>
                    </a:lnTo>
                    <a:lnTo>
                      <a:pt x="110" y="12"/>
                    </a:lnTo>
                    <a:lnTo>
                      <a:pt x="114" y="15"/>
                    </a:lnTo>
                    <a:lnTo>
                      <a:pt x="89" y="21"/>
                    </a:lnTo>
                    <a:lnTo>
                      <a:pt x="70" y="31"/>
                    </a:lnTo>
                    <a:lnTo>
                      <a:pt x="53" y="38"/>
                    </a:lnTo>
                    <a:lnTo>
                      <a:pt x="40" y="48"/>
                    </a:lnTo>
                    <a:lnTo>
                      <a:pt x="28" y="57"/>
                    </a:lnTo>
                    <a:lnTo>
                      <a:pt x="19" y="63"/>
                    </a:lnTo>
                    <a:lnTo>
                      <a:pt x="11" y="69"/>
                    </a:lnTo>
                    <a:lnTo>
                      <a:pt x="2" y="71"/>
                    </a:lnTo>
                    <a:lnTo>
                      <a:pt x="0" y="63"/>
                    </a:lnTo>
                    <a:lnTo>
                      <a:pt x="0" y="57"/>
                    </a:lnTo>
                    <a:lnTo>
                      <a:pt x="7" y="50"/>
                    </a:lnTo>
                    <a:lnTo>
                      <a:pt x="13" y="42"/>
                    </a:lnTo>
                    <a:lnTo>
                      <a:pt x="23" y="34"/>
                    </a:lnTo>
                    <a:lnTo>
                      <a:pt x="32" y="29"/>
                    </a:lnTo>
                    <a:lnTo>
                      <a:pt x="44" y="19"/>
                    </a:lnTo>
                    <a:lnTo>
                      <a:pt x="61" y="14"/>
                    </a:lnTo>
                    <a:lnTo>
                      <a:pt x="78" y="6"/>
                    </a:lnTo>
                    <a:lnTo>
                      <a:pt x="103"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41" name="Freeform 148"/>
              <p:cNvSpPr>
                <a:spLocks/>
              </p:cNvSpPr>
              <p:nvPr/>
            </p:nvSpPr>
            <p:spPr bwMode="auto">
              <a:xfrm>
                <a:off x="2515" y="1075"/>
                <a:ext cx="172" cy="37"/>
              </a:xfrm>
              <a:custGeom>
                <a:avLst/>
                <a:gdLst>
                  <a:gd name="T0" fmla="*/ 1 w 344"/>
                  <a:gd name="T1" fmla="*/ 0 h 72"/>
                  <a:gd name="T2" fmla="*/ 1 w 344"/>
                  <a:gd name="T3" fmla="*/ 1 h 72"/>
                  <a:gd name="T4" fmla="*/ 1 w 344"/>
                  <a:gd name="T5" fmla="*/ 1 h 72"/>
                  <a:gd name="T6" fmla="*/ 1 w 344"/>
                  <a:gd name="T7" fmla="*/ 1 h 72"/>
                  <a:gd name="T8" fmla="*/ 1 w 344"/>
                  <a:gd name="T9" fmla="*/ 1 h 72"/>
                  <a:gd name="T10" fmla="*/ 1 w 344"/>
                  <a:gd name="T11" fmla="*/ 1 h 72"/>
                  <a:gd name="T12" fmla="*/ 1 w 344"/>
                  <a:gd name="T13" fmla="*/ 1 h 72"/>
                  <a:gd name="T14" fmla="*/ 1 w 344"/>
                  <a:gd name="T15" fmla="*/ 1 h 72"/>
                  <a:gd name="T16" fmla="*/ 1 w 344"/>
                  <a:gd name="T17" fmla="*/ 1 h 72"/>
                  <a:gd name="T18" fmla="*/ 1 w 344"/>
                  <a:gd name="T19" fmla="*/ 1 h 72"/>
                  <a:gd name="T20" fmla="*/ 1 w 344"/>
                  <a:gd name="T21" fmla="*/ 1 h 72"/>
                  <a:gd name="T22" fmla="*/ 1 w 344"/>
                  <a:gd name="T23" fmla="*/ 1 h 72"/>
                  <a:gd name="T24" fmla="*/ 1 w 344"/>
                  <a:gd name="T25" fmla="*/ 1 h 72"/>
                  <a:gd name="T26" fmla="*/ 1 w 344"/>
                  <a:gd name="T27" fmla="*/ 1 h 72"/>
                  <a:gd name="T28" fmla="*/ 1 w 344"/>
                  <a:gd name="T29" fmla="*/ 1 h 72"/>
                  <a:gd name="T30" fmla="*/ 1 w 344"/>
                  <a:gd name="T31" fmla="*/ 1 h 72"/>
                  <a:gd name="T32" fmla="*/ 1 w 344"/>
                  <a:gd name="T33" fmla="*/ 1 h 72"/>
                  <a:gd name="T34" fmla="*/ 1 w 344"/>
                  <a:gd name="T35" fmla="*/ 1 h 72"/>
                  <a:gd name="T36" fmla="*/ 1 w 344"/>
                  <a:gd name="T37" fmla="*/ 1 h 72"/>
                  <a:gd name="T38" fmla="*/ 1 w 344"/>
                  <a:gd name="T39" fmla="*/ 1 h 72"/>
                  <a:gd name="T40" fmla="*/ 1 w 344"/>
                  <a:gd name="T41" fmla="*/ 1 h 72"/>
                  <a:gd name="T42" fmla="*/ 1 w 344"/>
                  <a:gd name="T43" fmla="*/ 1 h 72"/>
                  <a:gd name="T44" fmla="*/ 1 w 344"/>
                  <a:gd name="T45" fmla="*/ 1 h 72"/>
                  <a:gd name="T46" fmla="*/ 1 w 344"/>
                  <a:gd name="T47" fmla="*/ 1 h 72"/>
                  <a:gd name="T48" fmla="*/ 1 w 344"/>
                  <a:gd name="T49" fmla="*/ 1 h 72"/>
                  <a:gd name="T50" fmla="*/ 1 w 344"/>
                  <a:gd name="T51" fmla="*/ 1 h 72"/>
                  <a:gd name="T52" fmla="*/ 0 w 344"/>
                  <a:gd name="T53" fmla="*/ 1 h 72"/>
                  <a:gd name="T54" fmla="*/ 1 w 344"/>
                  <a:gd name="T55" fmla="*/ 1 h 72"/>
                  <a:gd name="T56" fmla="*/ 1 w 344"/>
                  <a:gd name="T57" fmla="*/ 1 h 72"/>
                  <a:gd name="T58" fmla="*/ 1 w 344"/>
                  <a:gd name="T59" fmla="*/ 1 h 72"/>
                  <a:gd name="T60" fmla="*/ 1 w 344"/>
                  <a:gd name="T61" fmla="*/ 1 h 72"/>
                  <a:gd name="T62" fmla="*/ 1 w 344"/>
                  <a:gd name="T63" fmla="*/ 1 h 72"/>
                  <a:gd name="T64" fmla="*/ 1 w 344"/>
                  <a:gd name="T65" fmla="*/ 1 h 72"/>
                  <a:gd name="T66" fmla="*/ 1 w 344"/>
                  <a:gd name="T67" fmla="*/ 1 h 72"/>
                  <a:gd name="T68" fmla="*/ 1 w 344"/>
                  <a:gd name="T69" fmla="*/ 1 h 72"/>
                  <a:gd name="T70" fmla="*/ 1 w 344"/>
                  <a:gd name="T71" fmla="*/ 1 h 72"/>
                  <a:gd name="T72" fmla="*/ 1 w 344"/>
                  <a:gd name="T73" fmla="*/ 1 h 72"/>
                  <a:gd name="T74" fmla="*/ 1 w 344"/>
                  <a:gd name="T75" fmla="*/ 1 h 72"/>
                  <a:gd name="T76" fmla="*/ 1 w 344"/>
                  <a:gd name="T77" fmla="*/ 1 h 72"/>
                  <a:gd name="T78" fmla="*/ 1 w 344"/>
                  <a:gd name="T79" fmla="*/ 1 h 72"/>
                  <a:gd name="T80" fmla="*/ 1 w 344"/>
                  <a:gd name="T81" fmla="*/ 1 h 72"/>
                  <a:gd name="T82" fmla="*/ 1 w 344"/>
                  <a:gd name="T83" fmla="*/ 1 h 72"/>
                  <a:gd name="T84" fmla="*/ 1 w 344"/>
                  <a:gd name="T85" fmla="*/ 1 h 72"/>
                  <a:gd name="T86" fmla="*/ 1 w 344"/>
                  <a:gd name="T87" fmla="*/ 1 h 72"/>
                  <a:gd name="T88" fmla="*/ 1 w 344"/>
                  <a:gd name="T89" fmla="*/ 1 h 72"/>
                  <a:gd name="T90" fmla="*/ 1 w 344"/>
                  <a:gd name="T91" fmla="*/ 1 h 72"/>
                  <a:gd name="T92" fmla="*/ 1 w 344"/>
                  <a:gd name="T93" fmla="*/ 0 h 72"/>
                  <a:gd name="T94" fmla="*/ 1 w 344"/>
                  <a:gd name="T95" fmla="*/ 0 h 7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4"/>
                  <a:gd name="T145" fmla="*/ 0 h 72"/>
                  <a:gd name="T146" fmla="*/ 344 w 344"/>
                  <a:gd name="T147" fmla="*/ 72 h 7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4" h="72">
                    <a:moveTo>
                      <a:pt x="339" y="0"/>
                    </a:moveTo>
                    <a:lnTo>
                      <a:pt x="339" y="2"/>
                    </a:lnTo>
                    <a:lnTo>
                      <a:pt x="343" y="5"/>
                    </a:lnTo>
                    <a:lnTo>
                      <a:pt x="343" y="11"/>
                    </a:lnTo>
                    <a:lnTo>
                      <a:pt x="344" y="17"/>
                    </a:lnTo>
                    <a:lnTo>
                      <a:pt x="335" y="25"/>
                    </a:lnTo>
                    <a:lnTo>
                      <a:pt x="322" y="34"/>
                    </a:lnTo>
                    <a:lnTo>
                      <a:pt x="306" y="42"/>
                    </a:lnTo>
                    <a:lnTo>
                      <a:pt x="289" y="49"/>
                    </a:lnTo>
                    <a:lnTo>
                      <a:pt x="268" y="55"/>
                    </a:lnTo>
                    <a:lnTo>
                      <a:pt x="248" y="57"/>
                    </a:lnTo>
                    <a:lnTo>
                      <a:pt x="225" y="59"/>
                    </a:lnTo>
                    <a:lnTo>
                      <a:pt x="202" y="59"/>
                    </a:lnTo>
                    <a:lnTo>
                      <a:pt x="198" y="59"/>
                    </a:lnTo>
                    <a:lnTo>
                      <a:pt x="194" y="59"/>
                    </a:lnTo>
                    <a:lnTo>
                      <a:pt x="191" y="59"/>
                    </a:lnTo>
                    <a:lnTo>
                      <a:pt x="185" y="61"/>
                    </a:lnTo>
                    <a:lnTo>
                      <a:pt x="175" y="61"/>
                    </a:lnTo>
                    <a:lnTo>
                      <a:pt x="168" y="63"/>
                    </a:lnTo>
                    <a:lnTo>
                      <a:pt x="143" y="64"/>
                    </a:lnTo>
                    <a:lnTo>
                      <a:pt x="122" y="66"/>
                    </a:lnTo>
                    <a:lnTo>
                      <a:pt x="101" y="70"/>
                    </a:lnTo>
                    <a:lnTo>
                      <a:pt x="82" y="72"/>
                    </a:lnTo>
                    <a:lnTo>
                      <a:pt x="61" y="72"/>
                    </a:lnTo>
                    <a:lnTo>
                      <a:pt x="42" y="70"/>
                    </a:lnTo>
                    <a:lnTo>
                      <a:pt x="21" y="63"/>
                    </a:lnTo>
                    <a:lnTo>
                      <a:pt x="0" y="53"/>
                    </a:lnTo>
                    <a:lnTo>
                      <a:pt x="2" y="49"/>
                    </a:lnTo>
                    <a:lnTo>
                      <a:pt x="4" y="44"/>
                    </a:lnTo>
                    <a:lnTo>
                      <a:pt x="8" y="40"/>
                    </a:lnTo>
                    <a:lnTo>
                      <a:pt x="10" y="36"/>
                    </a:lnTo>
                    <a:lnTo>
                      <a:pt x="27" y="42"/>
                    </a:lnTo>
                    <a:lnTo>
                      <a:pt x="40" y="47"/>
                    </a:lnTo>
                    <a:lnTo>
                      <a:pt x="52" y="51"/>
                    </a:lnTo>
                    <a:lnTo>
                      <a:pt x="65" y="53"/>
                    </a:lnTo>
                    <a:lnTo>
                      <a:pt x="80" y="53"/>
                    </a:lnTo>
                    <a:lnTo>
                      <a:pt x="99" y="53"/>
                    </a:lnTo>
                    <a:lnTo>
                      <a:pt x="124" y="49"/>
                    </a:lnTo>
                    <a:lnTo>
                      <a:pt x="156" y="47"/>
                    </a:lnTo>
                    <a:lnTo>
                      <a:pt x="181" y="42"/>
                    </a:lnTo>
                    <a:lnTo>
                      <a:pt x="208" y="40"/>
                    </a:lnTo>
                    <a:lnTo>
                      <a:pt x="230" y="38"/>
                    </a:lnTo>
                    <a:lnTo>
                      <a:pt x="253" y="38"/>
                    </a:lnTo>
                    <a:lnTo>
                      <a:pt x="274" y="34"/>
                    </a:lnTo>
                    <a:lnTo>
                      <a:pt x="295" y="26"/>
                    </a:lnTo>
                    <a:lnTo>
                      <a:pt x="318" y="15"/>
                    </a:lnTo>
                    <a:lnTo>
                      <a:pt x="339"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42" name="Freeform 149"/>
              <p:cNvSpPr>
                <a:spLocks/>
              </p:cNvSpPr>
              <p:nvPr/>
            </p:nvSpPr>
            <p:spPr bwMode="auto">
              <a:xfrm>
                <a:off x="2645" y="1094"/>
                <a:ext cx="13" cy="54"/>
              </a:xfrm>
              <a:custGeom>
                <a:avLst/>
                <a:gdLst>
                  <a:gd name="T0" fmla="*/ 1 w 26"/>
                  <a:gd name="T1" fmla="*/ 1 h 106"/>
                  <a:gd name="T2" fmla="*/ 1 w 26"/>
                  <a:gd name="T3" fmla="*/ 1 h 106"/>
                  <a:gd name="T4" fmla="*/ 1 w 26"/>
                  <a:gd name="T5" fmla="*/ 1 h 106"/>
                  <a:gd name="T6" fmla="*/ 1 w 26"/>
                  <a:gd name="T7" fmla="*/ 0 h 106"/>
                  <a:gd name="T8" fmla="*/ 1 w 26"/>
                  <a:gd name="T9" fmla="*/ 1 h 106"/>
                  <a:gd name="T10" fmla="*/ 1 w 26"/>
                  <a:gd name="T11" fmla="*/ 1 h 106"/>
                  <a:gd name="T12" fmla="*/ 1 w 26"/>
                  <a:gd name="T13" fmla="*/ 1 h 106"/>
                  <a:gd name="T14" fmla="*/ 1 w 26"/>
                  <a:gd name="T15" fmla="*/ 1 h 106"/>
                  <a:gd name="T16" fmla="*/ 1 w 26"/>
                  <a:gd name="T17" fmla="*/ 1 h 106"/>
                  <a:gd name="T18" fmla="*/ 1 w 26"/>
                  <a:gd name="T19" fmla="*/ 1 h 106"/>
                  <a:gd name="T20" fmla="*/ 1 w 26"/>
                  <a:gd name="T21" fmla="*/ 1 h 106"/>
                  <a:gd name="T22" fmla="*/ 1 w 26"/>
                  <a:gd name="T23" fmla="*/ 1 h 106"/>
                  <a:gd name="T24" fmla="*/ 1 w 26"/>
                  <a:gd name="T25" fmla="*/ 1 h 106"/>
                  <a:gd name="T26" fmla="*/ 1 w 26"/>
                  <a:gd name="T27" fmla="*/ 1 h 106"/>
                  <a:gd name="T28" fmla="*/ 1 w 26"/>
                  <a:gd name="T29" fmla="*/ 1 h 106"/>
                  <a:gd name="T30" fmla="*/ 0 w 26"/>
                  <a:gd name="T31" fmla="*/ 1 h 106"/>
                  <a:gd name="T32" fmla="*/ 1 w 26"/>
                  <a:gd name="T33" fmla="*/ 1 h 106"/>
                  <a:gd name="T34" fmla="*/ 1 w 26"/>
                  <a:gd name="T35" fmla="*/ 1 h 106"/>
                  <a:gd name="T36" fmla="*/ 1 w 26"/>
                  <a:gd name="T37" fmla="*/ 1 h 106"/>
                  <a:gd name="T38" fmla="*/ 1 w 26"/>
                  <a:gd name="T39" fmla="*/ 1 h 106"/>
                  <a:gd name="T40" fmla="*/ 1 w 26"/>
                  <a:gd name="T41" fmla="*/ 1 h 106"/>
                  <a:gd name="T42" fmla="*/ 1 w 26"/>
                  <a:gd name="T43" fmla="*/ 1 h 106"/>
                  <a:gd name="T44" fmla="*/ 1 w 26"/>
                  <a:gd name="T45" fmla="*/ 1 h 106"/>
                  <a:gd name="T46" fmla="*/ 1 w 26"/>
                  <a:gd name="T47" fmla="*/ 1 h 10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
                  <a:gd name="T73" fmla="*/ 0 h 106"/>
                  <a:gd name="T74" fmla="*/ 26 w 26"/>
                  <a:gd name="T75" fmla="*/ 106 h 10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 h="106">
                    <a:moveTo>
                      <a:pt x="4" y="6"/>
                    </a:moveTo>
                    <a:lnTo>
                      <a:pt x="9" y="6"/>
                    </a:lnTo>
                    <a:lnTo>
                      <a:pt x="15" y="4"/>
                    </a:lnTo>
                    <a:lnTo>
                      <a:pt x="19" y="0"/>
                    </a:lnTo>
                    <a:lnTo>
                      <a:pt x="23" y="4"/>
                    </a:lnTo>
                    <a:lnTo>
                      <a:pt x="26" y="17"/>
                    </a:lnTo>
                    <a:lnTo>
                      <a:pt x="26" y="32"/>
                    </a:lnTo>
                    <a:lnTo>
                      <a:pt x="26" y="45"/>
                    </a:lnTo>
                    <a:lnTo>
                      <a:pt x="25" y="61"/>
                    </a:lnTo>
                    <a:lnTo>
                      <a:pt x="21" y="72"/>
                    </a:lnTo>
                    <a:lnTo>
                      <a:pt x="17" y="85"/>
                    </a:lnTo>
                    <a:lnTo>
                      <a:pt x="15" y="95"/>
                    </a:lnTo>
                    <a:lnTo>
                      <a:pt x="15" y="106"/>
                    </a:lnTo>
                    <a:lnTo>
                      <a:pt x="7" y="106"/>
                    </a:lnTo>
                    <a:lnTo>
                      <a:pt x="2" y="106"/>
                    </a:lnTo>
                    <a:lnTo>
                      <a:pt x="0" y="93"/>
                    </a:lnTo>
                    <a:lnTo>
                      <a:pt x="2" y="82"/>
                    </a:lnTo>
                    <a:lnTo>
                      <a:pt x="2" y="66"/>
                    </a:lnTo>
                    <a:lnTo>
                      <a:pt x="4" y="53"/>
                    </a:lnTo>
                    <a:lnTo>
                      <a:pt x="4" y="40"/>
                    </a:lnTo>
                    <a:lnTo>
                      <a:pt x="6" y="28"/>
                    </a:lnTo>
                    <a:lnTo>
                      <a:pt x="6" y="15"/>
                    </a:lnTo>
                    <a:lnTo>
                      <a:pt x="4" y="6"/>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43" name="Freeform 150"/>
              <p:cNvSpPr>
                <a:spLocks/>
              </p:cNvSpPr>
              <p:nvPr/>
            </p:nvSpPr>
            <p:spPr bwMode="auto">
              <a:xfrm>
                <a:off x="2329" y="1021"/>
                <a:ext cx="14" cy="171"/>
              </a:xfrm>
              <a:custGeom>
                <a:avLst/>
                <a:gdLst>
                  <a:gd name="T0" fmla="*/ 1 w 26"/>
                  <a:gd name="T1" fmla="*/ 0 h 343"/>
                  <a:gd name="T2" fmla="*/ 1 w 26"/>
                  <a:gd name="T3" fmla="*/ 0 h 343"/>
                  <a:gd name="T4" fmla="*/ 1 w 26"/>
                  <a:gd name="T5" fmla="*/ 0 h 343"/>
                  <a:gd name="T6" fmla="*/ 1 w 26"/>
                  <a:gd name="T7" fmla="*/ 0 h 343"/>
                  <a:gd name="T8" fmla="*/ 1 w 26"/>
                  <a:gd name="T9" fmla="*/ 0 h 343"/>
                  <a:gd name="T10" fmla="*/ 1 w 26"/>
                  <a:gd name="T11" fmla="*/ 0 h 343"/>
                  <a:gd name="T12" fmla="*/ 1 w 26"/>
                  <a:gd name="T13" fmla="*/ 0 h 343"/>
                  <a:gd name="T14" fmla="*/ 1 w 26"/>
                  <a:gd name="T15" fmla="*/ 0 h 343"/>
                  <a:gd name="T16" fmla="*/ 1 w 26"/>
                  <a:gd name="T17" fmla="*/ 0 h 343"/>
                  <a:gd name="T18" fmla="*/ 1 w 26"/>
                  <a:gd name="T19" fmla="*/ 0 h 343"/>
                  <a:gd name="T20" fmla="*/ 1 w 26"/>
                  <a:gd name="T21" fmla="*/ 0 h 343"/>
                  <a:gd name="T22" fmla="*/ 1 w 26"/>
                  <a:gd name="T23" fmla="*/ 0 h 343"/>
                  <a:gd name="T24" fmla="*/ 1 w 26"/>
                  <a:gd name="T25" fmla="*/ 0 h 343"/>
                  <a:gd name="T26" fmla="*/ 1 w 26"/>
                  <a:gd name="T27" fmla="*/ 0 h 343"/>
                  <a:gd name="T28" fmla="*/ 1 w 26"/>
                  <a:gd name="T29" fmla="*/ 0 h 343"/>
                  <a:gd name="T30" fmla="*/ 1 w 26"/>
                  <a:gd name="T31" fmla="*/ 0 h 343"/>
                  <a:gd name="T32" fmla="*/ 1 w 26"/>
                  <a:gd name="T33" fmla="*/ 0 h 343"/>
                  <a:gd name="T34" fmla="*/ 1 w 26"/>
                  <a:gd name="T35" fmla="*/ 0 h 343"/>
                  <a:gd name="T36" fmla="*/ 1 w 26"/>
                  <a:gd name="T37" fmla="*/ 0 h 343"/>
                  <a:gd name="T38" fmla="*/ 1 w 26"/>
                  <a:gd name="T39" fmla="*/ 0 h 343"/>
                  <a:gd name="T40" fmla="*/ 1 w 26"/>
                  <a:gd name="T41" fmla="*/ 0 h 343"/>
                  <a:gd name="T42" fmla="*/ 0 w 26"/>
                  <a:gd name="T43" fmla="*/ 0 h 343"/>
                  <a:gd name="T44" fmla="*/ 0 w 26"/>
                  <a:gd name="T45" fmla="*/ 0 h 343"/>
                  <a:gd name="T46" fmla="*/ 1 w 26"/>
                  <a:gd name="T47" fmla="*/ 0 h 343"/>
                  <a:gd name="T48" fmla="*/ 1 w 26"/>
                  <a:gd name="T49" fmla="*/ 0 h 343"/>
                  <a:gd name="T50" fmla="*/ 1 w 26"/>
                  <a:gd name="T51" fmla="*/ 0 h 343"/>
                  <a:gd name="T52" fmla="*/ 1 w 26"/>
                  <a:gd name="T53" fmla="*/ 0 h 343"/>
                  <a:gd name="T54" fmla="*/ 1 w 26"/>
                  <a:gd name="T55" fmla="*/ 0 h 343"/>
                  <a:gd name="T56" fmla="*/ 1 w 26"/>
                  <a:gd name="T57" fmla="*/ 0 h 343"/>
                  <a:gd name="T58" fmla="*/ 1 w 26"/>
                  <a:gd name="T59" fmla="*/ 0 h 343"/>
                  <a:gd name="T60" fmla="*/ 1 w 26"/>
                  <a:gd name="T61" fmla="*/ 0 h 343"/>
                  <a:gd name="T62" fmla="*/ 1 w 26"/>
                  <a:gd name="T63" fmla="*/ 0 h 343"/>
                  <a:gd name="T64" fmla="*/ 1 w 26"/>
                  <a:gd name="T65" fmla="*/ 0 h 343"/>
                  <a:gd name="T66" fmla="*/ 1 w 26"/>
                  <a:gd name="T67" fmla="*/ 0 h 3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
                  <a:gd name="T103" fmla="*/ 0 h 343"/>
                  <a:gd name="T104" fmla="*/ 26 w 26"/>
                  <a:gd name="T105" fmla="*/ 343 h 3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 h="343">
                    <a:moveTo>
                      <a:pt x="26" y="0"/>
                    </a:moveTo>
                    <a:lnTo>
                      <a:pt x="26" y="16"/>
                    </a:lnTo>
                    <a:lnTo>
                      <a:pt x="26" y="33"/>
                    </a:lnTo>
                    <a:lnTo>
                      <a:pt x="26" y="52"/>
                    </a:lnTo>
                    <a:lnTo>
                      <a:pt x="26" y="73"/>
                    </a:lnTo>
                    <a:lnTo>
                      <a:pt x="26" y="94"/>
                    </a:lnTo>
                    <a:lnTo>
                      <a:pt x="26" y="114"/>
                    </a:lnTo>
                    <a:lnTo>
                      <a:pt x="26" y="135"/>
                    </a:lnTo>
                    <a:lnTo>
                      <a:pt x="26" y="158"/>
                    </a:lnTo>
                    <a:lnTo>
                      <a:pt x="25" y="181"/>
                    </a:lnTo>
                    <a:lnTo>
                      <a:pt x="25" y="204"/>
                    </a:lnTo>
                    <a:lnTo>
                      <a:pt x="25" y="225"/>
                    </a:lnTo>
                    <a:lnTo>
                      <a:pt x="25" y="244"/>
                    </a:lnTo>
                    <a:lnTo>
                      <a:pt x="25" y="265"/>
                    </a:lnTo>
                    <a:lnTo>
                      <a:pt x="25" y="286"/>
                    </a:lnTo>
                    <a:lnTo>
                      <a:pt x="25" y="306"/>
                    </a:lnTo>
                    <a:lnTo>
                      <a:pt x="25" y="335"/>
                    </a:lnTo>
                    <a:lnTo>
                      <a:pt x="19" y="337"/>
                    </a:lnTo>
                    <a:lnTo>
                      <a:pt x="15" y="343"/>
                    </a:lnTo>
                    <a:lnTo>
                      <a:pt x="9" y="339"/>
                    </a:lnTo>
                    <a:lnTo>
                      <a:pt x="2" y="337"/>
                    </a:lnTo>
                    <a:lnTo>
                      <a:pt x="0" y="291"/>
                    </a:lnTo>
                    <a:lnTo>
                      <a:pt x="0" y="249"/>
                    </a:lnTo>
                    <a:lnTo>
                      <a:pt x="2" y="206"/>
                    </a:lnTo>
                    <a:lnTo>
                      <a:pt x="2" y="166"/>
                    </a:lnTo>
                    <a:lnTo>
                      <a:pt x="2" y="124"/>
                    </a:lnTo>
                    <a:lnTo>
                      <a:pt x="4" y="84"/>
                    </a:lnTo>
                    <a:lnTo>
                      <a:pt x="4" y="42"/>
                    </a:lnTo>
                    <a:lnTo>
                      <a:pt x="4" y="0"/>
                    </a:lnTo>
                    <a:lnTo>
                      <a:pt x="7" y="0"/>
                    </a:lnTo>
                    <a:lnTo>
                      <a:pt x="15" y="0"/>
                    </a:lnTo>
                    <a:lnTo>
                      <a:pt x="23" y="0"/>
                    </a:lnTo>
                    <a:lnTo>
                      <a:pt x="26"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44" name="Freeform 151"/>
              <p:cNvSpPr>
                <a:spLocks/>
              </p:cNvSpPr>
              <p:nvPr/>
            </p:nvSpPr>
            <p:spPr bwMode="auto">
              <a:xfrm>
                <a:off x="2272" y="1036"/>
                <a:ext cx="34" cy="41"/>
              </a:xfrm>
              <a:custGeom>
                <a:avLst/>
                <a:gdLst>
                  <a:gd name="T0" fmla="*/ 1 w 66"/>
                  <a:gd name="T1" fmla="*/ 1 h 82"/>
                  <a:gd name="T2" fmla="*/ 1 w 66"/>
                  <a:gd name="T3" fmla="*/ 1 h 82"/>
                  <a:gd name="T4" fmla="*/ 1 w 66"/>
                  <a:gd name="T5" fmla="*/ 1 h 82"/>
                  <a:gd name="T6" fmla="*/ 1 w 66"/>
                  <a:gd name="T7" fmla="*/ 1 h 82"/>
                  <a:gd name="T8" fmla="*/ 1 w 66"/>
                  <a:gd name="T9" fmla="*/ 1 h 82"/>
                  <a:gd name="T10" fmla="*/ 1 w 66"/>
                  <a:gd name="T11" fmla="*/ 1 h 82"/>
                  <a:gd name="T12" fmla="*/ 1 w 66"/>
                  <a:gd name="T13" fmla="*/ 1 h 82"/>
                  <a:gd name="T14" fmla="*/ 1 w 66"/>
                  <a:gd name="T15" fmla="*/ 0 h 82"/>
                  <a:gd name="T16" fmla="*/ 1 w 66"/>
                  <a:gd name="T17" fmla="*/ 0 h 82"/>
                  <a:gd name="T18" fmla="*/ 1 w 66"/>
                  <a:gd name="T19" fmla="*/ 1 h 82"/>
                  <a:gd name="T20" fmla="*/ 1 w 66"/>
                  <a:gd name="T21" fmla="*/ 1 h 82"/>
                  <a:gd name="T22" fmla="*/ 1 w 66"/>
                  <a:gd name="T23" fmla="*/ 1 h 82"/>
                  <a:gd name="T24" fmla="*/ 1 w 66"/>
                  <a:gd name="T25" fmla="*/ 1 h 82"/>
                  <a:gd name="T26" fmla="*/ 1 w 66"/>
                  <a:gd name="T27" fmla="*/ 1 h 82"/>
                  <a:gd name="T28" fmla="*/ 0 w 66"/>
                  <a:gd name="T29" fmla="*/ 1 h 82"/>
                  <a:gd name="T30" fmla="*/ 0 w 66"/>
                  <a:gd name="T31" fmla="*/ 1 h 82"/>
                  <a:gd name="T32" fmla="*/ 1 w 66"/>
                  <a:gd name="T33" fmla="*/ 1 h 82"/>
                  <a:gd name="T34" fmla="*/ 1 w 66"/>
                  <a:gd name="T35" fmla="*/ 1 h 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82"/>
                  <a:gd name="T56" fmla="*/ 66 w 66"/>
                  <a:gd name="T57" fmla="*/ 82 h 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82">
                    <a:moveTo>
                      <a:pt x="4" y="61"/>
                    </a:moveTo>
                    <a:lnTo>
                      <a:pt x="17" y="80"/>
                    </a:lnTo>
                    <a:lnTo>
                      <a:pt x="34" y="82"/>
                    </a:lnTo>
                    <a:lnTo>
                      <a:pt x="47" y="70"/>
                    </a:lnTo>
                    <a:lnTo>
                      <a:pt x="61" y="53"/>
                    </a:lnTo>
                    <a:lnTo>
                      <a:pt x="66" y="30"/>
                    </a:lnTo>
                    <a:lnTo>
                      <a:pt x="64" y="11"/>
                    </a:lnTo>
                    <a:lnTo>
                      <a:pt x="55" y="0"/>
                    </a:lnTo>
                    <a:lnTo>
                      <a:pt x="30" y="0"/>
                    </a:lnTo>
                    <a:lnTo>
                      <a:pt x="21" y="2"/>
                    </a:lnTo>
                    <a:lnTo>
                      <a:pt x="15" y="7"/>
                    </a:lnTo>
                    <a:lnTo>
                      <a:pt x="9" y="13"/>
                    </a:lnTo>
                    <a:lnTo>
                      <a:pt x="4" y="23"/>
                    </a:lnTo>
                    <a:lnTo>
                      <a:pt x="2" y="32"/>
                    </a:lnTo>
                    <a:lnTo>
                      <a:pt x="0" y="42"/>
                    </a:lnTo>
                    <a:lnTo>
                      <a:pt x="0" y="51"/>
                    </a:lnTo>
                    <a:lnTo>
                      <a:pt x="4" y="61"/>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45" name="Freeform 152"/>
              <p:cNvSpPr>
                <a:spLocks/>
              </p:cNvSpPr>
              <p:nvPr/>
            </p:nvSpPr>
            <p:spPr bwMode="auto">
              <a:xfrm>
                <a:off x="1574" y="1000"/>
                <a:ext cx="139" cy="14"/>
              </a:xfrm>
              <a:custGeom>
                <a:avLst/>
                <a:gdLst>
                  <a:gd name="T0" fmla="*/ 1 w 277"/>
                  <a:gd name="T1" fmla="*/ 0 h 26"/>
                  <a:gd name="T2" fmla="*/ 1 w 277"/>
                  <a:gd name="T3" fmla="*/ 0 h 26"/>
                  <a:gd name="T4" fmla="*/ 1 w 277"/>
                  <a:gd name="T5" fmla="*/ 1 h 26"/>
                  <a:gd name="T6" fmla="*/ 1 w 277"/>
                  <a:gd name="T7" fmla="*/ 0 h 26"/>
                  <a:gd name="T8" fmla="*/ 1 w 277"/>
                  <a:gd name="T9" fmla="*/ 0 h 26"/>
                  <a:gd name="T10" fmla="*/ 1 w 277"/>
                  <a:gd name="T11" fmla="*/ 0 h 26"/>
                  <a:gd name="T12" fmla="*/ 1 w 277"/>
                  <a:gd name="T13" fmla="*/ 0 h 26"/>
                  <a:gd name="T14" fmla="*/ 1 w 277"/>
                  <a:gd name="T15" fmla="*/ 0 h 26"/>
                  <a:gd name="T16" fmla="*/ 1 w 277"/>
                  <a:gd name="T17" fmla="*/ 1 h 26"/>
                  <a:gd name="T18" fmla="*/ 1 w 277"/>
                  <a:gd name="T19" fmla="*/ 1 h 26"/>
                  <a:gd name="T20" fmla="*/ 1 w 277"/>
                  <a:gd name="T21" fmla="*/ 1 h 26"/>
                  <a:gd name="T22" fmla="*/ 1 w 277"/>
                  <a:gd name="T23" fmla="*/ 1 h 26"/>
                  <a:gd name="T24" fmla="*/ 1 w 277"/>
                  <a:gd name="T25" fmla="*/ 1 h 26"/>
                  <a:gd name="T26" fmla="*/ 1 w 277"/>
                  <a:gd name="T27" fmla="*/ 1 h 26"/>
                  <a:gd name="T28" fmla="*/ 1 w 277"/>
                  <a:gd name="T29" fmla="*/ 1 h 26"/>
                  <a:gd name="T30" fmla="*/ 1 w 277"/>
                  <a:gd name="T31" fmla="*/ 1 h 26"/>
                  <a:gd name="T32" fmla="*/ 1 w 277"/>
                  <a:gd name="T33" fmla="*/ 1 h 26"/>
                  <a:gd name="T34" fmla="*/ 1 w 277"/>
                  <a:gd name="T35" fmla="*/ 1 h 26"/>
                  <a:gd name="T36" fmla="*/ 1 w 277"/>
                  <a:gd name="T37" fmla="*/ 1 h 26"/>
                  <a:gd name="T38" fmla="*/ 1 w 277"/>
                  <a:gd name="T39" fmla="*/ 1 h 26"/>
                  <a:gd name="T40" fmla="*/ 1 w 277"/>
                  <a:gd name="T41" fmla="*/ 1 h 26"/>
                  <a:gd name="T42" fmla="*/ 1 w 277"/>
                  <a:gd name="T43" fmla="*/ 1 h 26"/>
                  <a:gd name="T44" fmla="*/ 1 w 277"/>
                  <a:gd name="T45" fmla="*/ 1 h 26"/>
                  <a:gd name="T46" fmla="*/ 1 w 277"/>
                  <a:gd name="T47" fmla="*/ 1 h 26"/>
                  <a:gd name="T48" fmla="*/ 1 w 277"/>
                  <a:gd name="T49" fmla="*/ 1 h 26"/>
                  <a:gd name="T50" fmla="*/ 1 w 277"/>
                  <a:gd name="T51" fmla="*/ 1 h 26"/>
                  <a:gd name="T52" fmla="*/ 1 w 277"/>
                  <a:gd name="T53" fmla="*/ 1 h 26"/>
                  <a:gd name="T54" fmla="*/ 1 w 277"/>
                  <a:gd name="T55" fmla="*/ 1 h 26"/>
                  <a:gd name="T56" fmla="*/ 1 w 277"/>
                  <a:gd name="T57" fmla="*/ 1 h 26"/>
                  <a:gd name="T58" fmla="*/ 1 w 277"/>
                  <a:gd name="T59" fmla="*/ 1 h 26"/>
                  <a:gd name="T60" fmla="*/ 1 w 277"/>
                  <a:gd name="T61" fmla="*/ 1 h 26"/>
                  <a:gd name="T62" fmla="*/ 0 w 277"/>
                  <a:gd name="T63" fmla="*/ 1 h 26"/>
                  <a:gd name="T64" fmla="*/ 1 w 277"/>
                  <a:gd name="T65" fmla="*/ 1 h 26"/>
                  <a:gd name="T66" fmla="*/ 1 w 277"/>
                  <a:gd name="T67" fmla="*/ 1 h 26"/>
                  <a:gd name="T68" fmla="*/ 1 w 277"/>
                  <a:gd name="T69" fmla="*/ 0 h 26"/>
                  <a:gd name="T70" fmla="*/ 1 w 277"/>
                  <a:gd name="T71" fmla="*/ 0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7"/>
                  <a:gd name="T109" fmla="*/ 0 h 26"/>
                  <a:gd name="T110" fmla="*/ 277 w 277"/>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7" h="26">
                    <a:moveTo>
                      <a:pt x="15" y="0"/>
                    </a:moveTo>
                    <a:lnTo>
                      <a:pt x="46" y="0"/>
                    </a:lnTo>
                    <a:lnTo>
                      <a:pt x="76" y="2"/>
                    </a:lnTo>
                    <a:lnTo>
                      <a:pt x="108" y="0"/>
                    </a:lnTo>
                    <a:lnTo>
                      <a:pt x="141" y="0"/>
                    </a:lnTo>
                    <a:lnTo>
                      <a:pt x="173" y="0"/>
                    </a:lnTo>
                    <a:lnTo>
                      <a:pt x="205" y="0"/>
                    </a:lnTo>
                    <a:lnTo>
                      <a:pt x="236" y="0"/>
                    </a:lnTo>
                    <a:lnTo>
                      <a:pt x="268" y="2"/>
                    </a:lnTo>
                    <a:lnTo>
                      <a:pt x="272" y="5"/>
                    </a:lnTo>
                    <a:lnTo>
                      <a:pt x="277" y="11"/>
                    </a:lnTo>
                    <a:lnTo>
                      <a:pt x="274" y="15"/>
                    </a:lnTo>
                    <a:lnTo>
                      <a:pt x="272" y="21"/>
                    </a:lnTo>
                    <a:lnTo>
                      <a:pt x="257" y="22"/>
                    </a:lnTo>
                    <a:lnTo>
                      <a:pt x="243" y="22"/>
                    </a:lnTo>
                    <a:lnTo>
                      <a:pt x="228" y="22"/>
                    </a:lnTo>
                    <a:lnTo>
                      <a:pt x="215" y="24"/>
                    </a:lnTo>
                    <a:lnTo>
                      <a:pt x="200" y="24"/>
                    </a:lnTo>
                    <a:lnTo>
                      <a:pt x="186" y="24"/>
                    </a:lnTo>
                    <a:lnTo>
                      <a:pt x="173" y="24"/>
                    </a:lnTo>
                    <a:lnTo>
                      <a:pt x="160" y="24"/>
                    </a:lnTo>
                    <a:lnTo>
                      <a:pt x="144" y="24"/>
                    </a:lnTo>
                    <a:lnTo>
                      <a:pt x="127" y="24"/>
                    </a:lnTo>
                    <a:lnTo>
                      <a:pt x="108" y="24"/>
                    </a:lnTo>
                    <a:lnTo>
                      <a:pt x="87" y="24"/>
                    </a:lnTo>
                    <a:lnTo>
                      <a:pt x="68" y="24"/>
                    </a:lnTo>
                    <a:lnTo>
                      <a:pt x="49" y="24"/>
                    </a:lnTo>
                    <a:lnTo>
                      <a:pt x="32" y="24"/>
                    </a:lnTo>
                    <a:lnTo>
                      <a:pt x="17" y="26"/>
                    </a:lnTo>
                    <a:lnTo>
                      <a:pt x="8" y="22"/>
                    </a:lnTo>
                    <a:lnTo>
                      <a:pt x="2" y="19"/>
                    </a:lnTo>
                    <a:lnTo>
                      <a:pt x="0" y="15"/>
                    </a:lnTo>
                    <a:lnTo>
                      <a:pt x="2" y="13"/>
                    </a:lnTo>
                    <a:lnTo>
                      <a:pt x="6" y="5"/>
                    </a:lnTo>
                    <a:lnTo>
                      <a:pt x="15"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46" name="Freeform 153"/>
              <p:cNvSpPr>
                <a:spLocks/>
              </p:cNvSpPr>
              <p:nvPr/>
            </p:nvSpPr>
            <p:spPr bwMode="auto">
              <a:xfrm>
                <a:off x="1612" y="782"/>
                <a:ext cx="268" cy="17"/>
              </a:xfrm>
              <a:custGeom>
                <a:avLst/>
                <a:gdLst>
                  <a:gd name="T0" fmla="*/ 1 w 536"/>
                  <a:gd name="T1" fmla="*/ 0 h 35"/>
                  <a:gd name="T2" fmla="*/ 1 w 536"/>
                  <a:gd name="T3" fmla="*/ 0 h 35"/>
                  <a:gd name="T4" fmla="*/ 1 w 536"/>
                  <a:gd name="T5" fmla="*/ 0 h 35"/>
                  <a:gd name="T6" fmla="*/ 1 w 536"/>
                  <a:gd name="T7" fmla="*/ 0 h 35"/>
                  <a:gd name="T8" fmla="*/ 1 w 536"/>
                  <a:gd name="T9" fmla="*/ 0 h 35"/>
                  <a:gd name="T10" fmla="*/ 1 w 536"/>
                  <a:gd name="T11" fmla="*/ 0 h 35"/>
                  <a:gd name="T12" fmla="*/ 1 w 536"/>
                  <a:gd name="T13" fmla="*/ 0 h 35"/>
                  <a:gd name="T14" fmla="*/ 1 w 536"/>
                  <a:gd name="T15" fmla="*/ 0 h 35"/>
                  <a:gd name="T16" fmla="*/ 1 w 536"/>
                  <a:gd name="T17" fmla="*/ 0 h 35"/>
                  <a:gd name="T18" fmla="*/ 1 w 536"/>
                  <a:gd name="T19" fmla="*/ 0 h 35"/>
                  <a:gd name="T20" fmla="*/ 1 w 536"/>
                  <a:gd name="T21" fmla="*/ 0 h 35"/>
                  <a:gd name="T22" fmla="*/ 1 w 536"/>
                  <a:gd name="T23" fmla="*/ 0 h 35"/>
                  <a:gd name="T24" fmla="*/ 1 w 536"/>
                  <a:gd name="T25" fmla="*/ 0 h 35"/>
                  <a:gd name="T26" fmla="*/ 1 w 536"/>
                  <a:gd name="T27" fmla="*/ 0 h 35"/>
                  <a:gd name="T28" fmla="*/ 1 w 536"/>
                  <a:gd name="T29" fmla="*/ 0 h 35"/>
                  <a:gd name="T30" fmla="*/ 1 w 536"/>
                  <a:gd name="T31" fmla="*/ 0 h 35"/>
                  <a:gd name="T32" fmla="*/ 1 w 536"/>
                  <a:gd name="T33" fmla="*/ 0 h 35"/>
                  <a:gd name="T34" fmla="*/ 1 w 536"/>
                  <a:gd name="T35" fmla="*/ 0 h 35"/>
                  <a:gd name="T36" fmla="*/ 1 w 536"/>
                  <a:gd name="T37" fmla="*/ 0 h 35"/>
                  <a:gd name="T38" fmla="*/ 1 w 536"/>
                  <a:gd name="T39" fmla="*/ 0 h 35"/>
                  <a:gd name="T40" fmla="*/ 1 w 536"/>
                  <a:gd name="T41" fmla="*/ 0 h 35"/>
                  <a:gd name="T42" fmla="*/ 1 w 536"/>
                  <a:gd name="T43" fmla="*/ 0 h 35"/>
                  <a:gd name="T44" fmla="*/ 1 w 536"/>
                  <a:gd name="T45" fmla="*/ 0 h 35"/>
                  <a:gd name="T46" fmla="*/ 1 w 536"/>
                  <a:gd name="T47" fmla="*/ 0 h 35"/>
                  <a:gd name="T48" fmla="*/ 1 w 536"/>
                  <a:gd name="T49" fmla="*/ 0 h 35"/>
                  <a:gd name="T50" fmla="*/ 1 w 536"/>
                  <a:gd name="T51" fmla="*/ 0 h 35"/>
                  <a:gd name="T52" fmla="*/ 1 w 536"/>
                  <a:gd name="T53" fmla="*/ 0 h 35"/>
                  <a:gd name="T54" fmla="*/ 1 w 536"/>
                  <a:gd name="T55" fmla="*/ 0 h 35"/>
                  <a:gd name="T56" fmla="*/ 1 w 536"/>
                  <a:gd name="T57" fmla="*/ 0 h 35"/>
                  <a:gd name="T58" fmla="*/ 1 w 536"/>
                  <a:gd name="T59" fmla="*/ 0 h 35"/>
                  <a:gd name="T60" fmla="*/ 1 w 536"/>
                  <a:gd name="T61" fmla="*/ 0 h 35"/>
                  <a:gd name="T62" fmla="*/ 1 w 536"/>
                  <a:gd name="T63" fmla="*/ 0 h 35"/>
                  <a:gd name="T64" fmla="*/ 1 w 536"/>
                  <a:gd name="T65" fmla="*/ 0 h 35"/>
                  <a:gd name="T66" fmla="*/ 1 w 536"/>
                  <a:gd name="T67" fmla="*/ 0 h 35"/>
                  <a:gd name="T68" fmla="*/ 1 w 536"/>
                  <a:gd name="T69" fmla="*/ 0 h 35"/>
                  <a:gd name="T70" fmla="*/ 1 w 536"/>
                  <a:gd name="T71" fmla="*/ 0 h 35"/>
                  <a:gd name="T72" fmla="*/ 0 w 536"/>
                  <a:gd name="T73" fmla="*/ 0 h 35"/>
                  <a:gd name="T74" fmla="*/ 0 w 536"/>
                  <a:gd name="T75" fmla="*/ 0 h 35"/>
                  <a:gd name="T76" fmla="*/ 1 w 536"/>
                  <a:gd name="T77" fmla="*/ 0 h 35"/>
                  <a:gd name="T78" fmla="*/ 1 w 536"/>
                  <a:gd name="T79" fmla="*/ 0 h 35"/>
                  <a:gd name="T80" fmla="*/ 1 w 536"/>
                  <a:gd name="T81" fmla="*/ 0 h 35"/>
                  <a:gd name="T82" fmla="*/ 1 w 536"/>
                  <a:gd name="T83" fmla="*/ 0 h 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6"/>
                  <a:gd name="T127" fmla="*/ 0 h 35"/>
                  <a:gd name="T128" fmla="*/ 536 w 536"/>
                  <a:gd name="T129" fmla="*/ 35 h 3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6" h="35">
                    <a:moveTo>
                      <a:pt x="8" y="0"/>
                    </a:moveTo>
                    <a:lnTo>
                      <a:pt x="57" y="4"/>
                    </a:lnTo>
                    <a:lnTo>
                      <a:pt x="108" y="8"/>
                    </a:lnTo>
                    <a:lnTo>
                      <a:pt x="162" y="8"/>
                    </a:lnTo>
                    <a:lnTo>
                      <a:pt x="213" y="10"/>
                    </a:lnTo>
                    <a:lnTo>
                      <a:pt x="266" y="10"/>
                    </a:lnTo>
                    <a:lnTo>
                      <a:pt x="323" y="12"/>
                    </a:lnTo>
                    <a:lnTo>
                      <a:pt x="382" y="12"/>
                    </a:lnTo>
                    <a:lnTo>
                      <a:pt x="447" y="18"/>
                    </a:lnTo>
                    <a:lnTo>
                      <a:pt x="454" y="16"/>
                    </a:lnTo>
                    <a:lnTo>
                      <a:pt x="464" y="16"/>
                    </a:lnTo>
                    <a:lnTo>
                      <a:pt x="477" y="16"/>
                    </a:lnTo>
                    <a:lnTo>
                      <a:pt x="488" y="16"/>
                    </a:lnTo>
                    <a:lnTo>
                      <a:pt x="502" y="16"/>
                    </a:lnTo>
                    <a:lnTo>
                      <a:pt x="513" y="16"/>
                    </a:lnTo>
                    <a:lnTo>
                      <a:pt x="525" y="16"/>
                    </a:lnTo>
                    <a:lnTo>
                      <a:pt x="536" y="18"/>
                    </a:lnTo>
                    <a:lnTo>
                      <a:pt x="532" y="21"/>
                    </a:lnTo>
                    <a:lnTo>
                      <a:pt x="526" y="25"/>
                    </a:lnTo>
                    <a:lnTo>
                      <a:pt x="521" y="31"/>
                    </a:lnTo>
                    <a:lnTo>
                      <a:pt x="521" y="35"/>
                    </a:lnTo>
                    <a:lnTo>
                      <a:pt x="504" y="35"/>
                    </a:lnTo>
                    <a:lnTo>
                      <a:pt x="481" y="35"/>
                    </a:lnTo>
                    <a:lnTo>
                      <a:pt x="454" y="35"/>
                    </a:lnTo>
                    <a:lnTo>
                      <a:pt x="426" y="35"/>
                    </a:lnTo>
                    <a:lnTo>
                      <a:pt x="393" y="33"/>
                    </a:lnTo>
                    <a:lnTo>
                      <a:pt x="363" y="31"/>
                    </a:lnTo>
                    <a:lnTo>
                      <a:pt x="334" y="29"/>
                    </a:lnTo>
                    <a:lnTo>
                      <a:pt x="310" y="27"/>
                    </a:lnTo>
                    <a:lnTo>
                      <a:pt x="266" y="27"/>
                    </a:lnTo>
                    <a:lnTo>
                      <a:pt x="228" y="27"/>
                    </a:lnTo>
                    <a:lnTo>
                      <a:pt x="192" y="27"/>
                    </a:lnTo>
                    <a:lnTo>
                      <a:pt x="158" y="27"/>
                    </a:lnTo>
                    <a:lnTo>
                      <a:pt x="122" y="27"/>
                    </a:lnTo>
                    <a:lnTo>
                      <a:pt x="86" y="25"/>
                    </a:lnTo>
                    <a:lnTo>
                      <a:pt x="44" y="23"/>
                    </a:lnTo>
                    <a:lnTo>
                      <a:pt x="0" y="19"/>
                    </a:lnTo>
                    <a:lnTo>
                      <a:pt x="0" y="12"/>
                    </a:lnTo>
                    <a:lnTo>
                      <a:pt x="2" y="6"/>
                    </a:lnTo>
                    <a:lnTo>
                      <a:pt x="4" y="2"/>
                    </a:lnTo>
                    <a:lnTo>
                      <a:pt x="8"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47" name="Freeform 154"/>
              <p:cNvSpPr>
                <a:spLocks/>
              </p:cNvSpPr>
              <p:nvPr/>
            </p:nvSpPr>
            <p:spPr bwMode="auto">
              <a:xfrm>
                <a:off x="2141" y="794"/>
                <a:ext cx="377" cy="14"/>
              </a:xfrm>
              <a:custGeom>
                <a:avLst/>
                <a:gdLst>
                  <a:gd name="T0" fmla="*/ 1 w 752"/>
                  <a:gd name="T1" fmla="*/ 0 h 29"/>
                  <a:gd name="T2" fmla="*/ 1 w 752"/>
                  <a:gd name="T3" fmla="*/ 0 h 29"/>
                  <a:gd name="T4" fmla="*/ 1 w 752"/>
                  <a:gd name="T5" fmla="*/ 0 h 29"/>
                  <a:gd name="T6" fmla="*/ 1 w 752"/>
                  <a:gd name="T7" fmla="*/ 0 h 29"/>
                  <a:gd name="T8" fmla="*/ 1 w 752"/>
                  <a:gd name="T9" fmla="*/ 0 h 29"/>
                  <a:gd name="T10" fmla="*/ 1 w 752"/>
                  <a:gd name="T11" fmla="*/ 0 h 29"/>
                  <a:gd name="T12" fmla="*/ 1 w 752"/>
                  <a:gd name="T13" fmla="*/ 0 h 29"/>
                  <a:gd name="T14" fmla="*/ 1 w 752"/>
                  <a:gd name="T15" fmla="*/ 0 h 29"/>
                  <a:gd name="T16" fmla="*/ 1 w 752"/>
                  <a:gd name="T17" fmla="*/ 0 h 29"/>
                  <a:gd name="T18" fmla="*/ 1 w 752"/>
                  <a:gd name="T19" fmla="*/ 0 h 29"/>
                  <a:gd name="T20" fmla="*/ 1 w 752"/>
                  <a:gd name="T21" fmla="*/ 0 h 29"/>
                  <a:gd name="T22" fmla="*/ 1 w 752"/>
                  <a:gd name="T23" fmla="*/ 0 h 29"/>
                  <a:gd name="T24" fmla="*/ 1 w 752"/>
                  <a:gd name="T25" fmla="*/ 0 h 29"/>
                  <a:gd name="T26" fmla="*/ 1 w 752"/>
                  <a:gd name="T27" fmla="*/ 0 h 29"/>
                  <a:gd name="T28" fmla="*/ 1 w 752"/>
                  <a:gd name="T29" fmla="*/ 0 h 29"/>
                  <a:gd name="T30" fmla="*/ 1 w 752"/>
                  <a:gd name="T31" fmla="*/ 0 h 29"/>
                  <a:gd name="T32" fmla="*/ 1 w 752"/>
                  <a:gd name="T33" fmla="*/ 0 h 29"/>
                  <a:gd name="T34" fmla="*/ 1 w 752"/>
                  <a:gd name="T35" fmla="*/ 0 h 29"/>
                  <a:gd name="T36" fmla="*/ 1 w 752"/>
                  <a:gd name="T37" fmla="*/ 0 h 29"/>
                  <a:gd name="T38" fmla="*/ 1 w 752"/>
                  <a:gd name="T39" fmla="*/ 0 h 29"/>
                  <a:gd name="T40" fmla="*/ 1 w 752"/>
                  <a:gd name="T41" fmla="*/ 0 h 29"/>
                  <a:gd name="T42" fmla="*/ 1 w 752"/>
                  <a:gd name="T43" fmla="*/ 0 h 29"/>
                  <a:gd name="T44" fmla="*/ 1 w 752"/>
                  <a:gd name="T45" fmla="*/ 0 h 29"/>
                  <a:gd name="T46" fmla="*/ 1 w 752"/>
                  <a:gd name="T47" fmla="*/ 0 h 29"/>
                  <a:gd name="T48" fmla="*/ 1 w 752"/>
                  <a:gd name="T49" fmla="*/ 0 h 29"/>
                  <a:gd name="T50" fmla="*/ 1 w 752"/>
                  <a:gd name="T51" fmla="*/ 0 h 29"/>
                  <a:gd name="T52" fmla="*/ 1 w 752"/>
                  <a:gd name="T53" fmla="*/ 0 h 29"/>
                  <a:gd name="T54" fmla="*/ 0 w 752"/>
                  <a:gd name="T55" fmla="*/ 0 h 29"/>
                  <a:gd name="T56" fmla="*/ 1 w 752"/>
                  <a:gd name="T57" fmla="*/ 0 h 29"/>
                  <a:gd name="T58" fmla="*/ 1 w 752"/>
                  <a:gd name="T59" fmla="*/ 0 h 29"/>
                  <a:gd name="T60" fmla="*/ 1 w 752"/>
                  <a:gd name="T61" fmla="*/ 0 h 29"/>
                  <a:gd name="T62" fmla="*/ 1 w 752"/>
                  <a:gd name="T63" fmla="*/ 0 h 29"/>
                  <a:gd name="T64" fmla="*/ 1 w 752"/>
                  <a:gd name="T65" fmla="*/ 0 h 2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2"/>
                  <a:gd name="T100" fmla="*/ 0 h 29"/>
                  <a:gd name="T101" fmla="*/ 752 w 752"/>
                  <a:gd name="T102" fmla="*/ 29 h 2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2" h="29">
                    <a:moveTo>
                      <a:pt x="77" y="2"/>
                    </a:moveTo>
                    <a:lnTo>
                      <a:pt x="142" y="4"/>
                    </a:lnTo>
                    <a:lnTo>
                      <a:pt x="209" y="6"/>
                    </a:lnTo>
                    <a:lnTo>
                      <a:pt x="275" y="8"/>
                    </a:lnTo>
                    <a:lnTo>
                      <a:pt x="340" y="8"/>
                    </a:lnTo>
                    <a:lnTo>
                      <a:pt x="404" y="8"/>
                    </a:lnTo>
                    <a:lnTo>
                      <a:pt x="469" y="8"/>
                    </a:lnTo>
                    <a:lnTo>
                      <a:pt x="532" y="6"/>
                    </a:lnTo>
                    <a:lnTo>
                      <a:pt x="596" y="6"/>
                    </a:lnTo>
                    <a:lnTo>
                      <a:pt x="610" y="4"/>
                    </a:lnTo>
                    <a:lnTo>
                      <a:pt x="627" y="4"/>
                    </a:lnTo>
                    <a:lnTo>
                      <a:pt x="648" y="4"/>
                    </a:lnTo>
                    <a:lnTo>
                      <a:pt x="672" y="4"/>
                    </a:lnTo>
                    <a:lnTo>
                      <a:pt x="695" y="2"/>
                    </a:lnTo>
                    <a:lnTo>
                      <a:pt x="718" y="2"/>
                    </a:lnTo>
                    <a:lnTo>
                      <a:pt x="737" y="2"/>
                    </a:lnTo>
                    <a:lnTo>
                      <a:pt x="750" y="2"/>
                    </a:lnTo>
                    <a:lnTo>
                      <a:pt x="750" y="6"/>
                    </a:lnTo>
                    <a:lnTo>
                      <a:pt x="750" y="12"/>
                    </a:lnTo>
                    <a:lnTo>
                      <a:pt x="750" y="17"/>
                    </a:lnTo>
                    <a:lnTo>
                      <a:pt x="752" y="23"/>
                    </a:lnTo>
                    <a:lnTo>
                      <a:pt x="739" y="25"/>
                    </a:lnTo>
                    <a:lnTo>
                      <a:pt x="722" y="25"/>
                    </a:lnTo>
                    <a:lnTo>
                      <a:pt x="699" y="25"/>
                    </a:lnTo>
                    <a:lnTo>
                      <a:pt x="676" y="27"/>
                    </a:lnTo>
                    <a:lnTo>
                      <a:pt x="650" y="25"/>
                    </a:lnTo>
                    <a:lnTo>
                      <a:pt x="629" y="25"/>
                    </a:lnTo>
                    <a:lnTo>
                      <a:pt x="610" y="25"/>
                    </a:lnTo>
                    <a:lnTo>
                      <a:pt x="596" y="27"/>
                    </a:lnTo>
                    <a:lnTo>
                      <a:pt x="564" y="27"/>
                    </a:lnTo>
                    <a:lnTo>
                      <a:pt x="536" y="27"/>
                    </a:lnTo>
                    <a:lnTo>
                      <a:pt x="507" y="27"/>
                    </a:lnTo>
                    <a:lnTo>
                      <a:pt x="478" y="29"/>
                    </a:lnTo>
                    <a:lnTo>
                      <a:pt x="450" y="29"/>
                    </a:lnTo>
                    <a:lnTo>
                      <a:pt x="420" y="29"/>
                    </a:lnTo>
                    <a:lnTo>
                      <a:pt x="387" y="29"/>
                    </a:lnTo>
                    <a:lnTo>
                      <a:pt x="353" y="29"/>
                    </a:lnTo>
                    <a:lnTo>
                      <a:pt x="328" y="27"/>
                    </a:lnTo>
                    <a:lnTo>
                      <a:pt x="306" y="27"/>
                    </a:lnTo>
                    <a:lnTo>
                      <a:pt x="281" y="27"/>
                    </a:lnTo>
                    <a:lnTo>
                      <a:pt x="258" y="27"/>
                    </a:lnTo>
                    <a:lnTo>
                      <a:pt x="233" y="27"/>
                    </a:lnTo>
                    <a:lnTo>
                      <a:pt x="211" y="27"/>
                    </a:lnTo>
                    <a:lnTo>
                      <a:pt x="186" y="27"/>
                    </a:lnTo>
                    <a:lnTo>
                      <a:pt x="163" y="27"/>
                    </a:lnTo>
                    <a:lnTo>
                      <a:pt x="144" y="25"/>
                    </a:lnTo>
                    <a:lnTo>
                      <a:pt x="127" y="25"/>
                    </a:lnTo>
                    <a:lnTo>
                      <a:pt x="108" y="23"/>
                    </a:lnTo>
                    <a:lnTo>
                      <a:pt x="91" y="23"/>
                    </a:lnTo>
                    <a:lnTo>
                      <a:pt x="70" y="23"/>
                    </a:lnTo>
                    <a:lnTo>
                      <a:pt x="51" y="21"/>
                    </a:lnTo>
                    <a:lnTo>
                      <a:pt x="30" y="21"/>
                    </a:lnTo>
                    <a:lnTo>
                      <a:pt x="9" y="23"/>
                    </a:lnTo>
                    <a:lnTo>
                      <a:pt x="5" y="17"/>
                    </a:lnTo>
                    <a:lnTo>
                      <a:pt x="3" y="12"/>
                    </a:lnTo>
                    <a:lnTo>
                      <a:pt x="0" y="4"/>
                    </a:lnTo>
                    <a:lnTo>
                      <a:pt x="0" y="0"/>
                    </a:lnTo>
                    <a:lnTo>
                      <a:pt x="3" y="0"/>
                    </a:lnTo>
                    <a:lnTo>
                      <a:pt x="13" y="0"/>
                    </a:lnTo>
                    <a:lnTo>
                      <a:pt x="22" y="0"/>
                    </a:lnTo>
                    <a:lnTo>
                      <a:pt x="36" y="0"/>
                    </a:lnTo>
                    <a:lnTo>
                      <a:pt x="49" y="0"/>
                    </a:lnTo>
                    <a:lnTo>
                      <a:pt x="60" y="2"/>
                    </a:lnTo>
                    <a:lnTo>
                      <a:pt x="70" y="2"/>
                    </a:lnTo>
                    <a:lnTo>
                      <a:pt x="77" y="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48" name="Freeform 155"/>
              <p:cNvSpPr>
                <a:spLocks/>
              </p:cNvSpPr>
              <p:nvPr/>
            </p:nvSpPr>
            <p:spPr bwMode="auto">
              <a:xfrm>
                <a:off x="1715" y="657"/>
                <a:ext cx="74" cy="103"/>
              </a:xfrm>
              <a:custGeom>
                <a:avLst/>
                <a:gdLst>
                  <a:gd name="T0" fmla="*/ 1 w 148"/>
                  <a:gd name="T1" fmla="*/ 0 h 206"/>
                  <a:gd name="T2" fmla="*/ 1 w 148"/>
                  <a:gd name="T3" fmla="*/ 1 h 206"/>
                  <a:gd name="T4" fmla="*/ 1 w 148"/>
                  <a:gd name="T5" fmla="*/ 1 h 206"/>
                  <a:gd name="T6" fmla="*/ 1 w 148"/>
                  <a:gd name="T7" fmla="*/ 1 h 206"/>
                  <a:gd name="T8" fmla="*/ 1 w 148"/>
                  <a:gd name="T9" fmla="*/ 1 h 206"/>
                  <a:gd name="T10" fmla="*/ 1 w 148"/>
                  <a:gd name="T11" fmla="*/ 1 h 206"/>
                  <a:gd name="T12" fmla="*/ 1 w 148"/>
                  <a:gd name="T13" fmla="*/ 1 h 206"/>
                  <a:gd name="T14" fmla="*/ 1 w 148"/>
                  <a:gd name="T15" fmla="*/ 1 h 206"/>
                  <a:gd name="T16" fmla="*/ 1 w 148"/>
                  <a:gd name="T17" fmla="*/ 1 h 206"/>
                  <a:gd name="T18" fmla="*/ 1 w 148"/>
                  <a:gd name="T19" fmla="*/ 1 h 206"/>
                  <a:gd name="T20" fmla="*/ 1 w 148"/>
                  <a:gd name="T21" fmla="*/ 1 h 206"/>
                  <a:gd name="T22" fmla="*/ 1 w 148"/>
                  <a:gd name="T23" fmla="*/ 1 h 206"/>
                  <a:gd name="T24" fmla="*/ 1 w 148"/>
                  <a:gd name="T25" fmla="*/ 1 h 206"/>
                  <a:gd name="T26" fmla="*/ 1 w 148"/>
                  <a:gd name="T27" fmla="*/ 1 h 206"/>
                  <a:gd name="T28" fmla="*/ 1 w 148"/>
                  <a:gd name="T29" fmla="*/ 1 h 206"/>
                  <a:gd name="T30" fmla="*/ 1 w 148"/>
                  <a:gd name="T31" fmla="*/ 1 h 206"/>
                  <a:gd name="T32" fmla="*/ 1 w 148"/>
                  <a:gd name="T33" fmla="*/ 1 h 206"/>
                  <a:gd name="T34" fmla="*/ 1 w 148"/>
                  <a:gd name="T35" fmla="*/ 1 h 206"/>
                  <a:gd name="T36" fmla="*/ 1 w 148"/>
                  <a:gd name="T37" fmla="*/ 1 h 206"/>
                  <a:gd name="T38" fmla="*/ 1 w 148"/>
                  <a:gd name="T39" fmla="*/ 1 h 206"/>
                  <a:gd name="T40" fmla="*/ 1 w 148"/>
                  <a:gd name="T41" fmla="*/ 1 h 206"/>
                  <a:gd name="T42" fmla="*/ 1 w 148"/>
                  <a:gd name="T43" fmla="*/ 1 h 206"/>
                  <a:gd name="T44" fmla="*/ 1 w 148"/>
                  <a:gd name="T45" fmla="*/ 0 h 206"/>
                  <a:gd name="T46" fmla="*/ 1 w 148"/>
                  <a:gd name="T47" fmla="*/ 1 h 206"/>
                  <a:gd name="T48" fmla="*/ 1 w 148"/>
                  <a:gd name="T49" fmla="*/ 1 h 206"/>
                  <a:gd name="T50" fmla="*/ 1 w 148"/>
                  <a:gd name="T51" fmla="*/ 1 h 206"/>
                  <a:gd name="T52" fmla="*/ 1 w 148"/>
                  <a:gd name="T53" fmla="*/ 1 h 206"/>
                  <a:gd name="T54" fmla="*/ 1 w 148"/>
                  <a:gd name="T55" fmla="*/ 1 h 206"/>
                  <a:gd name="T56" fmla="*/ 1 w 148"/>
                  <a:gd name="T57" fmla="*/ 1 h 206"/>
                  <a:gd name="T58" fmla="*/ 1 w 148"/>
                  <a:gd name="T59" fmla="*/ 1 h 206"/>
                  <a:gd name="T60" fmla="*/ 1 w 148"/>
                  <a:gd name="T61" fmla="*/ 1 h 206"/>
                  <a:gd name="T62" fmla="*/ 1 w 148"/>
                  <a:gd name="T63" fmla="*/ 1 h 206"/>
                  <a:gd name="T64" fmla="*/ 1 w 148"/>
                  <a:gd name="T65" fmla="*/ 1 h 206"/>
                  <a:gd name="T66" fmla="*/ 1 w 148"/>
                  <a:gd name="T67" fmla="*/ 1 h 206"/>
                  <a:gd name="T68" fmla="*/ 1 w 148"/>
                  <a:gd name="T69" fmla="*/ 1 h 206"/>
                  <a:gd name="T70" fmla="*/ 0 w 148"/>
                  <a:gd name="T71" fmla="*/ 1 h 206"/>
                  <a:gd name="T72" fmla="*/ 0 w 148"/>
                  <a:gd name="T73" fmla="*/ 1 h 206"/>
                  <a:gd name="T74" fmla="*/ 1 w 148"/>
                  <a:gd name="T75" fmla="*/ 1 h 206"/>
                  <a:gd name="T76" fmla="*/ 1 w 148"/>
                  <a:gd name="T77" fmla="*/ 1 h 206"/>
                  <a:gd name="T78" fmla="*/ 1 w 148"/>
                  <a:gd name="T79" fmla="*/ 1 h 206"/>
                  <a:gd name="T80" fmla="*/ 1 w 148"/>
                  <a:gd name="T81" fmla="*/ 1 h 206"/>
                  <a:gd name="T82" fmla="*/ 1 w 148"/>
                  <a:gd name="T83" fmla="*/ 0 h 206"/>
                  <a:gd name="T84" fmla="*/ 1 w 148"/>
                  <a:gd name="T85" fmla="*/ 0 h 2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8"/>
                  <a:gd name="T130" fmla="*/ 0 h 206"/>
                  <a:gd name="T131" fmla="*/ 148 w 148"/>
                  <a:gd name="T132" fmla="*/ 206 h 2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8" h="206">
                    <a:moveTo>
                      <a:pt x="59" y="0"/>
                    </a:moveTo>
                    <a:lnTo>
                      <a:pt x="63" y="0"/>
                    </a:lnTo>
                    <a:lnTo>
                      <a:pt x="65" y="2"/>
                    </a:lnTo>
                    <a:lnTo>
                      <a:pt x="67" y="4"/>
                    </a:lnTo>
                    <a:lnTo>
                      <a:pt x="71" y="6"/>
                    </a:lnTo>
                    <a:lnTo>
                      <a:pt x="69" y="12"/>
                    </a:lnTo>
                    <a:lnTo>
                      <a:pt x="69" y="19"/>
                    </a:lnTo>
                    <a:lnTo>
                      <a:pt x="61" y="19"/>
                    </a:lnTo>
                    <a:lnTo>
                      <a:pt x="53" y="19"/>
                    </a:lnTo>
                    <a:lnTo>
                      <a:pt x="48" y="19"/>
                    </a:lnTo>
                    <a:lnTo>
                      <a:pt x="42" y="23"/>
                    </a:lnTo>
                    <a:lnTo>
                      <a:pt x="34" y="25"/>
                    </a:lnTo>
                    <a:lnTo>
                      <a:pt x="31" y="27"/>
                    </a:lnTo>
                    <a:lnTo>
                      <a:pt x="27" y="31"/>
                    </a:lnTo>
                    <a:lnTo>
                      <a:pt x="25" y="37"/>
                    </a:lnTo>
                    <a:lnTo>
                      <a:pt x="23" y="46"/>
                    </a:lnTo>
                    <a:lnTo>
                      <a:pt x="21" y="59"/>
                    </a:lnTo>
                    <a:lnTo>
                      <a:pt x="19" y="76"/>
                    </a:lnTo>
                    <a:lnTo>
                      <a:pt x="19" y="97"/>
                    </a:lnTo>
                    <a:lnTo>
                      <a:pt x="19" y="120"/>
                    </a:lnTo>
                    <a:lnTo>
                      <a:pt x="21" y="141"/>
                    </a:lnTo>
                    <a:lnTo>
                      <a:pt x="23" y="160"/>
                    </a:lnTo>
                    <a:lnTo>
                      <a:pt x="27" y="175"/>
                    </a:lnTo>
                    <a:lnTo>
                      <a:pt x="44" y="181"/>
                    </a:lnTo>
                    <a:lnTo>
                      <a:pt x="61" y="187"/>
                    </a:lnTo>
                    <a:lnTo>
                      <a:pt x="78" y="187"/>
                    </a:lnTo>
                    <a:lnTo>
                      <a:pt x="95" y="187"/>
                    </a:lnTo>
                    <a:lnTo>
                      <a:pt x="107" y="183"/>
                    </a:lnTo>
                    <a:lnTo>
                      <a:pt x="118" y="179"/>
                    </a:lnTo>
                    <a:lnTo>
                      <a:pt x="124" y="173"/>
                    </a:lnTo>
                    <a:lnTo>
                      <a:pt x="128" y="170"/>
                    </a:lnTo>
                    <a:lnTo>
                      <a:pt x="128" y="153"/>
                    </a:lnTo>
                    <a:lnTo>
                      <a:pt x="128" y="132"/>
                    </a:lnTo>
                    <a:lnTo>
                      <a:pt x="129" y="107"/>
                    </a:lnTo>
                    <a:lnTo>
                      <a:pt x="129" y="82"/>
                    </a:lnTo>
                    <a:lnTo>
                      <a:pt x="129" y="57"/>
                    </a:lnTo>
                    <a:lnTo>
                      <a:pt x="126" y="37"/>
                    </a:lnTo>
                    <a:lnTo>
                      <a:pt x="120" y="23"/>
                    </a:lnTo>
                    <a:lnTo>
                      <a:pt x="110" y="18"/>
                    </a:lnTo>
                    <a:lnTo>
                      <a:pt x="99" y="16"/>
                    </a:lnTo>
                    <a:lnTo>
                      <a:pt x="93" y="14"/>
                    </a:lnTo>
                    <a:lnTo>
                      <a:pt x="91" y="12"/>
                    </a:lnTo>
                    <a:lnTo>
                      <a:pt x="91" y="8"/>
                    </a:lnTo>
                    <a:lnTo>
                      <a:pt x="97" y="2"/>
                    </a:lnTo>
                    <a:lnTo>
                      <a:pt x="105" y="0"/>
                    </a:lnTo>
                    <a:lnTo>
                      <a:pt x="109" y="0"/>
                    </a:lnTo>
                    <a:lnTo>
                      <a:pt x="114" y="0"/>
                    </a:lnTo>
                    <a:lnTo>
                      <a:pt x="122" y="2"/>
                    </a:lnTo>
                    <a:lnTo>
                      <a:pt x="128" y="4"/>
                    </a:lnTo>
                    <a:lnTo>
                      <a:pt x="133" y="8"/>
                    </a:lnTo>
                    <a:lnTo>
                      <a:pt x="137" y="14"/>
                    </a:lnTo>
                    <a:lnTo>
                      <a:pt x="141" y="19"/>
                    </a:lnTo>
                    <a:lnTo>
                      <a:pt x="145" y="29"/>
                    </a:lnTo>
                    <a:lnTo>
                      <a:pt x="145" y="42"/>
                    </a:lnTo>
                    <a:lnTo>
                      <a:pt x="147" y="59"/>
                    </a:lnTo>
                    <a:lnTo>
                      <a:pt x="148" y="78"/>
                    </a:lnTo>
                    <a:lnTo>
                      <a:pt x="148" y="101"/>
                    </a:lnTo>
                    <a:lnTo>
                      <a:pt x="148" y="124"/>
                    </a:lnTo>
                    <a:lnTo>
                      <a:pt x="147" y="147"/>
                    </a:lnTo>
                    <a:lnTo>
                      <a:pt x="145" y="166"/>
                    </a:lnTo>
                    <a:lnTo>
                      <a:pt x="143" y="185"/>
                    </a:lnTo>
                    <a:lnTo>
                      <a:pt x="135" y="194"/>
                    </a:lnTo>
                    <a:lnTo>
                      <a:pt x="118" y="202"/>
                    </a:lnTo>
                    <a:lnTo>
                      <a:pt x="95" y="206"/>
                    </a:lnTo>
                    <a:lnTo>
                      <a:pt x="72" y="206"/>
                    </a:lnTo>
                    <a:lnTo>
                      <a:pt x="48" y="202"/>
                    </a:lnTo>
                    <a:lnTo>
                      <a:pt x="27" y="194"/>
                    </a:lnTo>
                    <a:lnTo>
                      <a:pt x="10" y="185"/>
                    </a:lnTo>
                    <a:lnTo>
                      <a:pt x="4" y="172"/>
                    </a:lnTo>
                    <a:lnTo>
                      <a:pt x="2" y="156"/>
                    </a:lnTo>
                    <a:lnTo>
                      <a:pt x="0" y="139"/>
                    </a:lnTo>
                    <a:lnTo>
                      <a:pt x="0" y="120"/>
                    </a:lnTo>
                    <a:lnTo>
                      <a:pt x="0" y="99"/>
                    </a:lnTo>
                    <a:lnTo>
                      <a:pt x="0" y="78"/>
                    </a:lnTo>
                    <a:lnTo>
                      <a:pt x="0" y="59"/>
                    </a:lnTo>
                    <a:lnTo>
                      <a:pt x="4" y="42"/>
                    </a:lnTo>
                    <a:lnTo>
                      <a:pt x="10" y="27"/>
                    </a:lnTo>
                    <a:lnTo>
                      <a:pt x="12" y="19"/>
                    </a:lnTo>
                    <a:lnTo>
                      <a:pt x="15" y="16"/>
                    </a:lnTo>
                    <a:lnTo>
                      <a:pt x="23" y="10"/>
                    </a:lnTo>
                    <a:lnTo>
                      <a:pt x="29" y="6"/>
                    </a:lnTo>
                    <a:lnTo>
                      <a:pt x="36" y="2"/>
                    </a:lnTo>
                    <a:lnTo>
                      <a:pt x="44" y="0"/>
                    </a:lnTo>
                    <a:lnTo>
                      <a:pt x="52" y="0"/>
                    </a:lnTo>
                    <a:lnTo>
                      <a:pt x="59"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49" name="Freeform 156"/>
              <p:cNvSpPr>
                <a:spLocks/>
              </p:cNvSpPr>
              <p:nvPr/>
            </p:nvSpPr>
            <p:spPr bwMode="auto">
              <a:xfrm>
                <a:off x="1728" y="613"/>
                <a:ext cx="46" cy="53"/>
              </a:xfrm>
              <a:custGeom>
                <a:avLst/>
                <a:gdLst>
                  <a:gd name="T0" fmla="*/ 1 w 91"/>
                  <a:gd name="T1" fmla="*/ 0 h 107"/>
                  <a:gd name="T2" fmla="*/ 1 w 91"/>
                  <a:gd name="T3" fmla="*/ 0 h 107"/>
                  <a:gd name="T4" fmla="*/ 1 w 91"/>
                  <a:gd name="T5" fmla="*/ 0 h 107"/>
                  <a:gd name="T6" fmla="*/ 1 w 91"/>
                  <a:gd name="T7" fmla="*/ 0 h 107"/>
                  <a:gd name="T8" fmla="*/ 1 w 91"/>
                  <a:gd name="T9" fmla="*/ 0 h 107"/>
                  <a:gd name="T10" fmla="*/ 1 w 91"/>
                  <a:gd name="T11" fmla="*/ 0 h 107"/>
                  <a:gd name="T12" fmla="*/ 1 w 91"/>
                  <a:gd name="T13" fmla="*/ 0 h 107"/>
                  <a:gd name="T14" fmla="*/ 1 w 91"/>
                  <a:gd name="T15" fmla="*/ 0 h 107"/>
                  <a:gd name="T16" fmla="*/ 1 w 91"/>
                  <a:gd name="T17" fmla="*/ 0 h 107"/>
                  <a:gd name="T18" fmla="*/ 1 w 91"/>
                  <a:gd name="T19" fmla="*/ 0 h 107"/>
                  <a:gd name="T20" fmla="*/ 1 w 91"/>
                  <a:gd name="T21" fmla="*/ 0 h 107"/>
                  <a:gd name="T22" fmla="*/ 1 w 91"/>
                  <a:gd name="T23" fmla="*/ 0 h 107"/>
                  <a:gd name="T24" fmla="*/ 1 w 91"/>
                  <a:gd name="T25" fmla="*/ 0 h 107"/>
                  <a:gd name="T26" fmla="*/ 1 w 91"/>
                  <a:gd name="T27" fmla="*/ 0 h 107"/>
                  <a:gd name="T28" fmla="*/ 1 w 91"/>
                  <a:gd name="T29" fmla="*/ 0 h 107"/>
                  <a:gd name="T30" fmla="*/ 1 w 91"/>
                  <a:gd name="T31" fmla="*/ 0 h 107"/>
                  <a:gd name="T32" fmla="*/ 1 w 91"/>
                  <a:gd name="T33" fmla="*/ 0 h 107"/>
                  <a:gd name="T34" fmla="*/ 1 w 91"/>
                  <a:gd name="T35" fmla="*/ 0 h 107"/>
                  <a:gd name="T36" fmla="*/ 1 w 91"/>
                  <a:gd name="T37" fmla="*/ 0 h 107"/>
                  <a:gd name="T38" fmla="*/ 1 w 91"/>
                  <a:gd name="T39" fmla="*/ 0 h 107"/>
                  <a:gd name="T40" fmla="*/ 1 w 91"/>
                  <a:gd name="T41" fmla="*/ 0 h 107"/>
                  <a:gd name="T42" fmla="*/ 1 w 91"/>
                  <a:gd name="T43" fmla="*/ 0 h 107"/>
                  <a:gd name="T44" fmla="*/ 1 w 91"/>
                  <a:gd name="T45" fmla="*/ 0 h 107"/>
                  <a:gd name="T46" fmla="*/ 1 w 91"/>
                  <a:gd name="T47" fmla="*/ 0 h 107"/>
                  <a:gd name="T48" fmla="*/ 1 w 91"/>
                  <a:gd name="T49" fmla="*/ 0 h 107"/>
                  <a:gd name="T50" fmla="*/ 1 w 91"/>
                  <a:gd name="T51" fmla="*/ 0 h 107"/>
                  <a:gd name="T52" fmla="*/ 1 w 91"/>
                  <a:gd name="T53" fmla="*/ 0 h 107"/>
                  <a:gd name="T54" fmla="*/ 1 w 91"/>
                  <a:gd name="T55" fmla="*/ 0 h 107"/>
                  <a:gd name="T56" fmla="*/ 1 w 91"/>
                  <a:gd name="T57" fmla="*/ 0 h 107"/>
                  <a:gd name="T58" fmla="*/ 1 w 91"/>
                  <a:gd name="T59" fmla="*/ 0 h 107"/>
                  <a:gd name="T60" fmla="*/ 1 w 91"/>
                  <a:gd name="T61" fmla="*/ 0 h 107"/>
                  <a:gd name="T62" fmla="*/ 1 w 91"/>
                  <a:gd name="T63" fmla="*/ 0 h 107"/>
                  <a:gd name="T64" fmla="*/ 1 w 91"/>
                  <a:gd name="T65" fmla="*/ 0 h 107"/>
                  <a:gd name="T66" fmla="*/ 1 w 91"/>
                  <a:gd name="T67" fmla="*/ 0 h 107"/>
                  <a:gd name="T68" fmla="*/ 1 w 91"/>
                  <a:gd name="T69" fmla="*/ 0 h 107"/>
                  <a:gd name="T70" fmla="*/ 1 w 91"/>
                  <a:gd name="T71" fmla="*/ 0 h 107"/>
                  <a:gd name="T72" fmla="*/ 1 w 91"/>
                  <a:gd name="T73" fmla="*/ 0 h 107"/>
                  <a:gd name="T74" fmla="*/ 1 w 91"/>
                  <a:gd name="T75" fmla="*/ 0 h 107"/>
                  <a:gd name="T76" fmla="*/ 1 w 91"/>
                  <a:gd name="T77" fmla="*/ 0 h 107"/>
                  <a:gd name="T78" fmla="*/ 1 w 91"/>
                  <a:gd name="T79" fmla="*/ 0 h 107"/>
                  <a:gd name="T80" fmla="*/ 1 w 91"/>
                  <a:gd name="T81" fmla="*/ 0 h 107"/>
                  <a:gd name="T82" fmla="*/ 1 w 91"/>
                  <a:gd name="T83" fmla="*/ 0 h 107"/>
                  <a:gd name="T84" fmla="*/ 1 w 91"/>
                  <a:gd name="T85" fmla="*/ 0 h 107"/>
                  <a:gd name="T86" fmla="*/ 0 w 91"/>
                  <a:gd name="T87" fmla="*/ 0 h 107"/>
                  <a:gd name="T88" fmla="*/ 0 w 91"/>
                  <a:gd name="T89" fmla="*/ 0 h 107"/>
                  <a:gd name="T90" fmla="*/ 0 w 91"/>
                  <a:gd name="T91" fmla="*/ 0 h 107"/>
                  <a:gd name="T92" fmla="*/ 1 w 91"/>
                  <a:gd name="T93" fmla="*/ 0 h 107"/>
                  <a:gd name="T94" fmla="*/ 1 w 91"/>
                  <a:gd name="T95" fmla="*/ 0 h 107"/>
                  <a:gd name="T96" fmla="*/ 1 w 91"/>
                  <a:gd name="T97" fmla="*/ 0 h 107"/>
                  <a:gd name="T98" fmla="*/ 1 w 91"/>
                  <a:gd name="T99" fmla="*/ 0 h 107"/>
                  <a:gd name="T100" fmla="*/ 1 w 91"/>
                  <a:gd name="T101" fmla="*/ 0 h 107"/>
                  <a:gd name="T102" fmla="*/ 1 w 91"/>
                  <a:gd name="T103" fmla="*/ 0 h 107"/>
                  <a:gd name="T104" fmla="*/ 1 w 91"/>
                  <a:gd name="T105" fmla="*/ 0 h 107"/>
                  <a:gd name="T106" fmla="*/ 1 w 91"/>
                  <a:gd name="T107" fmla="*/ 0 h 107"/>
                  <a:gd name="T108" fmla="*/ 1 w 91"/>
                  <a:gd name="T109" fmla="*/ 0 h 107"/>
                  <a:gd name="T110" fmla="*/ 1 w 91"/>
                  <a:gd name="T111" fmla="*/ 0 h 107"/>
                  <a:gd name="T112" fmla="*/ 1 w 91"/>
                  <a:gd name="T113" fmla="*/ 0 h 107"/>
                  <a:gd name="T114" fmla="*/ 1 w 91"/>
                  <a:gd name="T115" fmla="*/ 0 h 10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1"/>
                  <a:gd name="T175" fmla="*/ 0 h 107"/>
                  <a:gd name="T176" fmla="*/ 91 w 91"/>
                  <a:gd name="T177" fmla="*/ 107 h 10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1" h="107">
                    <a:moveTo>
                      <a:pt x="61" y="2"/>
                    </a:moveTo>
                    <a:lnTo>
                      <a:pt x="70" y="0"/>
                    </a:lnTo>
                    <a:lnTo>
                      <a:pt x="78" y="8"/>
                    </a:lnTo>
                    <a:lnTo>
                      <a:pt x="83" y="17"/>
                    </a:lnTo>
                    <a:lnTo>
                      <a:pt x="87" y="31"/>
                    </a:lnTo>
                    <a:lnTo>
                      <a:pt x="89" y="46"/>
                    </a:lnTo>
                    <a:lnTo>
                      <a:pt x="91" y="65"/>
                    </a:lnTo>
                    <a:lnTo>
                      <a:pt x="89" y="82"/>
                    </a:lnTo>
                    <a:lnTo>
                      <a:pt x="87" y="97"/>
                    </a:lnTo>
                    <a:lnTo>
                      <a:pt x="83" y="95"/>
                    </a:lnTo>
                    <a:lnTo>
                      <a:pt x="80" y="93"/>
                    </a:lnTo>
                    <a:lnTo>
                      <a:pt x="74" y="93"/>
                    </a:lnTo>
                    <a:lnTo>
                      <a:pt x="72" y="91"/>
                    </a:lnTo>
                    <a:lnTo>
                      <a:pt x="70" y="78"/>
                    </a:lnTo>
                    <a:lnTo>
                      <a:pt x="70" y="65"/>
                    </a:lnTo>
                    <a:lnTo>
                      <a:pt x="70" y="53"/>
                    </a:lnTo>
                    <a:lnTo>
                      <a:pt x="68" y="42"/>
                    </a:lnTo>
                    <a:lnTo>
                      <a:pt x="66" y="31"/>
                    </a:lnTo>
                    <a:lnTo>
                      <a:pt x="66" y="25"/>
                    </a:lnTo>
                    <a:lnTo>
                      <a:pt x="63" y="21"/>
                    </a:lnTo>
                    <a:lnTo>
                      <a:pt x="61" y="21"/>
                    </a:lnTo>
                    <a:lnTo>
                      <a:pt x="57" y="21"/>
                    </a:lnTo>
                    <a:lnTo>
                      <a:pt x="51" y="21"/>
                    </a:lnTo>
                    <a:lnTo>
                      <a:pt x="45" y="21"/>
                    </a:lnTo>
                    <a:lnTo>
                      <a:pt x="42" y="21"/>
                    </a:lnTo>
                    <a:lnTo>
                      <a:pt x="34" y="21"/>
                    </a:lnTo>
                    <a:lnTo>
                      <a:pt x="28" y="21"/>
                    </a:lnTo>
                    <a:lnTo>
                      <a:pt x="25" y="21"/>
                    </a:lnTo>
                    <a:lnTo>
                      <a:pt x="25" y="25"/>
                    </a:lnTo>
                    <a:lnTo>
                      <a:pt x="21" y="34"/>
                    </a:lnTo>
                    <a:lnTo>
                      <a:pt x="21" y="44"/>
                    </a:lnTo>
                    <a:lnTo>
                      <a:pt x="21" y="53"/>
                    </a:lnTo>
                    <a:lnTo>
                      <a:pt x="21" y="63"/>
                    </a:lnTo>
                    <a:lnTo>
                      <a:pt x="23" y="72"/>
                    </a:lnTo>
                    <a:lnTo>
                      <a:pt x="25" y="82"/>
                    </a:lnTo>
                    <a:lnTo>
                      <a:pt x="26" y="91"/>
                    </a:lnTo>
                    <a:lnTo>
                      <a:pt x="28" y="103"/>
                    </a:lnTo>
                    <a:lnTo>
                      <a:pt x="21" y="101"/>
                    </a:lnTo>
                    <a:lnTo>
                      <a:pt x="15" y="105"/>
                    </a:lnTo>
                    <a:lnTo>
                      <a:pt x="9" y="105"/>
                    </a:lnTo>
                    <a:lnTo>
                      <a:pt x="6" y="107"/>
                    </a:lnTo>
                    <a:lnTo>
                      <a:pt x="4" y="89"/>
                    </a:lnTo>
                    <a:lnTo>
                      <a:pt x="2" y="72"/>
                    </a:lnTo>
                    <a:lnTo>
                      <a:pt x="0" y="55"/>
                    </a:lnTo>
                    <a:lnTo>
                      <a:pt x="0" y="40"/>
                    </a:lnTo>
                    <a:lnTo>
                      <a:pt x="0" y="27"/>
                    </a:lnTo>
                    <a:lnTo>
                      <a:pt x="4" y="15"/>
                    </a:lnTo>
                    <a:lnTo>
                      <a:pt x="11" y="8"/>
                    </a:lnTo>
                    <a:lnTo>
                      <a:pt x="19" y="6"/>
                    </a:lnTo>
                    <a:lnTo>
                      <a:pt x="21" y="4"/>
                    </a:lnTo>
                    <a:lnTo>
                      <a:pt x="26" y="4"/>
                    </a:lnTo>
                    <a:lnTo>
                      <a:pt x="32" y="4"/>
                    </a:lnTo>
                    <a:lnTo>
                      <a:pt x="40" y="4"/>
                    </a:lnTo>
                    <a:lnTo>
                      <a:pt x="47" y="2"/>
                    </a:lnTo>
                    <a:lnTo>
                      <a:pt x="53" y="2"/>
                    </a:lnTo>
                    <a:lnTo>
                      <a:pt x="59" y="2"/>
                    </a:lnTo>
                    <a:lnTo>
                      <a:pt x="61" y="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50" name="Freeform 157"/>
              <p:cNvSpPr>
                <a:spLocks/>
              </p:cNvSpPr>
              <p:nvPr/>
            </p:nvSpPr>
            <p:spPr bwMode="auto">
              <a:xfrm>
                <a:off x="2155" y="660"/>
                <a:ext cx="13" cy="119"/>
              </a:xfrm>
              <a:custGeom>
                <a:avLst/>
                <a:gdLst>
                  <a:gd name="T0" fmla="*/ 0 w 27"/>
                  <a:gd name="T1" fmla="*/ 1 h 238"/>
                  <a:gd name="T2" fmla="*/ 0 w 27"/>
                  <a:gd name="T3" fmla="*/ 1 h 238"/>
                  <a:gd name="T4" fmla="*/ 0 w 27"/>
                  <a:gd name="T5" fmla="*/ 1 h 238"/>
                  <a:gd name="T6" fmla="*/ 0 w 27"/>
                  <a:gd name="T7" fmla="*/ 1 h 238"/>
                  <a:gd name="T8" fmla="*/ 0 w 27"/>
                  <a:gd name="T9" fmla="*/ 1 h 238"/>
                  <a:gd name="T10" fmla="*/ 0 w 27"/>
                  <a:gd name="T11" fmla="*/ 1 h 238"/>
                  <a:gd name="T12" fmla="*/ 0 w 27"/>
                  <a:gd name="T13" fmla="*/ 1 h 238"/>
                  <a:gd name="T14" fmla="*/ 0 w 27"/>
                  <a:gd name="T15" fmla="*/ 1 h 238"/>
                  <a:gd name="T16" fmla="*/ 0 w 27"/>
                  <a:gd name="T17" fmla="*/ 1 h 238"/>
                  <a:gd name="T18" fmla="*/ 0 w 27"/>
                  <a:gd name="T19" fmla="*/ 1 h 238"/>
                  <a:gd name="T20" fmla="*/ 0 w 27"/>
                  <a:gd name="T21" fmla="*/ 1 h 238"/>
                  <a:gd name="T22" fmla="*/ 0 w 27"/>
                  <a:gd name="T23" fmla="*/ 1 h 238"/>
                  <a:gd name="T24" fmla="*/ 0 w 27"/>
                  <a:gd name="T25" fmla="*/ 1 h 238"/>
                  <a:gd name="T26" fmla="*/ 0 w 27"/>
                  <a:gd name="T27" fmla="*/ 1 h 238"/>
                  <a:gd name="T28" fmla="*/ 0 w 27"/>
                  <a:gd name="T29" fmla="*/ 1 h 238"/>
                  <a:gd name="T30" fmla="*/ 0 w 27"/>
                  <a:gd name="T31" fmla="*/ 1 h 238"/>
                  <a:gd name="T32" fmla="*/ 0 w 27"/>
                  <a:gd name="T33" fmla="*/ 1 h 238"/>
                  <a:gd name="T34" fmla="*/ 0 w 27"/>
                  <a:gd name="T35" fmla="*/ 1 h 238"/>
                  <a:gd name="T36" fmla="*/ 0 w 27"/>
                  <a:gd name="T37" fmla="*/ 1 h 238"/>
                  <a:gd name="T38" fmla="*/ 0 w 27"/>
                  <a:gd name="T39" fmla="*/ 1 h 238"/>
                  <a:gd name="T40" fmla="*/ 0 w 27"/>
                  <a:gd name="T41" fmla="*/ 1 h 238"/>
                  <a:gd name="T42" fmla="*/ 0 w 27"/>
                  <a:gd name="T43" fmla="*/ 1 h 238"/>
                  <a:gd name="T44" fmla="*/ 0 w 27"/>
                  <a:gd name="T45" fmla="*/ 1 h 238"/>
                  <a:gd name="T46" fmla="*/ 0 w 27"/>
                  <a:gd name="T47" fmla="*/ 1 h 238"/>
                  <a:gd name="T48" fmla="*/ 0 w 27"/>
                  <a:gd name="T49" fmla="*/ 1 h 238"/>
                  <a:gd name="T50" fmla="*/ 0 w 27"/>
                  <a:gd name="T51" fmla="*/ 1 h 238"/>
                  <a:gd name="T52" fmla="*/ 0 w 27"/>
                  <a:gd name="T53" fmla="*/ 1 h 238"/>
                  <a:gd name="T54" fmla="*/ 0 w 27"/>
                  <a:gd name="T55" fmla="*/ 1 h 238"/>
                  <a:gd name="T56" fmla="*/ 0 w 27"/>
                  <a:gd name="T57" fmla="*/ 1 h 238"/>
                  <a:gd name="T58" fmla="*/ 0 w 27"/>
                  <a:gd name="T59" fmla="*/ 1 h 238"/>
                  <a:gd name="T60" fmla="*/ 0 w 27"/>
                  <a:gd name="T61" fmla="*/ 1 h 238"/>
                  <a:gd name="T62" fmla="*/ 0 w 27"/>
                  <a:gd name="T63" fmla="*/ 0 h 238"/>
                  <a:gd name="T64" fmla="*/ 0 w 27"/>
                  <a:gd name="T65" fmla="*/ 1 h 238"/>
                  <a:gd name="T66" fmla="*/ 0 w 27"/>
                  <a:gd name="T67" fmla="*/ 1 h 238"/>
                  <a:gd name="T68" fmla="*/ 0 w 27"/>
                  <a:gd name="T69" fmla="*/ 1 h 238"/>
                  <a:gd name="T70" fmla="*/ 0 w 27"/>
                  <a:gd name="T71" fmla="*/ 1 h 2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
                  <a:gd name="T109" fmla="*/ 0 h 238"/>
                  <a:gd name="T110" fmla="*/ 27 w 27"/>
                  <a:gd name="T111" fmla="*/ 238 h 2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 h="238">
                    <a:moveTo>
                      <a:pt x="25" y="12"/>
                    </a:moveTo>
                    <a:lnTo>
                      <a:pt x="25" y="27"/>
                    </a:lnTo>
                    <a:lnTo>
                      <a:pt x="25" y="44"/>
                    </a:lnTo>
                    <a:lnTo>
                      <a:pt x="25" y="65"/>
                    </a:lnTo>
                    <a:lnTo>
                      <a:pt x="27" y="88"/>
                    </a:lnTo>
                    <a:lnTo>
                      <a:pt x="27" y="108"/>
                    </a:lnTo>
                    <a:lnTo>
                      <a:pt x="27" y="131"/>
                    </a:lnTo>
                    <a:lnTo>
                      <a:pt x="25" y="152"/>
                    </a:lnTo>
                    <a:lnTo>
                      <a:pt x="25" y="173"/>
                    </a:lnTo>
                    <a:lnTo>
                      <a:pt x="25" y="183"/>
                    </a:lnTo>
                    <a:lnTo>
                      <a:pt x="25" y="190"/>
                    </a:lnTo>
                    <a:lnTo>
                      <a:pt x="25" y="198"/>
                    </a:lnTo>
                    <a:lnTo>
                      <a:pt x="25" y="207"/>
                    </a:lnTo>
                    <a:lnTo>
                      <a:pt x="25" y="215"/>
                    </a:lnTo>
                    <a:lnTo>
                      <a:pt x="23" y="224"/>
                    </a:lnTo>
                    <a:lnTo>
                      <a:pt x="21" y="230"/>
                    </a:lnTo>
                    <a:lnTo>
                      <a:pt x="19" y="238"/>
                    </a:lnTo>
                    <a:lnTo>
                      <a:pt x="12" y="236"/>
                    </a:lnTo>
                    <a:lnTo>
                      <a:pt x="6" y="236"/>
                    </a:lnTo>
                    <a:lnTo>
                      <a:pt x="4" y="207"/>
                    </a:lnTo>
                    <a:lnTo>
                      <a:pt x="2" y="181"/>
                    </a:lnTo>
                    <a:lnTo>
                      <a:pt x="0" y="152"/>
                    </a:lnTo>
                    <a:lnTo>
                      <a:pt x="0" y="126"/>
                    </a:lnTo>
                    <a:lnTo>
                      <a:pt x="0" y="99"/>
                    </a:lnTo>
                    <a:lnTo>
                      <a:pt x="0" y="70"/>
                    </a:lnTo>
                    <a:lnTo>
                      <a:pt x="0" y="44"/>
                    </a:lnTo>
                    <a:lnTo>
                      <a:pt x="2" y="15"/>
                    </a:lnTo>
                    <a:lnTo>
                      <a:pt x="2" y="10"/>
                    </a:lnTo>
                    <a:lnTo>
                      <a:pt x="6" y="6"/>
                    </a:lnTo>
                    <a:lnTo>
                      <a:pt x="8" y="4"/>
                    </a:lnTo>
                    <a:lnTo>
                      <a:pt x="13" y="2"/>
                    </a:lnTo>
                    <a:lnTo>
                      <a:pt x="17" y="0"/>
                    </a:lnTo>
                    <a:lnTo>
                      <a:pt x="21" y="4"/>
                    </a:lnTo>
                    <a:lnTo>
                      <a:pt x="23" y="6"/>
                    </a:lnTo>
                    <a:lnTo>
                      <a:pt x="25" y="1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51" name="Freeform 158"/>
              <p:cNvSpPr>
                <a:spLocks/>
              </p:cNvSpPr>
              <p:nvPr/>
            </p:nvSpPr>
            <p:spPr bwMode="auto">
              <a:xfrm>
                <a:off x="2161" y="689"/>
                <a:ext cx="286" cy="17"/>
              </a:xfrm>
              <a:custGeom>
                <a:avLst/>
                <a:gdLst>
                  <a:gd name="T0" fmla="*/ 0 w 573"/>
                  <a:gd name="T1" fmla="*/ 1 h 34"/>
                  <a:gd name="T2" fmla="*/ 0 w 573"/>
                  <a:gd name="T3" fmla="*/ 1 h 34"/>
                  <a:gd name="T4" fmla="*/ 0 w 573"/>
                  <a:gd name="T5" fmla="*/ 1 h 34"/>
                  <a:gd name="T6" fmla="*/ 0 w 573"/>
                  <a:gd name="T7" fmla="*/ 1 h 34"/>
                  <a:gd name="T8" fmla="*/ 0 w 573"/>
                  <a:gd name="T9" fmla="*/ 1 h 34"/>
                  <a:gd name="T10" fmla="*/ 0 w 573"/>
                  <a:gd name="T11" fmla="*/ 1 h 34"/>
                  <a:gd name="T12" fmla="*/ 0 w 573"/>
                  <a:gd name="T13" fmla="*/ 1 h 34"/>
                  <a:gd name="T14" fmla="*/ 0 w 573"/>
                  <a:gd name="T15" fmla="*/ 1 h 34"/>
                  <a:gd name="T16" fmla="*/ 0 w 573"/>
                  <a:gd name="T17" fmla="*/ 1 h 34"/>
                  <a:gd name="T18" fmla="*/ 0 w 573"/>
                  <a:gd name="T19" fmla="*/ 1 h 34"/>
                  <a:gd name="T20" fmla="*/ 0 w 573"/>
                  <a:gd name="T21" fmla="*/ 1 h 34"/>
                  <a:gd name="T22" fmla="*/ 0 w 573"/>
                  <a:gd name="T23" fmla="*/ 1 h 34"/>
                  <a:gd name="T24" fmla="*/ 0 w 573"/>
                  <a:gd name="T25" fmla="*/ 1 h 34"/>
                  <a:gd name="T26" fmla="*/ 0 w 573"/>
                  <a:gd name="T27" fmla="*/ 1 h 34"/>
                  <a:gd name="T28" fmla="*/ 0 w 573"/>
                  <a:gd name="T29" fmla="*/ 1 h 34"/>
                  <a:gd name="T30" fmla="*/ 0 w 573"/>
                  <a:gd name="T31" fmla="*/ 1 h 34"/>
                  <a:gd name="T32" fmla="*/ 0 w 573"/>
                  <a:gd name="T33" fmla="*/ 1 h 34"/>
                  <a:gd name="T34" fmla="*/ 0 w 573"/>
                  <a:gd name="T35" fmla="*/ 1 h 34"/>
                  <a:gd name="T36" fmla="*/ 0 w 573"/>
                  <a:gd name="T37" fmla="*/ 1 h 34"/>
                  <a:gd name="T38" fmla="*/ 0 w 573"/>
                  <a:gd name="T39" fmla="*/ 1 h 34"/>
                  <a:gd name="T40" fmla="*/ 0 w 573"/>
                  <a:gd name="T41" fmla="*/ 1 h 34"/>
                  <a:gd name="T42" fmla="*/ 0 w 573"/>
                  <a:gd name="T43" fmla="*/ 1 h 34"/>
                  <a:gd name="T44" fmla="*/ 0 w 573"/>
                  <a:gd name="T45" fmla="*/ 1 h 34"/>
                  <a:gd name="T46" fmla="*/ 0 w 573"/>
                  <a:gd name="T47" fmla="*/ 1 h 34"/>
                  <a:gd name="T48" fmla="*/ 0 w 573"/>
                  <a:gd name="T49" fmla="*/ 1 h 34"/>
                  <a:gd name="T50" fmla="*/ 0 w 573"/>
                  <a:gd name="T51" fmla="*/ 1 h 34"/>
                  <a:gd name="T52" fmla="*/ 0 w 573"/>
                  <a:gd name="T53" fmla="*/ 1 h 34"/>
                  <a:gd name="T54" fmla="*/ 0 w 573"/>
                  <a:gd name="T55" fmla="*/ 1 h 34"/>
                  <a:gd name="T56" fmla="*/ 0 w 573"/>
                  <a:gd name="T57" fmla="*/ 1 h 34"/>
                  <a:gd name="T58" fmla="*/ 0 w 573"/>
                  <a:gd name="T59" fmla="*/ 1 h 34"/>
                  <a:gd name="T60" fmla="*/ 0 w 573"/>
                  <a:gd name="T61" fmla="*/ 1 h 34"/>
                  <a:gd name="T62" fmla="*/ 0 w 573"/>
                  <a:gd name="T63" fmla="*/ 1 h 34"/>
                  <a:gd name="T64" fmla="*/ 0 w 573"/>
                  <a:gd name="T65" fmla="*/ 0 h 34"/>
                  <a:gd name="T66" fmla="*/ 0 w 573"/>
                  <a:gd name="T67" fmla="*/ 0 h 34"/>
                  <a:gd name="T68" fmla="*/ 0 w 573"/>
                  <a:gd name="T69" fmla="*/ 0 h 34"/>
                  <a:gd name="T70" fmla="*/ 0 w 573"/>
                  <a:gd name="T71" fmla="*/ 0 h 34"/>
                  <a:gd name="T72" fmla="*/ 0 w 573"/>
                  <a:gd name="T73" fmla="*/ 1 h 34"/>
                  <a:gd name="T74" fmla="*/ 0 w 573"/>
                  <a:gd name="T75" fmla="*/ 1 h 34"/>
                  <a:gd name="T76" fmla="*/ 0 w 573"/>
                  <a:gd name="T77" fmla="*/ 1 h 34"/>
                  <a:gd name="T78" fmla="*/ 0 w 573"/>
                  <a:gd name="T79" fmla="*/ 1 h 34"/>
                  <a:gd name="T80" fmla="*/ 0 w 573"/>
                  <a:gd name="T81" fmla="*/ 1 h 34"/>
                  <a:gd name="T82" fmla="*/ 0 w 573"/>
                  <a:gd name="T83" fmla="*/ 1 h 3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3"/>
                  <a:gd name="T127" fmla="*/ 0 h 34"/>
                  <a:gd name="T128" fmla="*/ 573 w 573"/>
                  <a:gd name="T129" fmla="*/ 34 h 3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3" h="34">
                    <a:moveTo>
                      <a:pt x="67" y="2"/>
                    </a:moveTo>
                    <a:lnTo>
                      <a:pt x="143" y="4"/>
                    </a:lnTo>
                    <a:lnTo>
                      <a:pt x="219" y="6"/>
                    </a:lnTo>
                    <a:lnTo>
                      <a:pt x="289" y="8"/>
                    </a:lnTo>
                    <a:lnTo>
                      <a:pt x="358" y="10"/>
                    </a:lnTo>
                    <a:lnTo>
                      <a:pt x="419" y="10"/>
                    </a:lnTo>
                    <a:lnTo>
                      <a:pt x="478" y="10"/>
                    </a:lnTo>
                    <a:lnTo>
                      <a:pt x="527" y="12"/>
                    </a:lnTo>
                    <a:lnTo>
                      <a:pt x="573" y="13"/>
                    </a:lnTo>
                    <a:lnTo>
                      <a:pt x="571" y="17"/>
                    </a:lnTo>
                    <a:lnTo>
                      <a:pt x="571" y="23"/>
                    </a:lnTo>
                    <a:lnTo>
                      <a:pt x="569" y="29"/>
                    </a:lnTo>
                    <a:lnTo>
                      <a:pt x="569" y="34"/>
                    </a:lnTo>
                    <a:lnTo>
                      <a:pt x="554" y="32"/>
                    </a:lnTo>
                    <a:lnTo>
                      <a:pt x="531" y="32"/>
                    </a:lnTo>
                    <a:lnTo>
                      <a:pt x="500" y="32"/>
                    </a:lnTo>
                    <a:lnTo>
                      <a:pt x="466" y="32"/>
                    </a:lnTo>
                    <a:lnTo>
                      <a:pt x="432" y="31"/>
                    </a:lnTo>
                    <a:lnTo>
                      <a:pt x="398" y="31"/>
                    </a:lnTo>
                    <a:lnTo>
                      <a:pt x="369" y="31"/>
                    </a:lnTo>
                    <a:lnTo>
                      <a:pt x="350" y="31"/>
                    </a:lnTo>
                    <a:lnTo>
                      <a:pt x="327" y="29"/>
                    </a:lnTo>
                    <a:lnTo>
                      <a:pt x="286" y="29"/>
                    </a:lnTo>
                    <a:lnTo>
                      <a:pt x="230" y="27"/>
                    </a:lnTo>
                    <a:lnTo>
                      <a:pt x="170" y="27"/>
                    </a:lnTo>
                    <a:lnTo>
                      <a:pt x="109" y="25"/>
                    </a:lnTo>
                    <a:lnTo>
                      <a:pt x="57" y="25"/>
                    </a:lnTo>
                    <a:lnTo>
                      <a:pt x="21" y="23"/>
                    </a:lnTo>
                    <a:lnTo>
                      <a:pt x="6" y="23"/>
                    </a:lnTo>
                    <a:lnTo>
                      <a:pt x="4" y="17"/>
                    </a:lnTo>
                    <a:lnTo>
                      <a:pt x="2" y="12"/>
                    </a:lnTo>
                    <a:lnTo>
                      <a:pt x="0" y="4"/>
                    </a:lnTo>
                    <a:lnTo>
                      <a:pt x="0" y="0"/>
                    </a:lnTo>
                    <a:lnTo>
                      <a:pt x="8" y="0"/>
                    </a:lnTo>
                    <a:lnTo>
                      <a:pt x="16" y="0"/>
                    </a:lnTo>
                    <a:lnTo>
                      <a:pt x="23" y="0"/>
                    </a:lnTo>
                    <a:lnTo>
                      <a:pt x="33" y="2"/>
                    </a:lnTo>
                    <a:lnTo>
                      <a:pt x="40" y="2"/>
                    </a:lnTo>
                    <a:lnTo>
                      <a:pt x="50" y="2"/>
                    </a:lnTo>
                    <a:lnTo>
                      <a:pt x="57" y="2"/>
                    </a:lnTo>
                    <a:lnTo>
                      <a:pt x="67" y="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52" name="Freeform 159"/>
              <p:cNvSpPr>
                <a:spLocks/>
              </p:cNvSpPr>
              <p:nvPr/>
            </p:nvSpPr>
            <p:spPr bwMode="auto">
              <a:xfrm>
                <a:off x="2192" y="733"/>
                <a:ext cx="39" cy="43"/>
              </a:xfrm>
              <a:custGeom>
                <a:avLst/>
                <a:gdLst>
                  <a:gd name="T0" fmla="*/ 1 w 78"/>
                  <a:gd name="T1" fmla="*/ 0 h 85"/>
                  <a:gd name="T2" fmla="*/ 1 w 78"/>
                  <a:gd name="T3" fmla="*/ 0 h 85"/>
                  <a:gd name="T4" fmla="*/ 1 w 78"/>
                  <a:gd name="T5" fmla="*/ 0 h 85"/>
                  <a:gd name="T6" fmla="*/ 1 w 78"/>
                  <a:gd name="T7" fmla="*/ 0 h 85"/>
                  <a:gd name="T8" fmla="*/ 1 w 78"/>
                  <a:gd name="T9" fmla="*/ 1 h 85"/>
                  <a:gd name="T10" fmla="*/ 1 w 78"/>
                  <a:gd name="T11" fmla="*/ 1 h 85"/>
                  <a:gd name="T12" fmla="*/ 1 w 78"/>
                  <a:gd name="T13" fmla="*/ 1 h 85"/>
                  <a:gd name="T14" fmla="*/ 1 w 78"/>
                  <a:gd name="T15" fmla="*/ 1 h 85"/>
                  <a:gd name="T16" fmla="*/ 1 w 78"/>
                  <a:gd name="T17" fmla="*/ 1 h 85"/>
                  <a:gd name="T18" fmla="*/ 1 w 78"/>
                  <a:gd name="T19" fmla="*/ 1 h 85"/>
                  <a:gd name="T20" fmla="*/ 1 w 78"/>
                  <a:gd name="T21" fmla="*/ 1 h 85"/>
                  <a:gd name="T22" fmla="*/ 1 w 78"/>
                  <a:gd name="T23" fmla="*/ 1 h 85"/>
                  <a:gd name="T24" fmla="*/ 1 w 78"/>
                  <a:gd name="T25" fmla="*/ 1 h 85"/>
                  <a:gd name="T26" fmla="*/ 1 w 78"/>
                  <a:gd name="T27" fmla="*/ 1 h 85"/>
                  <a:gd name="T28" fmla="*/ 1 w 78"/>
                  <a:gd name="T29" fmla="*/ 1 h 85"/>
                  <a:gd name="T30" fmla="*/ 1 w 78"/>
                  <a:gd name="T31" fmla="*/ 1 h 85"/>
                  <a:gd name="T32" fmla="*/ 1 w 78"/>
                  <a:gd name="T33" fmla="*/ 1 h 85"/>
                  <a:gd name="T34" fmla="*/ 1 w 78"/>
                  <a:gd name="T35" fmla="*/ 1 h 85"/>
                  <a:gd name="T36" fmla="*/ 1 w 78"/>
                  <a:gd name="T37" fmla="*/ 1 h 85"/>
                  <a:gd name="T38" fmla="*/ 1 w 78"/>
                  <a:gd name="T39" fmla="*/ 1 h 85"/>
                  <a:gd name="T40" fmla="*/ 1 w 78"/>
                  <a:gd name="T41" fmla="*/ 1 h 85"/>
                  <a:gd name="T42" fmla="*/ 1 w 78"/>
                  <a:gd name="T43" fmla="*/ 1 h 85"/>
                  <a:gd name="T44" fmla="*/ 1 w 78"/>
                  <a:gd name="T45" fmla="*/ 1 h 85"/>
                  <a:gd name="T46" fmla="*/ 1 w 78"/>
                  <a:gd name="T47" fmla="*/ 1 h 85"/>
                  <a:gd name="T48" fmla="*/ 1 w 78"/>
                  <a:gd name="T49" fmla="*/ 1 h 85"/>
                  <a:gd name="T50" fmla="*/ 1 w 78"/>
                  <a:gd name="T51" fmla="*/ 1 h 85"/>
                  <a:gd name="T52" fmla="*/ 1 w 78"/>
                  <a:gd name="T53" fmla="*/ 1 h 85"/>
                  <a:gd name="T54" fmla="*/ 1 w 78"/>
                  <a:gd name="T55" fmla="*/ 1 h 85"/>
                  <a:gd name="T56" fmla="*/ 1 w 78"/>
                  <a:gd name="T57" fmla="*/ 1 h 85"/>
                  <a:gd name="T58" fmla="*/ 0 w 78"/>
                  <a:gd name="T59" fmla="*/ 1 h 85"/>
                  <a:gd name="T60" fmla="*/ 1 w 78"/>
                  <a:gd name="T61" fmla="*/ 1 h 85"/>
                  <a:gd name="T62" fmla="*/ 1 w 78"/>
                  <a:gd name="T63" fmla="*/ 1 h 85"/>
                  <a:gd name="T64" fmla="*/ 1 w 78"/>
                  <a:gd name="T65" fmla="*/ 0 h 85"/>
                  <a:gd name="T66" fmla="*/ 1 w 78"/>
                  <a:gd name="T67" fmla="*/ 0 h 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85"/>
                  <a:gd name="T104" fmla="*/ 78 w 78"/>
                  <a:gd name="T105" fmla="*/ 85 h 8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85">
                    <a:moveTo>
                      <a:pt x="8" y="0"/>
                    </a:moveTo>
                    <a:lnTo>
                      <a:pt x="14" y="0"/>
                    </a:lnTo>
                    <a:lnTo>
                      <a:pt x="19" y="0"/>
                    </a:lnTo>
                    <a:lnTo>
                      <a:pt x="23" y="0"/>
                    </a:lnTo>
                    <a:lnTo>
                      <a:pt x="23" y="5"/>
                    </a:lnTo>
                    <a:lnTo>
                      <a:pt x="21" y="24"/>
                    </a:lnTo>
                    <a:lnTo>
                      <a:pt x="23" y="38"/>
                    </a:lnTo>
                    <a:lnTo>
                      <a:pt x="27" y="49"/>
                    </a:lnTo>
                    <a:lnTo>
                      <a:pt x="33" y="57"/>
                    </a:lnTo>
                    <a:lnTo>
                      <a:pt x="38" y="58"/>
                    </a:lnTo>
                    <a:lnTo>
                      <a:pt x="46" y="62"/>
                    </a:lnTo>
                    <a:lnTo>
                      <a:pt x="52" y="60"/>
                    </a:lnTo>
                    <a:lnTo>
                      <a:pt x="59" y="58"/>
                    </a:lnTo>
                    <a:lnTo>
                      <a:pt x="63" y="55"/>
                    </a:lnTo>
                    <a:lnTo>
                      <a:pt x="67" y="53"/>
                    </a:lnTo>
                    <a:lnTo>
                      <a:pt x="73" y="51"/>
                    </a:lnTo>
                    <a:lnTo>
                      <a:pt x="76" y="49"/>
                    </a:lnTo>
                    <a:lnTo>
                      <a:pt x="78" y="58"/>
                    </a:lnTo>
                    <a:lnTo>
                      <a:pt x="76" y="70"/>
                    </a:lnTo>
                    <a:lnTo>
                      <a:pt x="69" y="77"/>
                    </a:lnTo>
                    <a:lnTo>
                      <a:pt x="61" y="83"/>
                    </a:lnTo>
                    <a:lnTo>
                      <a:pt x="48" y="85"/>
                    </a:lnTo>
                    <a:lnTo>
                      <a:pt x="36" y="85"/>
                    </a:lnTo>
                    <a:lnTo>
                      <a:pt x="25" y="81"/>
                    </a:lnTo>
                    <a:lnTo>
                      <a:pt x="15" y="74"/>
                    </a:lnTo>
                    <a:lnTo>
                      <a:pt x="12" y="66"/>
                    </a:lnTo>
                    <a:lnTo>
                      <a:pt x="8" y="58"/>
                    </a:lnTo>
                    <a:lnTo>
                      <a:pt x="4" y="49"/>
                    </a:lnTo>
                    <a:lnTo>
                      <a:pt x="2" y="39"/>
                    </a:lnTo>
                    <a:lnTo>
                      <a:pt x="0" y="28"/>
                    </a:lnTo>
                    <a:lnTo>
                      <a:pt x="2" y="19"/>
                    </a:lnTo>
                    <a:lnTo>
                      <a:pt x="4" y="7"/>
                    </a:lnTo>
                    <a:lnTo>
                      <a:pt x="8"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53" name="Freeform 160"/>
              <p:cNvSpPr>
                <a:spLocks/>
              </p:cNvSpPr>
              <p:nvPr/>
            </p:nvSpPr>
            <p:spPr bwMode="auto">
              <a:xfrm>
                <a:off x="2246" y="604"/>
                <a:ext cx="44" cy="95"/>
              </a:xfrm>
              <a:custGeom>
                <a:avLst/>
                <a:gdLst>
                  <a:gd name="T0" fmla="*/ 1 w 87"/>
                  <a:gd name="T1" fmla="*/ 1 h 190"/>
                  <a:gd name="T2" fmla="*/ 1 w 87"/>
                  <a:gd name="T3" fmla="*/ 1 h 190"/>
                  <a:gd name="T4" fmla="*/ 1 w 87"/>
                  <a:gd name="T5" fmla="*/ 1 h 190"/>
                  <a:gd name="T6" fmla="*/ 1 w 87"/>
                  <a:gd name="T7" fmla="*/ 1 h 190"/>
                  <a:gd name="T8" fmla="*/ 1 w 87"/>
                  <a:gd name="T9" fmla="*/ 1 h 190"/>
                  <a:gd name="T10" fmla="*/ 1 w 87"/>
                  <a:gd name="T11" fmla="*/ 1 h 190"/>
                  <a:gd name="T12" fmla="*/ 1 w 87"/>
                  <a:gd name="T13" fmla="*/ 1 h 190"/>
                  <a:gd name="T14" fmla="*/ 1 w 87"/>
                  <a:gd name="T15" fmla="*/ 1 h 190"/>
                  <a:gd name="T16" fmla="*/ 1 w 87"/>
                  <a:gd name="T17" fmla="*/ 1 h 190"/>
                  <a:gd name="T18" fmla="*/ 1 w 87"/>
                  <a:gd name="T19" fmla="*/ 1 h 190"/>
                  <a:gd name="T20" fmla="*/ 1 w 87"/>
                  <a:gd name="T21" fmla="*/ 1 h 190"/>
                  <a:gd name="T22" fmla="*/ 1 w 87"/>
                  <a:gd name="T23" fmla="*/ 1 h 190"/>
                  <a:gd name="T24" fmla="*/ 1 w 87"/>
                  <a:gd name="T25" fmla="*/ 1 h 190"/>
                  <a:gd name="T26" fmla="*/ 1 w 87"/>
                  <a:gd name="T27" fmla="*/ 1 h 190"/>
                  <a:gd name="T28" fmla="*/ 1 w 87"/>
                  <a:gd name="T29" fmla="*/ 1 h 190"/>
                  <a:gd name="T30" fmla="*/ 1 w 87"/>
                  <a:gd name="T31" fmla="*/ 1 h 190"/>
                  <a:gd name="T32" fmla="*/ 1 w 87"/>
                  <a:gd name="T33" fmla="*/ 1 h 190"/>
                  <a:gd name="T34" fmla="*/ 1 w 87"/>
                  <a:gd name="T35" fmla="*/ 1 h 190"/>
                  <a:gd name="T36" fmla="*/ 1 w 87"/>
                  <a:gd name="T37" fmla="*/ 1 h 190"/>
                  <a:gd name="T38" fmla="*/ 1 w 87"/>
                  <a:gd name="T39" fmla="*/ 1 h 190"/>
                  <a:gd name="T40" fmla="*/ 1 w 87"/>
                  <a:gd name="T41" fmla="*/ 1 h 190"/>
                  <a:gd name="T42" fmla="*/ 1 w 87"/>
                  <a:gd name="T43" fmla="*/ 1 h 190"/>
                  <a:gd name="T44" fmla="*/ 1 w 87"/>
                  <a:gd name="T45" fmla="*/ 1 h 190"/>
                  <a:gd name="T46" fmla="*/ 1 w 87"/>
                  <a:gd name="T47" fmla="*/ 1 h 190"/>
                  <a:gd name="T48" fmla="*/ 1 w 87"/>
                  <a:gd name="T49" fmla="*/ 1 h 190"/>
                  <a:gd name="T50" fmla="*/ 1 w 87"/>
                  <a:gd name="T51" fmla="*/ 1 h 190"/>
                  <a:gd name="T52" fmla="*/ 1 w 87"/>
                  <a:gd name="T53" fmla="*/ 1 h 190"/>
                  <a:gd name="T54" fmla="*/ 1 w 87"/>
                  <a:gd name="T55" fmla="*/ 1 h 190"/>
                  <a:gd name="T56" fmla="*/ 1 w 87"/>
                  <a:gd name="T57" fmla="*/ 1 h 190"/>
                  <a:gd name="T58" fmla="*/ 1 w 87"/>
                  <a:gd name="T59" fmla="*/ 1 h 190"/>
                  <a:gd name="T60" fmla="*/ 1 w 87"/>
                  <a:gd name="T61" fmla="*/ 1 h 190"/>
                  <a:gd name="T62" fmla="*/ 1 w 87"/>
                  <a:gd name="T63" fmla="*/ 1 h 190"/>
                  <a:gd name="T64" fmla="*/ 1 w 87"/>
                  <a:gd name="T65" fmla="*/ 1 h 190"/>
                  <a:gd name="T66" fmla="*/ 1 w 87"/>
                  <a:gd name="T67" fmla="*/ 1 h 190"/>
                  <a:gd name="T68" fmla="*/ 1 w 87"/>
                  <a:gd name="T69" fmla="*/ 1 h 190"/>
                  <a:gd name="T70" fmla="*/ 1 w 87"/>
                  <a:gd name="T71" fmla="*/ 1 h 190"/>
                  <a:gd name="T72" fmla="*/ 1 w 87"/>
                  <a:gd name="T73" fmla="*/ 1 h 190"/>
                  <a:gd name="T74" fmla="*/ 1 w 87"/>
                  <a:gd name="T75" fmla="*/ 1 h 190"/>
                  <a:gd name="T76" fmla="*/ 1 w 87"/>
                  <a:gd name="T77" fmla="*/ 1 h 190"/>
                  <a:gd name="T78" fmla="*/ 1 w 87"/>
                  <a:gd name="T79" fmla="*/ 1 h 190"/>
                  <a:gd name="T80" fmla="*/ 1 w 87"/>
                  <a:gd name="T81" fmla="*/ 1 h 190"/>
                  <a:gd name="T82" fmla="*/ 1 w 87"/>
                  <a:gd name="T83" fmla="*/ 1 h 190"/>
                  <a:gd name="T84" fmla="*/ 1 w 87"/>
                  <a:gd name="T85" fmla="*/ 1 h 190"/>
                  <a:gd name="T86" fmla="*/ 0 w 87"/>
                  <a:gd name="T87" fmla="*/ 1 h 190"/>
                  <a:gd name="T88" fmla="*/ 0 w 87"/>
                  <a:gd name="T89" fmla="*/ 1 h 190"/>
                  <a:gd name="T90" fmla="*/ 0 w 87"/>
                  <a:gd name="T91" fmla="*/ 1 h 190"/>
                  <a:gd name="T92" fmla="*/ 0 w 87"/>
                  <a:gd name="T93" fmla="*/ 1 h 190"/>
                  <a:gd name="T94" fmla="*/ 1 w 87"/>
                  <a:gd name="T95" fmla="*/ 1 h 190"/>
                  <a:gd name="T96" fmla="*/ 1 w 87"/>
                  <a:gd name="T97" fmla="*/ 1 h 190"/>
                  <a:gd name="T98" fmla="*/ 1 w 87"/>
                  <a:gd name="T99" fmla="*/ 1 h 190"/>
                  <a:gd name="T100" fmla="*/ 1 w 87"/>
                  <a:gd name="T101" fmla="*/ 1 h 190"/>
                  <a:gd name="T102" fmla="*/ 1 w 87"/>
                  <a:gd name="T103" fmla="*/ 1 h 190"/>
                  <a:gd name="T104" fmla="*/ 1 w 87"/>
                  <a:gd name="T105" fmla="*/ 1 h 190"/>
                  <a:gd name="T106" fmla="*/ 1 w 87"/>
                  <a:gd name="T107" fmla="*/ 0 h 190"/>
                  <a:gd name="T108" fmla="*/ 1 w 87"/>
                  <a:gd name="T109" fmla="*/ 0 h 190"/>
                  <a:gd name="T110" fmla="*/ 1 w 87"/>
                  <a:gd name="T111" fmla="*/ 0 h 190"/>
                  <a:gd name="T112" fmla="*/ 1 w 87"/>
                  <a:gd name="T113" fmla="*/ 1 h 190"/>
                  <a:gd name="T114" fmla="*/ 1 w 87"/>
                  <a:gd name="T115" fmla="*/ 1 h 1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7"/>
                  <a:gd name="T175" fmla="*/ 0 h 190"/>
                  <a:gd name="T176" fmla="*/ 87 w 87"/>
                  <a:gd name="T177" fmla="*/ 190 h 19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7" h="190">
                    <a:moveTo>
                      <a:pt x="55" y="2"/>
                    </a:moveTo>
                    <a:lnTo>
                      <a:pt x="68" y="8"/>
                    </a:lnTo>
                    <a:lnTo>
                      <a:pt x="79" y="21"/>
                    </a:lnTo>
                    <a:lnTo>
                      <a:pt x="83" y="38"/>
                    </a:lnTo>
                    <a:lnTo>
                      <a:pt x="85" y="63"/>
                    </a:lnTo>
                    <a:lnTo>
                      <a:pt x="85" y="91"/>
                    </a:lnTo>
                    <a:lnTo>
                      <a:pt x="85" y="122"/>
                    </a:lnTo>
                    <a:lnTo>
                      <a:pt x="85" y="156"/>
                    </a:lnTo>
                    <a:lnTo>
                      <a:pt x="87" y="190"/>
                    </a:lnTo>
                    <a:lnTo>
                      <a:pt x="83" y="190"/>
                    </a:lnTo>
                    <a:lnTo>
                      <a:pt x="79" y="190"/>
                    </a:lnTo>
                    <a:lnTo>
                      <a:pt x="72" y="190"/>
                    </a:lnTo>
                    <a:lnTo>
                      <a:pt x="66" y="190"/>
                    </a:lnTo>
                    <a:lnTo>
                      <a:pt x="64" y="169"/>
                    </a:lnTo>
                    <a:lnTo>
                      <a:pt x="64" y="150"/>
                    </a:lnTo>
                    <a:lnTo>
                      <a:pt x="64" y="129"/>
                    </a:lnTo>
                    <a:lnTo>
                      <a:pt x="64" y="108"/>
                    </a:lnTo>
                    <a:lnTo>
                      <a:pt x="64" y="87"/>
                    </a:lnTo>
                    <a:lnTo>
                      <a:pt x="64" y="68"/>
                    </a:lnTo>
                    <a:lnTo>
                      <a:pt x="62" y="46"/>
                    </a:lnTo>
                    <a:lnTo>
                      <a:pt x="60" y="27"/>
                    </a:lnTo>
                    <a:lnTo>
                      <a:pt x="57" y="25"/>
                    </a:lnTo>
                    <a:lnTo>
                      <a:pt x="53" y="21"/>
                    </a:lnTo>
                    <a:lnTo>
                      <a:pt x="47" y="19"/>
                    </a:lnTo>
                    <a:lnTo>
                      <a:pt x="40" y="19"/>
                    </a:lnTo>
                    <a:lnTo>
                      <a:pt x="34" y="17"/>
                    </a:lnTo>
                    <a:lnTo>
                      <a:pt x="28" y="21"/>
                    </a:lnTo>
                    <a:lnTo>
                      <a:pt x="22" y="23"/>
                    </a:lnTo>
                    <a:lnTo>
                      <a:pt x="22" y="29"/>
                    </a:lnTo>
                    <a:lnTo>
                      <a:pt x="19" y="48"/>
                    </a:lnTo>
                    <a:lnTo>
                      <a:pt x="19" y="70"/>
                    </a:lnTo>
                    <a:lnTo>
                      <a:pt x="19" y="89"/>
                    </a:lnTo>
                    <a:lnTo>
                      <a:pt x="19" y="110"/>
                    </a:lnTo>
                    <a:lnTo>
                      <a:pt x="19" y="129"/>
                    </a:lnTo>
                    <a:lnTo>
                      <a:pt x="21" y="148"/>
                    </a:lnTo>
                    <a:lnTo>
                      <a:pt x="21" y="165"/>
                    </a:lnTo>
                    <a:lnTo>
                      <a:pt x="22" y="182"/>
                    </a:lnTo>
                    <a:lnTo>
                      <a:pt x="17" y="182"/>
                    </a:lnTo>
                    <a:lnTo>
                      <a:pt x="11" y="182"/>
                    </a:lnTo>
                    <a:lnTo>
                      <a:pt x="5" y="181"/>
                    </a:lnTo>
                    <a:lnTo>
                      <a:pt x="2" y="181"/>
                    </a:lnTo>
                    <a:lnTo>
                      <a:pt x="2" y="163"/>
                    </a:lnTo>
                    <a:lnTo>
                      <a:pt x="2" y="143"/>
                    </a:lnTo>
                    <a:lnTo>
                      <a:pt x="0" y="122"/>
                    </a:lnTo>
                    <a:lnTo>
                      <a:pt x="0" y="103"/>
                    </a:lnTo>
                    <a:lnTo>
                      <a:pt x="0" y="78"/>
                    </a:lnTo>
                    <a:lnTo>
                      <a:pt x="0" y="57"/>
                    </a:lnTo>
                    <a:lnTo>
                      <a:pt x="2" y="34"/>
                    </a:lnTo>
                    <a:lnTo>
                      <a:pt x="3" y="13"/>
                    </a:lnTo>
                    <a:lnTo>
                      <a:pt x="7" y="8"/>
                    </a:lnTo>
                    <a:lnTo>
                      <a:pt x="13" y="6"/>
                    </a:lnTo>
                    <a:lnTo>
                      <a:pt x="19" y="2"/>
                    </a:lnTo>
                    <a:lnTo>
                      <a:pt x="26" y="2"/>
                    </a:lnTo>
                    <a:lnTo>
                      <a:pt x="34" y="0"/>
                    </a:lnTo>
                    <a:lnTo>
                      <a:pt x="40" y="0"/>
                    </a:lnTo>
                    <a:lnTo>
                      <a:pt x="47" y="0"/>
                    </a:lnTo>
                    <a:lnTo>
                      <a:pt x="55" y="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54" name="Freeform 161"/>
              <p:cNvSpPr>
                <a:spLocks/>
              </p:cNvSpPr>
              <p:nvPr/>
            </p:nvSpPr>
            <p:spPr bwMode="auto">
              <a:xfrm>
                <a:off x="2349" y="595"/>
                <a:ext cx="24" cy="14"/>
              </a:xfrm>
              <a:custGeom>
                <a:avLst/>
                <a:gdLst>
                  <a:gd name="T0" fmla="*/ 1 w 47"/>
                  <a:gd name="T1" fmla="*/ 1 h 27"/>
                  <a:gd name="T2" fmla="*/ 1 w 47"/>
                  <a:gd name="T3" fmla="*/ 0 h 27"/>
                  <a:gd name="T4" fmla="*/ 1 w 47"/>
                  <a:gd name="T5" fmla="*/ 1 h 27"/>
                  <a:gd name="T6" fmla="*/ 1 w 47"/>
                  <a:gd name="T7" fmla="*/ 1 h 27"/>
                  <a:gd name="T8" fmla="*/ 1 w 47"/>
                  <a:gd name="T9" fmla="*/ 1 h 27"/>
                  <a:gd name="T10" fmla="*/ 1 w 47"/>
                  <a:gd name="T11" fmla="*/ 1 h 27"/>
                  <a:gd name="T12" fmla="*/ 1 w 47"/>
                  <a:gd name="T13" fmla="*/ 1 h 27"/>
                  <a:gd name="T14" fmla="*/ 1 w 47"/>
                  <a:gd name="T15" fmla="*/ 1 h 27"/>
                  <a:gd name="T16" fmla="*/ 1 w 47"/>
                  <a:gd name="T17" fmla="*/ 1 h 27"/>
                  <a:gd name="T18" fmla="*/ 1 w 47"/>
                  <a:gd name="T19" fmla="*/ 1 h 27"/>
                  <a:gd name="T20" fmla="*/ 1 w 47"/>
                  <a:gd name="T21" fmla="*/ 1 h 27"/>
                  <a:gd name="T22" fmla="*/ 1 w 47"/>
                  <a:gd name="T23" fmla="*/ 1 h 27"/>
                  <a:gd name="T24" fmla="*/ 1 w 47"/>
                  <a:gd name="T25" fmla="*/ 1 h 27"/>
                  <a:gd name="T26" fmla="*/ 1 w 47"/>
                  <a:gd name="T27" fmla="*/ 1 h 27"/>
                  <a:gd name="T28" fmla="*/ 1 w 47"/>
                  <a:gd name="T29" fmla="*/ 1 h 27"/>
                  <a:gd name="T30" fmla="*/ 1 w 47"/>
                  <a:gd name="T31" fmla="*/ 1 h 27"/>
                  <a:gd name="T32" fmla="*/ 1 w 47"/>
                  <a:gd name="T33" fmla="*/ 1 h 27"/>
                  <a:gd name="T34" fmla="*/ 0 w 47"/>
                  <a:gd name="T35" fmla="*/ 1 h 27"/>
                  <a:gd name="T36" fmla="*/ 0 w 47"/>
                  <a:gd name="T37" fmla="*/ 1 h 27"/>
                  <a:gd name="T38" fmla="*/ 1 w 47"/>
                  <a:gd name="T39" fmla="*/ 1 h 27"/>
                  <a:gd name="T40" fmla="*/ 1 w 47"/>
                  <a:gd name="T41" fmla="*/ 1 h 27"/>
                  <a:gd name="T42" fmla="*/ 1 w 47"/>
                  <a:gd name="T43" fmla="*/ 1 h 27"/>
                  <a:gd name="T44" fmla="*/ 1 w 47"/>
                  <a:gd name="T45" fmla="*/ 1 h 27"/>
                  <a:gd name="T46" fmla="*/ 1 w 47"/>
                  <a:gd name="T47" fmla="*/ 1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
                  <a:gd name="T73" fmla="*/ 0 h 27"/>
                  <a:gd name="T74" fmla="*/ 47 w 47"/>
                  <a:gd name="T75" fmla="*/ 27 h 2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 h="27">
                    <a:moveTo>
                      <a:pt x="15" y="4"/>
                    </a:moveTo>
                    <a:lnTo>
                      <a:pt x="23" y="0"/>
                    </a:lnTo>
                    <a:lnTo>
                      <a:pt x="32" y="4"/>
                    </a:lnTo>
                    <a:lnTo>
                      <a:pt x="40" y="7"/>
                    </a:lnTo>
                    <a:lnTo>
                      <a:pt x="45" y="13"/>
                    </a:lnTo>
                    <a:lnTo>
                      <a:pt x="45" y="17"/>
                    </a:lnTo>
                    <a:lnTo>
                      <a:pt x="47" y="23"/>
                    </a:lnTo>
                    <a:lnTo>
                      <a:pt x="45" y="27"/>
                    </a:lnTo>
                    <a:lnTo>
                      <a:pt x="40" y="25"/>
                    </a:lnTo>
                    <a:lnTo>
                      <a:pt x="36" y="23"/>
                    </a:lnTo>
                    <a:lnTo>
                      <a:pt x="32" y="23"/>
                    </a:lnTo>
                    <a:lnTo>
                      <a:pt x="26" y="23"/>
                    </a:lnTo>
                    <a:lnTo>
                      <a:pt x="21" y="23"/>
                    </a:lnTo>
                    <a:lnTo>
                      <a:pt x="17" y="23"/>
                    </a:lnTo>
                    <a:lnTo>
                      <a:pt x="9" y="23"/>
                    </a:lnTo>
                    <a:lnTo>
                      <a:pt x="4" y="23"/>
                    </a:lnTo>
                    <a:lnTo>
                      <a:pt x="0" y="21"/>
                    </a:lnTo>
                    <a:lnTo>
                      <a:pt x="0" y="13"/>
                    </a:lnTo>
                    <a:lnTo>
                      <a:pt x="2" y="9"/>
                    </a:lnTo>
                    <a:lnTo>
                      <a:pt x="4" y="7"/>
                    </a:lnTo>
                    <a:lnTo>
                      <a:pt x="7" y="4"/>
                    </a:lnTo>
                    <a:lnTo>
                      <a:pt x="15" y="4"/>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55" name="Freeform 162"/>
              <p:cNvSpPr>
                <a:spLocks/>
              </p:cNvSpPr>
              <p:nvPr/>
            </p:nvSpPr>
            <p:spPr bwMode="auto">
              <a:xfrm>
                <a:off x="2102" y="430"/>
                <a:ext cx="12" cy="36"/>
              </a:xfrm>
              <a:custGeom>
                <a:avLst/>
                <a:gdLst>
                  <a:gd name="T0" fmla="*/ 1 w 22"/>
                  <a:gd name="T1" fmla="*/ 1 h 72"/>
                  <a:gd name="T2" fmla="*/ 1 w 22"/>
                  <a:gd name="T3" fmla="*/ 1 h 72"/>
                  <a:gd name="T4" fmla="*/ 1 w 22"/>
                  <a:gd name="T5" fmla="*/ 1 h 72"/>
                  <a:gd name="T6" fmla="*/ 1 w 22"/>
                  <a:gd name="T7" fmla="*/ 1 h 72"/>
                  <a:gd name="T8" fmla="*/ 1 w 22"/>
                  <a:gd name="T9" fmla="*/ 1 h 72"/>
                  <a:gd name="T10" fmla="*/ 1 w 22"/>
                  <a:gd name="T11" fmla="*/ 0 h 72"/>
                  <a:gd name="T12" fmla="*/ 1 w 22"/>
                  <a:gd name="T13" fmla="*/ 1 h 72"/>
                  <a:gd name="T14" fmla="*/ 0 w 22"/>
                  <a:gd name="T15" fmla="*/ 1 h 72"/>
                  <a:gd name="T16" fmla="*/ 0 w 22"/>
                  <a:gd name="T17" fmla="*/ 1 h 72"/>
                  <a:gd name="T18" fmla="*/ 0 w 22"/>
                  <a:gd name="T19" fmla="*/ 1 h 72"/>
                  <a:gd name="T20" fmla="*/ 0 w 22"/>
                  <a:gd name="T21" fmla="*/ 1 h 72"/>
                  <a:gd name="T22" fmla="*/ 1 w 22"/>
                  <a:gd name="T23" fmla="*/ 1 h 72"/>
                  <a:gd name="T24" fmla="*/ 1 w 22"/>
                  <a:gd name="T25" fmla="*/ 1 h 72"/>
                  <a:gd name="T26" fmla="*/ 1 w 22"/>
                  <a:gd name="T27" fmla="*/ 1 h 7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2"/>
                  <a:gd name="T43" fmla="*/ 0 h 72"/>
                  <a:gd name="T44" fmla="*/ 22 w 22"/>
                  <a:gd name="T45" fmla="*/ 72 h 7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2" h="72">
                    <a:moveTo>
                      <a:pt x="21" y="51"/>
                    </a:moveTo>
                    <a:lnTo>
                      <a:pt x="21" y="44"/>
                    </a:lnTo>
                    <a:lnTo>
                      <a:pt x="21" y="36"/>
                    </a:lnTo>
                    <a:lnTo>
                      <a:pt x="21" y="29"/>
                    </a:lnTo>
                    <a:lnTo>
                      <a:pt x="22" y="21"/>
                    </a:lnTo>
                    <a:lnTo>
                      <a:pt x="15" y="0"/>
                    </a:lnTo>
                    <a:lnTo>
                      <a:pt x="2" y="17"/>
                    </a:lnTo>
                    <a:lnTo>
                      <a:pt x="0" y="25"/>
                    </a:lnTo>
                    <a:lnTo>
                      <a:pt x="0" y="34"/>
                    </a:lnTo>
                    <a:lnTo>
                      <a:pt x="0" y="42"/>
                    </a:lnTo>
                    <a:lnTo>
                      <a:pt x="0" y="51"/>
                    </a:lnTo>
                    <a:lnTo>
                      <a:pt x="9" y="72"/>
                    </a:lnTo>
                    <a:lnTo>
                      <a:pt x="21" y="51"/>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56" name="Freeform 163"/>
              <p:cNvSpPr>
                <a:spLocks/>
              </p:cNvSpPr>
              <p:nvPr/>
            </p:nvSpPr>
            <p:spPr bwMode="auto">
              <a:xfrm>
                <a:off x="2079" y="419"/>
                <a:ext cx="82" cy="125"/>
              </a:xfrm>
              <a:custGeom>
                <a:avLst/>
                <a:gdLst>
                  <a:gd name="T0" fmla="*/ 0 w 165"/>
                  <a:gd name="T1" fmla="*/ 0 h 251"/>
                  <a:gd name="T2" fmla="*/ 0 w 165"/>
                  <a:gd name="T3" fmla="*/ 0 h 251"/>
                  <a:gd name="T4" fmla="*/ 0 w 165"/>
                  <a:gd name="T5" fmla="*/ 0 h 251"/>
                  <a:gd name="T6" fmla="*/ 0 w 165"/>
                  <a:gd name="T7" fmla="*/ 0 h 251"/>
                  <a:gd name="T8" fmla="*/ 0 w 165"/>
                  <a:gd name="T9" fmla="*/ 0 h 251"/>
                  <a:gd name="T10" fmla="*/ 0 w 165"/>
                  <a:gd name="T11" fmla="*/ 0 h 251"/>
                  <a:gd name="T12" fmla="*/ 0 w 165"/>
                  <a:gd name="T13" fmla="*/ 0 h 251"/>
                  <a:gd name="T14" fmla="*/ 0 w 165"/>
                  <a:gd name="T15" fmla="*/ 0 h 251"/>
                  <a:gd name="T16" fmla="*/ 0 w 165"/>
                  <a:gd name="T17" fmla="*/ 0 h 251"/>
                  <a:gd name="T18" fmla="*/ 0 w 165"/>
                  <a:gd name="T19" fmla="*/ 0 h 251"/>
                  <a:gd name="T20" fmla="*/ 0 w 165"/>
                  <a:gd name="T21" fmla="*/ 0 h 251"/>
                  <a:gd name="T22" fmla="*/ 0 w 165"/>
                  <a:gd name="T23" fmla="*/ 0 h 251"/>
                  <a:gd name="T24" fmla="*/ 0 w 165"/>
                  <a:gd name="T25" fmla="*/ 0 h 251"/>
                  <a:gd name="T26" fmla="*/ 0 w 165"/>
                  <a:gd name="T27" fmla="*/ 0 h 251"/>
                  <a:gd name="T28" fmla="*/ 0 w 165"/>
                  <a:gd name="T29" fmla="*/ 0 h 251"/>
                  <a:gd name="T30" fmla="*/ 0 w 165"/>
                  <a:gd name="T31" fmla="*/ 0 h 251"/>
                  <a:gd name="T32" fmla="*/ 0 w 165"/>
                  <a:gd name="T33" fmla="*/ 0 h 251"/>
                  <a:gd name="T34" fmla="*/ 0 w 165"/>
                  <a:gd name="T35" fmla="*/ 0 h 251"/>
                  <a:gd name="T36" fmla="*/ 0 w 165"/>
                  <a:gd name="T37" fmla="*/ 0 h 251"/>
                  <a:gd name="T38" fmla="*/ 0 w 165"/>
                  <a:gd name="T39" fmla="*/ 0 h 251"/>
                  <a:gd name="T40" fmla="*/ 0 w 165"/>
                  <a:gd name="T41" fmla="*/ 0 h 251"/>
                  <a:gd name="T42" fmla="*/ 0 w 165"/>
                  <a:gd name="T43" fmla="*/ 0 h 251"/>
                  <a:gd name="T44" fmla="*/ 0 w 165"/>
                  <a:gd name="T45" fmla="*/ 0 h 251"/>
                  <a:gd name="T46" fmla="*/ 0 w 165"/>
                  <a:gd name="T47" fmla="*/ 0 h 251"/>
                  <a:gd name="T48" fmla="*/ 0 w 165"/>
                  <a:gd name="T49" fmla="*/ 0 h 251"/>
                  <a:gd name="T50" fmla="*/ 0 w 165"/>
                  <a:gd name="T51" fmla="*/ 0 h 251"/>
                  <a:gd name="T52" fmla="*/ 0 w 165"/>
                  <a:gd name="T53" fmla="*/ 0 h 251"/>
                  <a:gd name="T54" fmla="*/ 0 w 165"/>
                  <a:gd name="T55" fmla="*/ 0 h 251"/>
                  <a:gd name="T56" fmla="*/ 0 w 165"/>
                  <a:gd name="T57" fmla="*/ 0 h 251"/>
                  <a:gd name="T58" fmla="*/ 0 w 165"/>
                  <a:gd name="T59" fmla="*/ 0 h 251"/>
                  <a:gd name="T60" fmla="*/ 0 w 165"/>
                  <a:gd name="T61" fmla="*/ 0 h 251"/>
                  <a:gd name="T62" fmla="*/ 0 w 165"/>
                  <a:gd name="T63" fmla="*/ 0 h 251"/>
                  <a:gd name="T64" fmla="*/ 0 w 165"/>
                  <a:gd name="T65" fmla="*/ 0 h 251"/>
                  <a:gd name="T66" fmla="*/ 0 w 165"/>
                  <a:gd name="T67" fmla="*/ 0 h 251"/>
                  <a:gd name="T68" fmla="*/ 0 w 165"/>
                  <a:gd name="T69" fmla="*/ 0 h 251"/>
                  <a:gd name="T70" fmla="*/ 0 w 165"/>
                  <a:gd name="T71" fmla="*/ 0 h 251"/>
                  <a:gd name="T72" fmla="*/ 0 w 165"/>
                  <a:gd name="T73" fmla="*/ 0 h 251"/>
                  <a:gd name="T74" fmla="*/ 0 w 165"/>
                  <a:gd name="T75" fmla="*/ 0 h 251"/>
                  <a:gd name="T76" fmla="*/ 0 w 165"/>
                  <a:gd name="T77" fmla="*/ 0 h 251"/>
                  <a:gd name="T78" fmla="*/ 0 w 165"/>
                  <a:gd name="T79" fmla="*/ 0 h 251"/>
                  <a:gd name="T80" fmla="*/ 0 w 165"/>
                  <a:gd name="T81" fmla="*/ 0 h 251"/>
                  <a:gd name="T82" fmla="*/ 0 w 165"/>
                  <a:gd name="T83" fmla="*/ 0 h 251"/>
                  <a:gd name="T84" fmla="*/ 0 w 165"/>
                  <a:gd name="T85" fmla="*/ 0 h 251"/>
                  <a:gd name="T86" fmla="*/ 0 w 165"/>
                  <a:gd name="T87" fmla="*/ 0 h 251"/>
                  <a:gd name="T88" fmla="*/ 0 w 165"/>
                  <a:gd name="T89" fmla="*/ 0 h 251"/>
                  <a:gd name="T90" fmla="*/ 0 w 165"/>
                  <a:gd name="T91" fmla="*/ 0 h 251"/>
                  <a:gd name="T92" fmla="*/ 0 w 165"/>
                  <a:gd name="T93" fmla="*/ 0 h 251"/>
                  <a:gd name="T94" fmla="*/ 0 w 165"/>
                  <a:gd name="T95" fmla="*/ 0 h 251"/>
                  <a:gd name="T96" fmla="*/ 0 w 165"/>
                  <a:gd name="T97" fmla="*/ 0 h 251"/>
                  <a:gd name="T98" fmla="*/ 0 w 165"/>
                  <a:gd name="T99" fmla="*/ 0 h 251"/>
                  <a:gd name="T100" fmla="*/ 0 w 165"/>
                  <a:gd name="T101" fmla="*/ 0 h 251"/>
                  <a:gd name="T102" fmla="*/ 0 w 165"/>
                  <a:gd name="T103" fmla="*/ 0 h 251"/>
                  <a:gd name="T104" fmla="*/ 0 w 165"/>
                  <a:gd name="T105" fmla="*/ 0 h 251"/>
                  <a:gd name="T106" fmla="*/ 0 w 165"/>
                  <a:gd name="T107" fmla="*/ 0 h 251"/>
                  <a:gd name="T108" fmla="*/ 0 w 165"/>
                  <a:gd name="T109" fmla="*/ 0 h 251"/>
                  <a:gd name="T110" fmla="*/ 0 w 165"/>
                  <a:gd name="T111" fmla="*/ 0 h 251"/>
                  <a:gd name="T112" fmla="*/ 0 w 165"/>
                  <a:gd name="T113" fmla="*/ 0 h 2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5"/>
                  <a:gd name="T172" fmla="*/ 0 h 251"/>
                  <a:gd name="T173" fmla="*/ 165 w 165"/>
                  <a:gd name="T174" fmla="*/ 251 h 2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5" h="251">
                    <a:moveTo>
                      <a:pt x="70" y="44"/>
                    </a:moveTo>
                    <a:lnTo>
                      <a:pt x="70" y="35"/>
                    </a:lnTo>
                    <a:lnTo>
                      <a:pt x="72" y="27"/>
                    </a:lnTo>
                    <a:lnTo>
                      <a:pt x="72" y="21"/>
                    </a:lnTo>
                    <a:lnTo>
                      <a:pt x="76" y="19"/>
                    </a:lnTo>
                    <a:lnTo>
                      <a:pt x="82" y="17"/>
                    </a:lnTo>
                    <a:lnTo>
                      <a:pt x="89" y="19"/>
                    </a:lnTo>
                    <a:lnTo>
                      <a:pt x="95" y="19"/>
                    </a:lnTo>
                    <a:lnTo>
                      <a:pt x="101" y="19"/>
                    </a:lnTo>
                    <a:lnTo>
                      <a:pt x="107" y="21"/>
                    </a:lnTo>
                    <a:lnTo>
                      <a:pt x="112" y="23"/>
                    </a:lnTo>
                    <a:lnTo>
                      <a:pt x="114" y="25"/>
                    </a:lnTo>
                    <a:lnTo>
                      <a:pt x="116" y="33"/>
                    </a:lnTo>
                    <a:lnTo>
                      <a:pt x="116" y="44"/>
                    </a:lnTo>
                    <a:lnTo>
                      <a:pt x="116" y="59"/>
                    </a:lnTo>
                    <a:lnTo>
                      <a:pt x="114" y="74"/>
                    </a:lnTo>
                    <a:lnTo>
                      <a:pt x="112" y="92"/>
                    </a:lnTo>
                    <a:lnTo>
                      <a:pt x="112" y="107"/>
                    </a:lnTo>
                    <a:lnTo>
                      <a:pt x="114" y="122"/>
                    </a:lnTo>
                    <a:lnTo>
                      <a:pt x="112" y="126"/>
                    </a:lnTo>
                    <a:lnTo>
                      <a:pt x="112" y="132"/>
                    </a:lnTo>
                    <a:lnTo>
                      <a:pt x="112" y="137"/>
                    </a:lnTo>
                    <a:lnTo>
                      <a:pt x="112" y="143"/>
                    </a:lnTo>
                    <a:lnTo>
                      <a:pt x="112" y="149"/>
                    </a:lnTo>
                    <a:lnTo>
                      <a:pt x="112" y="156"/>
                    </a:lnTo>
                    <a:lnTo>
                      <a:pt x="112" y="160"/>
                    </a:lnTo>
                    <a:lnTo>
                      <a:pt x="114" y="164"/>
                    </a:lnTo>
                    <a:lnTo>
                      <a:pt x="116" y="171"/>
                    </a:lnTo>
                    <a:lnTo>
                      <a:pt x="120" y="179"/>
                    </a:lnTo>
                    <a:lnTo>
                      <a:pt x="122" y="187"/>
                    </a:lnTo>
                    <a:lnTo>
                      <a:pt x="126" y="192"/>
                    </a:lnTo>
                    <a:lnTo>
                      <a:pt x="129" y="198"/>
                    </a:lnTo>
                    <a:lnTo>
                      <a:pt x="135" y="204"/>
                    </a:lnTo>
                    <a:lnTo>
                      <a:pt x="137" y="209"/>
                    </a:lnTo>
                    <a:lnTo>
                      <a:pt x="143" y="217"/>
                    </a:lnTo>
                    <a:lnTo>
                      <a:pt x="139" y="223"/>
                    </a:lnTo>
                    <a:lnTo>
                      <a:pt x="127" y="227"/>
                    </a:lnTo>
                    <a:lnTo>
                      <a:pt x="110" y="228"/>
                    </a:lnTo>
                    <a:lnTo>
                      <a:pt x="89" y="230"/>
                    </a:lnTo>
                    <a:lnTo>
                      <a:pt x="67" y="228"/>
                    </a:lnTo>
                    <a:lnTo>
                      <a:pt x="48" y="227"/>
                    </a:lnTo>
                    <a:lnTo>
                      <a:pt x="32" y="225"/>
                    </a:lnTo>
                    <a:lnTo>
                      <a:pt x="25" y="225"/>
                    </a:lnTo>
                    <a:lnTo>
                      <a:pt x="21" y="221"/>
                    </a:lnTo>
                    <a:lnTo>
                      <a:pt x="19" y="217"/>
                    </a:lnTo>
                    <a:lnTo>
                      <a:pt x="19" y="211"/>
                    </a:lnTo>
                    <a:lnTo>
                      <a:pt x="23" y="206"/>
                    </a:lnTo>
                    <a:lnTo>
                      <a:pt x="25" y="198"/>
                    </a:lnTo>
                    <a:lnTo>
                      <a:pt x="31" y="190"/>
                    </a:lnTo>
                    <a:lnTo>
                      <a:pt x="34" y="185"/>
                    </a:lnTo>
                    <a:lnTo>
                      <a:pt x="42" y="177"/>
                    </a:lnTo>
                    <a:lnTo>
                      <a:pt x="50" y="166"/>
                    </a:lnTo>
                    <a:lnTo>
                      <a:pt x="55" y="154"/>
                    </a:lnTo>
                    <a:lnTo>
                      <a:pt x="59" y="141"/>
                    </a:lnTo>
                    <a:lnTo>
                      <a:pt x="63" y="130"/>
                    </a:lnTo>
                    <a:lnTo>
                      <a:pt x="65" y="116"/>
                    </a:lnTo>
                    <a:lnTo>
                      <a:pt x="67" y="103"/>
                    </a:lnTo>
                    <a:lnTo>
                      <a:pt x="67" y="90"/>
                    </a:lnTo>
                    <a:lnTo>
                      <a:pt x="69" y="74"/>
                    </a:lnTo>
                    <a:lnTo>
                      <a:pt x="48" y="74"/>
                    </a:lnTo>
                    <a:lnTo>
                      <a:pt x="46" y="88"/>
                    </a:lnTo>
                    <a:lnTo>
                      <a:pt x="46" y="103"/>
                    </a:lnTo>
                    <a:lnTo>
                      <a:pt x="42" y="114"/>
                    </a:lnTo>
                    <a:lnTo>
                      <a:pt x="40" y="130"/>
                    </a:lnTo>
                    <a:lnTo>
                      <a:pt x="34" y="141"/>
                    </a:lnTo>
                    <a:lnTo>
                      <a:pt x="31" y="154"/>
                    </a:lnTo>
                    <a:lnTo>
                      <a:pt x="25" y="168"/>
                    </a:lnTo>
                    <a:lnTo>
                      <a:pt x="17" y="179"/>
                    </a:lnTo>
                    <a:lnTo>
                      <a:pt x="6" y="198"/>
                    </a:lnTo>
                    <a:lnTo>
                      <a:pt x="0" y="213"/>
                    </a:lnTo>
                    <a:lnTo>
                      <a:pt x="0" y="225"/>
                    </a:lnTo>
                    <a:lnTo>
                      <a:pt x="6" y="236"/>
                    </a:lnTo>
                    <a:lnTo>
                      <a:pt x="13" y="242"/>
                    </a:lnTo>
                    <a:lnTo>
                      <a:pt x="25" y="247"/>
                    </a:lnTo>
                    <a:lnTo>
                      <a:pt x="36" y="249"/>
                    </a:lnTo>
                    <a:lnTo>
                      <a:pt x="48" y="251"/>
                    </a:lnTo>
                    <a:lnTo>
                      <a:pt x="51" y="251"/>
                    </a:lnTo>
                    <a:lnTo>
                      <a:pt x="61" y="249"/>
                    </a:lnTo>
                    <a:lnTo>
                      <a:pt x="72" y="249"/>
                    </a:lnTo>
                    <a:lnTo>
                      <a:pt x="84" y="249"/>
                    </a:lnTo>
                    <a:lnTo>
                      <a:pt x="97" y="249"/>
                    </a:lnTo>
                    <a:lnTo>
                      <a:pt x="108" y="249"/>
                    </a:lnTo>
                    <a:lnTo>
                      <a:pt x="116" y="249"/>
                    </a:lnTo>
                    <a:lnTo>
                      <a:pt x="122" y="249"/>
                    </a:lnTo>
                    <a:lnTo>
                      <a:pt x="145" y="244"/>
                    </a:lnTo>
                    <a:lnTo>
                      <a:pt x="158" y="238"/>
                    </a:lnTo>
                    <a:lnTo>
                      <a:pt x="164" y="228"/>
                    </a:lnTo>
                    <a:lnTo>
                      <a:pt x="165" y="219"/>
                    </a:lnTo>
                    <a:lnTo>
                      <a:pt x="162" y="206"/>
                    </a:lnTo>
                    <a:lnTo>
                      <a:pt x="154" y="194"/>
                    </a:lnTo>
                    <a:lnTo>
                      <a:pt x="145" y="183"/>
                    </a:lnTo>
                    <a:lnTo>
                      <a:pt x="137" y="171"/>
                    </a:lnTo>
                    <a:lnTo>
                      <a:pt x="133" y="156"/>
                    </a:lnTo>
                    <a:lnTo>
                      <a:pt x="131" y="133"/>
                    </a:lnTo>
                    <a:lnTo>
                      <a:pt x="135" y="107"/>
                    </a:lnTo>
                    <a:lnTo>
                      <a:pt x="137" y="78"/>
                    </a:lnTo>
                    <a:lnTo>
                      <a:pt x="137" y="48"/>
                    </a:lnTo>
                    <a:lnTo>
                      <a:pt x="135" y="25"/>
                    </a:lnTo>
                    <a:lnTo>
                      <a:pt x="127" y="8"/>
                    </a:lnTo>
                    <a:lnTo>
                      <a:pt x="114" y="2"/>
                    </a:lnTo>
                    <a:lnTo>
                      <a:pt x="107" y="0"/>
                    </a:lnTo>
                    <a:lnTo>
                      <a:pt x="99" y="0"/>
                    </a:lnTo>
                    <a:lnTo>
                      <a:pt x="89" y="0"/>
                    </a:lnTo>
                    <a:lnTo>
                      <a:pt x="80" y="2"/>
                    </a:lnTo>
                    <a:lnTo>
                      <a:pt x="72" y="2"/>
                    </a:lnTo>
                    <a:lnTo>
                      <a:pt x="63" y="4"/>
                    </a:lnTo>
                    <a:lnTo>
                      <a:pt x="57" y="8"/>
                    </a:lnTo>
                    <a:lnTo>
                      <a:pt x="51" y="14"/>
                    </a:lnTo>
                    <a:lnTo>
                      <a:pt x="50" y="19"/>
                    </a:lnTo>
                    <a:lnTo>
                      <a:pt x="50" y="27"/>
                    </a:lnTo>
                    <a:lnTo>
                      <a:pt x="50" y="33"/>
                    </a:lnTo>
                    <a:lnTo>
                      <a:pt x="50" y="40"/>
                    </a:lnTo>
                    <a:lnTo>
                      <a:pt x="70" y="44"/>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57" name="Freeform 164"/>
              <p:cNvSpPr>
                <a:spLocks/>
              </p:cNvSpPr>
              <p:nvPr/>
            </p:nvSpPr>
            <p:spPr bwMode="auto">
              <a:xfrm>
                <a:off x="2250" y="383"/>
                <a:ext cx="83" cy="167"/>
              </a:xfrm>
              <a:custGeom>
                <a:avLst/>
                <a:gdLst>
                  <a:gd name="T0" fmla="*/ 0 w 167"/>
                  <a:gd name="T1" fmla="*/ 0 h 335"/>
                  <a:gd name="T2" fmla="*/ 0 w 167"/>
                  <a:gd name="T3" fmla="*/ 0 h 335"/>
                  <a:gd name="T4" fmla="*/ 0 w 167"/>
                  <a:gd name="T5" fmla="*/ 0 h 335"/>
                  <a:gd name="T6" fmla="*/ 0 w 167"/>
                  <a:gd name="T7" fmla="*/ 0 h 335"/>
                  <a:gd name="T8" fmla="*/ 0 w 167"/>
                  <a:gd name="T9" fmla="*/ 0 h 335"/>
                  <a:gd name="T10" fmla="*/ 0 w 167"/>
                  <a:gd name="T11" fmla="*/ 0 h 335"/>
                  <a:gd name="T12" fmla="*/ 0 w 167"/>
                  <a:gd name="T13" fmla="*/ 0 h 335"/>
                  <a:gd name="T14" fmla="*/ 0 w 167"/>
                  <a:gd name="T15" fmla="*/ 0 h 335"/>
                  <a:gd name="T16" fmla="*/ 0 w 167"/>
                  <a:gd name="T17" fmla="*/ 0 h 335"/>
                  <a:gd name="T18" fmla="*/ 0 w 167"/>
                  <a:gd name="T19" fmla="*/ 0 h 335"/>
                  <a:gd name="T20" fmla="*/ 0 w 167"/>
                  <a:gd name="T21" fmla="*/ 0 h 335"/>
                  <a:gd name="T22" fmla="*/ 0 w 167"/>
                  <a:gd name="T23" fmla="*/ 0 h 335"/>
                  <a:gd name="T24" fmla="*/ 0 w 167"/>
                  <a:gd name="T25" fmla="*/ 0 h 335"/>
                  <a:gd name="T26" fmla="*/ 0 w 167"/>
                  <a:gd name="T27" fmla="*/ 0 h 335"/>
                  <a:gd name="T28" fmla="*/ 0 w 167"/>
                  <a:gd name="T29" fmla="*/ 0 h 335"/>
                  <a:gd name="T30" fmla="*/ 0 w 167"/>
                  <a:gd name="T31" fmla="*/ 0 h 335"/>
                  <a:gd name="T32" fmla="*/ 0 w 167"/>
                  <a:gd name="T33" fmla="*/ 0 h 335"/>
                  <a:gd name="T34" fmla="*/ 0 w 167"/>
                  <a:gd name="T35" fmla="*/ 0 h 335"/>
                  <a:gd name="T36" fmla="*/ 0 w 167"/>
                  <a:gd name="T37" fmla="*/ 0 h 335"/>
                  <a:gd name="T38" fmla="*/ 0 w 167"/>
                  <a:gd name="T39" fmla="*/ 0 h 335"/>
                  <a:gd name="T40" fmla="*/ 0 w 167"/>
                  <a:gd name="T41" fmla="*/ 0 h 335"/>
                  <a:gd name="T42" fmla="*/ 0 w 167"/>
                  <a:gd name="T43" fmla="*/ 0 h 335"/>
                  <a:gd name="T44" fmla="*/ 0 w 167"/>
                  <a:gd name="T45" fmla="*/ 0 h 335"/>
                  <a:gd name="T46" fmla="*/ 0 w 167"/>
                  <a:gd name="T47" fmla="*/ 0 h 335"/>
                  <a:gd name="T48" fmla="*/ 0 w 167"/>
                  <a:gd name="T49" fmla="*/ 0 h 335"/>
                  <a:gd name="T50" fmla="*/ 0 w 167"/>
                  <a:gd name="T51" fmla="*/ 0 h 335"/>
                  <a:gd name="T52" fmla="*/ 0 w 167"/>
                  <a:gd name="T53" fmla="*/ 0 h 335"/>
                  <a:gd name="T54" fmla="*/ 0 w 167"/>
                  <a:gd name="T55" fmla="*/ 0 h 335"/>
                  <a:gd name="T56" fmla="*/ 0 w 167"/>
                  <a:gd name="T57" fmla="*/ 0 h 335"/>
                  <a:gd name="T58" fmla="*/ 0 w 167"/>
                  <a:gd name="T59" fmla="*/ 0 h 335"/>
                  <a:gd name="T60" fmla="*/ 0 w 167"/>
                  <a:gd name="T61" fmla="*/ 0 h 335"/>
                  <a:gd name="T62" fmla="*/ 0 w 167"/>
                  <a:gd name="T63" fmla="*/ 0 h 335"/>
                  <a:gd name="T64" fmla="*/ 0 w 167"/>
                  <a:gd name="T65" fmla="*/ 0 h 335"/>
                  <a:gd name="T66" fmla="*/ 0 w 167"/>
                  <a:gd name="T67" fmla="*/ 0 h 335"/>
                  <a:gd name="T68" fmla="*/ 0 w 167"/>
                  <a:gd name="T69" fmla="*/ 0 h 335"/>
                  <a:gd name="T70" fmla="*/ 0 w 167"/>
                  <a:gd name="T71" fmla="*/ 0 h 335"/>
                  <a:gd name="T72" fmla="*/ 0 w 167"/>
                  <a:gd name="T73" fmla="*/ 0 h 335"/>
                  <a:gd name="T74" fmla="*/ 0 w 167"/>
                  <a:gd name="T75" fmla="*/ 0 h 335"/>
                  <a:gd name="T76" fmla="*/ 0 w 167"/>
                  <a:gd name="T77" fmla="*/ 0 h 335"/>
                  <a:gd name="T78" fmla="*/ 0 w 167"/>
                  <a:gd name="T79" fmla="*/ 0 h 335"/>
                  <a:gd name="T80" fmla="*/ 0 w 167"/>
                  <a:gd name="T81" fmla="*/ 0 h 335"/>
                  <a:gd name="T82" fmla="*/ 0 w 167"/>
                  <a:gd name="T83" fmla="*/ 0 h 335"/>
                  <a:gd name="T84" fmla="*/ 0 w 167"/>
                  <a:gd name="T85" fmla="*/ 0 h 335"/>
                  <a:gd name="T86" fmla="*/ 0 w 167"/>
                  <a:gd name="T87" fmla="*/ 0 h 335"/>
                  <a:gd name="T88" fmla="*/ 0 w 167"/>
                  <a:gd name="T89" fmla="*/ 0 h 335"/>
                  <a:gd name="T90" fmla="*/ 0 w 167"/>
                  <a:gd name="T91" fmla="*/ 0 h 33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67"/>
                  <a:gd name="T139" fmla="*/ 0 h 335"/>
                  <a:gd name="T140" fmla="*/ 167 w 167"/>
                  <a:gd name="T141" fmla="*/ 335 h 33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67" h="335">
                    <a:moveTo>
                      <a:pt x="88" y="0"/>
                    </a:moveTo>
                    <a:lnTo>
                      <a:pt x="109" y="0"/>
                    </a:lnTo>
                    <a:lnTo>
                      <a:pt x="120" y="6"/>
                    </a:lnTo>
                    <a:lnTo>
                      <a:pt x="124" y="17"/>
                    </a:lnTo>
                    <a:lnTo>
                      <a:pt x="126" y="31"/>
                    </a:lnTo>
                    <a:lnTo>
                      <a:pt x="124" y="48"/>
                    </a:lnTo>
                    <a:lnTo>
                      <a:pt x="124" y="65"/>
                    </a:lnTo>
                    <a:lnTo>
                      <a:pt x="128" y="78"/>
                    </a:lnTo>
                    <a:lnTo>
                      <a:pt x="137" y="89"/>
                    </a:lnTo>
                    <a:lnTo>
                      <a:pt x="152" y="107"/>
                    </a:lnTo>
                    <a:lnTo>
                      <a:pt x="162" y="133"/>
                    </a:lnTo>
                    <a:lnTo>
                      <a:pt x="166" y="164"/>
                    </a:lnTo>
                    <a:lnTo>
                      <a:pt x="167" y="200"/>
                    </a:lnTo>
                    <a:lnTo>
                      <a:pt x="166" y="236"/>
                    </a:lnTo>
                    <a:lnTo>
                      <a:pt x="162" y="272"/>
                    </a:lnTo>
                    <a:lnTo>
                      <a:pt x="160" y="304"/>
                    </a:lnTo>
                    <a:lnTo>
                      <a:pt x="158" y="329"/>
                    </a:lnTo>
                    <a:lnTo>
                      <a:pt x="152" y="331"/>
                    </a:lnTo>
                    <a:lnTo>
                      <a:pt x="143" y="333"/>
                    </a:lnTo>
                    <a:lnTo>
                      <a:pt x="137" y="335"/>
                    </a:lnTo>
                    <a:lnTo>
                      <a:pt x="133" y="335"/>
                    </a:lnTo>
                    <a:lnTo>
                      <a:pt x="135" y="302"/>
                    </a:lnTo>
                    <a:lnTo>
                      <a:pt x="139" y="270"/>
                    </a:lnTo>
                    <a:lnTo>
                      <a:pt x="143" y="232"/>
                    </a:lnTo>
                    <a:lnTo>
                      <a:pt x="147" y="198"/>
                    </a:lnTo>
                    <a:lnTo>
                      <a:pt x="148" y="165"/>
                    </a:lnTo>
                    <a:lnTo>
                      <a:pt x="145" y="137"/>
                    </a:lnTo>
                    <a:lnTo>
                      <a:pt x="135" y="116"/>
                    </a:lnTo>
                    <a:lnTo>
                      <a:pt x="118" y="103"/>
                    </a:lnTo>
                    <a:lnTo>
                      <a:pt x="110" y="99"/>
                    </a:lnTo>
                    <a:lnTo>
                      <a:pt x="107" y="91"/>
                    </a:lnTo>
                    <a:lnTo>
                      <a:pt x="105" y="82"/>
                    </a:lnTo>
                    <a:lnTo>
                      <a:pt x="105" y="70"/>
                    </a:lnTo>
                    <a:lnTo>
                      <a:pt x="105" y="57"/>
                    </a:lnTo>
                    <a:lnTo>
                      <a:pt x="105" y="46"/>
                    </a:lnTo>
                    <a:lnTo>
                      <a:pt x="103" y="34"/>
                    </a:lnTo>
                    <a:lnTo>
                      <a:pt x="103" y="23"/>
                    </a:lnTo>
                    <a:lnTo>
                      <a:pt x="99" y="19"/>
                    </a:lnTo>
                    <a:lnTo>
                      <a:pt x="95" y="19"/>
                    </a:lnTo>
                    <a:lnTo>
                      <a:pt x="90" y="21"/>
                    </a:lnTo>
                    <a:lnTo>
                      <a:pt x="88" y="25"/>
                    </a:lnTo>
                    <a:lnTo>
                      <a:pt x="84" y="34"/>
                    </a:lnTo>
                    <a:lnTo>
                      <a:pt x="82" y="44"/>
                    </a:lnTo>
                    <a:lnTo>
                      <a:pt x="80" y="55"/>
                    </a:lnTo>
                    <a:lnTo>
                      <a:pt x="80" y="67"/>
                    </a:lnTo>
                    <a:lnTo>
                      <a:pt x="78" y="74"/>
                    </a:lnTo>
                    <a:lnTo>
                      <a:pt x="78" y="84"/>
                    </a:lnTo>
                    <a:lnTo>
                      <a:pt x="76" y="91"/>
                    </a:lnTo>
                    <a:lnTo>
                      <a:pt x="76" y="101"/>
                    </a:lnTo>
                    <a:lnTo>
                      <a:pt x="71" y="108"/>
                    </a:lnTo>
                    <a:lnTo>
                      <a:pt x="63" y="118"/>
                    </a:lnTo>
                    <a:lnTo>
                      <a:pt x="59" y="120"/>
                    </a:lnTo>
                    <a:lnTo>
                      <a:pt x="55" y="122"/>
                    </a:lnTo>
                    <a:lnTo>
                      <a:pt x="48" y="126"/>
                    </a:lnTo>
                    <a:lnTo>
                      <a:pt x="42" y="129"/>
                    </a:lnTo>
                    <a:lnTo>
                      <a:pt x="33" y="137"/>
                    </a:lnTo>
                    <a:lnTo>
                      <a:pt x="29" y="154"/>
                    </a:lnTo>
                    <a:lnTo>
                      <a:pt x="25" y="181"/>
                    </a:lnTo>
                    <a:lnTo>
                      <a:pt x="23" y="211"/>
                    </a:lnTo>
                    <a:lnTo>
                      <a:pt x="23" y="243"/>
                    </a:lnTo>
                    <a:lnTo>
                      <a:pt x="23" y="276"/>
                    </a:lnTo>
                    <a:lnTo>
                      <a:pt x="23" y="306"/>
                    </a:lnTo>
                    <a:lnTo>
                      <a:pt x="23" y="331"/>
                    </a:lnTo>
                    <a:lnTo>
                      <a:pt x="17" y="331"/>
                    </a:lnTo>
                    <a:lnTo>
                      <a:pt x="14" y="331"/>
                    </a:lnTo>
                    <a:lnTo>
                      <a:pt x="8" y="329"/>
                    </a:lnTo>
                    <a:lnTo>
                      <a:pt x="6" y="331"/>
                    </a:lnTo>
                    <a:lnTo>
                      <a:pt x="2" y="312"/>
                    </a:lnTo>
                    <a:lnTo>
                      <a:pt x="2" y="291"/>
                    </a:lnTo>
                    <a:lnTo>
                      <a:pt x="0" y="266"/>
                    </a:lnTo>
                    <a:lnTo>
                      <a:pt x="0" y="243"/>
                    </a:lnTo>
                    <a:lnTo>
                      <a:pt x="0" y="217"/>
                    </a:lnTo>
                    <a:lnTo>
                      <a:pt x="2" y="194"/>
                    </a:lnTo>
                    <a:lnTo>
                      <a:pt x="6" y="169"/>
                    </a:lnTo>
                    <a:lnTo>
                      <a:pt x="12" y="146"/>
                    </a:lnTo>
                    <a:lnTo>
                      <a:pt x="15" y="129"/>
                    </a:lnTo>
                    <a:lnTo>
                      <a:pt x="23" y="120"/>
                    </a:lnTo>
                    <a:lnTo>
                      <a:pt x="31" y="112"/>
                    </a:lnTo>
                    <a:lnTo>
                      <a:pt x="40" y="107"/>
                    </a:lnTo>
                    <a:lnTo>
                      <a:pt x="46" y="101"/>
                    </a:lnTo>
                    <a:lnTo>
                      <a:pt x="55" y="95"/>
                    </a:lnTo>
                    <a:lnTo>
                      <a:pt x="61" y="84"/>
                    </a:lnTo>
                    <a:lnTo>
                      <a:pt x="67" y="69"/>
                    </a:lnTo>
                    <a:lnTo>
                      <a:pt x="67" y="55"/>
                    </a:lnTo>
                    <a:lnTo>
                      <a:pt x="67" y="44"/>
                    </a:lnTo>
                    <a:lnTo>
                      <a:pt x="67" y="32"/>
                    </a:lnTo>
                    <a:lnTo>
                      <a:pt x="67" y="23"/>
                    </a:lnTo>
                    <a:lnTo>
                      <a:pt x="67" y="13"/>
                    </a:lnTo>
                    <a:lnTo>
                      <a:pt x="71" y="8"/>
                    </a:lnTo>
                    <a:lnTo>
                      <a:pt x="76" y="2"/>
                    </a:lnTo>
                    <a:lnTo>
                      <a:pt x="88"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58" name="Freeform 165"/>
              <p:cNvSpPr>
                <a:spLocks/>
              </p:cNvSpPr>
              <p:nvPr/>
            </p:nvSpPr>
            <p:spPr bwMode="auto">
              <a:xfrm>
                <a:off x="2745" y="1326"/>
                <a:ext cx="29" cy="68"/>
              </a:xfrm>
              <a:custGeom>
                <a:avLst/>
                <a:gdLst>
                  <a:gd name="T0" fmla="*/ 0 w 59"/>
                  <a:gd name="T1" fmla="*/ 0 h 135"/>
                  <a:gd name="T2" fmla="*/ 0 w 59"/>
                  <a:gd name="T3" fmla="*/ 1 h 135"/>
                  <a:gd name="T4" fmla="*/ 0 w 59"/>
                  <a:gd name="T5" fmla="*/ 1 h 135"/>
                  <a:gd name="T6" fmla="*/ 0 w 59"/>
                  <a:gd name="T7" fmla="*/ 1 h 135"/>
                  <a:gd name="T8" fmla="*/ 0 w 59"/>
                  <a:gd name="T9" fmla="*/ 1 h 135"/>
                  <a:gd name="T10" fmla="*/ 0 w 59"/>
                  <a:gd name="T11" fmla="*/ 1 h 135"/>
                  <a:gd name="T12" fmla="*/ 0 w 59"/>
                  <a:gd name="T13" fmla="*/ 1 h 135"/>
                  <a:gd name="T14" fmla="*/ 0 w 59"/>
                  <a:gd name="T15" fmla="*/ 1 h 135"/>
                  <a:gd name="T16" fmla="*/ 0 w 59"/>
                  <a:gd name="T17" fmla="*/ 1 h 135"/>
                  <a:gd name="T18" fmla="*/ 0 w 59"/>
                  <a:gd name="T19" fmla="*/ 1 h 135"/>
                  <a:gd name="T20" fmla="*/ 0 w 59"/>
                  <a:gd name="T21" fmla="*/ 1 h 135"/>
                  <a:gd name="T22" fmla="*/ 0 w 59"/>
                  <a:gd name="T23" fmla="*/ 1 h 135"/>
                  <a:gd name="T24" fmla="*/ 0 w 59"/>
                  <a:gd name="T25" fmla="*/ 1 h 135"/>
                  <a:gd name="T26" fmla="*/ 0 w 59"/>
                  <a:gd name="T27" fmla="*/ 1 h 135"/>
                  <a:gd name="T28" fmla="*/ 0 w 59"/>
                  <a:gd name="T29" fmla="*/ 1 h 135"/>
                  <a:gd name="T30" fmla="*/ 0 w 59"/>
                  <a:gd name="T31" fmla="*/ 1 h 135"/>
                  <a:gd name="T32" fmla="*/ 0 w 59"/>
                  <a:gd name="T33" fmla="*/ 1 h 135"/>
                  <a:gd name="T34" fmla="*/ 0 w 59"/>
                  <a:gd name="T35" fmla="*/ 1 h 135"/>
                  <a:gd name="T36" fmla="*/ 0 w 59"/>
                  <a:gd name="T37" fmla="*/ 1 h 135"/>
                  <a:gd name="T38" fmla="*/ 0 w 59"/>
                  <a:gd name="T39" fmla="*/ 1 h 135"/>
                  <a:gd name="T40" fmla="*/ 0 w 59"/>
                  <a:gd name="T41" fmla="*/ 1 h 135"/>
                  <a:gd name="T42" fmla="*/ 0 w 59"/>
                  <a:gd name="T43" fmla="*/ 1 h 135"/>
                  <a:gd name="T44" fmla="*/ 0 w 59"/>
                  <a:gd name="T45" fmla="*/ 1 h 135"/>
                  <a:gd name="T46" fmla="*/ 0 w 59"/>
                  <a:gd name="T47" fmla="*/ 1 h 135"/>
                  <a:gd name="T48" fmla="*/ 0 w 59"/>
                  <a:gd name="T49" fmla="*/ 0 h 135"/>
                  <a:gd name="T50" fmla="*/ 0 w 59"/>
                  <a:gd name="T51" fmla="*/ 0 h 1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9"/>
                  <a:gd name="T79" fmla="*/ 0 h 135"/>
                  <a:gd name="T80" fmla="*/ 59 w 59"/>
                  <a:gd name="T81" fmla="*/ 135 h 1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9" h="135">
                    <a:moveTo>
                      <a:pt x="48" y="0"/>
                    </a:moveTo>
                    <a:lnTo>
                      <a:pt x="57" y="9"/>
                    </a:lnTo>
                    <a:lnTo>
                      <a:pt x="59" y="21"/>
                    </a:lnTo>
                    <a:lnTo>
                      <a:pt x="57" y="34"/>
                    </a:lnTo>
                    <a:lnTo>
                      <a:pt x="54" y="47"/>
                    </a:lnTo>
                    <a:lnTo>
                      <a:pt x="46" y="62"/>
                    </a:lnTo>
                    <a:lnTo>
                      <a:pt x="38" y="76"/>
                    </a:lnTo>
                    <a:lnTo>
                      <a:pt x="31" y="89"/>
                    </a:lnTo>
                    <a:lnTo>
                      <a:pt x="29" y="102"/>
                    </a:lnTo>
                    <a:lnTo>
                      <a:pt x="25" y="110"/>
                    </a:lnTo>
                    <a:lnTo>
                      <a:pt x="23" y="121"/>
                    </a:lnTo>
                    <a:lnTo>
                      <a:pt x="19" y="125"/>
                    </a:lnTo>
                    <a:lnTo>
                      <a:pt x="17" y="129"/>
                    </a:lnTo>
                    <a:lnTo>
                      <a:pt x="14" y="133"/>
                    </a:lnTo>
                    <a:lnTo>
                      <a:pt x="10" y="135"/>
                    </a:lnTo>
                    <a:lnTo>
                      <a:pt x="4" y="129"/>
                    </a:lnTo>
                    <a:lnTo>
                      <a:pt x="0" y="125"/>
                    </a:lnTo>
                    <a:lnTo>
                      <a:pt x="4" y="110"/>
                    </a:lnTo>
                    <a:lnTo>
                      <a:pt x="10" y="93"/>
                    </a:lnTo>
                    <a:lnTo>
                      <a:pt x="16" y="78"/>
                    </a:lnTo>
                    <a:lnTo>
                      <a:pt x="23" y="62"/>
                    </a:lnTo>
                    <a:lnTo>
                      <a:pt x="29" y="45"/>
                    </a:lnTo>
                    <a:lnTo>
                      <a:pt x="35" y="30"/>
                    </a:lnTo>
                    <a:lnTo>
                      <a:pt x="42" y="15"/>
                    </a:lnTo>
                    <a:lnTo>
                      <a:pt x="48"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59" name="Freeform 166"/>
              <p:cNvSpPr>
                <a:spLocks/>
              </p:cNvSpPr>
              <p:nvPr/>
            </p:nvSpPr>
            <p:spPr bwMode="auto">
              <a:xfrm>
                <a:off x="2040" y="728"/>
                <a:ext cx="68" cy="40"/>
              </a:xfrm>
              <a:custGeom>
                <a:avLst/>
                <a:gdLst>
                  <a:gd name="T0" fmla="*/ 0 w 137"/>
                  <a:gd name="T1" fmla="*/ 0 h 82"/>
                  <a:gd name="T2" fmla="*/ 0 w 137"/>
                  <a:gd name="T3" fmla="*/ 0 h 82"/>
                  <a:gd name="T4" fmla="*/ 0 w 137"/>
                  <a:gd name="T5" fmla="*/ 0 h 82"/>
                  <a:gd name="T6" fmla="*/ 0 w 137"/>
                  <a:gd name="T7" fmla="*/ 0 h 82"/>
                  <a:gd name="T8" fmla="*/ 0 w 137"/>
                  <a:gd name="T9" fmla="*/ 0 h 82"/>
                  <a:gd name="T10" fmla="*/ 0 w 137"/>
                  <a:gd name="T11" fmla="*/ 0 h 82"/>
                  <a:gd name="T12" fmla="*/ 0 w 137"/>
                  <a:gd name="T13" fmla="*/ 0 h 82"/>
                  <a:gd name="T14" fmla="*/ 0 w 137"/>
                  <a:gd name="T15" fmla="*/ 0 h 82"/>
                  <a:gd name="T16" fmla="*/ 0 w 137"/>
                  <a:gd name="T17" fmla="*/ 0 h 82"/>
                  <a:gd name="T18" fmla="*/ 0 w 137"/>
                  <a:gd name="T19" fmla="*/ 0 h 82"/>
                  <a:gd name="T20" fmla="*/ 0 w 137"/>
                  <a:gd name="T21" fmla="*/ 0 h 82"/>
                  <a:gd name="T22" fmla="*/ 0 w 137"/>
                  <a:gd name="T23" fmla="*/ 0 h 82"/>
                  <a:gd name="T24" fmla="*/ 0 w 137"/>
                  <a:gd name="T25" fmla="*/ 0 h 82"/>
                  <a:gd name="T26" fmla="*/ 0 w 137"/>
                  <a:gd name="T27" fmla="*/ 0 h 82"/>
                  <a:gd name="T28" fmla="*/ 0 w 137"/>
                  <a:gd name="T29" fmla="*/ 0 h 82"/>
                  <a:gd name="T30" fmla="*/ 0 w 137"/>
                  <a:gd name="T31" fmla="*/ 0 h 82"/>
                  <a:gd name="T32" fmla="*/ 0 w 137"/>
                  <a:gd name="T33" fmla="*/ 0 h 82"/>
                  <a:gd name="T34" fmla="*/ 0 w 137"/>
                  <a:gd name="T35" fmla="*/ 0 h 82"/>
                  <a:gd name="T36" fmla="*/ 0 w 137"/>
                  <a:gd name="T37" fmla="*/ 0 h 82"/>
                  <a:gd name="T38" fmla="*/ 0 w 137"/>
                  <a:gd name="T39" fmla="*/ 0 h 82"/>
                  <a:gd name="T40" fmla="*/ 0 w 137"/>
                  <a:gd name="T41" fmla="*/ 0 h 82"/>
                  <a:gd name="T42" fmla="*/ 0 w 137"/>
                  <a:gd name="T43" fmla="*/ 0 h 82"/>
                  <a:gd name="T44" fmla="*/ 0 w 137"/>
                  <a:gd name="T45" fmla="*/ 0 h 82"/>
                  <a:gd name="T46" fmla="*/ 0 w 137"/>
                  <a:gd name="T47" fmla="*/ 0 h 82"/>
                  <a:gd name="T48" fmla="*/ 0 w 137"/>
                  <a:gd name="T49" fmla="*/ 0 h 82"/>
                  <a:gd name="T50" fmla="*/ 0 w 137"/>
                  <a:gd name="T51" fmla="*/ 0 h 82"/>
                  <a:gd name="T52" fmla="*/ 0 w 137"/>
                  <a:gd name="T53" fmla="*/ 0 h 82"/>
                  <a:gd name="T54" fmla="*/ 0 w 137"/>
                  <a:gd name="T55" fmla="*/ 0 h 82"/>
                  <a:gd name="T56" fmla="*/ 0 w 137"/>
                  <a:gd name="T57" fmla="*/ 0 h 82"/>
                  <a:gd name="T58" fmla="*/ 0 w 137"/>
                  <a:gd name="T59" fmla="*/ 0 h 82"/>
                  <a:gd name="T60" fmla="*/ 0 w 137"/>
                  <a:gd name="T61" fmla="*/ 0 h 82"/>
                  <a:gd name="T62" fmla="*/ 0 w 137"/>
                  <a:gd name="T63" fmla="*/ 0 h 82"/>
                  <a:gd name="T64" fmla="*/ 0 w 137"/>
                  <a:gd name="T65" fmla="*/ 0 h 82"/>
                  <a:gd name="T66" fmla="*/ 0 w 137"/>
                  <a:gd name="T67" fmla="*/ 0 h 82"/>
                  <a:gd name="T68" fmla="*/ 0 w 137"/>
                  <a:gd name="T69" fmla="*/ 0 h 82"/>
                  <a:gd name="T70" fmla="*/ 0 w 137"/>
                  <a:gd name="T71" fmla="*/ 0 h 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7"/>
                  <a:gd name="T109" fmla="*/ 0 h 82"/>
                  <a:gd name="T110" fmla="*/ 137 w 137"/>
                  <a:gd name="T111" fmla="*/ 82 h 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7" h="82">
                    <a:moveTo>
                      <a:pt x="38" y="2"/>
                    </a:moveTo>
                    <a:lnTo>
                      <a:pt x="53" y="0"/>
                    </a:lnTo>
                    <a:lnTo>
                      <a:pt x="69" y="4"/>
                    </a:lnTo>
                    <a:lnTo>
                      <a:pt x="84" y="12"/>
                    </a:lnTo>
                    <a:lnTo>
                      <a:pt x="97" y="19"/>
                    </a:lnTo>
                    <a:lnTo>
                      <a:pt x="109" y="31"/>
                    </a:lnTo>
                    <a:lnTo>
                      <a:pt x="120" y="44"/>
                    </a:lnTo>
                    <a:lnTo>
                      <a:pt x="128" y="57"/>
                    </a:lnTo>
                    <a:lnTo>
                      <a:pt x="137" y="72"/>
                    </a:lnTo>
                    <a:lnTo>
                      <a:pt x="133" y="74"/>
                    </a:lnTo>
                    <a:lnTo>
                      <a:pt x="128" y="76"/>
                    </a:lnTo>
                    <a:lnTo>
                      <a:pt x="124" y="78"/>
                    </a:lnTo>
                    <a:lnTo>
                      <a:pt x="122" y="82"/>
                    </a:lnTo>
                    <a:lnTo>
                      <a:pt x="114" y="72"/>
                    </a:lnTo>
                    <a:lnTo>
                      <a:pt x="107" y="61"/>
                    </a:lnTo>
                    <a:lnTo>
                      <a:pt x="95" y="48"/>
                    </a:lnTo>
                    <a:lnTo>
                      <a:pt x="86" y="36"/>
                    </a:lnTo>
                    <a:lnTo>
                      <a:pt x="71" y="27"/>
                    </a:lnTo>
                    <a:lnTo>
                      <a:pt x="55" y="21"/>
                    </a:lnTo>
                    <a:lnTo>
                      <a:pt x="40" y="23"/>
                    </a:lnTo>
                    <a:lnTo>
                      <a:pt x="23" y="32"/>
                    </a:lnTo>
                    <a:lnTo>
                      <a:pt x="21" y="34"/>
                    </a:lnTo>
                    <a:lnTo>
                      <a:pt x="17" y="40"/>
                    </a:lnTo>
                    <a:lnTo>
                      <a:pt x="14" y="42"/>
                    </a:lnTo>
                    <a:lnTo>
                      <a:pt x="10" y="44"/>
                    </a:lnTo>
                    <a:lnTo>
                      <a:pt x="4" y="40"/>
                    </a:lnTo>
                    <a:lnTo>
                      <a:pt x="2" y="36"/>
                    </a:lnTo>
                    <a:lnTo>
                      <a:pt x="0" y="34"/>
                    </a:lnTo>
                    <a:lnTo>
                      <a:pt x="0" y="31"/>
                    </a:lnTo>
                    <a:lnTo>
                      <a:pt x="2" y="25"/>
                    </a:lnTo>
                    <a:lnTo>
                      <a:pt x="6" y="21"/>
                    </a:lnTo>
                    <a:lnTo>
                      <a:pt x="10" y="13"/>
                    </a:lnTo>
                    <a:lnTo>
                      <a:pt x="19" y="6"/>
                    </a:lnTo>
                    <a:lnTo>
                      <a:pt x="29" y="2"/>
                    </a:lnTo>
                    <a:lnTo>
                      <a:pt x="38" y="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60" name="Freeform 167"/>
              <p:cNvSpPr>
                <a:spLocks/>
              </p:cNvSpPr>
              <p:nvPr/>
            </p:nvSpPr>
            <p:spPr bwMode="auto">
              <a:xfrm>
                <a:off x="1567" y="911"/>
                <a:ext cx="329" cy="557"/>
              </a:xfrm>
              <a:custGeom>
                <a:avLst/>
                <a:gdLst>
                  <a:gd name="T0" fmla="*/ 1 w 657"/>
                  <a:gd name="T1" fmla="*/ 1 h 1114"/>
                  <a:gd name="T2" fmla="*/ 1 w 657"/>
                  <a:gd name="T3" fmla="*/ 1 h 1114"/>
                  <a:gd name="T4" fmla="*/ 1 w 657"/>
                  <a:gd name="T5" fmla="*/ 1 h 1114"/>
                  <a:gd name="T6" fmla="*/ 1 w 657"/>
                  <a:gd name="T7" fmla="*/ 1 h 1114"/>
                  <a:gd name="T8" fmla="*/ 1 w 657"/>
                  <a:gd name="T9" fmla="*/ 1 h 1114"/>
                  <a:gd name="T10" fmla="*/ 1 w 657"/>
                  <a:gd name="T11" fmla="*/ 1 h 1114"/>
                  <a:gd name="T12" fmla="*/ 1 w 657"/>
                  <a:gd name="T13" fmla="*/ 1 h 1114"/>
                  <a:gd name="T14" fmla="*/ 1 w 657"/>
                  <a:gd name="T15" fmla="*/ 1 h 1114"/>
                  <a:gd name="T16" fmla="*/ 1 w 657"/>
                  <a:gd name="T17" fmla="*/ 1 h 1114"/>
                  <a:gd name="T18" fmla="*/ 1 w 657"/>
                  <a:gd name="T19" fmla="*/ 1 h 1114"/>
                  <a:gd name="T20" fmla="*/ 1 w 657"/>
                  <a:gd name="T21" fmla="*/ 1 h 1114"/>
                  <a:gd name="T22" fmla="*/ 1 w 657"/>
                  <a:gd name="T23" fmla="*/ 1 h 1114"/>
                  <a:gd name="T24" fmla="*/ 1 w 657"/>
                  <a:gd name="T25" fmla="*/ 1 h 1114"/>
                  <a:gd name="T26" fmla="*/ 1 w 657"/>
                  <a:gd name="T27" fmla="*/ 1 h 1114"/>
                  <a:gd name="T28" fmla="*/ 1 w 657"/>
                  <a:gd name="T29" fmla="*/ 1 h 1114"/>
                  <a:gd name="T30" fmla="*/ 1 w 657"/>
                  <a:gd name="T31" fmla="*/ 1 h 1114"/>
                  <a:gd name="T32" fmla="*/ 1 w 657"/>
                  <a:gd name="T33" fmla="*/ 1 h 1114"/>
                  <a:gd name="T34" fmla="*/ 1 w 657"/>
                  <a:gd name="T35" fmla="*/ 1 h 1114"/>
                  <a:gd name="T36" fmla="*/ 1 w 657"/>
                  <a:gd name="T37" fmla="*/ 1 h 1114"/>
                  <a:gd name="T38" fmla="*/ 0 w 657"/>
                  <a:gd name="T39" fmla="*/ 1 h 1114"/>
                  <a:gd name="T40" fmla="*/ 1 w 657"/>
                  <a:gd name="T41" fmla="*/ 1 h 1114"/>
                  <a:gd name="T42" fmla="*/ 1 w 657"/>
                  <a:gd name="T43" fmla="*/ 1 h 1114"/>
                  <a:gd name="T44" fmla="*/ 1 w 657"/>
                  <a:gd name="T45" fmla="*/ 1 h 1114"/>
                  <a:gd name="T46" fmla="*/ 1 w 657"/>
                  <a:gd name="T47" fmla="*/ 1 h 1114"/>
                  <a:gd name="T48" fmla="*/ 1 w 657"/>
                  <a:gd name="T49" fmla="*/ 1 h 1114"/>
                  <a:gd name="T50" fmla="*/ 1 w 657"/>
                  <a:gd name="T51" fmla="*/ 1 h 1114"/>
                  <a:gd name="T52" fmla="*/ 1 w 657"/>
                  <a:gd name="T53" fmla="*/ 1 h 1114"/>
                  <a:gd name="T54" fmla="*/ 1 w 657"/>
                  <a:gd name="T55" fmla="*/ 1 h 1114"/>
                  <a:gd name="T56" fmla="*/ 1 w 657"/>
                  <a:gd name="T57" fmla="*/ 1 h 1114"/>
                  <a:gd name="T58" fmla="*/ 1 w 657"/>
                  <a:gd name="T59" fmla="*/ 1 h 1114"/>
                  <a:gd name="T60" fmla="*/ 1 w 657"/>
                  <a:gd name="T61" fmla="*/ 1 h 1114"/>
                  <a:gd name="T62" fmla="*/ 1 w 657"/>
                  <a:gd name="T63" fmla="*/ 1 h 1114"/>
                  <a:gd name="T64" fmla="*/ 1 w 657"/>
                  <a:gd name="T65" fmla="*/ 1 h 1114"/>
                  <a:gd name="T66" fmla="*/ 1 w 657"/>
                  <a:gd name="T67" fmla="*/ 1 h 1114"/>
                  <a:gd name="T68" fmla="*/ 1 w 657"/>
                  <a:gd name="T69" fmla="*/ 1 h 1114"/>
                  <a:gd name="T70" fmla="*/ 1 w 657"/>
                  <a:gd name="T71" fmla="*/ 1 h 1114"/>
                  <a:gd name="T72" fmla="*/ 1 w 657"/>
                  <a:gd name="T73" fmla="*/ 1 h 1114"/>
                  <a:gd name="T74" fmla="*/ 1 w 657"/>
                  <a:gd name="T75" fmla="*/ 1 h 1114"/>
                  <a:gd name="T76" fmla="*/ 1 w 657"/>
                  <a:gd name="T77" fmla="*/ 1 h 1114"/>
                  <a:gd name="T78" fmla="*/ 1 w 657"/>
                  <a:gd name="T79" fmla="*/ 1 h 1114"/>
                  <a:gd name="T80" fmla="*/ 1 w 657"/>
                  <a:gd name="T81" fmla="*/ 1 h 1114"/>
                  <a:gd name="T82" fmla="*/ 1 w 657"/>
                  <a:gd name="T83" fmla="*/ 1 h 1114"/>
                  <a:gd name="T84" fmla="*/ 1 w 657"/>
                  <a:gd name="T85" fmla="*/ 1 h 1114"/>
                  <a:gd name="T86" fmla="*/ 1 w 657"/>
                  <a:gd name="T87" fmla="*/ 1 h 1114"/>
                  <a:gd name="T88" fmla="*/ 1 w 657"/>
                  <a:gd name="T89" fmla="*/ 1 h 1114"/>
                  <a:gd name="T90" fmla="*/ 1 w 657"/>
                  <a:gd name="T91" fmla="*/ 1 h 1114"/>
                  <a:gd name="T92" fmla="*/ 1 w 657"/>
                  <a:gd name="T93" fmla="*/ 1 h 1114"/>
                  <a:gd name="T94" fmla="*/ 1 w 657"/>
                  <a:gd name="T95" fmla="*/ 1 h 1114"/>
                  <a:gd name="T96" fmla="*/ 1 w 657"/>
                  <a:gd name="T97" fmla="*/ 1 h 1114"/>
                  <a:gd name="T98" fmla="*/ 1 w 657"/>
                  <a:gd name="T99" fmla="*/ 1 h 1114"/>
                  <a:gd name="T100" fmla="*/ 1 w 657"/>
                  <a:gd name="T101" fmla="*/ 1 h 1114"/>
                  <a:gd name="T102" fmla="*/ 1 w 657"/>
                  <a:gd name="T103" fmla="*/ 1 h 1114"/>
                  <a:gd name="T104" fmla="*/ 1 w 657"/>
                  <a:gd name="T105" fmla="*/ 1 h 1114"/>
                  <a:gd name="T106" fmla="*/ 1 w 657"/>
                  <a:gd name="T107" fmla="*/ 1 h 1114"/>
                  <a:gd name="T108" fmla="*/ 1 w 657"/>
                  <a:gd name="T109" fmla="*/ 1 h 1114"/>
                  <a:gd name="T110" fmla="*/ 1 w 657"/>
                  <a:gd name="T111" fmla="*/ 1 h 1114"/>
                  <a:gd name="T112" fmla="*/ 1 w 657"/>
                  <a:gd name="T113" fmla="*/ 1 h 1114"/>
                  <a:gd name="T114" fmla="*/ 1 w 657"/>
                  <a:gd name="T115" fmla="*/ 1 h 1114"/>
                  <a:gd name="T116" fmla="*/ 1 w 657"/>
                  <a:gd name="T117" fmla="*/ 1 h 11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57"/>
                  <a:gd name="T178" fmla="*/ 0 h 1114"/>
                  <a:gd name="T179" fmla="*/ 657 w 657"/>
                  <a:gd name="T180" fmla="*/ 1114 h 11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57" h="1114">
                    <a:moveTo>
                      <a:pt x="648" y="32"/>
                    </a:moveTo>
                    <a:lnTo>
                      <a:pt x="653" y="21"/>
                    </a:lnTo>
                    <a:lnTo>
                      <a:pt x="657" y="13"/>
                    </a:lnTo>
                    <a:lnTo>
                      <a:pt x="653" y="6"/>
                    </a:lnTo>
                    <a:lnTo>
                      <a:pt x="646" y="0"/>
                    </a:lnTo>
                    <a:lnTo>
                      <a:pt x="640" y="4"/>
                    </a:lnTo>
                    <a:lnTo>
                      <a:pt x="634" y="9"/>
                    </a:lnTo>
                    <a:lnTo>
                      <a:pt x="629" y="17"/>
                    </a:lnTo>
                    <a:lnTo>
                      <a:pt x="625" y="25"/>
                    </a:lnTo>
                    <a:lnTo>
                      <a:pt x="617" y="32"/>
                    </a:lnTo>
                    <a:lnTo>
                      <a:pt x="612" y="40"/>
                    </a:lnTo>
                    <a:lnTo>
                      <a:pt x="606" y="46"/>
                    </a:lnTo>
                    <a:lnTo>
                      <a:pt x="600" y="53"/>
                    </a:lnTo>
                    <a:lnTo>
                      <a:pt x="574" y="74"/>
                    </a:lnTo>
                    <a:lnTo>
                      <a:pt x="547" y="85"/>
                    </a:lnTo>
                    <a:lnTo>
                      <a:pt x="519" y="91"/>
                    </a:lnTo>
                    <a:lnTo>
                      <a:pt x="494" y="93"/>
                    </a:lnTo>
                    <a:lnTo>
                      <a:pt x="465" y="91"/>
                    </a:lnTo>
                    <a:lnTo>
                      <a:pt x="441" y="89"/>
                    </a:lnTo>
                    <a:lnTo>
                      <a:pt x="416" y="87"/>
                    </a:lnTo>
                    <a:lnTo>
                      <a:pt x="393" y="89"/>
                    </a:lnTo>
                    <a:lnTo>
                      <a:pt x="351" y="103"/>
                    </a:lnTo>
                    <a:lnTo>
                      <a:pt x="311" y="131"/>
                    </a:lnTo>
                    <a:lnTo>
                      <a:pt x="277" y="171"/>
                    </a:lnTo>
                    <a:lnTo>
                      <a:pt x="245" y="219"/>
                    </a:lnTo>
                    <a:lnTo>
                      <a:pt x="214" y="270"/>
                    </a:lnTo>
                    <a:lnTo>
                      <a:pt x="188" y="325"/>
                    </a:lnTo>
                    <a:lnTo>
                      <a:pt x="163" y="376"/>
                    </a:lnTo>
                    <a:lnTo>
                      <a:pt x="142" y="426"/>
                    </a:lnTo>
                    <a:lnTo>
                      <a:pt x="121" y="483"/>
                    </a:lnTo>
                    <a:lnTo>
                      <a:pt x="104" y="534"/>
                    </a:lnTo>
                    <a:lnTo>
                      <a:pt x="87" y="582"/>
                    </a:lnTo>
                    <a:lnTo>
                      <a:pt x="72" y="625"/>
                    </a:lnTo>
                    <a:lnTo>
                      <a:pt x="57" y="669"/>
                    </a:lnTo>
                    <a:lnTo>
                      <a:pt x="43" y="717"/>
                    </a:lnTo>
                    <a:lnTo>
                      <a:pt x="30" y="768"/>
                    </a:lnTo>
                    <a:lnTo>
                      <a:pt x="17" y="831"/>
                    </a:lnTo>
                    <a:lnTo>
                      <a:pt x="7" y="891"/>
                    </a:lnTo>
                    <a:lnTo>
                      <a:pt x="2" y="948"/>
                    </a:lnTo>
                    <a:lnTo>
                      <a:pt x="0" y="994"/>
                    </a:lnTo>
                    <a:lnTo>
                      <a:pt x="7" y="1034"/>
                    </a:lnTo>
                    <a:lnTo>
                      <a:pt x="17" y="1064"/>
                    </a:lnTo>
                    <a:lnTo>
                      <a:pt x="32" y="1089"/>
                    </a:lnTo>
                    <a:lnTo>
                      <a:pt x="55" y="1104"/>
                    </a:lnTo>
                    <a:lnTo>
                      <a:pt x="81" y="1114"/>
                    </a:lnTo>
                    <a:lnTo>
                      <a:pt x="112" y="1114"/>
                    </a:lnTo>
                    <a:lnTo>
                      <a:pt x="150" y="1104"/>
                    </a:lnTo>
                    <a:lnTo>
                      <a:pt x="190" y="1087"/>
                    </a:lnTo>
                    <a:lnTo>
                      <a:pt x="233" y="1066"/>
                    </a:lnTo>
                    <a:lnTo>
                      <a:pt x="273" y="1042"/>
                    </a:lnTo>
                    <a:lnTo>
                      <a:pt x="311" y="1017"/>
                    </a:lnTo>
                    <a:lnTo>
                      <a:pt x="344" y="992"/>
                    </a:lnTo>
                    <a:lnTo>
                      <a:pt x="366" y="973"/>
                    </a:lnTo>
                    <a:lnTo>
                      <a:pt x="395" y="945"/>
                    </a:lnTo>
                    <a:lnTo>
                      <a:pt x="423" y="924"/>
                    </a:lnTo>
                    <a:lnTo>
                      <a:pt x="448" y="905"/>
                    </a:lnTo>
                    <a:lnTo>
                      <a:pt x="475" y="888"/>
                    </a:lnTo>
                    <a:lnTo>
                      <a:pt x="499" y="871"/>
                    </a:lnTo>
                    <a:lnTo>
                      <a:pt x="526" y="853"/>
                    </a:lnTo>
                    <a:lnTo>
                      <a:pt x="551" y="832"/>
                    </a:lnTo>
                    <a:lnTo>
                      <a:pt x="579" y="812"/>
                    </a:lnTo>
                    <a:lnTo>
                      <a:pt x="576" y="812"/>
                    </a:lnTo>
                    <a:lnTo>
                      <a:pt x="570" y="812"/>
                    </a:lnTo>
                    <a:lnTo>
                      <a:pt x="564" y="813"/>
                    </a:lnTo>
                    <a:lnTo>
                      <a:pt x="558" y="815"/>
                    </a:lnTo>
                    <a:lnTo>
                      <a:pt x="551" y="815"/>
                    </a:lnTo>
                    <a:lnTo>
                      <a:pt x="545" y="819"/>
                    </a:lnTo>
                    <a:lnTo>
                      <a:pt x="541" y="819"/>
                    </a:lnTo>
                    <a:lnTo>
                      <a:pt x="539" y="819"/>
                    </a:lnTo>
                    <a:lnTo>
                      <a:pt x="513" y="838"/>
                    </a:lnTo>
                    <a:lnTo>
                      <a:pt x="488" y="853"/>
                    </a:lnTo>
                    <a:lnTo>
                      <a:pt x="465" y="869"/>
                    </a:lnTo>
                    <a:lnTo>
                      <a:pt x="442" y="884"/>
                    </a:lnTo>
                    <a:lnTo>
                      <a:pt x="420" y="899"/>
                    </a:lnTo>
                    <a:lnTo>
                      <a:pt x="397" y="914"/>
                    </a:lnTo>
                    <a:lnTo>
                      <a:pt x="372" y="933"/>
                    </a:lnTo>
                    <a:lnTo>
                      <a:pt x="351" y="956"/>
                    </a:lnTo>
                    <a:lnTo>
                      <a:pt x="319" y="983"/>
                    </a:lnTo>
                    <a:lnTo>
                      <a:pt x="279" y="1011"/>
                    </a:lnTo>
                    <a:lnTo>
                      <a:pt x="233" y="1040"/>
                    </a:lnTo>
                    <a:lnTo>
                      <a:pt x="188" y="1064"/>
                    </a:lnTo>
                    <a:lnTo>
                      <a:pt x="140" y="1083"/>
                    </a:lnTo>
                    <a:lnTo>
                      <a:pt x="100" y="1093"/>
                    </a:lnTo>
                    <a:lnTo>
                      <a:pt x="66" y="1087"/>
                    </a:lnTo>
                    <a:lnTo>
                      <a:pt x="47" y="1068"/>
                    </a:lnTo>
                    <a:lnTo>
                      <a:pt x="30" y="1024"/>
                    </a:lnTo>
                    <a:lnTo>
                      <a:pt x="26" y="979"/>
                    </a:lnTo>
                    <a:lnTo>
                      <a:pt x="26" y="928"/>
                    </a:lnTo>
                    <a:lnTo>
                      <a:pt x="34" y="876"/>
                    </a:lnTo>
                    <a:lnTo>
                      <a:pt x="45" y="821"/>
                    </a:lnTo>
                    <a:lnTo>
                      <a:pt x="60" y="764"/>
                    </a:lnTo>
                    <a:lnTo>
                      <a:pt x="76" y="709"/>
                    </a:lnTo>
                    <a:lnTo>
                      <a:pt x="91" y="654"/>
                    </a:lnTo>
                    <a:lnTo>
                      <a:pt x="110" y="582"/>
                    </a:lnTo>
                    <a:lnTo>
                      <a:pt x="135" y="509"/>
                    </a:lnTo>
                    <a:lnTo>
                      <a:pt x="163" y="435"/>
                    </a:lnTo>
                    <a:lnTo>
                      <a:pt x="195" y="367"/>
                    </a:lnTo>
                    <a:lnTo>
                      <a:pt x="228" y="300"/>
                    </a:lnTo>
                    <a:lnTo>
                      <a:pt x="260" y="243"/>
                    </a:lnTo>
                    <a:lnTo>
                      <a:pt x="292" y="194"/>
                    </a:lnTo>
                    <a:lnTo>
                      <a:pt x="321" y="158"/>
                    </a:lnTo>
                    <a:lnTo>
                      <a:pt x="349" y="129"/>
                    </a:lnTo>
                    <a:lnTo>
                      <a:pt x="382" y="116"/>
                    </a:lnTo>
                    <a:lnTo>
                      <a:pt x="416" y="112"/>
                    </a:lnTo>
                    <a:lnTo>
                      <a:pt x="450" y="114"/>
                    </a:lnTo>
                    <a:lnTo>
                      <a:pt x="484" y="116"/>
                    </a:lnTo>
                    <a:lnTo>
                      <a:pt x="519" y="116"/>
                    </a:lnTo>
                    <a:lnTo>
                      <a:pt x="553" y="110"/>
                    </a:lnTo>
                    <a:lnTo>
                      <a:pt x="587" y="91"/>
                    </a:lnTo>
                    <a:lnTo>
                      <a:pt x="595" y="84"/>
                    </a:lnTo>
                    <a:lnTo>
                      <a:pt x="602" y="76"/>
                    </a:lnTo>
                    <a:lnTo>
                      <a:pt x="612" y="68"/>
                    </a:lnTo>
                    <a:lnTo>
                      <a:pt x="619" y="61"/>
                    </a:lnTo>
                    <a:lnTo>
                      <a:pt x="627" y="51"/>
                    </a:lnTo>
                    <a:lnTo>
                      <a:pt x="634" y="46"/>
                    </a:lnTo>
                    <a:lnTo>
                      <a:pt x="640" y="38"/>
                    </a:lnTo>
                    <a:lnTo>
                      <a:pt x="648" y="3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61" name="Freeform 168"/>
              <p:cNvSpPr>
                <a:spLocks/>
              </p:cNvSpPr>
              <p:nvPr/>
            </p:nvSpPr>
            <p:spPr bwMode="auto">
              <a:xfrm>
                <a:off x="1965" y="1049"/>
                <a:ext cx="14" cy="82"/>
              </a:xfrm>
              <a:custGeom>
                <a:avLst/>
                <a:gdLst>
                  <a:gd name="T0" fmla="*/ 1 w 27"/>
                  <a:gd name="T1" fmla="*/ 0 h 165"/>
                  <a:gd name="T2" fmla="*/ 1 w 27"/>
                  <a:gd name="T3" fmla="*/ 0 h 165"/>
                  <a:gd name="T4" fmla="*/ 1 w 27"/>
                  <a:gd name="T5" fmla="*/ 0 h 165"/>
                  <a:gd name="T6" fmla="*/ 1 w 27"/>
                  <a:gd name="T7" fmla="*/ 0 h 165"/>
                  <a:gd name="T8" fmla="*/ 1 w 27"/>
                  <a:gd name="T9" fmla="*/ 0 h 165"/>
                  <a:gd name="T10" fmla="*/ 1 w 27"/>
                  <a:gd name="T11" fmla="*/ 0 h 165"/>
                  <a:gd name="T12" fmla="*/ 1 w 27"/>
                  <a:gd name="T13" fmla="*/ 0 h 165"/>
                  <a:gd name="T14" fmla="*/ 1 w 27"/>
                  <a:gd name="T15" fmla="*/ 0 h 165"/>
                  <a:gd name="T16" fmla="*/ 1 w 27"/>
                  <a:gd name="T17" fmla="*/ 0 h 165"/>
                  <a:gd name="T18" fmla="*/ 1 w 27"/>
                  <a:gd name="T19" fmla="*/ 0 h 165"/>
                  <a:gd name="T20" fmla="*/ 1 w 27"/>
                  <a:gd name="T21" fmla="*/ 0 h 165"/>
                  <a:gd name="T22" fmla="*/ 1 w 27"/>
                  <a:gd name="T23" fmla="*/ 0 h 165"/>
                  <a:gd name="T24" fmla="*/ 1 w 27"/>
                  <a:gd name="T25" fmla="*/ 0 h 165"/>
                  <a:gd name="T26" fmla="*/ 1 w 27"/>
                  <a:gd name="T27" fmla="*/ 0 h 165"/>
                  <a:gd name="T28" fmla="*/ 0 w 27"/>
                  <a:gd name="T29" fmla="*/ 0 h 165"/>
                  <a:gd name="T30" fmla="*/ 0 w 27"/>
                  <a:gd name="T31" fmla="*/ 0 h 165"/>
                  <a:gd name="T32" fmla="*/ 1 w 27"/>
                  <a:gd name="T33" fmla="*/ 0 h 165"/>
                  <a:gd name="T34" fmla="*/ 1 w 27"/>
                  <a:gd name="T35" fmla="*/ 0 h 165"/>
                  <a:gd name="T36" fmla="*/ 1 w 27"/>
                  <a:gd name="T37" fmla="*/ 0 h 165"/>
                  <a:gd name="T38" fmla="*/ 1 w 27"/>
                  <a:gd name="T39" fmla="*/ 0 h 165"/>
                  <a:gd name="T40" fmla="*/ 1 w 27"/>
                  <a:gd name="T41" fmla="*/ 0 h 165"/>
                  <a:gd name="T42" fmla="*/ 1 w 27"/>
                  <a:gd name="T43" fmla="*/ 0 h 165"/>
                  <a:gd name="T44" fmla="*/ 1 w 27"/>
                  <a:gd name="T45" fmla="*/ 0 h 16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7"/>
                  <a:gd name="T70" fmla="*/ 0 h 165"/>
                  <a:gd name="T71" fmla="*/ 27 w 27"/>
                  <a:gd name="T72" fmla="*/ 165 h 16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7" h="165">
                    <a:moveTo>
                      <a:pt x="27" y="13"/>
                    </a:moveTo>
                    <a:lnTo>
                      <a:pt x="25" y="24"/>
                    </a:lnTo>
                    <a:lnTo>
                      <a:pt x="25" y="41"/>
                    </a:lnTo>
                    <a:lnTo>
                      <a:pt x="23" y="60"/>
                    </a:lnTo>
                    <a:lnTo>
                      <a:pt x="25" y="85"/>
                    </a:lnTo>
                    <a:lnTo>
                      <a:pt x="25" y="106"/>
                    </a:lnTo>
                    <a:lnTo>
                      <a:pt x="25" y="131"/>
                    </a:lnTo>
                    <a:lnTo>
                      <a:pt x="23" y="150"/>
                    </a:lnTo>
                    <a:lnTo>
                      <a:pt x="23" y="165"/>
                    </a:lnTo>
                    <a:lnTo>
                      <a:pt x="17" y="163"/>
                    </a:lnTo>
                    <a:lnTo>
                      <a:pt x="13" y="161"/>
                    </a:lnTo>
                    <a:lnTo>
                      <a:pt x="8" y="157"/>
                    </a:lnTo>
                    <a:lnTo>
                      <a:pt x="4" y="157"/>
                    </a:lnTo>
                    <a:lnTo>
                      <a:pt x="2" y="138"/>
                    </a:lnTo>
                    <a:lnTo>
                      <a:pt x="0" y="117"/>
                    </a:lnTo>
                    <a:lnTo>
                      <a:pt x="0" y="97"/>
                    </a:lnTo>
                    <a:lnTo>
                      <a:pt x="2" y="78"/>
                    </a:lnTo>
                    <a:lnTo>
                      <a:pt x="2" y="57"/>
                    </a:lnTo>
                    <a:lnTo>
                      <a:pt x="4" y="38"/>
                    </a:lnTo>
                    <a:lnTo>
                      <a:pt x="6" y="19"/>
                    </a:lnTo>
                    <a:lnTo>
                      <a:pt x="9" y="0"/>
                    </a:lnTo>
                    <a:lnTo>
                      <a:pt x="27" y="13"/>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62" name="Freeform 169"/>
              <p:cNvSpPr>
                <a:spLocks/>
              </p:cNvSpPr>
              <p:nvPr/>
            </p:nvSpPr>
            <p:spPr bwMode="auto">
              <a:xfrm>
                <a:off x="1956" y="1151"/>
                <a:ext cx="19" cy="109"/>
              </a:xfrm>
              <a:custGeom>
                <a:avLst/>
                <a:gdLst>
                  <a:gd name="T0" fmla="*/ 1 w 38"/>
                  <a:gd name="T1" fmla="*/ 0 h 217"/>
                  <a:gd name="T2" fmla="*/ 1 w 38"/>
                  <a:gd name="T3" fmla="*/ 1 h 217"/>
                  <a:gd name="T4" fmla="*/ 1 w 38"/>
                  <a:gd name="T5" fmla="*/ 1 h 217"/>
                  <a:gd name="T6" fmla="*/ 1 w 38"/>
                  <a:gd name="T7" fmla="*/ 1 h 217"/>
                  <a:gd name="T8" fmla="*/ 1 w 38"/>
                  <a:gd name="T9" fmla="*/ 1 h 217"/>
                  <a:gd name="T10" fmla="*/ 1 w 38"/>
                  <a:gd name="T11" fmla="*/ 1 h 217"/>
                  <a:gd name="T12" fmla="*/ 1 w 38"/>
                  <a:gd name="T13" fmla="*/ 1 h 217"/>
                  <a:gd name="T14" fmla="*/ 1 w 38"/>
                  <a:gd name="T15" fmla="*/ 1 h 217"/>
                  <a:gd name="T16" fmla="*/ 1 w 38"/>
                  <a:gd name="T17" fmla="*/ 1 h 217"/>
                  <a:gd name="T18" fmla="*/ 1 w 38"/>
                  <a:gd name="T19" fmla="*/ 1 h 217"/>
                  <a:gd name="T20" fmla="*/ 1 w 38"/>
                  <a:gd name="T21" fmla="*/ 1 h 217"/>
                  <a:gd name="T22" fmla="*/ 1 w 38"/>
                  <a:gd name="T23" fmla="*/ 1 h 217"/>
                  <a:gd name="T24" fmla="*/ 1 w 38"/>
                  <a:gd name="T25" fmla="*/ 1 h 217"/>
                  <a:gd name="T26" fmla="*/ 1 w 38"/>
                  <a:gd name="T27" fmla="*/ 1 h 217"/>
                  <a:gd name="T28" fmla="*/ 1 w 38"/>
                  <a:gd name="T29" fmla="*/ 1 h 217"/>
                  <a:gd name="T30" fmla="*/ 1 w 38"/>
                  <a:gd name="T31" fmla="*/ 1 h 217"/>
                  <a:gd name="T32" fmla="*/ 1 w 38"/>
                  <a:gd name="T33" fmla="*/ 1 h 217"/>
                  <a:gd name="T34" fmla="*/ 1 w 38"/>
                  <a:gd name="T35" fmla="*/ 1 h 217"/>
                  <a:gd name="T36" fmla="*/ 1 w 38"/>
                  <a:gd name="T37" fmla="*/ 1 h 217"/>
                  <a:gd name="T38" fmla="*/ 1 w 38"/>
                  <a:gd name="T39" fmla="*/ 1 h 217"/>
                  <a:gd name="T40" fmla="*/ 1 w 38"/>
                  <a:gd name="T41" fmla="*/ 1 h 217"/>
                  <a:gd name="T42" fmla="*/ 1 w 38"/>
                  <a:gd name="T43" fmla="*/ 1 h 217"/>
                  <a:gd name="T44" fmla="*/ 1 w 38"/>
                  <a:gd name="T45" fmla="*/ 1 h 217"/>
                  <a:gd name="T46" fmla="*/ 1 w 38"/>
                  <a:gd name="T47" fmla="*/ 1 h 217"/>
                  <a:gd name="T48" fmla="*/ 1 w 38"/>
                  <a:gd name="T49" fmla="*/ 1 h 217"/>
                  <a:gd name="T50" fmla="*/ 1 w 38"/>
                  <a:gd name="T51" fmla="*/ 1 h 217"/>
                  <a:gd name="T52" fmla="*/ 1 w 38"/>
                  <a:gd name="T53" fmla="*/ 1 h 217"/>
                  <a:gd name="T54" fmla="*/ 0 w 38"/>
                  <a:gd name="T55" fmla="*/ 1 h 217"/>
                  <a:gd name="T56" fmla="*/ 0 w 38"/>
                  <a:gd name="T57" fmla="*/ 1 h 217"/>
                  <a:gd name="T58" fmla="*/ 1 w 38"/>
                  <a:gd name="T59" fmla="*/ 1 h 217"/>
                  <a:gd name="T60" fmla="*/ 1 w 38"/>
                  <a:gd name="T61" fmla="*/ 1 h 217"/>
                  <a:gd name="T62" fmla="*/ 1 w 38"/>
                  <a:gd name="T63" fmla="*/ 1 h 217"/>
                  <a:gd name="T64" fmla="*/ 1 w 38"/>
                  <a:gd name="T65" fmla="*/ 1 h 217"/>
                  <a:gd name="T66" fmla="*/ 1 w 38"/>
                  <a:gd name="T67" fmla="*/ 1 h 217"/>
                  <a:gd name="T68" fmla="*/ 1 w 38"/>
                  <a:gd name="T69" fmla="*/ 1 h 217"/>
                  <a:gd name="T70" fmla="*/ 1 w 38"/>
                  <a:gd name="T71" fmla="*/ 1 h 217"/>
                  <a:gd name="T72" fmla="*/ 1 w 38"/>
                  <a:gd name="T73" fmla="*/ 1 h 217"/>
                  <a:gd name="T74" fmla="*/ 1 w 38"/>
                  <a:gd name="T75" fmla="*/ 1 h 217"/>
                  <a:gd name="T76" fmla="*/ 1 w 38"/>
                  <a:gd name="T77" fmla="*/ 1 h 217"/>
                  <a:gd name="T78" fmla="*/ 1 w 38"/>
                  <a:gd name="T79" fmla="*/ 1 h 217"/>
                  <a:gd name="T80" fmla="*/ 1 w 38"/>
                  <a:gd name="T81" fmla="*/ 1 h 217"/>
                  <a:gd name="T82" fmla="*/ 1 w 38"/>
                  <a:gd name="T83" fmla="*/ 1 h 217"/>
                  <a:gd name="T84" fmla="*/ 1 w 38"/>
                  <a:gd name="T85" fmla="*/ 1 h 217"/>
                  <a:gd name="T86" fmla="*/ 1 w 38"/>
                  <a:gd name="T87" fmla="*/ 1 h 217"/>
                  <a:gd name="T88" fmla="*/ 1 w 38"/>
                  <a:gd name="T89" fmla="*/ 0 h 217"/>
                  <a:gd name="T90" fmla="*/ 1 w 38"/>
                  <a:gd name="T91" fmla="*/ 0 h 21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8"/>
                  <a:gd name="T139" fmla="*/ 0 h 217"/>
                  <a:gd name="T140" fmla="*/ 38 w 38"/>
                  <a:gd name="T141" fmla="*/ 217 h 21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8" h="217">
                    <a:moveTo>
                      <a:pt x="15" y="0"/>
                    </a:moveTo>
                    <a:lnTo>
                      <a:pt x="23" y="6"/>
                    </a:lnTo>
                    <a:lnTo>
                      <a:pt x="30" y="7"/>
                    </a:lnTo>
                    <a:lnTo>
                      <a:pt x="34" y="11"/>
                    </a:lnTo>
                    <a:lnTo>
                      <a:pt x="38" y="19"/>
                    </a:lnTo>
                    <a:lnTo>
                      <a:pt x="36" y="28"/>
                    </a:lnTo>
                    <a:lnTo>
                      <a:pt x="36" y="42"/>
                    </a:lnTo>
                    <a:lnTo>
                      <a:pt x="36" y="57"/>
                    </a:lnTo>
                    <a:lnTo>
                      <a:pt x="36" y="72"/>
                    </a:lnTo>
                    <a:lnTo>
                      <a:pt x="34" y="85"/>
                    </a:lnTo>
                    <a:lnTo>
                      <a:pt x="34" y="101"/>
                    </a:lnTo>
                    <a:lnTo>
                      <a:pt x="32" y="112"/>
                    </a:lnTo>
                    <a:lnTo>
                      <a:pt x="32" y="123"/>
                    </a:lnTo>
                    <a:lnTo>
                      <a:pt x="30" y="137"/>
                    </a:lnTo>
                    <a:lnTo>
                      <a:pt x="28" y="150"/>
                    </a:lnTo>
                    <a:lnTo>
                      <a:pt x="28" y="160"/>
                    </a:lnTo>
                    <a:lnTo>
                      <a:pt x="27" y="173"/>
                    </a:lnTo>
                    <a:lnTo>
                      <a:pt x="25" y="182"/>
                    </a:lnTo>
                    <a:lnTo>
                      <a:pt x="25" y="194"/>
                    </a:lnTo>
                    <a:lnTo>
                      <a:pt x="23" y="203"/>
                    </a:lnTo>
                    <a:lnTo>
                      <a:pt x="21" y="217"/>
                    </a:lnTo>
                    <a:lnTo>
                      <a:pt x="17" y="215"/>
                    </a:lnTo>
                    <a:lnTo>
                      <a:pt x="15" y="213"/>
                    </a:lnTo>
                    <a:lnTo>
                      <a:pt x="13" y="207"/>
                    </a:lnTo>
                    <a:lnTo>
                      <a:pt x="9" y="201"/>
                    </a:lnTo>
                    <a:lnTo>
                      <a:pt x="6" y="194"/>
                    </a:lnTo>
                    <a:lnTo>
                      <a:pt x="2" y="188"/>
                    </a:lnTo>
                    <a:lnTo>
                      <a:pt x="0" y="182"/>
                    </a:lnTo>
                    <a:lnTo>
                      <a:pt x="0" y="180"/>
                    </a:lnTo>
                    <a:lnTo>
                      <a:pt x="2" y="171"/>
                    </a:lnTo>
                    <a:lnTo>
                      <a:pt x="4" y="161"/>
                    </a:lnTo>
                    <a:lnTo>
                      <a:pt x="4" y="150"/>
                    </a:lnTo>
                    <a:lnTo>
                      <a:pt x="8" y="137"/>
                    </a:lnTo>
                    <a:lnTo>
                      <a:pt x="8" y="123"/>
                    </a:lnTo>
                    <a:lnTo>
                      <a:pt x="9" y="108"/>
                    </a:lnTo>
                    <a:lnTo>
                      <a:pt x="9" y="95"/>
                    </a:lnTo>
                    <a:lnTo>
                      <a:pt x="11" y="83"/>
                    </a:lnTo>
                    <a:lnTo>
                      <a:pt x="11" y="68"/>
                    </a:lnTo>
                    <a:lnTo>
                      <a:pt x="13" y="55"/>
                    </a:lnTo>
                    <a:lnTo>
                      <a:pt x="13" y="42"/>
                    </a:lnTo>
                    <a:lnTo>
                      <a:pt x="13" y="32"/>
                    </a:lnTo>
                    <a:lnTo>
                      <a:pt x="13" y="23"/>
                    </a:lnTo>
                    <a:lnTo>
                      <a:pt x="13" y="15"/>
                    </a:lnTo>
                    <a:lnTo>
                      <a:pt x="13" y="6"/>
                    </a:lnTo>
                    <a:lnTo>
                      <a:pt x="15"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63" name="Freeform 170"/>
              <p:cNvSpPr>
                <a:spLocks/>
              </p:cNvSpPr>
              <p:nvPr/>
            </p:nvSpPr>
            <p:spPr bwMode="auto">
              <a:xfrm>
                <a:off x="2063" y="997"/>
                <a:ext cx="245" cy="375"/>
              </a:xfrm>
              <a:custGeom>
                <a:avLst/>
                <a:gdLst>
                  <a:gd name="T0" fmla="*/ 1 w 488"/>
                  <a:gd name="T1" fmla="*/ 1 h 749"/>
                  <a:gd name="T2" fmla="*/ 1 w 488"/>
                  <a:gd name="T3" fmla="*/ 1 h 749"/>
                  <a:gd name="T4" fmla="*/ 1 w 488"/>
                  <a:gd name="T5" fmla="*/ 1 h 749"/>
                  <a:gd name="T6" fmla="*/ 1 w 488"/>
                  <a:gd name="T7" fmla="*/ 1 h 749"/>
                  <a:gd name="T8" fmla="*/ 1 w 488"/>
                  <a:gd name="T9" fmla="*/ 1 h 749"/>
                  <a:gd name="T10" fmla="*/ 0 w 488"/>
                  <a:gd name="T11" fmla="*/ 1 h 749"/>
                  <a:gd name="T12" fmla="*/ 1 w 488"/>
                  <a:gd name="T13" fmla="*/ 1 h 749"/>
                  <a:gd name="T14" fmla="*/ 1 w 488"/>
                  <a:gd name="T15" fmla="*/ 1 h 749"/>
                  <a:gd name="T16" fmla="*/ 1 w 488"/>
                  <a:gd name="T17" fmla="*/ 1 h 749"/>
                  <a:gd name="T18" fmla="*/ 1 w 488"/>
                  <a:gd name="T19" fmla="*/ 1 h 749"/>
                  <a:gd name="T20" fmla="*/ 1 w 488"/>
                  <a:gd name="T21" fmla="*/ 1 h 749"/>
                  <a:gd name="T22" fmla="*/ 1 w 488"/>
                  <a:gd name="T23" fmla="*/ 1 h 749"/>
                  <a:gd name="T24" fmla="*/ 1 w 488"/>
                  <a:gd name="T25" fmla="*/ 1 h 749"/>
                  <a:gd name="T26" fmla="*/ 1 w 488"/>
                  <a:gd name="T27" fmla="*/ 1 h 749"/>
                  <a:gd name="T28" fmla="*/ 1 w 488"/>
                  <a:gd name="T29" fmla="*/ 1 h 749"/>
                  <a:gd name="T30" fmla="*/ 1 w 488"/>
                  <a:gd name="T31" fmla="*/ 1 h 749"/>
                  <a:gd name="T32" fmla="*/ 1 w 488"/>
                  <a:gd name="T33" fmla="*/ 1 h 749"/>
                  <a:gd name="T34" fmla="*/ 1 w 488"/>
                  <a:gd name="T35" fmla="*/ 1 h 749"/>
                  <a:gd name="T36" fmla="*/ 1 w 488"/>
                  <a:gd name="T37" fmla="*/ 1 h 749"/>
                  <a:gd name="T38" fmla="*/ 1 w 488"/>
                  <a:gd name="T39" fmla="*/ 1 h 749"/>
                  <a:gd name="T40" fmla="*/ 1 w 488"/>
                  <a:gd name="T41" fmla="*/ 1 h 749"/>
                  <a:gd name="T42" fmla="*/ 1 w 488"/>
                  <a:gd name="T43" fmla="*/ 1 h 749"/>
                  <a:gd name="T44" fmla="*/ 1 w 488"/>
                  <a:gd name="T45" fmla="*/ 1 h 749"/>
                  <a:gd name="T46" fmla="*/ 1 w 488"/>
                  <a:gd name="T47" fmla="*/ 1 h 749"/>
                  <a:gd name="T48" fmla="*/ 1 w 488"/>
                  <a:gd name="T49" fmla="*/ 1 h 749"/>
                  <a:gd name="T50" fmla="*/ 1 w 488"/>
                  <a:gd name="T51" fmla="*/ 1 h 749"/>
                  <a:gd name="T52" fmla="*/ 1 w 488"/>
                  <a:gd name="T53" fmla="*/ 1 h 749"/>
                  <a:gd name="T54" fmla="*/ 1 w 488"/>
                  <a:gd name="T55" fmla="*/ 1 h 749"/>
                  <a:gd name="T56" fmla="*/ 1 w 488"/>
                  <a:gd name="T57" fmla="*/ 1 h 749"/>
                  <a:gd name="T58" fmla="*/ 1 w 488"/>
                  <a:gd name="T59" fmla="*/ 1 h 749"/>
                  <a:gd name="T60" fmla="*/ 1 w 488"/>
                  <a:gd name="T61" fmla="*/ 1 h 749"/>
                  <a:gd name="T62" fmla="*/ 1 w 488"/>
                  <a:gd name="T63" fmla="*/ 1 h 749"/>
                  <a:gd name="T64" fmla="*/ 1 w 488"/>
                  <a:gd name="T65" fmla="*/ 1 h 749"/>
                  <a:gd name="T66" fmla="*/ 1 w 488"/>
                  <a:gd name="T67" fmla="*/ 1 h 749"/>
                  <a:gd name="T68" fmla="*/ 1 w 488"/>
                  <a:gd name="T69" fmla="*/ 1 h 749"/>
                  <a:gd name="T70" fmla="*/ 1 w 488"/>
                  <a:gd name="T71" fmla="*/ 1 h 749"/>
                  <a:gd name="T72" fmla="*/ 1 w 488"/>
                  <a:gd name="T73" fmla="*/ 1 h 749"/>
                  <a:gd name="T74" fmla="*/ 1 w 488"/>
                  <a:gd name="T75" fmla="*/ 1 h 749"/>
                  <a:gd name="T76" fmla="*/ 1 w 488"/>
                  <a:gd name="T77" fmla="*/ 1 h 749"/>
                  <a:gd name="T78" fmla="*/ 1 w 488"/>
                  <a:gd name="T79" fmla="*/ 1 h 749"/>
                  <a:gd name="T80" fmla="*/ 1 w 488"/>
                  <a:gd name="T81" fmla="*/ 1 h 749"/>
                  <a:gd name="T82" fmla="*/ 1 w 488"/>
                  <a:gd name="T83" fmla="*/ 1 h 74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88"/>
                  <a:gd name="T127" fmla="*/ 0 h 749"/>
                  <a:gd name="T128" fmla="*/ 488 w 488"/>
                  <a:gd name="T129" fmla="*/ 749 h 74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88" h="749">
                    <a:moveTo>
                      <a:pt x="313" y="291"/>
                    </a:moveTo>
                    <a:lnTo>
                      <a:pt x="279" y="249"/>
                    </a:lnTo>
                    <a:lnTo>
                      <a:pt x="245" y="205"/>
                    </a:lnTo>
                    <a:lnTo>
                      <a:pt x="211" y="161"/>
                    </a:lnTo>
                    <a:lnTo>
                      <a:pt x="175" y="120"/>
                    </a:lnTo>
                    <a:lnTo>
                      <a:pt x="137" y="82"/>
                    </a:lnTo>
                    <a:lnTo>
                      <a:pt x="97" y="47"/>
                    </a:lnTo>
                    <a:lnTo>
                      <a:pt x="53" y="19"/>
                    </a:lnTo>
                    <a:lnTo>
                      <a:pt x="5" y="0"/>
                    </a:lnTo>
                    <a:lnTo>
                      <a:pt x="2" y="2"/>
                    </a:lnTo>
                    <a:lnTo>
                      <a:pt x="2" y="8"/>
                    </a:lnTo>
                    <a:lnTo>
                      <a:pt x="0" y="15"/>
                    </a:lnTo>
                    <a:lnTo>
                      <a:pt x="0" y="21"/>
                    </a:lnTo>
                    <a:lnTo>
                      <a:pt x="30" y="30"/>
                    </a:lnTo>
                    <a:lnTo>
                      <a:pt x="61" y="47"/>
                    </a:lnTo>
                    <a:lnTo>
                      <a:pt x="89" y="65"/>
                    </a:lnTo>
                    <a:lnTo>
                      <a:pt x="116" y="87"/>
                    </a:lnTo>
                    <a:lnTo>
                      <a:pt x="140" y="112"/>
                    </a:lnTo>
                    <a:lnTo>
                      <a:pt x="165" y="139"/>
                    </a:lnTo>
                    <a:lnTo>
                      <a:pt x="188" y="165"/>
                    </a:lnTo>
                    <a:lnTo>
                      <a:pt x="209" y="194"/>
                    </a:lnTo>
                    <a:lnTo>
                      <a:pt x="230" y="220"/>
                    </a:lnTo>
                    <a:lnTo>
                      <a:pt x="251" y="245"/>
                    </a:lnTo>
                    <a:lnTo>
                      <a:pt x="270" y="272"/>
                    </a:lnTo>
                    <a:lnTo>
                      <a:pt x="291" y="296"/>
                    </a:lnTo>
                    <a:lnTo>
                      <a:pt x="310" y="321"/>
                    </a:lnTo>
                    <a:lnTo>
                      <a:pt x="330" y="348"/>
                    </a:lnTo>
                    <a:lnTo>
                      <a:pt x="349" y="374"/>
                    </a:lnTo>
                    <a:lnTo>
                      <a:pt x="368" y="401"/>
                    </a:lnTo>
                    <a:lnTo>
                      <a:pt x="387" y="430"/>
                    </a:lnTo>
                    <a:lnTo>
                      <a:pt x="408" y="460"/>
                    </a:lnTo>
                    <a:lnTo>
                      <a:pt x="425" y="490"/>
                    </a:lnTo>
                    <a:lnTo>
                      <a:pt x="439" y="523"/>
                    </a:lnTo>
                    <a:lnTo>
                      <a:pt x="452" y="553"/>
                    </a:lnTo>
                    <a:lnTo>
                      <a:pt x="462" y="585"/>
                    </a:lnTo>
                    <a:lnTo>
                      <a:pt x="465" y="618"/>
                    </a:lnTo>
                    <a:lnTo>
                      <a:pt x="465" y="652"/>
                    </a:lnTo>
                    <a:lnTo>
                      <a:pt x="463" y="654"/>
                    </a:lnTo>
                    <a:lnTo>
                      <a:pt x="463" y="659"/>
                    </a:lnTo>
                    <a:lnTo>
                      <a:pt x="462" y="665"/>
                    </a:lnTo>
                    <a:lnTo>
                      <a:pt x="462" y="673"/>
                    </a:lnTo>
                    <a:lnTo>
                      <a:pt x="460" y="680"/>
                    </a:lnTo>
                    <a:lnTo>
                      <a:pt x="458" y="686"/>
                    </a:lnTo>
                    <a:lnTo>
                      <a:pt x="458" y="692"/>
                    </a:lnTo>
                    <a:lnTo>
                      <a:pt x="458" y="696"/>
                    </a:lnTo>
                    <a:lnTo>
                      <a:pt x="439" y="715"/>
                    </a:lnTo>
                    <a:lnTo>
                      <a:pt x="418" y="726"/>
                    </a:lnTo>
                    <a:lnTo>
                      <a:pt x="393" y="728"/>
                    </a:lnTo>
                    <a:lnTo>
                      <a:pt x="365" y="722"/>
                    </a:lnTo>
                    <a:lnTo>
                      <a:pt x="336" y="713"/>
                    </a:lnTo>
                    <a:lnTo>
                      <a:pt x="306" y="699"/>
                    </a:lnTo>
                    <a:lnTo>
                      <a:pt x="279" y="686"/>
                    </a:lnTo>
                    <a:lnTo>
                      <a:pt x="254" y="673"/>
                    </a:lnTo>
                    <a:lnTo>
                      <a:pt x="247" y="677"/>
                    </a:lnTo>
                    <a:lnTo>
                      <a:pt x="241" y="680"/>
                    </a:lnTo>
                    <a:lnTo>
                      <a:pt x="235" y="680"/>
                    </a:lnTo>
                    <a:lnTo>
                      <a:pt x="233" y="682"/>
                    </a:lnTo>
                    <a:lnTo>
                      <a:pt x="233" y="684"/>
                    </a:lnTo>
                    <a:lnTo>
                      <a:pt x="239" y="688"/>
                    </a:lnTo>
                    <a:lnTo>
                      <a:pt x="298" y="720"/>
                    </a:lnTo>
                    <a:lnTo>
                      <a:pt x="348" y="741"/>
                    </a:lnTo>
                    <a:lnTo>
                      <a:pt x="386" y="749"/>
                    </a:lnTo>
                    <a:lnTo>
                      <a:pt x="416" y="749"/>
                    </a:lnTo>
                    <a:lnTo>
                      <a:pt x="437" y="741"/>
                    </a:lnTo>
                    <a:lnTo>
                      <a:pt x="454" y="730"/>
                    </a:lnTo>
                    <a:lnTo>
                      <a:pt x="465" y="717"/>
                    </a:lnTo>
                    <a:lnTo>
                      <a:pt x="475" y="705"/>
                    </a:lnTo>
                    <a:lnTo>
                      <a:pt x="479" y="688"/>
                    </a:lnTo>
                    <a:lnTo>
                      <a:pt x="484" y="673"/>
                    </a:lnTo>
                    <a:lnTo>
                      <a:pt x="486" y="656"/>
                    </a:lnTo>
                    <a:lnTo>
                      <a:pt x="488" y="639"/>
                    </a:lnTo>
                    <a:lnTo>
                      <a:pt x="486" y="618"/>
                    </a:lnTo>
                    <a:lnTo>
                      <a:pt x="484" y="597"/>
                    </a:lnTo>
                    <a:lnTo>
                      <a:pt x="481" y="576"/>
                    </a:lnTo>
                    <a:lnTo>
                      <a:pt x="475" y="555"/>
                    </a:lnTo>
                    <a:lnTo>
                      <a:pt x="463" y="521"/>
                    </a:lnTo>
                    <a:lnTo>
                      <a:pt x="448" y="487"/>
                    </a:lnTo>
                    <a:lnTo>
                      <a:pt x="429" y="450"/>
                    </a:lnTo>
                    <a:lnTo>
                      <a:pt x="408" y="418"/>
                    </a:lnTo>
                    <a:lnTo>
                      <a:pt x="384" y="384"/>
                    </a:lnTo>
                    <a:lnTo>
                      <a:pt x="361" y="352"/>
                    </a:lnTo>
                    <a:lnTo>
                      <a:pt x="336" y="319"/>
                    </a:lnTo>
                    <a:lnTo>
                      <a:pt x="313" y="291"/>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64" name="Freeform 171"/>
              <p:cNvSpPr>
                <a:spLocks/>
              </p:cNvSpPr>
              <p:nvPr/>
            </p:nvSpPr>
            <p:spPr bwMode="auto">
              <a:xfrm>
                <a:off x="1927" y="1153"/>
                <a:ext cx="57" cy="185"/>
              </a:xfrm>
              <a:custGeom>
                <a:avLst/>
                <a:gdLst>
                  <a:gd name="T0" fmla="*/ 0 w 116"/>
                  <a:gd name="T1" fmla="*/ 1 h 368"/>
                  <a:gd name="T2" fmla="*/ 0 w 116"/>
                  <a:gd name="T3" fmla="*/ 1 h 368"/>
                  <a:gd name="T4" fmla="*/ 0 w 116"/>
                  <a:gd name="T5" fmla="*/ 1 h 368"/>
                  <a:gd name="T6" fmla="*/ 0 w 116"/>
                  <a:gd name="T7" fmla="*/ 1 h 368"/>
                  <a:gd name="T8" fmla="*/ 0 w 116"/>
                  <a:gd name="T9" fmla="*/ 1 h 368"/>
                  <a:gd name="T10" fmla="*/ 0 w 116"/>
                  <a:gd name="T11" fmla="*/ 1 h 368"/>
                  <a:gd name="T12" fmla="*/ 0 w 116"/>
                  <a:gd name="T13" fmla="*/ 1 h 368"/>
                  <a:gd name="T14" fmla="*/ 0 w 116"/>
                  <a:gd name="T15" fmla="*/ 1 h 368"/>
                  <a:gd name="T16" fmla="*/ 0 w 116"/>
                  <a:gd name="T17" fmla="*/ 0 h 368"/>
                  <a:gd name="T18" fmla="*/ 0 w 116"/>
                  <a:gd name="T19" fmla="*/ 0 h 368"/>
                  <a:gd name="T20" fmla="*/ 0 w 116"/>
                  <a:gd name="T21" fmla="*/ 1 h 368"/>
                  <a:gd name="T22" fmla="*/ 0 w 116"/>
                  <a:gd name="T23" fmla="*/ 1 h 368"/>
                  <a:gd name="T24" fmla="*/ 0 w 116"/>
                  <a:gd name="T25" fmla="*/ 1 h 368"/>
                  <a:gd name="T26" fmla="*/ 0 w 116"/>
                  <a:gd name="T27" fmla="*/ 1 h 368"/>
                  <a:gd name="T28" fmla="*/ 0 w 116"/>
                  <a:gd name="T29" fmla="*/ 1 h 368"/>
                  <a:gd name="T30" fmla="*/ 0 w 116"/>
                  <a:gd name="T31" fmla="*/ 1 h 368"/>
                  <a:gd name="T32" fmla="*/ 0 w 116"/>
                  <a:gd name="T33" fmla="*/ 1 h 368"/>
                  <a:gd name="T34" fmla="*/ 0 w 116"/>
                  <a:gd name="T35" fmla="*/ 1 h 368"/>
                  <a:gd name="T36" fmla="*/ 0 w 116"/>
                  <a:gd name="T37" fmla="*/ 1 h 368"/>
                  <a:gd name="T38" fmla="*/ 0 w 116"/>
                  <a:gd name="T39" fmla="*/ 1 h 368"/>
                  <a:gd name="T40" fmla="*/ 0 w 116"/>
                  <a:gd name="T41" fmla="*/ 1 h 368"/>
                  <a:gd name="T42" fmla="*/ 0 w 116"/>
                  <a:gd name="T43" fmla="*/ 1 h 368"/>
                  <a:gd name="T44" fmla="*/ 0 w 116"/>
                  <a:gd name="T45" fmla="*/ 1 h 368"/>
                  <a:gd name="T46" fmla="*/ 0 w 116"/>
                  <a:gd name="T47" fmla="*/ 1 h 368"/>
                  <a:gd name="T48" fmla="*/ 0 w 116"/>
                  <a:gd name="T49" fmla="*/ 1 h 368"/>
                  <a:gd name="T50" fmla="*/ 0 w 116"/>
                  <a:gd name="T51" fmla="*/ 1 h 368"/>
                  <a:gd name="T52" fmla="*/ 0 w 116"/>
                  <a:gd name="T53" fmla="*/ 1 h 368"/>
                  <a:gd name="T54" fmla="*/ 0 w 116"/>
                  <a:gd name="T55" fmla="*/ 1 h 368"/>
                  <a:gd name="T56" fmla="*/ 0 w 116"/>
                  <a:gd name="T57" fmla="*/ 1 h 368"/>
                  <a:gd name="T58" fmla="*/ 0 w 116"/>
                  <a:gd name="T59" fmla="*/ 1 h 368"/>
                  <a:gd name="T60" fmla="*/ 0 w 116"/>
                  <a:gd name="T61" fmla="*/ 1 h 368"/>
                  <a:gd name="T62" fmla="*/ 0 w 116"/>
                  <a:gd name="T63" fmla="*/ 1 h 368"/>
                  <a:gd name="T64" fmla="*/ 0 w 116"/>
                  <a:gd name="T65" fmla="*/ 1 h 368"/>
                  <a:gd name="T66" fmla="*/ 0 w 116"/>
                  <a:gd name="T67" fmla="*/ 1 h 3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6"/>
                  <a:gd name="T103" fmla="*/ 0 h 368"/>
                  <a:gd name="T104" fmla="*/ 116 w 116"/>
                  <a:gd name="T105" fmla="*/ 368 h 3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6" h="368">
                    <a:moveTo>
                      <a:pt x="82" y="195"/>
                    </a:moveTo>
                    <a:lnTo>
                      <a:pt x="74" y="165"/>
                    </a:lnTo>
                    <a:lnTo>
                      <a:pt x="67" y="137"/>
                    </a:lnTo>
                    <a:lnTo>
                      <a:pt x="59" y="110"/>
                    </a:lnTo>
                    <a:lnTo>
                      <a:pt x="51" y="85"/>
                    </a:lnTo>
                    <a:lnTo>
                      <a:pt x="42" y="60"/>
                    </a:lnTo>
                    <a:lnTo>
                      <a:pt x="32" y="38"/>
                    </a:lnTo>
                    <a:lnTo>
                      <a:pt x="25" y="17"/>
                    </a:lnTo>
                    <a:lnTo>
                      <a:pt x="17" y="0"/>
                    </a:lnTo>
                    <a:lnTo>
                      <a:pt x="11" y="0"/>
                    </a:lnTo>
                    <a:lnTo>
                      <a:pt x="6" y="2"/>
                    </a:lnTo>
                    <a:lnTo>
                      <a:pt x="2" y="3"/>
                    </a:lnTo>
                    <a:lnTo>
                      <a:pt x="0" y="7"/>
                    </a:lnTo>
                    <a:lnTo>
                      <a:pt x="13" y="49"/>
                    </a:lnTo>
                    <a:lnTo>
                      <a:pt x="27" y="91"/>
                    </a:lnTo>
                    <a:lnTo>
                      <a:pt x="40" y="133"/>
                    </a:lnTo>
                    <a:lnTo>
                      <a:pt x="51" y="175"/>
                    </a:lnTo>
                    <a:lnTo>
                      <a:pt x="63" y="216"/>
                    </a:lnTo>
                    <a:lnTo>
                      <a:pt x="74" y="264"/>
                    </a:lnTo>
                    <a:lnTo>
                      <a:pt x="87" y="313"/>
                    </a:lnTo>
                    <a:lnTo>
                      <a:pt x="101" y="368"/>
                    </a:lnTo>
                    <a:lnTo>
                      <a:pt x="105" y="367"/>
                    </a:lnTo>
                    <a:lnTo>
                      <a:pt x="108" y="363"/>
                    </a:lnTo>
                    <a:lnTo>
                      <a:pt x="110" y="359"/>
                    </a:lnTo>
                    <a:lnTo>
                      <a:pt x="116" y="359"/>
                    </a:lnTo>
                    <a:lnTo>
                      <a:pt x="116" y="351"/>
                    </a:lnTo>
                    <a:lnTo>
                      <a:pt x="112" y="334"/>
                    </a:lnTo>
                    <a:lnTo>
                      <a:pt x="106" y="309"/>
                    </a:lnTo>
                    <a:lnTo>
                      <a:pt x="103" y="285"/>
                    </a:lnTo>
                    <a:lnTo>
                      <a:pt x="95" y="256"/>
                    </a:lnTo>
                    <a:lnTo>
                      <a:pt x="89" y="232"/>
                    </a:lnTo>
                    <a:lnTo>
                      <a:pt x="84" y="211"/>
                    </a:lnTo>
                    <a:lnTo>
                      <a:pt x="82" y="195"/>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65" name="Freeform 172"/>
              <p:cNvSpPr>
                <a:spLocks/>
              </p:cNvSpPr>
              <p:nvPr/>
            </p:nvSpPr>
            <p:spPr bwMode="auto">
              <a:xfrm>
                <a:off x="1929" y="1421"/>
                <a:ext cx="28" cy="191"/>
              </a:xfrm>
              <a:custGeom>
                <a:avLst/>
                <a:gdLst>
                  <a:gd name="T0" fmla="*/ 1 w 55"/>
                  <a:gd name="T1" fmla="*/ 0 h 382"/>
                  <a:gd name="T2" fmla="*/ 1 w 55"/>
                  <a:gd name="T3" fmla="*/ 1 h 382"/>
                  <a:gd name="T4" fmla="*/ 1 w 55"/>
                  <a:gd name="T5" fmla="*/ 1 h 382"/>
                  <a:gd name="T6" fmla="*/ 1 w 55"/>
                  <a:gd name="T7" fmla="*/ 1 h 382"/>
                  <a:gd name="T8" fmla="*/ 1 w 55"/>
                  <a:gd name="T9" fmla="*/ 1 h 382"/>
                  <a:gd name="T10" fmla="*/ 1 w 55"/>
                  <a:gd name="T11" fmla="*/ 1 h 382"/>
                  <a:gd name="T12" fmla="*/ 1 w 55"/>
                  <a:gd name="T13" fmla="*/ 1 h 382"/>
                  <a:gd name="T14" fmla="*/ 1 w 55"/>
                  <a:gd name="T15" fmla="*/ 1 h 382"/>
                  <a:gd name="T16" fmla="*/ 1 w 55"/>
                  <a:gd name="T17" fmla="*/ 1 h 382"/>
                  <a:gd name="T18" fmla="*/ 1 w 55"/>
                  <a:gd name="T19" fmla="*/ 1 h 382"/>
                  <a:gd name="T20" fmla="*/ 1 w 55"/>
                  <a:gd name="T21" fmla="*/ 1 h 382"/>
                  <a:gd name="T22" fmla="*/ 1 w 55"/>
                  <a:gd name="T23" fmla="*/ 1 h 382"/>
                  <a:gd name="T24" fmla="*/ 1 w 55"/>
                  <a:gd name="T25" fmla="*/ 1 h 382"/>
                  <a:gd name="T26" fmla="*/ 1 w 55"/>
                  <a:gd name="T27" fmla="*/ 1 h 382"/>
                  <a:gd name="T28" fmla="*/ 1 w 55"/>
                  <a:gd name="T29" fmla="*/ 1 h 382"/>
                  <a:gd name="T30" fmla="*/ 1 w 55"/>
                  <a:gd name="T31" fmla="*/ 1 h 382"/>
                  <a:gd name="T32" fmla="*/ 1 w 55"/>
                  <a:gd name="T33" fmla="*/ 1 h 382"/>
                  <a:gd name="T34" fmla="*/ 1 w 55"/>
                  <a:gd name="T35" fmla="*/ 1 h 382"/>
                  <a:gd name="T36" fmla="*/ 1 w 55"/>
                  <a:gd name="T37" fmla="*/ 1 h 382"/>
                  <a:gd name="T38" fmla="*/ 1 w 55"/>
                  <a:gd name="T39" fmla="*/ 1 h 382"/>
                  <a:gd name="T40" fmla="*/ 0 w 55"/>
                  <a:gd name="T41" fmla="*/ 1 h 382"/>
                  <a:gd name="T42" fmla="*/ 0 w 55"/>
                  <a:gd name="T43" fmla="*/ 1 h 382"/>
                  <a:gd name="T44" fmla="*/ 0 w 55"/>
                  <a:gd name="T45" fmla="*/ 1 h 382"/>
                  <a:gd name="T46" fmla="*/ 1 w 55"/>
                  <a:gd name="T47" fmla="*/ 1 h 382"/>
                  <a:gd name="T48" fmla="*/ 1 w 55"/>
                  <a:gd name="T49" fmla="*/ 1 h 382"/>
                  <a:gd name="T50" fmla="*/ 1 w 55"/>
                  <a:gd name="T51" fmla="*/ 1 h 382"/>
                  <a:gd name="T52" fmla="*/ 1 w 55"/>
                  <a:gd name="T53" fmla="*/ 1 h 382"/>
                  <a:gd name="T54" fmla="*/ 1 w 55"/>
                  <a:gd name="T55" fmla="*/ 1 h 382"/>
                  <a:gd name="T56" fmla="*/ 1 w 55"/>
                  <a:gd name="T57" fmla="*/ 0 h 382"/>
                  <a:gd name="T58" fmla="*/ 1 w 55"/>
                  <a:gd name="T59" fmla="*/ 0 h 38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5"/>
                  <a:gd name="T91" fmla="*/ 0 h 382"/>
                  <a:gd name="T92" fmla="*/ 55 w 55"/>
                  <a:gd name="T93" fmla="*/ 382 h 38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5" h="382">
                    <a:moveTo>
                      <a:pt x="45" y="0"/>
                    </a:moveTo>
                    <a:lnTo>
                      <a:pt x="51" y="2"/>
                    </a:lnTo>
                    <a:lnTo>
                      <a:pt x="55" y="11"/>
                    </a:lnTo>
                    <a:lnTo>
                      <a:pt x="53" y="28"/>
                    </a:lnTo>
                    <a:lnTo>
                      <a:pt x="51" y="47"/>
                    </a:lnTo>
                    <a:lnTo>
                      <a:pt x="47" y="70"/>
                    </a:lnTo>
                    <a:lnTo>
                      <a:pt x="42" y="91"/>
                    </a:lnTo>
                    <a:lnTo>
                      <a:pt x="36" y="112"/>
                    </a:lnTo>
                    <a:lnTo>
                      <a:pt x="34" y="129"/>
                    </a:lnTo>
                    <a:lnTo>
                      <a:pt x="28" y="150"/>
                    </a:lnTo>
                    <a:lnTo>
                      <a:pt x="26" y="176"/>
                    </a:lnTo>
                    <a:lnTo>
                      <a:pt x="23" y="205"/>
                    </a:lnTo>
                    <a:lnTo>
                      <a:pt x="23" y="237"/>
                    </a:lnTo>
                    <a:lnTo>
                      <a:pt x="21" y="271"/>
                    </a:lnTo>
                    <a:lnTo>
                      <a:pt x="19" y="308"/>
                    </a:lnTo>
                    <a:lnTo>
                      <a:pt x="17" y="342"/>
                    </a:lnTo>
                    <a:lnTo>
                      <a:pt x="17" y="378"/>
                    </a:lnTo>
                    <a:lnTo>
                      <a:pt x="11" y="378"/>
                    </a:lnTo>
                    <a:lnTo>
                      <a:pt x="7" y="380"/>
                    </a:lnTo>
                    <a:lnTo>
                      <a:pt x="2" y="382"/>
                    </a:lnTo>
                    <a:lnTo>
                      <a:pt x="0" y="382"/>
                    </a:lnTo>
                    <a:lnTo>
                      <a:pt x="0" y="346"/>
                    </a:lnTo>
                    <a:lnTo>
                      <a:pt x="0" y="300"/>
                    </a:lnTo>
                    <a:lnTo>
                      <a:pt x="2" y="247"/>
                    </a:lnTo>
                    <a:lnTo>
                      <a:pt x="5" y="190"/>
                    </a:lnTo>
                    <a:lnTo>
                      <a:pt x="11" y="133"/>
                    </a:lnTo>
                    <a:lnTo>
                      <a:pt x="19" y="80"/>
                    </a:lnTo>
                    <a:lnTo>
                      <a:pt x="30" y="34"/>
                    </a:lnTo>
                    <a:lnTo>
                      <a:pt x="45"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66" name="Freeform 173"/>
              <p:cNvSpPr>
                <a:spLocks/>
              </p:cNvSpPr>
              <p:nvPr/>
            </p:nvSpPr>
            <p:spPr bwMode="auto">
              <a:xfrm>
                <a:off x="2271" y="1519"/>
                <a:ext cx="35" cy="12"/>
              </a:xfrm>
              <a:custGeom>
                <a:avLst/>
                <a:gdLst>
                  <a:gd name="T0" fmla="*/ 1 w 70"/>
                  <a:gd name="T1" fmla="*/ 1 h 23"/>
                  <a:gd name="T2" fmla="*/ 1 w 70"/>
                  <a:gd name="T3" fmla="*/ 1 h 23"/>
                  <a:gd name="T4" fmla="*/ 1 w 70"/>
                  <a:gd name="T5" fmla="*/ 1 h 23"/>
                  <a:gd name="T6" fmla="*/ 1 w 70"/>
                  <a:gd name="T7" fmla="*/ 1 h 23"/>
                  <a:gd name="T8" fmla="*/ 1 w 70"/>
                  <a:gd name="T9" fmla="*/ 1 h 23"/>
                  <a:gd name="T10" fmla="*/ 0 w 70"/>
                  <a:gd name="T11" fmla="*/ 1 h 23"/>
                  <a:gd name="T12" fmla="*/ 1 w 70"/>
                  <a:gd name="T13" fmla="*/ 0 h 23"/>
                  <a:gd name="T14" fmla="*/ 1 w 70"/>
                  <a:gd name="T15" fmla="*/ 0 h 23"/>
                  <a:gd name="T16" fmla="*/ 1 w 70"/>
                  <a:gd name="T17" fmla="*/ 0 h 23"/>
                  <a:gd name="T18" fmla="*/ 1 w 70"/>
                  <a:gd name="T19" fmla="*/ 0 h 23"/>
                  <a:gd name="T20" fmla="*/ 1 w 70"/>
                  <a:gd name="T21" fmla="*/ 1 h 23"/>
                  <a:gd name="T22" fmla="*/ 1 w 70"/>
                  <a:gd name="T23" fmla="*/ 1 h 23"/>
                  <a:gd name="T24" fmla="*/ 1 w 70"/>
                  <a:gd name="T25" fmla="*/ 1 h 23"/>
                  <a:gd name="T26" fmla="*/ 1 w 70"/>
                  <a:gd name="T27" fmla="*/ 1 h 23"/>
                  <a:gd name="T28" fmla="*/ 1 w 70"/>
                  <a:gd name="T29" fmla="*/ 1 h 23"/>
                  <a:gd name="T30" fmla="*/ 1 w 70"/>
                  <a:gd name="T31" fmla="*/ 1 h 23"/>
                  <a:gd name="T32" fmla="*/ 1 w 70"/>
                  <a:gd name="T33" fmla="*/ 1 h 23"/>
                  <a:gd name="T34" fmla="*/ 1 w 70"/>
                  <a:gd name="T35" fmla="*/ 1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0"/>
                  <a:gd name="T55" fmla="*/ 0 h 23"/>
                  <a:gd name="T56" fmla="*/ 70 w 70"/>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0" h="23">
                    <a:moveTo>
                      <a:pt x="48" y="19"/>
                    </a:moveTo>
                    <a:lnTo>
                      <a:pt x="36" y="16"/>
                    </a:lnTo>
                    <a:lnTo>
                      <a:pt x="27" y="16"/>
                    </a:lnTo>
                    <a:lnTo>
                      <a:pt x="15" y="16"/>
                    </a:lnTo>
                    <a:lnTo>
                      <a:pt x="6" y="19"/>
                    </a:lnTo>
                    <a:lnTo>
                      <a:pt x="0" y="12"/>
                    </a:lnTo>
                    <a:lnTo>
                      <a:pt x="23" y="0"/>
                    </a:lnTo>
                    <a:lnTo>
                      <a:pt x="30" y="0"/>
                    </a:lnTo>
                    <a:lnTo>
                      <a:pt x="36" y="0"/>
                    </a:lnTo>
                    <a:lnTo>
                      <a:pt x="40" y="0"/>
                    </a:lnTo>
                    <a:lnTo>
                      <a:pt x="48" y="2"/>
                    </a:lnTo>
                    <a:lnTo>
                      <a:pt x="51" y="2"/>
                    </a:lnTo>
                    <a:lnTo>
                      <a:pt x="57" y="6"/>
                    </a:lnTo>
                    <a:lnTo>
                      <a:pt x="63" y="8"/>
                    </a:lnTo>
                    <a:lnTo>
                      <a:pt x="68" y="12"/>
                    </a:lnTo>
                    <a:lnTo>
                      <a:pt x="70" y="23"/>
                    </a:lnTo>
                    <a:lnTo>
                      <a:pt x="48" y="19"/>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67" name="Freeform 174"/>
              <p:cNvSpPr>
                <a:spLocks/>
              </p:cNvSpPr>
              <p:nvPr/>
            </p:nvSpPr>
            <p:spPr bwMode="auto">
              <a:xfrm>
                <a:off x="2247" y="1519"/>
                <a:ext cx="65" cy="38"/>
              </a:xfrm>
              <a:custGeom>
                <a:avLst/>
                <a:gdLst>
                  <a:gd name="T0" fmla="*/ 0 w 131"/>
                  <a:gd name="T1" fmla="*/ 1 h 76"/>
                  <a:gd name="T2" fmla="*/ 0 w 131"/>
                  <a:gd name="T3" fmla="*/ 1 h 76"/>
                  <a:gd name="T4" fmla="*/ 0 w 131"/>
                  <a:gd name="T5" fmla="*/ 1 h 76"/>
                  <a:gd name="T6" fmla="*/ 0 w 131"/>
                  <a:gd name="T7" fmla="*/ 1 h 76"/>
                  <a:gd name="T8" fmla="*/ 0 w 131"/>
                  <a:gd name="T9" fmla="*/ 1 h 76"/>
                  <a:gd name="T10" fmla="*/ 0 w 131"/>
                  <a:gd name="T11" fmla="*/ 1 h 76"/>
                  <a:gd name="T12" fmla="*/ 0 w 131"/>
                  <a:gd name="T13" fmla="*/ 1 h 76"/>
                  <a:gd name="T14" fmla="*/ 0 w 131"/>
                  <a:gd name="T15" fmla="*/ 1 h 76"/>
                  <a:gd name="T16" fmla="*/ 0 w 131"/>
                  <a:gd name="T17" fmla="*/ 1 h 76"/>
                  <a:gd name="T18" fmla="*/ 0 w 131"/>
                  <a:gd name="T19" fmla="*/ 1 h 76"/>
                  <a:gd name="T20" fmla="*/ 0 w 131"/>
                  <a:gd name="T21" fmla="*/ 1 h 76"/>
                  <a:gd name="T22" fmla="*/ 0 w 131"/>
                  <a:gd name="T23" fmla="*/ 1 h 76"/>
                  <a:gd name="T24" fmla="*/ 0 w 131"/>
                  <a:gd name="T25" fmla="*/ 1 h 76"/>
                  <a:gd name="T26" fmla="*/ 0 w 131"/>
                  <a:gd name="T27" fmla="*/ 1 h 76"/>
                  <a:gd name="T28" fmla="*/ 0 w 131"/>
                  <a:gd name="T29" fmla="*/ 1 h 76"/>
                  <a:gd name="T30" fmla="*/ 0 w 131"/>
                  <a:gd name="T31" fmla="*/ 1 h 76"/>
                  <a:gd name="T32" fmla="*/ 0 w 131"/>
                  <a:gd name="T33" fmla="*/ 1 h 76"/>
                  <a:gd name="T34" fmla="*/ 0 w 131"/>
                  <a:gd name="T35" fmla="*/ 0 h 76"/>
                  <a:gd name="T36" fmla="*/ 0 w 131"/>
                  <a:gd name="T37" fmla="*/ 1 h 76"/>
                  <a:gd name="T38" fmla="*/ 0 w 131"/>
                  <a:gd name="T39" fmla="*/ 1 h 76"/>
                  <a:gd name="T40" fmla="*/ 0 w 131"/>
                  <a:gd name="T41" fmla="*/ 1 h 76"/>
                  <a:gd name="T42" fmla="*/ 0 w 131"/>
                  <a:gd name="T43" fmla="*/ 1 h 76"/>
                  <a:gd name="T44" fmla="*/ 0 w 131"/>
                  <a:gd name="T45" fmla="*/ 1 h 76"/>
                  <a:gd name="T46" fmla="*/ 0 w 131"/>
                  <a:gd name="T47" fmla="*/ 1 h 76"/>
                  <a:gd name="T48" fmla="*/ 0 w 131"/>
                  <a:gd name="T49" fmla="*/ 1 h 76"/>
                  <a:gd name="T50" fmla="*/ 0 w 131"/>
                  <a:gd name="T51" fmla="*/ 1 h 76"/>
                  <a:gd name="T52" fmla="*/ 0 w 131"/>
                  <a:gd name="T53" fmla="*/ 1 h 76"/>
                  <a:gd name="T54" fmla="*/ 0 w 131"/>
                  <a:gd name="T55" fmla="*/ 1 h 76"/>
                  <a:gd name="T56" fmla="*/ 0 w 131"/>
                  <a:gd name="T57" fmla="*/ 1 h 76"/>
                  <a:gd name="T58" fmla="*/ 0 w 131"/>
                  <a:gd name="T59" fmla="*/ 1 h 76"/>
                  <a:gd name="T60" fmla="*/ 0 w 131"/>
                  <a:gd name="T61" fmla="*/ 1 h 76"/>
                  <a:gd name="T62" fmla="*/ 0 w 131"/>
                  <a:gd name="T63" fmla="*/ 1 h 76"/>
                  <a:gd name="T64" fmla="*/ 0 w 131"/>
                  <a:gd name="T65" fmla="*/ 1 h 76"/>
                  <a:gd name="T66" fmla="*/ 0 w 131"/>
                  <a:gd name="T67" fmla="*/ 1 h 76"/>
                  <a:gd name="T68" fmla="*/ 0 w 131"/>
                  <a:gd name="T69" fmla="*/ 1 h 76"/>
                  <a:gd name="T70" fmla="*/ 0 w 131"/>
                  <a:gd name="T71" fmla="*/ 1 h 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1"/>
                  <a:gd name="T109" fmla="*/ 0 h 76"/>
                  <a:gd name="T110" fmla="*/ 131 w 131"/>
                  <a:gd name="T111" fmla="*/ 76 h 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1" h="76">
                    <a:moveTo>
                      <a:pt x="95" y="19"/>
                    </a:moveTo>
                    <a:lnTo>
                      <a:pt x="108" y="25"/>
                    </a:lnTo>
                    <a:lnTo>
                      <a:pt x="110" y="33"/>
                    </a:lnTo>
                    <a:lnTo>
                      <a:pt x="102" y="40"/>
                    </a:lnTo>
                    <a:lnTo>
                      <a:pt x="91" y="46"/>
                    </a:lnTo>
                    <a:lnTo>
                      <a:pt x="72" y="52"/>
                    </a:lnTo>
                    <a:lnTo>
                      <a:pt x="53" y="56"/>
                    </a:lnTo>
                    <a:lnTo>
                      <a:pt x="36" y="57"/>
                    </a:lnTo>
                    <a:lnTo>
                      <a:pt x="24" y="56"/>
                    </a:lnTo>
                    <a:lnTo>
                      <a:pt x="20" y="52"/>
                    </a:lnTo>
                    <a:lnTo>
                      <a:pt x="17" y="48"/>
                    </a:lnTo>
                    <a:lnTo>
                      <a:pt x="17" y="40"/>
                    </a:lnTo>
                    <a:lnTo>
                      <a:pt x="20" y="35"/>
                    </a:lnTo>
                    <a:lnTo>
                      <a:pt x="28" y="29"/>
                    </a:lnTo>
                    <a:lnTo>
                      <a:pt x="36" y="25"/>
                    </a:lnTo>
                    <a:lnTo>
                      <a:pt x="43" y="21"/>
                    </a:lnTo>
                    <a:lnTo>
                      <a:pt x="53" y="19"/>
                    </a:lnTo>
                    <a:lnTo>
                      <a:pt x="70" y="0"/>
                    </a:lnTo>
                    <a:lnTo>
                      <a:pt x="41" y="4"/>
                    </a:lnTo>
                    <a:lnTo>
                      <a:pt x="19" y="14"/>
                    </a:lnTo>
                    <a:lnTo>
                      <a:pt x="5" y="27"/>
                    </a:lnTo>
                    <a:lnTo>
                      <a:pt x="0" y="42"/>
                    </a:lnTo>
                    <a:lnTo>
                      <a:pt x="0" y="56"/>
                    </a:lnTo>
                    <a:lnTo>
                      <a:pt x="7" y="67"/>
                    </a:lnTo>
                    <a:lnTo>
                      <a:pt x="24" y="75"/>
                    </a:lnTo>
                    <a:lnTo>
                      <a:pt x="49" y="76"/>
                    </a:lnTo>
                    <a:lnTo>
                      <a:pt x="76" y="73"/>
                    </a:lnTo>
                    <a:lnTo>
                      <a:pt x="96" y="67"/>
                    </a:lnTo>
                    <a:lnTo>
                      <a:pt x="114" y="59"/>
                    </a:lnTo>
                    <a:lnTo>
                      <a:pt x="125" y="52"/>
                    </a:lnTo>
                    <a:lnTo>
                      <a:pt x="131" y="40"/>
                    </a:lnTo>
                    <a:lnTo>
                      <a:pt x="131" y="31"/>
                    </a:lnTo>
                    <a:lnTo>
                      <a:pt x="127" y="21"/>
                    </a:lnTo>
                    <a:lnTo>
                      <a:pt x="115" y="12"/>
                    </a:lnTo>
                    <a:lnTo>
                      <a:pt x="95" y="19"/>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68" name="Freeform 175"/>
              <p:cNvSpPr>
                <a:spLocks/>
              </p:cNvSpPr>
              <p:nvPr/>
            </p:nvSpPr>
            <p:spPr bwMode="auto">
              <a:xfrm>
                <a:off x="2743" y="1195"/>
                <a:ext cx="24" cy="12"/>
              </a:xfrm>
              <a:custGeom>
                <a:avLst/>
                <a:gdLst>
                  <a:gd name="T0" fmla="*/ 1 w 47"/>
                  <a:gd name="T1" fmla="*/ 0 h 23"/>
                  <a:gd name="T2" fmla="*/ 1 w 47"/>
                  <a:gd name="T3" fmla="*/ 0 h 23"/>
                  <a:gd name="T4" fmla="*/ 1 w 47"/>
                  <a:gd name="T5" fmla="*/ 0 h 23"/>
                  <a:gd name="T6" fmla="*/ 1 w 47"/>
                  <a:gd name="T7" fmla="*/ 0 h 23"/>
                  <a:gd name="T8" fmla="*/ 1 w 47"/>
                  <a:gd name="T9" fmla="*/ 1 h 23"/>
                  <a:gd name="T10" fmla="*/ 1 w 47"/>
                  <a:gd name="T11" fmla="*/ 1 h 23"/>
                  <a:gd name="T12" fmla="*/ 1 w 47"/>
                  <a:gd name="T13" fmla="*/ 1 h 23"/>
                  <a:gd name="T14" fmla="*/ 1 w 47"/>
                  <a:gd name="T15" fmla="*/ 1 h 23"/>
                  <a:gd name="T16" fmla="*/ 0 w 47"/>
                  <a:gd name="T17" fmla="*/ 1 h 23"/>
                  <a:gd name="T18" fmla="*/ 0 w 47"/>
                  <a:gd name="T19" fmla="*/ 1 h 23"/>
                  <a:gd name="T20" fmla="*/ 1 w 47"/>
                  <a:gd name="T21" fmla="*/ 1 h 23"/>
                  <a:gd name="T22" fmla="*/ 1 w 47"/>
                  <a:gd name="T23" fmla="*/ 1 h 23"/>
                  <a:gd name="T24" fmla="*/ 1 w 47"/>
                  <a:gd name="T25" fmla="*/ 1 h 23"/>
                  <a:gd name="T26" fmla="*/ 1 w 47"/>
                  <a:gd name="T27" fmla="*/ 1 h 23"/>
                  <a:gd name="T28" fmla="*/ 1 w 47"/>
                  <a:gd name="T29" fmla="*/ 1 h 23"/>
                  <a:gd name="T30" fmla="*/ 1 w 47"/>
                  <a:gd name="T31" fmla="*/ 1 h 23"/>
                  <a:gd name="T32" fmla="*/ 1 w 47"/>
                  <a:gd name="T33" fmla="*/ 1 h 23"/>
                  <a:gd name="T34" fmla="*/ 1 w 47"/>
                  <a:gd name="T35" fmla="*/ 1 h 23"/>
                  <a:gd name="T36" fmla="*/ 1 w 47"/>
                  <a:gd name="T37" fmla="*/ 1 h 23"/>
                  <a:gd name="T38" fmla="*/ 1 w 47"/>
                  <a:gd name="T39" fmla="*/ 1 h 23"/>
                  <a:gd name="T40" fmla="*/ 1 w 47"/>
                  <a:gd name="T41" fmla="*/ 0 h 23"/>
                  <a:gd name="T42" fmla="*/ 1 w 47"/>
                  <a:gd name="T43" fmla="*/ 0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23"/>
                  <a:gd name="T68" fmla="*/ 47 w 47"/>
                  <a:gd name="T69" fmla="*/ 23 h 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23">
                    <a:moveTo>
                      <a:pt x="45" y="0"/>
                    </a:moveTo>
                    <a:lnTo>
                      <a:pt x="39" y="0"/>
                    </a:lnTo>
                    <a:lnTo>
                      <a:pt x="34" y="0"/>
                    </a:lnTo>
                    <a:lnTo>
                      <a:pt x="28" y="0"/>
                    </a:lnTo>
                    <a:lnTo>
                      <a:pt x="24" y="2"/>
                    </a:lnTo>
                    <a:lnTo>
                      <a:pt x="19" y="2"/>
                    </a:lnTo>
                    <a:lnTo>
                      <a:pt x="13" y="2"/>
                    </a:lnTo>
                    <a:lnTo>
                      <a:pt x="7" y="2"/>
                    </a:lnTo>
                    <a:lnTo>
                      <a:pt x="0" y="2"/>
                    </a:lnTo>
                    <a:lnTo>
                      <a:pt x="0" y="6"/>
                    </a:lnTo>
                    <a:lnTo>
                      <a:pt x="1" y="12"/>
                    </a:lnTo>
                    <a:lnTo>
                      <a:pt x="3" y="17"/>
                    </a:lnTo>
                    <a:lnTo>
                      <a:pt x="5" y="23"/>
                    </a:lnTo>
                    <a:lnTo>
                      <a:pt x="11" y="23"/>
                    </a:lnTo>
                    <a:lnTo>
                      <a:pt x="19" y="23"/>
                    </a:lnTo>
                    <a:lnTo>
                      <a:pt x="28" y="23"/>
                    </a:lnTo>
                    <a:lnTo>
                      <a:pt x="36" y="21"/>
                    </a:lnTo>
                    <a:lnTo>
                      <a:pt x="41" y="17"/>
                    </a:lnTo>
                    <a:lnTo>
                      <a:pt x="45" y="14"/>
                    </a:lnTo>
                    <a:lnTo>
                      <a:pt x="47" y="6"/>
                    </a:lnTo>
                    <a:lnTo>
                      <a:pt x="45"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69" name="Freeform 176"/>
              <p:cNvSpPr>
                <a:spLocks/>
              </p:cNvSpPr>
              <p:nvPr/>
            </p:nvSpPr>
            <p:spPr bwMode="auto">
              <a:xfrm>
                <a:off x="2740" y="1259"/>
                <a:ext cx="43" cy="13"/>
              </a:xfrm>
              <a:custGeom>
                <a:avLst/>
                <a:gdLst>
                  <a:gd name="T0" fmla="*/ 1 w 85"/>
                  <a:gd name="T1" fmla="*/ 0 h 26"/>
                  <a:gd name="T2" fmla="*/ 1 w 85"/>
                  <a:gd name="T3" fmla="*/ 1 h 26"/>
                  <a:gd name="T4" fmla="*/ 1 w 85"/>
                  <a:gd name="T5" fmla="*/ 1 h 26"/>
                  <a:gd name="T6" fmla="*/ 1 w 85"/>
                  <a:gd name="T7" fmla="*/ 1 h 26"/>
                  <a:gd name="T8" fmla="*/ 1 w 85"/>
                  <a:gd name="T9" fmla="*/ 1 h 26"/>
                  <a:gd name="T10" fmla="*/ 1 w 85"/>
                  <a:gd name="T11" fmla="*/ 1 h 26"/>
                  <a:gd name="T12" fmla="*/ 1 w 85"/>
                  <a:gd name="T13" fmla="*/ 1 h 26"/>
                  <a:gd name="T14" fmla="*/ 1 w 85"/>
                  <a:gd name="T15" fmla="*/ 1 h 26"/>
                  <a:gd name="T16" fmla="*/ 1 w 85"/>
                  <a:gd name="T17" fmla="*/ 1 h 26"/>
                  <a:gd name="T18" fmla="*/ 1 w 85"/>
                  <a:gd name="T19" fmla="*/ 1 h 26"/>
                  <a:gd name="T20" fmla="*/ 0 w 85"/>
                  <a:gd name="T21" fmla="*/ 1 h 26"/>
                  <a:gd name="T22" fmla="*/ 0 w 85"/>
                  <a:gd name="T23" fmla="*/ 1 h 26"/>
                  <a:gd name="T24" fmla="*/ 0 w 85"/>
                  <a:gd name="T25" fmla="*/ 1 h 26"/>
                  <a:gd name="T26" fmla="*/ 1 w 85"/>
                  <a:gd name="T27" fmla="*/ 1 h 26"/>
                  <a:gd name="T28" fmla="*/ 1 w 85"/>
                  <a:gd name="T29" fmla="*/ 1 h 26"/>
                  <a:gd name="T30" fmla="*/ 1 w 85"/>
                  <a:gd name="T31" fmla="*/ 1 h 26"/>
                  <a:gd name="T32" fmla="*/ 1 w 85"/>
                  <a:gd name="T33" fmla="*/ 1 h 26"/>
                  <a:gd name="T34" fmla="*/ 1 w 85"/>
                  <a:gd name="T35" fmla="*/ 1 h 26"/>
                  <a:gd name="T36" fmla="*/ 1 w 85"/>
                  <a:gd name="T37" fmla="*/ 1 h 26"/>
                  <a:gd name="T38" fmla="*/ 1 w 85"/>
                  <a:gd name="T39" fmla="*/ 1 h 26"/>
                  <a:gd name="T40" fmla="*/ 1 w 85"/>
                  <a:gd name="T41" fmla="*/ 1 h 26"/>
                  <a:gd name="T42" fmla="*/ 1 w 85"/>
                  <a:gd name="T43" fmla="*/ 1 h 26"/>
                  <a:gd name="T44" fmla="*/ 1 w 85"/>
                  <a:gd name="T45" fmla="*/ 1 h 26"/>
                  <a:gd name="T46" fmla="*/ 1 w 85"/>
                  <a:gd name="T47" fmla="*/ 1 h 26"/>
                  <a:gd name="T48" fmla="*/ 1 w 85"/>
                  <a:gd name="T49" fmla="*/ 1 h 26"/>
                  <a:gd name="T50" fmla="*/ 1 w 85"/>
                  <a:gd name="T51" fmla="*/ 1 h 26"/>
                  <a:gd name="T52" fmla="*/ 1 w 85"/>
                  <a:gd name="T53" fmla="*/ 0 h 26"/>
                  <a:gd name="T54" fmla="*/ 1 w 85"/>
                  <a:gd name="T55" fmla="*/ 0 h 2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5"/>
                  <a:gd name="T85" fmla="*/ 0 h 26"/>
                  <a:gd name="T86" fmla="*/ 85 w 85"/>
                  <a:gd name="T87" fmla="*/ 26 h 2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5" h="26">
                    <a:moveTo>
                      <a:pt x="84" y="0"/>
                    </a:moveTo>
                    <a:lnTo>
                      <a:pt x="72" y="2"/>
                    </a:lnTo>
                    <a:lnTo>
                      <a:pt x="63" y="5"/>
                    </a:lnTo>
                    <a:lnTo>
                      <a:pt x="51" y="5"/>
                    </a:lnTo>
                    <a:lnTo>
                      <a:pt x="40" y="7"/>
                    </a:lnTo>
                    <a:lnTo>
                      <a:pt x="30" y="5"/>
                    </a:lnTo>
                    <a:lnTo>
                      <a:pt x="21" y="5"/>
                    </a:lnTo>
                    <a:lnTo>
                      <a:pt x="13" y="5"/>
                    </a:lnTo>
                    <a:lnTo>
                      <a:pt x="6" y="5"/>
                    </a:lnTo>
                    <a:lnTo>
                      <a:pt x="2" y="3"/>
                    </a:lnTo>
                    <a:lnTo>
                      <a:pt x="0" y="7"/>
                    </a:lnTo>
                    <a:lnTo>
                      <a:pt x="0" y="11"/>
                    </a:lnTo>
                    <a:lnTo>
                      <a:pt x="0" y="17"/>
                    </a:lnTo>
                    <a:lnTo>
                      <a:pt x="4" y="21"/>
                    </a:lnTo>
                    <a:lnTo>
                      <a:pt x="15" y="24"/>
                    </a:lnTo>
                    <a:lnTo>
                      <a:pt x="19" y="24"/>
                    </a:lnTo>
                    <a:lnTo>
                      <a:pt x="25" y="24"/>
                    </a:lnTo>
                    <a:lnTo>
                      <a:pt x="30" y="24"/>
                    </a:lnTo>
                    <a:lnTo>
                      <a:pt x="36" y="26"/>
                    </a:lnTo>
                    <a:lnTo>
                      <a:pt x="44" y="24"/>
                    </a:lnTo>
                    <a:lnTo>
                      <a:pt x="53" y="24"/>
                    </a:lnTo>
                    <a:lnTo>
                      <a:pt x="63" y="22"/>
                    </a:lnTo>
                    <a:lnTo>
                      <a:pt x="70" y="22"/>
                    </a:lnTo>
                    <a:lnTo>
                      <a:pt x="78" y="19"/>
                    </a:lnTo>
                    <a:lnTo>
                      <a:pt x="84" y="13"/>
                    </a:lnTo>
                    <a:lnTo>
                      <a:pt x="85" y="7"/>
                    </a:lnTo>
                    <a:lnTo>
                      <a:pt x="84"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70" name="Freeform 177"/>
              <p:cNvSpPr>
                <a:spLocks/>
              </p:cNvSpPr>
              <p:nvPr/>
            </p:nvSpPr>
            <p:spPr bwMode="auto">
              <a:xfrm>
                <a:off x="2376" y="471"/>
                <a:ext cx="150" cy="622"/>
              </a:xfrm>
              <a:custGeom>
                <a:avLst/>
                <a:gdLst>
                  <a:gd name="T0" fmla="*/ 1 w 300"/>
                  <a:gd name="T1" fmla="*/ 0 h 1245"/>
                  <a:gd name="T2" fmla="*/ 1 w 300"/>
                  <a:gd name="T3" fmla="*/ 0 h 1245"/>
                  <a:gd name="T4" fmla="*/ 1 w 300"/>
                  <a:gd name="T5" fmla="*/ 0 h 1245"/>
                  <a:gd name="T6" fmla="*/ 1 w 300"/>
                  <a:gd name="T7" fmla="*/ 0 h 1245"/>
                  <a:gd name="T8" fmla="*/ 1 w 300"/>
                  <a:gd name="T9" fmla="*/ 0 h 1245"/>
                  <a:gd name="T10" fmla="*/ 1 w 300"/>
                  <a:gd name="T11" fmla="*/ 0 h 1245"/>
                  <a:gd name="T12" fmla="*/ 1 w 300"/>
                  <a:gd name="T13" fmla="*/ 0 h 1245"/>
                  <a:gd name="T14" fmla="*/ 1 w 300"/>
                  <a:gd name="T15" fmla="*/ 0 h 1245"/>
                  <a:gd name="T16" fmla="*/ 1 w 300"/>
                  <a:gd name="T17" fmla="*/ 0 h 1245"/>
                  <a:gd name="T18" fmla="*/ 1 w 300"/>
                  <a:gd name="T19" fmla="*/ 0 h 1245"/>
                  <a:gd name="T20" fmla="*/ 0 w 300"/>
                  <a:gd name="T21" fmla="*/ 0 h 1245"/>
                  <a:gd name="T22" fmla="*/ 1 w 300"/>
                  <a:gd name="T23" fmla="*/ 0 h 1245"/>
                  <a:gd name="T24" fmla="*/ 1 w 300"/>
                  <a:gd name="T25" fmla="*/ 0 h 1245"/>
                  <a:gd name="T26" fmla="*/ 1 w 300"/>
                  <a:gd name="T27" fmla="*/ 0 h 1245"/>
                  <a:gd name="T28" fmla="*/ 1 w 300"/>
                  <a:gd name="T29" fmla="*/ 0 h 1245"/>
                  <a:gd name="T30" fmla="*/ 1 w 300"/>
                  <a:gd name="T31" fmla="*/ 0 h 1245"/>
                  <a:gd name="T32" fmla="*/ 1 w 300"/>
                  <a:gd name="T33" fmla="*/ 0 h 1245"/>
                  <a:gd name="T34" fmla="*/ 1 w 300"/>
                  <a:gd name="T35" fmla="*/ 0 h 1245"/>
                  <a:gd name="T36" fmla="*/ 1 w 300"/>
                  <a:gd name="T37" fmla="*/ 0 h 1245"/>
                  <a:gd name="T38" fmla="*/ 1 w 300"/>
                  <a:gd name="T39" fmla="*/ 0 h 1245"/>
                  <a:gd name="T40" fmla="*/ 1 w 300"/>
                  <a:gd name="T41" fmla="*/ 0 h 1245"/>
                  <a:gd name="T42" fmla="*/ 1 w 300"/>
                  <a:gd name="T43" fmla="*/ 0 h 1245"/>
                  <a:gd name="T44" fmla="*/ 1 w 300"/>
                  <a:gd name="T45" fmla="*/ 0 h 1245"/>
                  <a:gd name="T46" fmla="*/ 1 w 300"/>
                  <a:gd name="T47" fmla="*/ 0 h 1245"/>
                  <a:gd name="T48" fmla="*/ 1 w 300"/>
                  <a:gd name="T49" fmla="*/ 0 h 1245"/>
                  <a:gd name="T50" fmla="*/ 1 w 300"/>
                  <a:gd name="T51" fmla="*/ 0 h 1245"/>
                  <a:gd name="T52" fmla="*/ 1 w 300"/>
                  <a:gd name="T53" fmla="*/ 0 h 1245"/>
                  <a:gd name="T54" fmla="*/ 1 w 300"/>
                  <a:gd name="T55" fmla="*/ 0 h 1245"/>
                  <a:gd name="T56" fmla="*/ 1 w 300"/>
                  <a:gd name="T57" fmla="*/ 0 h 1245"/>
                  <a:gd name="T58" fmla="*/ 1 w 300"/>
                  <a:gd name="T59" fmla="*/ 0 h 1245"/>
                  <a:gd name="T60" fmla="*/ 1 w 300"/>
                  <a:gd name="T61" fmla="*/ 0 h 1245"/>
                  <a:gd name="T62" fmla="*/ 1 w 300"/>
                  <a:gd name="T63" fmla="*/ 0 h 1245"/>
                  <a:gd name="T64" fmla="*/ 1 w 300"/>
                  <a:gd name="T65" fmla="*/ 0 h 1245"/>
                  <a:gd name="T66" fmla="*/ 1 w 300"/>
                  <a:gd name="T67" fmla="*/ 0 h 1245"/>
                  <a:gd name="T68" fmla="*/ 1 w 300"/>
                  <a:gd name="T69" fmla="*/ 0 h 1245"/>
                  <a:gd name="T70" fmla="*/ 1 w 300"/>
                  <a:gd name="T71" fmla="*/ 0 h 1245"/>
                  <a:gd name="T72" fmla="*/ 1 w 300"/>
                  <a:gd name="T73" fmla="*/ 0 h 1245"/>
                  <a:gd name="T74" fmla="*/ 1 w 300"/>
                  <a:gd name="T75" fmla="*/ 0 h 1245"/>
                  <a:gd name="T76" fmla="*/ 1 w 300"/>
                  <a:gd name="T77" fmla="*/ 0 h 1245"/>
                  <a:gd name="T78" fmla="*/ 1 w 300"/>
                  <a:gd name="T79" fmla="*/ 0 h 1245"/>
                  <a:gd name="T80" fmla="*/ 1 w 300"/>
                  <a:gd name="T81" fmla="*/ 0 h 1245"/>
                  <a:gd name="T82" fmla="*/ 1 w 300"/>
                  <a:gd name="T83" fmla="*/ 0 h 1245"/>
                  <a:gd name="T84" fmla="*/ 1 w 300"/>
                  <a:gd name="T85" fmla="*/ 0 h 1245"/>
                  <a:gd name="T86" fmla="*/ 1 w 300"/>
                  <a:gd name="T87" fmla="*/ 0 h 1245"/>
                  <a:gd name="T88" fmla="*/ 1 w 300"/>
                  <a:gd name="T89" fmla="*/ 0 h 1245"/>
                  <a:gd name="T90" fmla="*/ 1 w 300"/>
                  <a:gd name="T91" fmla="*/ 0 h 1245"/>
                  <a:gd name="T92" fmla="*/ 1 w 300"/>
                  <a:gd name="T93" fmla="*/ 0 h 1245"/>
                  <a:gd name="T94" fmla="*/ 1 w 300"/>
                  <a:gd name="T95" fmla="*/ 0 h 1245"/>
                  <a:gd name="T96" fmla="*/ 1 w 300"/>
                  <a:gd name="T97" fmla="*/ 0 h 1245"/>
                  <a:gd name="T98" fmla="*/ 1 w 300"/>
                  <a:gd name="T99" fmla="*/ 0 h 1245"/>
                  <a:gd name="T100" fmla="*/ 1 w 300"/>
                  <a:gd name="T101" fmla="*/ 0 h 12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245"/>
                  <a:gd name="T155" fmla="*/ 300 w 300"/>
                  <a:gd name="T156" fmla="*/ 1245 h 124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245">
                    <a:moveTo>
                      <a:pt x="21" y="85"/>
                    </a:moveTo>
                    <a:lnTo>
                      <a:pt x="21" y="78"/>
                    </a:lnTo>
                    <a:lnTo>
                      <a:pt x="25" y="70"/>
                    </a:lnTo>
                    <a:lnTo>
                      <a:pt x="30" y="61"/>
                    </a:lnTo>
                    <a:lnTo>
                      <a:pt x="40" y="51"/>
                    </a:lnTo>
                    <a:lnTo>
                      <a:pt x="49" y="40"/>
                    </a:lnTo>
                    <a:lnTo>
                      <a:pt x="61" y="32"/>
                    </a:lnTo>
                    <a:lnTo>
                      <a:pt x="70" y="23"/>
                    </a:lnTo>
                    <a:lnTo>
                      <a:pt x="84" y="15"/>
                    </a:lnTo>
                    <a:lnTo>
                      <a:pt x="78" y="9"/>
                    </a:lnTo>
                    <a:lnTo>
                      <a:pt x="72" y="6"/>
                    </a:lnTo>
                    <a:lnTo>
                      <a:pt x="67" y="0"/>
                    </a:lnTo>
                    <a:lnTo>
                      <a:pt x="65" y="0"/>
                    </a:lnTo>
                    <a:lnTo>
                      <a:pt x="55" y="6"/>
                    </a:lnTo>
                    <a:lnTo>
                      <a:pt x="48" y="11"/>
                    </a:lnTo>
                    <a:lnTo>
                      <a:pt x="40" y="19"/>
                    </a:lnTo>
                    <a:lnTo>
                      <a:pt x="34" y="27"/>
                    </a:lnTo>
                    <a:lnTo>
                      <a:pt x="27" y="34"/>
                    </a:lnTo>
                    <a:lnTo>
                      <a:pt x="21" y="42"/>
                    </a:lnTo>
                    <a:lnTo>
                      <a:pt x="13" y="51"/>
                    </a:lnTo>
                    <a:lnTo>
                      <a:pt x="6" y="63"/>
                    </a:lnTo>
                    <a:lnTo>
                      <a:pt x="0" y="78"/>
                    </a:lnTo>
                    <a:lnTo>
                      <a:pt x="2" y="101"/>
                    </a:lnTo>
                    <a:lnTo>
                      <a:pt x="8" y="129"/>
                    </a:lnTo>
                    <a:lnTo>
                      <a:pt x="21" y="161"/>
                    </a:lnTo>
                    <a:lnTo>
                      <a:pt x="36" y="196"/>
                    </a:lnTo>
                    <a:lnTo>
                      <a:pt x="57" y="232"/>
                    </a:lnTo>
                    <a:lnTo>
                      <a:pt x="80" y="266"/>
                    </a:lnTo>
                    <a:lnTo>
                      <a:pt x="105" y="298"/>
                    </a:lnTo>
                    <a:lnTo>
                      <a:pt x="116" y="310"/>
                    </a:lnTo>
                    <a:lnTo>
                      <a:pt x="133" y="323"/>
                    </a:lnTo>
                    <a:lnTo>
                      <a:pt x="154" y="338"/>
                    </a:lnTo>
                    <a:lnTo>
                      <a:pt x="177" y="352"/>
                    </a:lnTo>
                    <a:lnTo>
                      <a:pt x="198" y="365"/>
                    </a:lnTo>
                    <a:lnTo>
                      <a:pt x="219" y="378"/>
                    </a:lnTo>
                    <a:lnTo>
                      <a:pt x="238" y="390"/>
                    </a:lnTo>
                    <a:lnTo>
                      <a:pt x="255" y="399"/>
                    </a:lnTo>
                    <a:lnTo>
                      <a:pt x="264" y="412"/>
                    </a:lnTo>
                    <a:lnTo>
                      <a:pt x="272" y="435"/>
                    </a:lnTo>
                    <a:lnTo>
                      <a:pt x="276" y="460"/>
                    </a:lnTo>
                    <a:lnTo>
                      <a:pt x="277" y="488"/>
                    </a:lnTo>
                    <a:lnTo>
                      <a:pt x="276" y="517"/>
                    </a:lnTo>
                    <a:lnTo>
                      <a:pt x="276" y="544"/>
                    </a:lnTo>
                    <a:lnTo>
                      <a:pt x="274" y="563"/>
                    </a:lnTo>
                    <a:lnTo>
                      <a:pt x="274" y="576"/>
                    </a:lnTo>
                    <a:lnTo>
                      <a:pt x="270" y="646"/>
                    </a:lnTo>
                    <a:lnTo>
                      <a:pt x="262" y="720"/>
                    </a:lnTo>
                    <a:lnTo>
                      <a:pt x="253" y="794"/>
                    </a:lnTo>
                    <a:lnTo>
                      <a:pt x="243" y="869"/>
                    </a:lnTo>
                    <a:lnTo>
                      <a:pt x="232" y="941"/>
                    </a:lnTo>
                    <a:lnTo>
                      <a:pt x="222" y="1009"/>
                    </a:lnTo>
                    <a:lnTo>
                      <a:pt x="213" y="1076"/>
                    </a:lnTo>
                    <a:lnTo>
                      <a:pt x="209" y="1137"/>
                    </a:lnTo>
                    <a:lnTo>
                      <a:pt x="207" y="1154"/>
                    </a:lnTo>
                    <a:lnTo>
                      <a:pt x="205" y="1169"/>
                    </a:lnTo>
                    <a:lnTo>
                      <a:pt x="203" y="1184"/>
                    </a:lnTo>
                    <a:lnTo>
                      <a:pt x="205" y="1199"/>
                    </a:lnTo>
                    <a:lnTo>
                      <a:pt x="209" y="1213"/>
                    </a:lnTo>
                    <a:lnTo>
                      <a:pt x="215" y="1226"/>
                    </a:lnTo>
                    <a:lnTo>
                      <a:pt x="226" y="1235"/>
                    </a:lnTo>
                    <a:lnTo>
                      <a:pt x="243" y="1245"/>
                    </a:lnTo>
                    <a:lnTo>
                      <a:pt x="243" y="1228"/>
                    </a:lnTo>
                    <a:lnTo>
                      <a:pt x="234" y="1220"/>
                    </a:lnTo>
                    <a:lnTo>
                      <a:pt x="230" y="1211"/>
                    </a:lnTo>
                    <a:lnTo>
                      <a:pt x="226" y="1197"/>
                    </a:lnTo>
                    <a:lnTo>
                      <a:pt x="224" y="1182"/>
                    </a:lnTo>
                    <a:lnTo>
                      <a:pt x="224" y="1161"/>
                    </a:lnTo>
                    <a:lnTo>
                      <a:pt x="226" y="1137"/>
                    </a:lnTo>
                    <a:lnTo>
                      <a:pt x="230" y="1106"/>
                    </a:lnTo>
                    <a:lnTo>
                      <a:pt x="236" y="1070"/>
                    </a:lnTo>
                    <a:lnTo>
                      <a:pt x="243" y="1009"/>
                    </a:lnTo>
                    <a:lnTo>
                      <a:pt x="253" y="954"/>
                    </a:lnTo>
                    <a:lnTo>
                      <a:pt x="262" y="901"/>
                    </a:lnTo>
                    <a:lnTo>
                      <a:pt x="272" y="850"/>
                    </a:lnTo>
                    <a:lnTo>
                      <a:pt x="279" y="796"/>
                    </a:lnTo>
                    <a:lnTo>
                      <a:pt x="287" y="737"/>
                    </a:lnTo>
                    <a:lnTo>
                      <a:pt x="295" y="673"/>
                    </a:lnTo>
                    <a:lnTo>
                      <a:pt x="300" y="599"/>
                    </a:lnTo>
                    <a:lnTo>
                      <a:pt x="300" y="582"/>
                    </a:lnTo>
                    <a:lnTo>
                      <a:pt x="300" y="563"/>
                    </a:lnTo>
                    <a:lnTo>
                      <a:pt x="300" y="538"/>
                    </a:lnTo>
                    <a:lnTo>
                      <a:pt x="300" y="513"/>
                    </a:lnTo>
                    <a:lnTo>
                      <a:pt x="300" y="486"/>
                    </a:lnTo>
                    <a:lnTo>
                      <a:pt x="298" y="464"/>
                    </a:lnTo>
                    <a:lnTo>
                      <a:pt x="296" y="441"/>
                    </a:lnTo>
                    <a:lnTo>
                      <a:pt x="296" y="426"/>
                    </a:lnTo>
                    <a:lnTo>
                      <a:pt x="289" y="405"/>
                    </a:lnTo>
                    <a:lnTo>
                      <a:pt x="272" y="386"/>
                    </a:lnTo>
                    <a:lnTo>
                      <a:pt x="249" y="367"/>
                    </a:lnTo>
                    <a:lnTo>
                      <a:pt x="224" y="352"/>
                    </a:lnTo>
                    <a:lnTo>
                      <a:pt x="198" y="334"/>
                    </a:lnTo>
                    <a:lnTo>
                      <a:pt x="173" y="321"/>
                    </a:lnTo>
                    <a:lnTo>
                      <a:pt x="150" y="308"/>
                    </a:lnTo>
                    <a:lnTo>
                      <a:pt x="133" y="298"/>
                    </a:lnTo>
                    <a:lnTo>
                      <a:pt x="120" y="287"/>
                    </a:lnTo>
                    <a:lnTo>
                      <a:pt x="105" y="268"/>
                    </a:lnTo>
                    <a:lnTo>
                      <a:pt x="87" y="243"/>
                    </a:lnTo>
                    <a:lnTo>
                      <a:pt x="70" y="217"/>
                    </a:lnTo>
                    <a:lnTo>
                      <a:pt x="53" y="184"/>
                    </a:lnTo>
                    <a:lnTo>
                      <a:pt x="38" y="152"/>
                    </a:lnTo>
                    <a:lnTo>
                      <a:pt x="27" y="118"/>
                    </a:lnTo>
                    <a:lnTo>
                      <a:pt x="21" y="85"/>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71" name="Freeform 178"/>
              <p:cNvSpPr>
                <a:spLocks/>
              </p:cNvSpPr>
              <p:nvPr/>
            </p:nvSpPr>
            <p:spPr bwMode="auto">
              <a:xfrm>
                <a:off x="2666" y="568"/>
                <a:ext cx="27" cy="521"/>
              </a:xfrm>
              <a:custGeom>
                <a:avLst/>
                <a:gdLst>
                  <a:gd name="T0" fmla="*/ 0 w 55"/>
                  <a:gd name="T1" fmla="*/ 1 h 1041"/>
                  <a:gd name="T2" fmla="*/ 0 w 55"/>
                  <a:gd name="T3" fmla="*/ 1 h 1041"/>
                  <a:gd name="T4" fmla="*/ 0 w 55"/>
                  <a:gd name="T5" fmla="*/ 1 h 1041"/>
                  <a:gd name="T6" fmla="*/ 0 w 55"/>
                  <a:gd name="T7" fmla="*/ 1 h 1041"/>
                  <a:gd name="T8" fmla="*/ 0 w 55"/>
                  <a:gd name="T9" fmla="*/ 1 h 1041"/>
                  <a:gd name="T10" fmla="*/ 0 w 55"/>
                  <a:gd name="T11" fmla="*/ 1 h 1041"/>
                  <a:gd name="T12" fmla="*/ 0 w 55"/>
                  <a:gd name="T13" fmla="*/ 1 h 1041"/>
                  <a:gd name="T14" fmla="*/ 0 w 55"/>
                  <a:gd name="T15" fmla="*/ 1 h 1041"/>
                  <a:gd name="T16" fmla="*/ 0 w 55"/>
                  <a:gd name="T17" fmla="*/ 0 h 1041"/>
                  <a:gd name="T18" fmla="*/ 0 w 55"/>
                  <a:gd name="T19" fmla="*/ 1 h 1041"/>
                  <a:gd name="T20" fmla="*/ 0 w 55"/>
                  <a:gd name="T21" fmla="*/ 1 h 1041"/>
                  <a:gd name="T22" fmla="*/ 0 w 55"/>
                  <a:gd name="T23" fmla="*/ 1 h 1041"/>
                  <a:gd name="T24" fmla="*/ 0 w 55"/>
                  <a:gd name="T25" fmla="*/ 1 h 1041"/>
                  <a:gd name="T26" fmla="*/ 0 w 55"/>
                  <a:gd name="T27" fmla="*/ 1 h 1041"/>
                  <a:gd name="T28" fmla="*/ 0 w 55"/>
                  <a:gd name="T29" fmla="*/ 1 h 1041"/>
                  <a:gd name="T30" fmla="*/ 0 w 55"/>
                  <a:gd name="T31" fmla="*/ 1 h 1041"/>
                  <a:gd name="T32" fmla="*/ 0 w 55"/>
                  <a:gd name="T33" fmla="*/ 1 h 1041"/>
                  <a:gd name="T34" fmla="*/ 0 w 55"/>
                  <a:gd name="T35" fmla="*/ 1 h 1041"/>
                  <a:gd name="T36" fmla="*/ 0 w 55"/>
                  <a:gd name="T37" fmla="*/ 1 h 1041"/>
                  <a:gd name="T38" fmla="*/ 0 w 55"/>
                  <a:gd name="T39" fmla="*/ 1 h 1041"/>
                  <a:gd name="T40" fmla="*/ 0 w 55"/>
                  <a:gd name="T41" fmla="*/ 1 h 1041"/>
                  <a:gd name="T42" fmla="*/ 0 w 55"/>
                  <a:gd name="T43" fmla="*/ 1 h 1041"/>
                  <a:gd name="T44" fmla="*/ 0 w 55"/>
                  <a:gd name="T45" fmla="*/ 1 h 1041"/>
                  <a:gd name="T46" fmla="*/ 0 w 55"/>
                  <a:gd name="T47" fmla="*/ 1 h 1041"/>
                  <a:gd name="T48" fmla="*/ 0 w 55"/>
                  <a:gd name="T49" fmla="*/ 1 h 1041"/>
                  <a:gd name="T50" fmla="*/ 0 w 55"/>
                  <a:gd name="T51" fmla="*/ 1 h 1041"/>
                  <a:gd name="T52" fmla="*/ 0 w 55"/>
                  <a:gd name="T53" fmla="*/ 1 h 1041"/>
                  <a:gd name="T54" fmla="*/ 0 w 55"/>
                  <a:gd name="T55" fmla="*/ 1 h 1041"/>
                  <a:gd name="T56" fmla="*/ 0 w 55"/>
                  <a:gd name="T57" fmla="*/ 1 h 1041"/>
                  <a:gd name="T58" fmla="*/ 0 w 55"/>
                  <a:gd name="T59" fmla="*/ 1 h 1041"/>
                  <a:gd name="T60" fmla="*/ 0 w 55"/>
                  <a:gd name="T61" fmla="*/ 1 h 1041"/>
                  <a:gd name="T62" fmla="*/ 0 w 55"/>
                  <a:gd name="T63" fmla="*/ 1 h 1041"/>
                  <a:gd name="T64" fmla="*/ 0 w 55"/>
                  <a:gd name="T65" fmla="*/ 1 h 1041"/>
                  <a:gd name="T66" fmla="*/ 0 w 55"/>
                  <a:gd name="T67" fmla="*/ 1 h 1041"/>
                  <a:gd name="T68" fmla="*/ 0 w 55"/>
                  <a:gd name="T69" fmla="*/ 1 h 1041"/>
                  <a:gd name="T70" fmla="*/ 0 w 55"/>
                  <a:gd name="T71" fmla="*/ 1 h 1041"/>
                  <a:gd name="T72" fmla="*/ 0 w 55"/>
                  <a:gd name="T73" fmla="*/ 1 h 1041"/>
                  <a:gd name="T74" fmla="*/ 0 w 55"/>
                  <a:gd name="T75" fmla="*/ 1 h 1041"/>
                  <a:gd name="T76" fmla="*/ 0 w 55"/>
                  <a:gd name="T77" fmla="*/ 1 h 1041"/>
                  <a:gd name="T78" fmla="*/ 0 w 55"/>
                  <a:gd name="T79" fmla="*/ 1 h 1041"/>
                  <a:gd name="T80" fmla="*/ 0 w 55"/>
                  <a:gd name="T81" fmla="*/ 1 h 1041"/>
                  <a:gd name="T82" fmla="*/ 0 w 55"/>
                  <a:gd name="T83" fmla="*/ 1 h 1041"/>
                  <a:gd name="T84" fmla="*/ 0 w 55"/>
                  <a:gd name="T85" fmla="*/ 1 h 1041"/>
                  <a:gd name="T86" fmla="*/ 0 w 55"/>
                  <a:gd name="T87" fmla="*/ 1 h 1041"/>
                  <a:gd name="T88" fmla="*/ 0 w 55"/>
                  <a:gd name="T89" fmla="*/ 1 h 1041"/>
                  <a:gd name="T90" fmla="*/ 0 w 55"/>
                  <a:gd name="T91" fmla="*/ 1 h 1041"/>
                  <a:gd name="T92" fmla="*/ 0 w 55"/>
                  <a:gd name="T93" fmla="*/ 1 h 1041"/>
                  <a:gd name="T94" fmla="*/ 0 w 55"/>
                  <a:gd name="T95" fmla="*/ 1 h 1041"/>
                  <a:gd name="T96" fmla="*/ 0 w 55"/>
                  <a:gd name="T97" fmla="*/ 1 h 1041"/>
                  <a:gd name="T98" fmla="*/ 0 w 55"/>
                  <a:gd name="T99" fmla="*/ 1 h 1041"/>
                  <a:gd name="T100" fmla="*/ 0 w 55"/>
                  <a:gd name="T101" fmla="*/ 1 h 1041"/>
                  <a:gd name="T102" fmla="*/ 0 w 55"/>
                  <a:gd name="T103" fmla="*/ 1 h 104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
                  <a:gd name="T157" fmla="*/ 0 h 1041"/>
                  <a:gd name="T158" fmla="*/ 55 w 55"/>
                  <a:gd name="T159" fmla="*/ 1041 h 104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 h="1041">
                    <a:moveTo>
                      <a:pt x="32" y="517"/>
                    </a:moveTo>
                    <a:lnTo>
                      <a:pt x="32" y="448"/>
                    </a:lnTo>
                    <a:lnTo>
                      <a:pt x="38" y="380"/>
                    </a:lnTo>
                    <a:lnTo>
                      <a:pt x="43" y="308"/>
                    </a:lnTo>
                    <a:lnTo>
                      <a:pt x="51" y="241"/>
                    </a:lnTo>
                    <a:lnTo>
                      <a:pt x="55" y="173"/>
                    </a:lnTo>
                    <a:lnTo>
                      <a:pt x="53" y="110"/>
                    </a:lnTo>
                    <a:lnTo>
                      <a:pt x="40" y="51"/>
                    </a:lnTo>
                    <a:lnTo>
                      <a:pt x="19" y="0"/>
                    </a:lnTo>
                    <a:lnTo>
                      <a:pt x="15" y="2"/>
                    </a:lnTo>
                    <a:lnTo>
                      <a:pt x="7" y="7"/>
                    </a:lnTo>
                    <a:lnTo>
                      <a:pt x="2" y="15"/>
                    </a:lnTo>
                    <a:lnTo>
                      <a:pt x="0" y="21"/>
                    </a:lnTo>
                    <a:lnTo>
                      <a:pt x="19" y="53"/>
                    </a:lnTo>
                    <a:lnTo>
                      <a:pt x="28" y="99"/>
                    </a:lnTo>
                    <a:lnTo>
                      <a:pt x="32" y="148"/>
                    </a:lnTo>
                    <a:lnTo>
                      <a:pt x="32" y="207"/>
                    </a:lnTo>
                    <a:lnTo>
                      <a:pt x="26" y="264"/>
                    </a:lnTo>
                    <a:lnTo>
                      <a:pt x="21" y="325"/>
                    </a:lnTo>
                    <a:lnTo>
                      <a:pt x="13" y="380"/>
                    </a:lnTo>
                    <a:lnTo>
                      <a:pt x="7" y="433"/>
                    </a:lnTo>
                    <a:lnTo>
                      <a:pt x="3" y="464"/>
                    </a:lnTo>
                    <a:lnTo>
                      <a:pt x="2" y="490"/>
                    </a:lnTo>
                    <a:lnTo>
                      <a:pt x="2" y="513"/>
                    </a:lnTo>
                    <a:lnTo>
                      <a:pt x="5" y="538"/>
                    </a:lnTo>
                    <a:lnTo>
                      <a:pt x="7" y="561"/>
                    </a:lnTo>
                    <a:lnTo>
                      <a:pt x="9" y="589"/>
                    </a:lnTo>
                    <a:lnTo>
                      <a:pt x="11" y="621"/>
                    </a:lnTo>
                    <a:lnTo>
                      <a:pt x="13" y="665"/>
                    </a:lnTo>
                    <a:lnTo>
                      <a:pt x="13" y="711"/>
                    </a:lnTo>
                    <a:lnTo>
                      <a:pt x="15" y="758"/>
                    </a:lnTo>
                    <a:lnTo>
                      <a:pt x="17" y="806"/>
                    </a:lnTo>
                    <a:lnTo>
                      <a:pt x="21" y="855"/>
                    </a:lnTo>
                    <a:lnTo>
                      <a:pt x="21" y="903"/>
                    </a:lnTo>
                    <a:lnTo>
                      <a:pt x="22" y="948"/>
                    </a:lnTo>
                    <a:lnTo>
                      <a:pt x="22" y="994"/>
                    </a:lnTo>
                    <a:lnTo>
                      <a:pt x="22" y="1041"/>
                    </a:lnTo>
                    <a:lnTo>
                      <a:pt x="24" y="1041"/>
                    </a:lnTo>
                    <a:lnTo>
                      <a:pt x="28" y="1040"/>
                    </a:lnTo>
                    <a:lnTo>
                      <a:pt x="30" y="1036"/>
                    </a:lnTo>
                    <a:lnTo>
                      <a:pt x="34" y="1038"/>
                    </a:lnTo>
                    <a:lnTo>
                      <a:pt x="40" y="1032"/>
                    </a:lnTo>
                    <a:lnTo>
                      <a:pt x="43" y="1024"/>
                    </a:lnTo>
                    <a:lnTo>
                      <a:pt x="41" y="960"/>
                    </a:lnTo>
                    <a:lnTo>
                      <a:pt x="40" y="895"/>
                    </a:lnTo>
                    <a:lnTo>
                      <a:pt x="40" y="832"/>
                    </a:lnTo>
                    <a:lnTo>
                      <a:pt x="38" y="771"/>
                    </a:lnTo>
                    <a:lnTo>
                      <a:pt x="36" y="709"/>
                    </a:lnTo>
                    <a:lnTo>
                      <a:pt x="34" y="648"/>
                    </a:lnTo>
                    <a:lnTo>
                      <a:pt x="32" y="583"/>
                    </a:lnTo>
                    <a:lnTo>
                      <a:pt x="32" y="517"/>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72" name="Freeform 179"/>
              <p:cNvSpPr>
                <a:spLocks/>
              </p:cNvSpPr>
              <p:nvPr/>
            </p:nvSpPr>
            <p:spPr bwMode="auto">
              <a:xfrm>
                <a:off x="2532" y="1100"/>
                <a:ext cx="18" cy="76"/>
              </a:xfrm>
              <a:custGeom>
                <a:avLst/>
                <a:gdLst>
                  <a:gd name="T0" fmla="*/ 1 w 36"/>
                  <a:gd name="T1" fmla="*/ 0 h 152"/>
                  <a:gd name="T2" fmla="*/ 1 w 36"/>
                  <a:gd name="T3" fmla="*/ 1 h 152"/>
                  <a:gd name="T4" fmla="*/ 1 w 36"/>
                  <a:gd name="T5" fmla="*/ 1 h 152"/>
                  <a:gd name="T6" fmla="*/ 1 w 36"/>
                  <a:gd name="T7" fmla="*/ 1 h 152"/>
                  <a:gd name="T8" fmla="*/ 1 w 36"/>
                  <a:gd name="T9" fmla="*/ 1 h 152"/>
                  <a:gd name="T10" fmla="*/ 1 w 36"/>
                  <a:gd name="T11" fmla="*/ 1 h 152"/>
                  <a:gd name="T12" fmla="*/ 1 w 36"/>
                  <a:gd name="T13" fmla="*/ 1 h 152"/>
                  <a:gd name="T14" fmla="*/ 1 w 36"/>
                  <a:gd name="T15" fmla="*/ 1 h 152"/>
                  <a:gd name="T16" fmla="*/ 1 w 36"/>
                  <a:gd name="T17" fmla="*/ 1 h 152"/>
                  <a:gd name="T18" fmla="*/ 1 w 36"/>
                  <a:gd name="T19" fmla="*/ 1 h 152"/>
                  <a:gd name="T20" fmla="*/ 1 w 36"/>
                  <a:gd name="T21" fmla="*/ 1 h 152"/>
                  <a:gd name="T22" fmla="*/ 1 w 36"/>
                  <a:gd name="T23" fmla="*/ 1 h 152"/>
                  <a:gd name="T24" fmla="*/ 1 w 36"/>
                  <a:gd name="T25" fmla="*/ 1 h 152"/>
                  <a:gd name="T26" fmla="*/ 1 w 36"/>
                  <a:gd name="T27" fmla="*/ 1 h 152"/>
                  <a:gd name="T28" fmla="*/ 1 w 36"/>
                  <a:gd name="T29" fmla="*/ 1 h 152"/>
                  <a:gd name="T30" fmla="*/ 1 w 36"/>
                  <a:gd name="T31" fmla="*/ 1 h 152"/>
                  <a:gd name="T32" fmla="*/ 1 w 36"/>
                  <a:gd name="T33" fmla="*/ 1 h 152"/>
                  <a:gd name="T34" fmla="*/ 1 w 36"/>
                  <a:gd name="T35" fmla="*/ 1 h 152"/>
                  <a:gd name="T36" fmla="*/ 0 w 36"/>
                  <a:gd name="T37" fmla="*/ 1 h 152"/>
                  <a:gd name="T38" fmla="*/ 0 w 36"/>
                  <a:gd name="T39" fmla="*/ 1 h 152"/>
                  <a:gd name="T40" fmla="*/ 1 w 36"/>
                  <a:gd name="T41" fmla="*/ 0 h 152"/>
                  <a:gd name="T42" fmla="*/ 1 w 36"/>
                  <a:gd name="T43" fmla="*/ 0 h 1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6"/>
                  <a:gd name="T67" fmla="*/ 0 h 152"/>
                  <a:gd name="T68" fmla="*/ 36 w 36"/>
                  <a:gd name="T69" fmla="*/ 152 h 15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6" h="152">
                    <a:moveTo>
                      <a:pt x="3" y="0"/>
                    </a:moveTo>
                    <a:lnTo>
                      <a:pt x="15" y="14"/>
                    </a:lnTo>
                    <a:lnTo>
                      <a:pt x="22" y="31"/>
                    </a:lnTo>
                    <a:lnTo>
                      <a:pt x="26" y="48"/>
                    </a:lnTo>
                    <a:lnTo>
                      <a:pt x="30" y="67"/>
                    </a:lnTo>
                    <a:lnTo>
                      <a:pt x="30" y="84"/>
                    </a:lnTo>
                    <a:lnTo>
                      <a:pt x="32" y="103"/>
                    </a:lnTo>
                    <a:lnTo>
                      <a:pt x="32" y="122"/>
                    </a:lnTo>
                    <a:lnTo>
                      <a:pt x="36" y="143"/>
                    </a:lnTo>
                    <a:lnTo>
                      <a:pt x="32" y="147"/>
                    </a:lnTo>
                    <a:lnTo>
                      <a:pt x="30" y="152"/>
                    </a:lnTo>
                    <a:lnTo>
                      <a:pt x="24" y="150"/>
                    </a:lnTo>
                    <a:lnTo>
                      <a:pt x="17" y="150"/>
                    </a:lnTo>
                    <a:lnTo>
                      <a:pt x="15" y="129"/>
                    </a:lnTo>
                    <a:lnTo>
                      <a:pt x="13" y="112"/>
                    </a:lnTo>
                    <a:lnTo>
                      <a:pt x="9" y="91"/>
                    </a:lnTo>
                    <a:lnTo>
                      <a:pt x="7" y="72"/>
                    </a:lnTo>
                    <a:lnTo>
                      <a:pt x="2" y="53"/>
                    </a:lnTo>
                    <a:lnTo>
                      <a:pt x="0" y="36"/>
                    </a:lnTo>
                    <a:lnTo>
                      <a:pt x="0" y="17"/>
                    </a:lnTo>
                    <a:lnTo>
                      <a:pt x="3"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73" name="Freeform 180"/>
              <p:cNvSpPr>
                <a:spLocks/>
              </p:cNvSpPr>
              <p:nvPr/>
            </p:nvSpPr>
            <p:spPr bwMode="auto">
              <a:xfrm>
                <a:off x="2479" y="391"/>
                <a:ext cx="102" cy="133"/>
              </a:xfrm>
              <a:custGeom>
                <a:avLst/>
                <a:gdLst>
                  <a:gd name="T0" fmla="*/ 0 w 205"/>
                  <a:gd name="T1" fmla="*/ 0 h 266"/>
                  <a:gd name="T2" fmla="*/ 0 w 205"/>
                  <a:gd name="T3" fmla="*/ 1 h 266"/>
                  <a:gd name="T4" fmla="*/ 0 w 205"/>
                  <a:gd name="T5" fmla="*/ 1 h 266"/>
                  <a:gd name="T6" fmla="*/ 0 w 205"/>
                  <a:gd name="T7" fmla="*/ 1 h 266"/>
                  <a:gd name="T8" fmla="*/ 0 w 205"/>
                  <a:gd name="T9" fmla="*/ 1 h 266"/>
                  <a:gd name="T10" fmla="*/ 0 w 205"/>
                  <a:gd name="T11" fmla="*/ 1 h 266"/>
                  <a:gd name="T12" fmla="*/ 0 w 205"/>
                  <a:gd name="T13" fmla="*/ 1 h 266"/>
                  <a:gd name="T14" fmla="*/ 0 w 205"/>
                  <a:gd name="T15" fmla="*/ 1 h 266"/>
                  <a:gd name="T16" fmla="*/ 0 w 205"/>
                  <a:gd name="T17" fmla="*/ 1 h 266"/>
                  <a:gd name="T18" fmla="*/ 0 w 205"/>
                  <a:gd name="T19" fmla="*/ 1 h 266"/>
                  <a:gd name="T20" fmla="*/ 0 w 205"/>
                  <a:gd name="T21" fmla="*/ 1 h 266"/>
                  <a:gd name="T22" fmla="*/ 0 w 205"/>
                  <a:gd name="T23" fmla="*/ 1 h 266"/>
                  <a:gd name="T24" fmla="*/ 0 w 205"/>
                  <a:gd name="T25" fmla="*/ 1 h 266"/>
                  <a:gd name="T26" fmla="*/ 0 w 205"/>
                  <a:gd name="T27" fmla="*/ 1 h 266"/>
                  <a:gd name="T28" fmla="*/ 0 w 205"/>
                  <a:gd name="T29" fmla="*/ 1 h 266"/>
                  <a:gd name="T30" fmla="*/ 0 w 205"/>
                  <a:gd name="T31" fmla="*/ 1 h 266"/>
                  <a:gd name="T32" fmla="*/ 0 w 205"/>
                  <a:gd name="T33" fmla="*/ 1 h 266"/>
                  <a:gd name="T34" fmla="*/ 0 w 205"/>
                  <a:gd name="T35" fmla="*/ 1 h 266"/>
                  <a:gd name="T36" fmla="*/ 0 w 205"/>
                  <a:gd name="T37" fmla="*/ 1 h 266"/>
                  <a:gd name="T38" fmla="*/ 0 w 205"/>
                  <a:gd name="T39" fmla="*/ 1 h 266"/>
                  <a:gd name="T40" fmla="*/ 0 w 205"/>
                  <a:gd name="T41" fmla="*/ 1 h 266"/>
                  <a:gd name="T42" fmla="*/ 0 w 205"/>
                  <a:gd name="T43" fmla="*/ 1 h 266"/>
                  <a:gd name="T44" fmla="*/ 0 w 205"/>
                  <a:gd name="T45" fmla="*/ 1 h 266"/>
                  <a:gd name="T46" fmla="*/ 0 w 205"/>
                  <a:gd name="T47" fmla="*/ 1 h 266"/>
                  <a:gd name="T48" fmla="*/ 0 w 205"/>
                  <a:gd name="T49" fmla="*/ 1 h 266"/>
                  <a:gd name="T50" fmla="*/ 0 w 205"/>
                  <a:gd name="T51" fmla="*/ 1 h 266"/>
                  <a:gd name="T52" fmla="*/ 0 w 205"/>
                  <a:gd name="T53" fmla="*/ 1 h 266"/>
                  <a:gd name="T54" fmla="*/ 0 w 205"/>
                  <a:gd name="T55" fmla="*/ 1 h 266"/>
                  <a:gd name="T56" fmla="*/ 0 w 205"/>
                  <a:gd name="T57" fmla="*/ 1 h 266"/>
                  <a:gd name="T58" fmla="*/ 0 w 205"/>
                  <a:gd name="T59" fmla="*/ 1 h 266"/>
                  <a:gd name="T60" fmla="*/ 0 w 205"/>
                  <a:gd name="T61" fmla="*/ 1 h 266"/>
                  <a:gd name="T62" fmla="*/ 0 w 205"/>
                  <a:gd name="T63" fmla="*/ 1 h 266"/>
                  <a:gd name="T64" fmla="*/ 0 w 205"/>
                  <a:gd name="T65" fmla="*/ 1 h 266"/>
                  <a:gd name="T66" fmla="*/ 0 w 205"/>
                  <a:gd name="T67" fmla="*/ 1 h 266"/>
                  <a:gd name="T68" fmla="*/ 0 w 205"/>
                  <a:gd name="T69" fmla="*/ 1 h 266"/>
                  <a:gd name="T70" fmla="*/ 0 w 205"/>
                  <a:gd name="T71" fmla="*/ 1 h 266"/>
                  <a:gd name="T72" fmla="*/ 0 w 205"/>
                  <a:gd name="T73" fmla="*/ 1 h 266"/>
                  <a:gd name="T74" fmla="*/ 0 w 205"/>
                  <a:gd name="T75" fmla="*/ 1 h 266"/>
                  <a:gd name="T76" fmla="*/ 0 w 205"/>
                  <a:gd name="T77" fmla="*/ 1 h 266"/>
                  <a:gd name="T78" fmla="*/ 0 w 205"/>
                  <a:gd name="T79" fmla="*/ 1 h 266"/>
                  <a:gd name="T80" fmla="*/ 0 w 205"/>
                  <a:gd name="T81" fmla="*/ 1 h 266"/>
                  <a:gd name="T82" fmla="*/ 0 w 205"/>
                  <a:gd name="T83" fmla="*/ 1 h 266"/>
                  <a:gd name="T84" fmla="*/ 0 w 205"/>
                  <a:gd name="T85" fmla="*/ 1 h 266"/>
                  <a:gd name="T86" fmla="*/ 0 w 205"/>
                  <a:gd name="T87" fmla="*/ 1 h 266"/>
                  <a:gd name="T88" fmla="*/ 0 w 205"/>
                  <a:gd name="T89" fmla="*/ 1 h 266"/>
                  <a:gd name="T90" fmla="*/ 0 w 205"/>
                  <a:gd name="T91" fmla="*/ 1 h 266"/>
                  <a:gd name="T92" fmla="*/ 0 w 205"/>
                  <a:gd name="T93" fmla="*/ 1 h 266"/>
                  <a:gd name="T94" fmla="*/ 0 w 205"/>
                  <a:gd name="T95" fmla="*/ 1 h 266"/>
                  <a:gd name="T96" fmla="*/ 0 w 205"/>
                  <a:gd name="T97" fmla="*/ 1 h 266"/>
                  <a:gd name="T98" fmla="*/ 0 w 205"/>
                  <a:gd name="T99" fmla="*/ 1 h 266"/>
                  <a:gd name="T100" fmla="*/ 0 w 205"/>
                  <a:gd name="T101" fmla="*/ 1 h 266"/>
                  <a:gd name="T102" fmla="*/ 0 w 205"/>
                  <a:gd name="T103" fmla="*/ 1 h 266"/>
                  <a:gd name="T104" fmla="*/ 0 w 205"/>
                  <a:gd name="T105" fmla="*/ 1 h 266"/>
                  <a:gd name="T106" fmla="*/ 0 w 205"/>
                  <a:gd name="T107" fmla="*/ 1 h 266"/>
                  <a:gd name="T108" fmla="*/ 0 w 205"/>
                  <a:gd name="T109" fmla="*/ 1 h 266"/>
                  <a:gd name="T110" fmla="*/ 0 w 205"/>
                  <a:gd name="T111" fmla="*/ 1 h 266"/>
                  <a:gd name="T112" fmla="*/ 0 w 205"/>
                  <a:gd name="T113" fmla="*/ 0 h 266"/>
                  <a:gd name="T114" fmla="*/ 0 w 205"/>
                  <a:gd name="T115" fmla="*/ 0 h 2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05"/>
                  <a:gd name="T175" fmla="*/ 0 h 266"/>
                  <a:gd name="T176" fmla="*/ 205 w 205"/>
                  <a:gd name="T177" fmla="*/ 266 h 2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05" h="266">
                    <a:moveTo>
                      <a:pt x="59" y="0"/>
                    </a:moveTo>
                    <a:lnTo>
                      <a:pt x="74" y="8"/>
                    </a:lnTo>
                    <a:lnTo>
                      <a:pt x="90" y="27"/>
                    </a:lnTo>
                    <a:lnTo>
                      <a:pt x="105" y="52"/>
                    </a:lnTo>
                    <a:lnTo>
                      <a:pt x="122" y="80"/>
                    </a:lnTo>
                    <a:lnTo>
                      <a:pt x="139" y="107"/>
                    </a:lnTo>
                    <a:lnTo>
                      <a:pt x="158" y="133"/>
                    </a:lnTo>
                    <a:lnTo>
                      <a:pt x="181" y="152"/>
                    </a:lnTo>
                    <a:lnTo>
                      <a:pt x="205" y="167"/>
                    </a:lnTo>
                    <a:lnTo>
                      <a:pt x="204" y="169"/>
                    </a:lnTo>
                    <a:lnTo>
                      <a:pt x="200" y="175"/>
                    </a:lnTo>
                    <a:lnTo>
                      <a:pt x="198" y="179"/>
                    </a:lnTo>
                    <a:lnTo>
                      <a:pt x="196" y="183"/>
                    </a:lnTo>
                    <a:lnTo>
                      <a:pt x="167" y="167"/>
                    </a:lnTo>
                    <a:lnTo>
                      <a:pt x="147" y="148"/>
                    </a:lnTo>
                    <a:lnTo>
                      <a:pt x="128" y="124"/>
                    </a:lnTo>
                    <a:lnTo>
                      <a:pt x="114" y="103"/>
                    </a:lnTo>
                    <a:lnTo>
                      <a:pt x="101" y="78"/>
                    </a:lnTo>
                    <a:lnTo>
                      <a:pt x="90" y="57"/>
                    </a:lnTo>
                    <a:lnTo>
                      <a:pt x="80" y="40"/>
                    </a:lnTo>
                    <a:lnTo>
                      <a:pt x="67" y="29"/>
                    </a:lnTo>
                    <a:lnTo>
                      <a:pt x="61" y="29"/>
                    </a:lnTo>
                    <a:lnTo>
                      <a:pt x="55" y="36"/>
                    </a:lnTo>
                    <a:lnTo>
                      <a:pt x="48" y="44"/>
                    </a:lnTo>
                    <a:lnTo>
                      <a:pt x="40" y="55"/>
                    </a:lnTo>
                    <a:lnTo>
                      <a:pt x="33" y="67"/>
                    </a:lnTo>
                    <a:lnTo>
                      <a:pt x="27" y="80"/>
                    </a:lnTo>
                    <a:lnTo>
                      <a:pt x="21" y="90"/>
                    </a:lnTo>
                    <a:lnTo>
                      <a:pt x="17" y="97"/>
                    </a:lnTo>
                    <a:lnTo>
                      <a:pt x="17" y="107"/>
                    </a:lnTo>
                    <a:lnTo>
                      <a:pt x="25" y="124"/>
                    </a:lnTo>
                    <a:lnTo>
                      <a:pt x="38" y="147"/>
                    </a:lnTo>
                    <a:lnTo>
                      <a:pt x="55" y="171"/>
                    </a:lnTo>
                    <a:lnTo>
                      <a:pt x="74" y="196"/>
                    </a:lnTo>
                    <a:lnTo>
                      <a:pt x="97" y="219"/>
                    </a:lnTo>
                    <a:lnTo>
                      <a:pt x="120" y="238"/>
                    </a:lnTo>
                    <a:lnTo>
                      <a:pt x="141" y="251"/>
                    </a:lnTo>
                    <a:lnTo>
                      <a:pt x="139" y="253"/>
                    </a:lnTo>
                    <a:lnTo>
                      <a:pt x="139" y="257"/>
                    </a:lnTo>
                    <a:lnTo>
                      <a:pt x="135" y="263"/>
                    </a:lnTo>
                    <a:lnTo>
                      <a:pt x="135" y="266"/>
                    </a:lnTo>
                    <a:lnTo>
                      <a:pt x="112" y="255"/>
                    </a:lnTo>
                    <a:lnTo>
                      <a:pt x="88" y="236"/>
                    </a:lnTo>
                    <a:lnTo>
                      <a:pt x="63" y="213"/>
                    </a:lnTo>
                    <a:lnTo>
                      <a:pt x="40" y="187"/>
                    </a:lnTo>
                    <a:lnTo>
                      <a:pt x="21" y="160"/>
                    </a:lnTo>
                    <a:lnTo>
                      <a:pt x="6" y="131"/>
                    </a:lnTo>
                    <a:lnTo>
                      <a:pt x="0" y="107"/>
                    </a:lnTo>
                    <a:lnTo>
                      <a:pt x="2" y="86"/>
                    </a:lnTo>
                    <a:lnTo>
                      <a:pt x="6" y="76"/>
                    </a:lnTo>
                    <a:lnTo>
                      <a:pt x="12" y="65"/>
                    </a:lnTo>
                    <a:lnTo>
                      <a:pt x="19" y="52"/>
                    </a:lnTo>
                    <a:lnTo>
                      <a:pt x="27" y="40"/>
                    </a:lnTo>
                    <a:lnTo>
                      <a:pt x="34" y="27"/>
                    </a:lnTo>
                    <a:lnTo>
                      <a:pt x="44" y="15"/>
                    </a:lnTo>
                    <a:lnTo>
                      <a:pt x="52" y="6"/>
                    </a:lnTo>
                    <a:lnTo>
                      <a:pt x="59"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74" name="Freeform 181"/>
              <p:cNvSpPr>
                <a:spLocks/>
              </p:cNvSpPr>
              <p:nvPr/>
            </p:nvSpPr>
            <p:spPr bwMode="auto">
              <a:xfrm>
                <a:off x="1749" y="553"/>
                <a:ext cx="649" cy="16"/>
              </a:xfrm>
              <a:custGeom>
                <a:avLst/>
                <a:gdLst>
                  <a:gd name="T0" fmla="*/ 1 w 1298"/>
                  <a:gd name="T1" fmla="*/ 0 h 33"/>
                  <a:gd name="T2" fmla="*/ 1 w 1298"/>
                  <a:gd name="T3" fmla="*/ 0 h 33"/>
                  <a:gd name="T4" fmla="*/ 1 w 1298"/>
                  <a:gd name="T5" fmla="*/ 0 h 33"/>
                  <a:gd name="T6" fmla="*/ 1 w 1298"/>
                  <a:gd name="T7" fmla="*/ 0 h 33"/>
                  <a:gd name="T8" fmla="*/ 1 w 1298"/>
                  <a:gd name="T9" fmla="*/ 0 h 33"/>
                  <a:gd name="T10" fmla="*/ 0 w 1298"/>
                  <a:gd name="T11" fmla="*/ 0 h 33"/>
                  <a:gd name="T12" fmla="*/ 1 w 1298"/>
                  <a:gd name="T13" fmla="*/ 0 h 33"/>
                  <a:gd name="T14" fmla="*/ 1 w 1298"/>
                  <a:gd name="T15" fmla="*/ 0 h 33"/>
                  <a:gd name="T16" fmla="*/ 1 w 1298"/>
                  <a:gd name="T17" fmla="*/ 0 h 33"/>
                  <a:gd name="T18" fmla="*/ 1 w 1298"/>
                  <a:gd name="T19" fmla="*/ 0 h 33"/>
                  <a:gd name="T20" fmla="*/ 1 w 1298"/>
                  <a:gd name="T21" fmla="*/ 0 h 33"/>
                  <a:gd name="T22" fmla="*/ 1 w 1298"/>
                  <a:gd name="T23" fmla="*/ 0 h 33"/>
                  <a:gd name="T24" fmla="*/ 1 w 1298"/>
                  <a:gd name="T25" fmla="*/ 0 h 33"/>
                  <a:gd name="T26" fmla="*/ 1 w 1298"/>
                  <a:gd name="T27" fmla="*/ 0 h 33"/>
                  <a:gd name="T28" fmla="*/ 1 w 1298"/>
                  <a:gd name="T29" fmla="*/ 0 h 33"/>
                  <a:gd name="T30" fmla="*/ 1 w 1298"/>
                  <a:gd name="T31" fmla="*/ 0 h 33"/>
                  <a:gd name="T32" fmla="*/ 1 w 1298"/>
                  <a:gd name="T33" fmla="*/ 0 h 33"/>
                  <a:gd name="T34" fmla="*/ 1 w 1298"/>
                  <a:gd name="T35" fmla="*/ 0 h 33"/>
                  <a:gd name="T36" fmla="*/ 1 w 1298"/>
                  <a:gd name="T37" fmla="*/ 0 h 33"/>
                  <a:gd name="T38" fmla="*/ 1 w 1298"/>
                  <a:gd name="T39" fmla="*/ 0 h 33"/>
                  <a:gd name="T40" fmla="*/ 1 w 1298"/>
                  <a:gd name="T41" fmla="*/ 0 h 33"/>
                  <a:gd name="T42" fmla="*/ 1 w 1298"/>
                  <a:gd name="T43" fmla="*/ 0 h 33"/>
                  <a:gd name="T44" fmla="*/ 1 w 1298"/>
                  <a:gd name="T45" fmla="*/ 0 h 33"/>
                  <a:gd name="T46" fmla="*/ 1 w 1298"/>
                  <a:gd name="T47" fmla="*/ 0 h 33"/>
                  <a:gd name="T48" fmla="*/ 1 w 1298"/>
                  <a:gd name="T49" fmla="*/ 0 h 33"/>
                  <a:gd name="T50" fmla="*/ 1 w 1298"/>
                  <a:gd name="T51" fmla="*/ 0 h 33"/>
                  <a:gd name="T52" fmla="*/ 1 w 1298"/>
                  <a:gd name="T53" fmla="*/ 0 h 33"/>
                  <a:gd name="T54" fmla="*/ 1 w 1298"/>
                  <a:gd name="T55" fmla="*/ 0 h 33"/>
                  <a:gd name="T56" fmla="*/ 1 w 1298"/>
                  <a:gd name="T57" fmla="*/ 0 h 33"/>
                  <a:gd name="T58" fmla="*/ 1 w 1298"/>
                  <a:gd name="T59" fmla="*/ 0 h 33"/>
                  <a:gd name="T60" fmla="*/ 1 w 1298"/>
                  <a:gd name="T61" fmla="*/ 0 h 33"/>
                  <a:gd name="T62" fmla="*/ 1 w 1298"/>
                  <a:gd name="T63" fmla="*/ 0 h 33"/>
                  <a:gd name="T64" fmla="*/ 1 w 1298"/>
                  <a:gd name="T65" fmla="*/ 0 h 33"/>
                  <a:gd name="T66" fmla="*/ 1 w 1298"/>
                  <a:gd name="T67" fmla="*/ 0 h 33"/>
                  <a:gd name="T68" fmla="*/ 1 w 1298"/>
                  <a:gd name="T69" fmla="*/ 0 h 33"/>
                  <a:gd name="T70" fmla="*/ 1 w 1298"/>
                  <a:gd name="T71" fmla="*/ 0 h 33"/>
                  <a:gd name="T72" fmla="*/ 1 w 1298"/>
                  <a:gd name="T73" fmla="*/ 0 h 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298"/>
                  <a:gd name="T112" fmla="*/ 0 h 33"/>
                  <a:gd name="T113" fmla="*/ 1298 w 1298"/>
                  <a:gd name="T114" fmla="*/ 33 h 3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298" h="33">
                    <a:moveTo>
                      <a:pt x="357" y="12"/>
                    </a:moveTo>
                    <a:lnTo>
                      <a:pt x="315" y="12"/>
                    </a:lnTo>
                    <a:lnTo>
                      <a:pt x="273" y="10"/>
                    </a:lnTo>
                    <a:lnTo>
                      <a:pt x="230" y="10"/>
                    </a:lnTo>
                    <a:lnTo>
                      <a:pt x="186" y="10"/>
                    </a:lnTo>
                    <a:lnTo>
                      <a:pt x="140" y="6"/>
                    </a:lnTo>
                    <a:lnTo>
                      <a:pt x="97" y="4"/>
                    </a:lnTo>
                    <a:lnTo>
                      <a:pt x="51" y="2"/>
                    </a:lnTo>
                    <a:lnTo>
                      <a:pt x="9" y="0"/>
                    </a:lnTo>
                    <a:lnTo>
                      <a:pt x="5" y="4"/>
                    </a:lnTo>
                    <a:lnTo>
                      <a:pt x="3" y="12"/>
                    </a:lnTo>
                    <a:lnTo>
                      <a:pt x="0" y="17"/>
                    </a:lnTo>
                    <a:lnTo>
                      <a:pt x="2" y="23"/>
                    </a:lnTo>
                    <a:lnTo>
                      <a:pt x="38" y="23"/>
                    </a:lnTo>
                    <a:lnTo>
                      <a:pt x="83" y="23"/>
                    </a:lnTo>
                    <a:lnTo>
                      <a:pt x="131" y="25"/>
                    </a:lnTo>
                    <a:lnTo>
                      <a:pt x="182" y="27"/>
                    </a:lnTo>
                    <a:lnTo>
                      <a:pt x="233" y="27"/>
                    </a:lnTo>
                    <a:lnTo>
                      <a:pt x="287" y="29"/>
                    </a:lnTo>
                    <a:lnTo>
                      <a:pt x="336" y="29"/>
                    </a:lnTo>
                    <a:lnTo>
                      <a:pt x="382" y="31"/>
                    </a:lnTo>
                    <a:lnTo>
                      <a:pt x="418" y="31"/>
                    </a:lnTo>
                    <a:lnTo>
                      <a:pt x="448" y="31"/>
                    </a:lnTo>
                    <a:lnTo>
                      <a:pt x="473" y="31"/>
                    </a:lnTo>
                    <a:lnTo>
                      <a:pt x="496" y="33"/>
                    </a:lnTo>
                    <a:lnTo>
                      <a:pt x="517" y="33"/>
                    </a:lnTo>
                    <a:lnTo>
                      <a:pt x="545" y="33"/>
                    </a:lnTo>
                    <a:lnTo>
                      <a:pt x="579" y="33"/>
                    </a:lnTo>
                    <a:lnTo>
                      <a:pt x="623" y="33"/>
                    </a:lnTo>
                    <a:lnTo>
                      <a:pt x="657" y="33"/>
                    </a:lnTo>
                    <a:lnTo>
                      <a:pt x="707" y="31"/>
                    </a:lnTo>
                    <a:lnTo>
                      <a:pt x="766" y="31"/>
                    </a:lnTo>
                    <a:lnTo>
                      <a:pt x="832" y="31"/>
                    </a:lnTo>
                    <a:lnTo>
                      <a:pt x="900" y="29"/>
                    </a:lnTo>
                    <a:lnTo>
                      <a:pt x="965" y="29"/>
                    </a:lnTo>
                    <a:lnTo>
                      <a:pt x="1024" y="29"/>
                    </a:lnTo>
                    <a:lnTo>
                      <a:pt x="1073" y="31"/>
                    </a:lnTo>
                    <a:lnTo>
                      <a:pt x="1108" y="31"/>
                    </a:lnTo>
                    <a:lnTo>
                      <a:pt x="1142" y="31"/>
                    </a:lnTo>
                    <a:lnTo>
                      <a:pt x="1174" y="31"/>
                    </a:lnTo>
                    <a:lnTo>
                      <a:pt x="1205" y="31"/>
                    </a:lnTo>
                    <a:lnTo>
                      <a:pt x="1233" y="31"/>
                    </a:lnTo>
                    <a:lnTo>
                      <a:pt x="1256" y="31"/>
                    </a:lnTo>
                    <a:lnTo>
                      <a:pt x="1279" y="31"/>
                    </a:lnTo>
                    <a:lnTo>
                      <a:pt x="1298" y="33"/>
                    </a:lnTo>
                    <a:lnTo>
                      <a:pt x="1298" y="27"/>
                    </a:lnTo>
                    <a:lnTo>
                      <a:pt x="1296" y="21"/>
                    </a:lnTo>
                    <a:lnTo>
                      <a:pt x="1296" y="16"/>
                    </a:lnTo>
                    <a:lnTo>
                      <a:pt x="1296" y="14"/>
                    </a:lnTo>
                    <a:lnTo>
                      <a:pt x="1277" y="12"/>
                    </a:lnTo>
                    <a:lnTo>
                      <a:pt x="1256" y="12"/>
                    </a:lnTo>
                    <a:lnTo>
                      <a:pt x="1231" y="12"/>
                    </a:lnTo>
                    <a:lnTo>
                      <a:pt x="1205" y="12"/>
                    </a:lnTo>
                    <a:lnTo>
                      <a:pt x="1174" y="12"/>
                    </a:lnTo>
                    <a:lnTo>
                      <a:pt x="1142" y="12"/>
                    </a:lnTo>
                    <a:lnTo>
                      <a:pt x="1108" y="12"/>
                    </a:lnTo>
                    <a:lnTo>
                      <a:pt x="1075" y="12"/>
                    </a:lnTo>
                    <a:lnTo>
                      <a:pt x="1005" y="12"/>
                    </a:lnTo>
                    <a:lnTo>
                      <a:pt x="942" y="12"/>
                    </a:lnTo>
                    <a:lnTo>
                      <a:pt x="883" y="12"/>
                    </a:lnTo>
                    <a:lnTo>
                      <a:pt x="826" y="12"/>
                    </a:lnTo>
                    <a:lnTo>
                      <a:pt x="771" y="12"/>
                    </a:lnTo>
                    <a:lnTo>
                      <a:pt x="716" y="12"/>
                    </a:lnTo>
                    <a:lnTo>
                      <a:pt x="659" y="12"/>
                    </a:lnTo>
                    <a:lnTo>
                      <a:pt x="600" y="14"/>
                    </a:lnTo>
                    <a:lnTo>
                      <a:pt x="562" y="14"/>
                    </a:lnTo>
                    <a:lnTo>
                      <a:pt x="530" y="14"/>
                    </a:lnTo>
                    <a:lnTo>
                      <a:pt x="503" y="14"/>
                    </a:lnTo>
                    <a:lnTo>
                      <a:pt x="477" y="14"/>
                    </a:lnTo>
                    <a:lnTo>
                      <a:pt x="450" y="12"/>
                    </a:lnTo>
                    <a:lnTo>
                      <a:pt x="423" y="12"/>
                    </a:lnTo>
                    <a:lnTo>
                      <a:pt x="391" y="12"/>
                    </a:lnTo>
                    <a:lnTo>
                      <a:pt x="357" y="1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75" name="Freeform 182"/>
              <p:cNvSpPr>
                <a:spLocks/>
              </p:cNvSpPr>
              <p:nvPr/>
            </p:nvSpPr>
            <p:spPr bwMode="auto">
              <a:xfrm>
                <a:off x="1730" y="575"/>
                <a:ext cx="678" cy="16"/>
              </a:xfrm>
              <a:custGeom>
                <a:avLst/>
                <a:gdLst>
                  <a:gd name="T0" fmla="*/ 0 w 1357"/>
                  <a:gd name="T1" fmla="*/ 1 h 32"/>
                  <a:gd name="T2" fmla="*/ 0 w 1357"/>
                  <a:gd name="T3" fmla="*/ 1 h 32"/>
                  <a:gd name="T4" fmla="*/ 0 w 1357"/>
                  <a:gd name="T5" fmla="*/ 1 h 32"/>
                  <a:gd name="T6" fmla="*/ 0 w 1357"/>
                  <a:gd name="T7" fmla="*/ 1 h 32"/>
                  <a:gd name="T8" fmla="*/ 0 w 1357"/>
                  <a:gd name="T9" fmla="*/ 1 h 32"/>
                  <a:gd name="T10" fmla="*/ 0 w 1357"/>
                  <a:gd name="T11" fmla="*/ 1 h 32"/>
                  <a:gd name="T12" fmla="*/ 0 w 1357"/>
                  <a:gd name="T13" fmla="*/ 1 h 32"/>
                  <a:gd name="T14" fmla="*/ 0 w 1357"/>
                  <a:gd name="T15" fmla="*/ 1 h 32"/>
                  <a:gd name="T16" fmla="*/ 0 w 1357"/>
                  <a:gd name="T17" fmla="*/ 1 h 32"/>
                  <a:gd name="T18" fmla="*/ 0 w 1357"/>
                  <a:gd name="T19" fmla="*/ 1 h 32"/>
                  <a:gd name="T20" fmla="*/ 0 w 1357"/>
                  <a:gd name="T21" fmla="*/ 1 h 32"/>
                  <a:gd name="T22" fmla="*/ 0 w 1357"/>
                  <a:gd name="T23" fmla="*/ 1 h 32"/>
                  <a:gd name="T24" fmla="*/ 0 w 1357"/>
                  <a:gd name="T25" fmla="*/ 1 h 32"/>
                  <a:gd name="T26" fmla="*/ 0 w 1357"/>
                  <a:gd name="T27" fmla="*/ 1 h 32"/>
                  <a:gd name="T28" fmla="*/ 0 w 1357"/>
                  <a:gd name="T29" fmla="*/ 1 h 32"/>
                  <a:gd name="T30" fmla="*/ 0 w 1357"/>
                  <a:gd name="T31" fmla="*/ 1 h 32"/>
                  <a:gd name="T32" fmla="*/ 0 w 1357"/>
                  <a:gd name="T33" fmla="*/ 1 h 32"/>
                  <a:gd name="T34" fmla="*/ 0 w 1357"/>
                  <a:gd name="T35" fmla="*/ 1 h 32"/>
                  <a:gd name="T36" fmla="*/ 0 w 1357"/>
                  <a:gd name="T37" fmla="*/ 1 h 32"/>
                  <a:gd name="T38" fmla="*/ 0 w 1357"/>
                  <a:gd name="T39" fmla="*/ 1 h 32"/>
                  <a:gd name="T40" fmla="*/ 0 w 1357"/>
                  <a:gd name="T41" fmla="*/ 1 h 32"/>
                  <a:gd name="T42" fmla="*/ 0 w 1357"/>
                  <a:gd name="T43" fmla="*/ 1 h 32"/>
                  <a:gd name="T44" fmla="*/ 0 w 1357"/>
                  <a:gd name="T45" fmla="*/ 1 h 32"/>
                  <a:gd name="T46" fmla="*/ 0 w 1357"/>
                  <a:gd name="T47" fmla="*/ 1 h 32"/>
                  <a:gd name="T48" fmla="*/ 0 w 1357"/>
                  <a:gd name="T49" fmla="*/ 1 h 32"/>
                  <a:gd name="T50" fmla="*/ 0 w 1357"/>
                  <a:gd name="T51" fmla="*/ 1 h 32"/>
                  <a:gd name="T52" fmla="*/ 0 w 1357"/>
                  <a:gd name="T53" fmla="*/ 1 h 32"/>
                  <a:gd name="T54" fmla="*/ 0 w 1357"/>
                  <a:gd name="T55" fmla="*/ 1 h 32"/>
                  <a:gd name="T56" fmla="*/ 0 w 1357"/>
                  <a:gd name="T57" fmla="*/ 1 h 32"/>
                  <a:gd name="T58" fmla="*/ 0 w 1357"/>
                  <a:gd name="T59" fmla="*/ 1 h 32"/>
                  <a:gd name="T60" fmla="*/ 0 w 1357"/>
                  <a:gd name="T61" fmla="*/ 1 h 32"/>
                  <a:gd name="T62" fmla="*/ 0 w 1357"/>
                  <a:gd name="T63" fmla="*/ 1 h 32"/>
                  <a:gd name="T64" fmla="*/ 0 w 1357"/>
                  <a:gd name="T65" fmla="*/ 1 h 32"/>
                  <a:gd name="T66" fmla="*/ 0 w 1357"/>
                  <a:gd name="T67" fmla="*/ 1 h 32"/>
                  <a:gd name="T68" fmla="*/ 0 w 1357"/>
                  <a:gd name="T69" fmla="*/ 1 h 32"/>
                  <a:gd name="T70" fmla="*/ 0 w 1357"/>
                  <a:gd name="T71" fmla="*/ 1 h 32"/>
                  <a:gd name="T72" fmla="*/ 0 w 1357"/>
                  <a:gd name="T73" fmla="*/ 1 h 3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357"/>
                  <a:gd name="T112" fmla="*/ 0 h 32"/>
                  <a:gd name="T113" fmla="*/ 1357 w 1357"/>
                  <a:gd name="T114" fmla="*/ 32 h 3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357" h="32">
                    <a:moveTo>
                      <a:pt x="359" y="8"/>
                    </a:moveTo>
                    <a:lnTo>
                      <a:pt x="317" y="8"/>
                    </a:lnTo>
                    <a:lnTo>
                      <a:pt x="275" y="8"/>
                    </a:lnTo>
                    <a:lnTo>
                      <a:pt x="232" y="6"/>
                    </a:lnTo>
                    <a:lnTo>
                      <a:pt x="188" y="6"/>
                    </a:lnTo>
                    <a:lnTo>
                      <a:pt x="142" y="4"/>
                    </a:lnTo>
                    <a:lnTo>
                      <a:pt x="97" y="4"/>
                    </a:lnTo>
                    <a:lnTo>
                      <a:pt x="51" y="2"/>
                    </a:lnTo>
                    <a:lnTo>
                      <a:pt x="9" y="0"/>
                    </a:lnTo>
                    <a:lnTo>
                      <a:pt x="5" y="2"/>
                    </a:lnTo>
                    <a:lnTo>
                      <a:pt x="3" y="8"/>
                    </a:lnTo>
                    <a:lnTo>
                      <a:pt x="0" y="15"/>
                    </a:lnTo>
                    <a:lnTo>
                      <a:pt x="0" y="21"/>
                    </a:lnTo>
                    <a:lnTo>
                      <a:pt x="40" y="21"/>
                    </a:lnTo>
                    <a:lnTo>
                      <a:pt x="83" y="21"/>
                    </a:lnTo>
                    <a:lnTo>
                      <a:pt x="131" y="21"/>
                    </a:lnTo>
                    <a:lnTo>
                      <a:pt x="184" y="23"/>
                    </a:lnTo>
                    <a:lnTo>
                      <a:pt x="235" y="25"/>
                    </a:lnTo>
                    <a:lnTo>
                      <a:pt x="289" y="25"/>
                    </a:lnTo>
                    <a:lnTo>
                      <a:pt x="338" y="27"/>
                    </a:lnTo>
                    <a:lnTo>
                      <a:pt x="384" y="29"/>
                    </a:lnTo>
                    <a:lnTo>
                      <a:pt x="420" y="29"/>
                    </a:lnTo>
                    <a:lnTo>
                      <a:pt x="448" y="29"/>
                    </a:lnTo>
                    <a:lnTo>
                      <a:pt x="473" y="30"/>
                    </a:lnTo>
                    <a:lnTo>
                      <a:pt x="496" y="30"/>
                    </a:lnTo>
                    <a:lnTo>
                      <a:pt x="518" y="30"/>
                    </a:lnTo>
                    <a:lnTo>
                      <a:pt x="547" y="32"/>
                    </a:lnTo>
                    <a:lnTo>
                      <a:pt x="581" y="32"/>
                    </a:lnTo>
                    <a:lnTo>
                      <a:pt x="625" y="32"/>
                    </a:lnTo>
                    <a:lnTo>
                      <a:pt x="659" y="30"/>
                    </a:lnTo>
                    <a:lnTo>
                      <a:pt x="709" y="30"/>
                    </a:lnTo>
                    <a:lnTo>
                      <a:pt x="767" y="29"/>
                    </a:lnTo>
                    <a:lnTo>
                      <a:pt x="834" y="29"/>
                    </a:lnTo>
                    <a:lnTo>
                      <a:pt x="902" y="27"/>
                    </a:lnTo>
                    <a:lnTo>
                      <a:pt x="969" y="27"/>
                    </a:lnTo>
                    <a:lnTo>
                      <a:pt x="1028" y="27"/>
                    </a:lnTo>
                    <a:lnTo>
                      <a:pt x="1075" y="29"/>
                    </a:lnTo>
                    <a:lnTo>
                      <a:pt x="1113" y="27"/>
                    </a:lnTo>
                    <a:lnTo>
                      <a:pt x="1151" y="27"/>
                    </a:lnTo>
                    <a:lnTo>
                      <a:pt x="1193" y="27"/>
                    </a:lnTo>
                    <a:lnTo>
                      <a:pt x="1233" y="27"/>
                    </a:lnTo>
                    <a:lnTo>
                      <a:pt x="1269" y="25"/>
                    </a:lnTo>
                    <a:lnTo>
                      <a:pt x="1303" y="25"/>
                    </a:lnTo>
                    <a:lnTo>
                      <a:pt x="1334" y="23"/>
                    </a:lnTo>
                    <a:lnTo>
                      <a:pt x="1357" y="23"/>
                    </a:lnTo>
                    <a:lnTo>
                      <a:pt x="1355" y="19"/>
                    </a:lnTo>
                    <a:lnTo>
                      <a:pt x="1355" y="15"/>
                    </a:lnTo>
                    <a:lnTo>
                      <a:pt x="1351" y="10"/>
                    </a:lnTo>
                    <a:lnTo>
                      <a:pt x="1353" y="8"/>
                    </a:lnTo>
                    <a:lnTo>
                      <a:pt x="1324" y="8"/>
                    </a:lnTo>
                    <a:lnTo>
                      <a:pt x="1294" y="8"/>
                    </a:lnTo>
                    <a:lnTo>
                      <a:pt x="1260" y="8"/>
                    </a:lnTo>
                    <a:lnTo>
                      <a:pt x="1224" y="8"/>
                    </a:lnTo>
                    <a:lnTo>
                      <a:pt x="1186" y="8"/>
                    </a:lnTo>
                    <a:lnTo>
                      <a:pt x="1148" y="8"/>
                    </a:lnTo>
                    <a:lnTo>
                      <a:pt x="1111" y="8"/>
                    </a:lnTo>
                    <a:lnTo>
                      <a:pt x="1077" y="8"/>
                    </a:lnTo>
                    <a:lnTo>
                      <a:pt x="1007" y="8"/>
                    </a:lnTo>
                    <a:lnTo>
                      <a:pt x="944" y="10"/>
                    </a:lnTo>
                    <a:lnTo>
                      <a:pt x="885" y="10"/>
                    </a:lnTo>
                    <a:lnTo>
                      <a:pt x="828" y="10"/>
                    </a:lnTo>
                    <a:lnTo>
                      <a:pt x="771" y="10"/>
                    </a:lnTo>
                    <a:lnTo>
                      <a:pt x="716" y="10"/>
                    </a:lnTo>
                    <a:lnTo>
                      <a:pt x="659" y="10"/>
                    </a:lnTo>
                    <a:lnTo>
                      <a:pt x="598" y="11"/>
                    </a:lnTo>
                    <a:lnTo>
                      <a:pt x="562" y="11"/>
                    </a:lnTo>
                    <a:lnTo>
                      <a:pt x="532" y="11"/>
                    </a:lnTo>
                    <a:lnTo>
                      <a:pt x="503" y="11"/>
                    </a:lnTo>
                    <a:lnTo>
                      <a:pt x="479" y="11"/>
                    </a:lnTo>
                    <a:lnTo>
                      <a:pt x="452" y="10"/>
                    </a:lnTo>
                    <a:lnTo>
                      <a:pt x="423" y="10"/>
                    </a:lnTo>
                    <a:lnTo>
                      <a:pt x="393" y="8"/>
                    </a:lnTo>
                    <a:lnTo>
                      <a:pt x="359" y="8"/>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76" name="Freeform 183"/>
              <p:cNvSpPr>
                <a:spLocks/>
              </p:cNvSpPr>
              <p:nvPr/>
            </p:nvSpPr>
            <p:spPr bwMode="auto">
              <a:xfrm>
                <a:off x="1944" y="437"/>
                <a:ext cx="68" cy="34"/>
              </a:xfrm>
              <a:custGeom>
                <a:avLst/>
                <a:gdLst>
                  <a:gd name="T0" fmla="*/ 0 w 137"/>
                  <a:gd name="T1" fmla="*/ 0 h 69"/>
                  <a:gd name="T2" fmla="*/ 0 w 137"/>
                  <a:gd name="T3" fmla="*/ 0 h 69"/>
                  <a:gd name="T4" fmla="*/ 0 w 137"/>
                  <a:gd name="T5" fmla="*/ 0 h 69"/>
                  <a:gd name="T6" fmla="*/ 0 w 137"/>
                  <a:gd name="T7" fmla="*/ 0 h 69"/>
                  <a:gd name="T8" fmla="*/ 0 w 137"/>
                  <a:gd name="T9" fmla="*/ 0 h 69"/>
                  <a:gd name="T10" fmla="*/ 0 w 137"/>
                  <a:gd name="T11" fmla="*/ 0 h 69"/>
                  <a:gd name="T12" fmla="*/ 0 w 137"/>
                  <a:gd name="T13" fmla="*/ 0 h 69"/>
                  <a:gd name="T14" fmla="*/ 0 w 137"/>
                  <a:gd name="T15" fmla="*/ 0 h 69"/>
                  <a:gd name="T16" fmla="*/ 0 w 137"/>
                  <a:gd name="T17" fmla="*/ 0 h 69"/>
                  <a:gd name="T18" fmla="*/ 0 w 137"/>
                  <a:gd name="T19" fmla="*/ 0 h 69"/>
                  <a:gd name="T20" fmla="*/ 0 w 137"/>
                  <a:gd name="T21" fmla="*/ 0 h 69"/>
                  <a:gd name="T22" fmla="*/ 0 w 137"/>
                  <a:gd name="T23" fmla="*/ 0 h 69"/>
                  <a:gd name="T24" fmla="*/ 0 w 137"/>
                  <a:gd name="T25" fmla="*/ 0 h 69"/>
                  <a:gd name="T26" fmla="*/ 0 w 137"/>
                  <a:gd name="T27" fmla="*/ 0 h 69"/>
                  <a:gd name="T28" fmla="*/ 0 w 137"/>
                  <a:gd name="T29" fmla="*/ 0 h 69"/>
                  <a:gd name="T30" fmla="*/ 0 w 137"/>
                  <a:gd name="T31" fmla="*/ 0 h 69"/>
                  <a:gd name="T32" fmla="*/ 0 w 137"/>
                  <a:gd name="T33" fmla="*/ 0 h 69"/>
                  <a:gd name="T34" fmla="*/ 0 w 137"/>
                  <a:gd name="T35" fmla="*/ 0 h 69"/>
                  <a:gd name="T36" fmla="*/ 0 w 137"/>
                  <a:gd name="T37" fmla="*/ 0 h 69"/>
                  <a:gd name="T38" fmla="*/ 0 w 137"/>
                  <a:gd name="T39" fmla="*/ 0 h 69"/>
                  <a:gd name="T40" fmla="*/ 0 w 137"/>
                  <a:gd name="T41" fmla="*/ 0 h 69"/>
                  <a:gd name="T42" fmla="*/ 0 w 137"/>
                  <a:gd name="T43" fmla="*/ 0 h 69"/>
                  <a:gd name="T44" fmla="*/ 0 w 137"/>
                  <a:gd name="T45" fmla="*/ 0 h 69"/>
                  <a:gd name="T46" fmla="*/ 0 w 137"/>
                  <a:gd name="T47" fmla="*/ 0 h 69"/>
                  <a:gd name="T48" fmla="*/ 0 w 137"/>
                  <a:gd name="T49" fmla="*/ 0 h 69"/>
                  <a:gd name="T50" fmla="*/ 0 w 137"/>
                  <a:gd name="T51" fmla="*/ 0 h 69"/>
                  <a:gd name="T52" fmla="*/ 0 w 137"/>
                  <a:gd name="T53" fmla="*/ 0 h 69"/>
                  <a:gd name="T54" fmla="*/ 0 w 137"/>
                  <a:gd name="T55" fmla="*/ 0 h 69"/>
                  <a:gd name="T56" fmla="*/ 0 w 137"/>
                  <a:gd name="T57" fmla="*/ 0 h 69"/>
                  <a:gd name="T58" fmla="*/ 0 w 137"/>
                  <a:gd name="T59" fmla="*/ 0 h 69"/>
                  <a:gd name="T60" fmla="*/ 0 w 137"/>
                  <a:gd name="T61" fmla="*/ 0 h 69"/>
                  <a:gd name="T62" fmla="*/ 0 w 137"/>
                  <a:gd name="T63" fmla="*/ 0 h 69"/>
                  <a:gd name="T64" fmla="*/ 0 w 137"/>
                  <a:gd name="T65" fmla="*/ 0 h 69"/>
                  <a:gd name="T66" fmla="*/ 0 w 137"/>
                  <a:gd name="T67" fmla="*/ 0 h 69"/>
                  <a:gd name="T68" fmla="*/ 0 w 137"/>
                  <a:gd name="T69" fmla="*/ 0 h 69"/>
                  <a:gd name="T70" fmla="*/ 0 w 137"/>
                  <a:gd name="T71" fmla="*/ 0 h 69"/>
                  <a:gd name="T72" fmla="*/ 0 w 137"/>
                  <a:gd name="T73" fmla="*/ 0 h 69"/>
                  <a:gd name="T74" fmla="*/ 0 w 137"/>
                  <a:gd name="T75" fmla="*/ 0 h 69"/>
                  <a:gd name="T76" fmla="*/ 0 w 137"/>
                  <a:gd name="T77" fmla="*/ 0 h 69"/>
                  <a:gd name="T78" fmla="*/ 0 w 137"/>
                  <a:gd name="T79" fmla="*/ 0 h 6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7"/>
                  <a:gd name="T121" fmla="*/ 0 h 69"/>
                  <a:gd name="T122" fmla="*/ 137 w 137"/>
                  <a:gd name="T123" fmla="*/ 69 h 6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7" h="69">
                    <a:moveTo>
                      <a:pt x="38" y="2"/>
                    </a:moveTo>
                    <a:lnTo>
                      <a:pt x="55" y="0"/>
                    </a:lnTo>
                    <a:lnTo>
                      <a:pt x="76" y="2"/>
                    </a:lnTo>
                    <a:lnTo>
                      <a:pt x="97" y="4"/>
                    </a:lnTo>
                    <a:lnTo>
                      <a:pt x="114" y="10"/>
                    </a:lnTo>
                    <a:lnTo>
                      <a:pt x="128" y="16"/>
                    </a:lnTo>
                    <a:lnTo>
                      <a:pt x="135" y="29"/>
                    </a:lnTo>
                    <a:lnTo>
                      <a:pt x="137" y="44"/>
                    </a:lnTo>
                    <a:lnTo>
                      <a:pt x="129" y="69"/>
                    </a:lnTo>
                    <a:lnTo>
                      <a:pt x="122" y="67"/>
                    </a:lnTo>
                    <a:lnTo>
                      <a:pt x="116" y="67"/>
                    </a:lnTo>
                    <a:lnTo>
                      <a:pt x="118" y="56"/>
                    </a:lnTo>
                    <a:lnTo>
                      <a:pt x="118" y="46"/>
                    </a:lnTo>
                    <a:lnTo>
                      <a:pt x="118" y="37"/>
                    </a:lnTo>
                    <a:lnTo>
                      <a:pt x="116" y="29"/>
                    </a:lnTo>
                    <a:lnTo>
                      <a:pt x="109" y="25"/>
                    </a:lnTo>
                    <a:lnTo>
                      <a:pt x="99" y="21"/>
                    </a:lnTo>
                    <a:lnTo>
                      <a:pt x="88" y="18"/>
                    </a:lnTo>
                    <a:lnTo>
                      <a:pt x="74" y="16"/>
                    </a:lnTo>
                    <a:lnTo>
                      <a:pt x="61" y="14"/>
                    </a:lnTo>
                    <a:lnTo>
                      <a:pt x="48" y="16"/>
                    </a:lnTo>
                    <a:lnTo>
                      <a:pt x="36" y="18"/>
                    </a:lnTo>
                    <a:lnTo>
                      <a:pt x="27" y="23"/>
                    </a:lnTo>
                    <a:lnTo>
                      <a:pt x="23" y="27"/>
                    </a:lnTo>
                    <a:lnTo>
                      <a:pt x="23" y="37"/>
                    </a:lnTo>
                    <a:lnTo>
                      <a:pt x="23" y="44"/>
                    </a:lnTo>
                    <a:lnTo>
                      <a:pt x="23" y="54"/>
                    </a:lnTo>
                    <a:lnTo>
                      <a:pt x="19" y="59"/>
                    </a:lnTo>
                    <a:lnTo>
                      <a:pt x="19" y="67"/>
                    </a:lnTo>
                    <a:lnTo>
                      <a:pt x="10" y="63"/>
                    </a:lnTo>
                    <a:lnTo>
                      <a:pt x="6" y="61"/>
                    </a:lnTo>
                    <a:lnTo>
                      <a:pt x="2" y="50"/>
                    </a:lnTo>
                    <a:lnTo>
                      <a:pt x="0" y="40"/>
                    </a:lnTo>
                    <a:lnTo>
                      <a:pt x="0" y="29"/>
                    </a:lnTo>
                    <a:lnTo>
                      <a:pt x="4" y="21"/>
                    </a:lnTo>
                    <a:lnTo>
                      <a:pt x="8" y="12"/>
                    </a:lnTo>
                    <a:lnTo>
                      <a:pt x="17" y="8"/>
                    </a:lnTo>
                    <a:lnTo>
                      <a:pt x="25" y="4"/>
                    </a:lnTo>
                    <a:lnTo>
                      <a:pt x="38" y="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77" name="Freeform 184"/>
              <p:cNvSpPr>
                <a:spLocks/>
              </p:cNvSpPr>
              <p:nvPr/>
            </p:nvSpPr>
            <p:spPr bwMode="auto">
              <a:xfrm>
                <a:off x="1927" y="463"/>
                <a:ext cx="19" cy="20"/>
              </a:xfrm>
              <a:custGeom>
                <a:avLst/>
                <a:gdLst>
                  <a:gd name="T0" fmla="*/ 0 w 40"/>
                  <a:gd name="T1" fmla="*/ 1 h 40"/>
                  <a:gd name="T2" fmla="*/ 0 w 40"/>
                  <a:gd name="T3" fmla="*/ 1 h 40"/>
                  <a:gd name="T4" fmla="*/ 0 w 40"/>
                  <a:gd name="T5" fmla="*/ 1 h 40"/>
                  <a:gd name="T6" fmla="*/ 0 w 40"/>
                  <a:gd name="T7" fmla="*/ 1 h 40"/>
                  <a:gd name="T8" fmla="*/ 0 w 40"/>
                  <a:gd name="T9" fmla="*/ 1 h 40"/>
                  <a:gd name="T10" fmla="*/ 0 w 40"/>
                  <a:gd name="T11" fmla="*/ 1 h 40"/>
                  <a:gd name="T12" fmla="*/ 0 w 40"/>
                  <a:gd name="T13" fmla="*/ 0 h 40"/>
                  <a:gd name="T14" fmla="*/ 0 w 40"/>
                  <a:gd name="T15" fmla="*/ 1 h 40"/>
                  <a:gd name="T16" fmla="*/ 0 w 40"/>
                  <a:gd name="T17" fmla="*/ 1 h 40"/>
                  <a:gd name="T18" fmla="*/ 0 w 40"/>
                  <a:gd name="T19" fmla="*/ 1 h 4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40"/>
                  <a:gd name="T32" fmla="*/ 40 w 40"/>
                  <a:gd name="T33" fmla="*/ 40 h 4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40">
                    <a:moveTo>
                      <a:pt x="30" y="24"/>
                    </a:moveTo>
                    <a:lnTo>
                      <a:pt x="23" y="30"/>
                    </a:lnTo>
                    <a:lnTo>
                      <a:pt x="17" y="38"/>
                    </a:lnTo>
                    <a:lnTo>
                      <a:pt x="0" y="40"/>
                    </a:lnTo>
                    <a:lnTo>
                      <a:pt x="4" y="15"/>
                    </a:lnTo>
                    <a:lnTo>
                      <a:pt x="11" y="5"/>
                    </a:lnTo>
                    <a:lnTo>
                      <a:pt x="21" y="0"/>
                    </a:lnTo>
                    <a:lnTo>
                      <a:pt x="40" y="5"/>
                    </a:lnTo>
                    <a:lnTo>
                      <a:pt x="30" y="24"/>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78" name="Freeform 185"/>
              <p:cNvSpPr>
                <a:spLocks/>
              </p:cNvSpPr>
              <p:nvPr/>
            </p:nvSpPr>
            <p:spPr bwMode="auto">
              <a:xfrm>
                <a:off x="1916" y="457"/>
                <a:ext cx="121" cy="81"/>
              </a:xfrm>
              <a:custGeom>
                <a:avLst/>
                <a:gdLst>
                  <a:gd name="T0" fmla="*/ 1 w 242"/>
                  <a:gd name="T1" fmla="*/ 0 h 164"/>
                  <a:gd name="T2" fmla="*/ 1 w 242"/>
                  <a:gd name="T3" fmla="*/ 0 h 164"/>
                  <a:gd name="T4" fmla="*/ 1 w 242"/>
                  <a:gd name="T5" fmla="*/ 0 h 164"/>
                  <a:gd name="T6" fmla="*/ 1 w 242"/>
                  <a:gd name="T7" fmla="*/ 0 h 164"/>
                  <a:gd name="T8" fmla="*/ 1 w 242"/>
                  <a:gd name="T9" fmla="*/ 0 h 164"/>
                  <a:gd name="T10" fmla="*/ 1 w 242"/>
                  <a:gd name="T11" fmla="*/ 0 h 164"/>
                  <a:gd name="T12" fmla="*/ 1 w 242"/>
                  <a:gd name="T13" fmla="*/ 0 h 164"/>
                  <a:gd name="T14" fmla="*/ 1 w 242"/>
                  <a:gd name="T15" fmla="*/ 0 h 164"/>
                  <a:gd name="T16" fmla="*/ 1 w 242"/>
                  <a:gd name="T17" fmla="*/ 0 h 164"/>
                  <a:gd name="T18" fmla="*/ 1 w 242"/>
                  <a:gd name="T19" fmla="*/ 0 h 164"/>
                  <a:gd name="T20" fmla="*/ 1 w 242"/>
                  <a:gd name="T21" fmla="*/ 0 h 164"/>
                  <a:gd name="T22" fmla="*/ 1 w 242"/>
                  <a:gd name="T23" fmla="*/ 0 h 164"/>
                  <a:gd name="T24" fmla="*/ 1 w 242"/>
                  <a:gd name="T25" fmla="*/ 0 h 164"/>
                  <a:gd name="T26" fmla="*/ 1 w 242"/>
                  <a:gd name="T27" fmla="*/ 0 h 164"/>
                  <a:gd name="T28" fmla="*/ 1 w 242"/>
                  <a:gd name="T29" fmla="*/ 0 h 164"/>
                  <a:gd name="T30" fmla="*/ 1 w 242"/>
                  <a:gd name="T31" fmla="*/ 0 h 164"/>
                  <a:gd name="T32" fmla="*/ 1 w 242"/>
                  <a:gd name="T33" fmla="*/ 0 h 164"/>
                  <a:gd name="T34" fmla="*/ 1 w 242"/>
                  <a:gd name="T35" fmla="*/ 0 h 164"/>
                  <a:gd name="T36" fmla="*/ 1 w 242"/>
                  <a:gd name="T37" fmla="*/ 0 h 164"/>
                  <a:gd name="T38" fmla="*/ 1 w 242"/>
                  <a:gd name="T39" fmla="*/ 0 h 164"/>
                  <a:gd name="T40" fmla="*/ 1 w 242"/>
                  <a:gd name="T41" fmla="*/ 0 h 164"/>
                  <a:gd name="T42" fmla="*/ 1 w 242"/>
                  <a:gd name="T43" fmla="*/ 0 h 164"/>
                  <a:gd name="T44" fmla="*/ 1 w 242"/>
                  <a:gd name="T45" fmla="*/ 0 h 164"/>
                  <a:gd name="T46" fmla="*/ 1 w 242"/>
                  <a:gd name="T47" fmla="*/ 0 h 164"/>
                  <a:gd name="T48" fmla="*/ 0 w 242"/>
                  <a:gd name="T49" fmla="*/ 0 h 164"/>
                  <a:gd name="T50" fmla="*/ 1 w 242"/>
                  <a:gd name="T51" fmla="*/ 0 h 164"/>
                  <a:gd name="T52" fmla="*/ 1 w 242"/>
                  <a:gd name="T53" fmla="*/ 0 h 164"/>
                  <a:gd name="T54" fmla="*/ 1 w 242"/>
                  <a:gd name="T55" fmla="*/ 0 h 164"/>
                  <a:gd name="T56" fmla="*/ 1 w 242"/>
                  <a:gd name="T57" fmla="*/ 0 h 164"/>
                  <a:gd name="T58" fmla="*/ 1 w 242"/>
                  <a:gd name="T59" fmla="*/ 0 h 164"/>
                  <a:gd name="T60" fmla="*/ 1 w 242"/>
                  <a:gd name="T61" fmla="*/ 0 h 164"/>
                  <a:gd name="T62" fmla="*/ 1 w 242"/>
                  <a:gd name="T63" fmla="*/ 0 h 164"/>
                  <a:gd name="T64" fmla="*/ 1 w 242"/>
                  <a:gd name="T65" fmla="*/ 0 h 164"/>
                  <a:gd name="T66" fmla="*/ 1 w 242"/>
                  <a:gd name="T67" fmla="*/ 0 h 164"/>
                  <a:gd name="T68" fmla="*/ 1 w 242"/>
                  <a:gd name="T69" fmla="*/ 0 h 164"/>
                  <a:gd name="T70" fmla="*/ 1 w 242"/>
                  <a:gd name="T71" fmla="*/ 0 h 164"/>
                  <a:gd name="T72" fmla="*/ 1 w 242"/>
                  <a:gd name="T73" fmla="*/ 0 h 164"/>
                  <a:gd name="T74" fmla="*/ 1 w 242"/>
                  <a:gd name="T75" fmla="*/ 0 h 164"/>
                  <a:gd name="T76" fmla="*/ 1 w 242"/>
                  <a:gd name="T77" fmla="*/ 0 h 164"/>
                  <a:gd name="T78" fmla="*/ 1 w 242"/>
                  <a:gd name="T79" fmla="*/ 0 h 164"/>
                  <a:gd name="T80" fmla="*/ 1 w 242"/>
                  <a:gd name="T81" fmla="*/ 0 h 164"/>
                  <a:gd name="T82" fmla="*/ 1 w 242"/>
                  <a:gd name="T83" fmla="*/ 0 h 164"/>
                  <a:gd name="T84" fmla="*/ 1 w 242"/>
                  <a:gd name="T85" fmla="*/ 0 h 164"/>
                  <a:gd name="T86" fmla="*/ 1 w 242"/>
                  <a:gd name="T87" fmla="*/ 0 h 164"/>
                  <a:gd name="T88" fmla="*/ 1 w 242"/>
                  <a:gd name="T89" fmla="*/ 0 h 164"/>
                  <a:gd name="T90" fmla="*/ 1 w 242"/>
                  <a:gd name="T91" fmla="*/ 0 h 16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42"/>
                  <a:gd name="T139" fmla="*/ 0 h 164"/>
                  <a:gd name="T140" fmla="*/ 242 w 242"/>
                  <a:gd name="T141" fmla="*/ 164 h 16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42" h="164">
                    <a:moveTo>
                      <a:pt x="51" y="38"/>
                    </a:moveTo>
                    <a:lnTo>
                      <a:pt x="59" y="33"/>
                    </a:lnTo>
                    <a:lnTo>
                      <a:pt x="67" y="31"/>
                    </a:lnTo>
                    <a:lnTo>
                      <a:pt x="70" y="29"/>
                    </a:lnTo>
                    <a:lnTo>
                      <a:pt x="76" y="27"/>
                    </a:lnTo>
                    <a:lnTo>
                      <a:pt x="80" y="27"/>
                    </a:lnTo>
                    <a:lnTo>
                      <a:pt x="88" y="27"/>
                    </a:lnTo>
                    <a:lnTo>
                      <a:pt x="99" y="23"/>
                    </a:lnTo>
                    <a:lnTo>
                      <a:pt x="114" y="23"/>
                    </a:lnTo>
                    <a:lnTo>
                      <a:pt x="129" y="21"/>
                    </a:lnTo>
                    <a:lnTo>
                      <a:pt x="145" y="23"/>
                    </a:lnTo>
                    <a:lnTo>
                      <a:pt x="160" y="23"/>
                    </a:lnTo>
                    <a:lnTo>
                      <a:pt x="173" y="29"/>
                    </a:lnTo>
                    <a:lnTo>
                      <a:pt x="186" y="33"/>
                    </a:lnTo>
                    <a:lnTo>
                      <a:pt x="198" y="40"/>
                    </a:lnTo>
                    <a:lnTo>
                      <a:pt x="205" y="48"/>
                    </a:lnTo>
                    <a:lnTo>
                      <a:pt x="211" y="57"/>
                    </a:lnTo>
                    <a:lnTo>
                      <a:pt x="217" y="67"/>
                    </a:lnTo>
                    <a:lnTo>
                      <a:pt x="221" y="80"/>
                    </a:lnTo>
                    <a:lnTo>
                      <a:pt x="223" y="92"/>
                    </a:lnTo>
                    <a:lnTo>
                      <a:pt x="223" y="103"/>
                    </a:lnTo>
                    <a:lnTo>
                      <a:pt x="219" y="116"/>
                    </a:lnTo>
                    <a:lnTo>
                      <a:pt x="217" y="130"/>
                    </a:lnTo>
                    <a:lnTo>
                      <a:pt x="211" y="133"/>
                    </a:lnTo>
                    <a:lnTo>
                      <a:pt x="205" y="137"/>
                    </a:lnTo>
                    <a:lnTo>
                      <a:pt x="194" y="139"/>
                    </a:lnTo>
                    <a:lnTo>
                      <a:pt x="184" y="141"/>
                    </a:lnTo>
                    <a:lnTo>
                      <a:pt x="173" y="141"/>
                    </a:lnTo>
                    <a:lnTo>
                      <a:pt x="160" y="143"/>
                    </a:lnTo>
                    <a:lnTo>
                      <a:pt x="148" y="143"/>
                    </a:lnTo>
                    <a:lnTo>
                      <a:pt x="139" y="143"/>
                    </a:lnTo>
                    <a:lnTo>
                      <a:pt x="110" y="143"/>
                    </a:lnTo>
                    <a:lnTo>
                      <a:pt x="88" y="143"/>
                    </a:lnTo>
                    <a:lnTo>
                      <a:pt x="65" y="143"/>
                    </a:lnTo>
                    <a:lnTo>
                      <a:pt x="48" y="141"/>
                    </a:lnTo>
                    <a:lnTo>
                      <a:pt x="32" y="135"/>
                    </a:lnTo>
                    <a:lnTo>
                      <a:pt x="25" y="126"/>
                    </a:lnTo>
                    <a:lnTo>
                      <a:pt x="21" y="109"/>
                    </a:lnTo>
                    <a:lnTo>
                      <a:pt x="25" y="86"/>
                    </a:lnTo>
                    <a:lnTo>
                      <a:pt x="25" y="80"/>
                    </a:lnTo>
                    <a:lnTo>
                      <a:pt x="27" y="75"/>
                    </a:lnTo>
                    <a:lnTo>
                      <a:pt x="27" y="69"/>
                    </a:lnTo>
                    <a:lnTo>
                      <a:pt x="29" y="65"/>
                    </a:lnTo>
                    <a:lnTo>
                      <a:pt x="32" y="57"/>
                    </a:lnTo>
                    <a:lnTo>
                      <a:pt x="38" y="52"/>
                    </a:lnTo>
                    <a:lnTo>
                      <a:pt x="25" y="29"/>
                    </a:lnTo>
                    <a:lnTo>
                      <a:pt x="12" y="46"/>
                    </a:lnTo>
                    <a:lnTo>
                      <a:pt x="4" y="67"/>
                    </a:lnTo>
                    <a:lnTo>
                      <a:pt x="0" y="88"/>
                    </a:lnTo>
                    <a:lnTo>
                      <a:pt x="0" y="111"/>
                    </a:lnTo>
                    <a:lnTo>
                      <a:pt x="4" y="128"/>
                    </a:lnTo>
                    <a:lnTo>
                      <a:pt x="15" y="145"/>
                    </a:lnTo>
                    <a:lnTo>
                      <a:pt x="27" y="154"/>
                    </a:lnTo>
                    <a:lnTo>
                      <a:pt x="46" y="160"/>
                    </a:lnTo>
                    <a:lnTo>
                      <a:pt x="57" y="160"/>
                    </a:lnTo>
                    <a:lnTo>
                      <a:pt x="69" y="160"/>
                    </a:lnTo>
                    <a:lnTo>
                      <a:pt x="80" y="160"/>
                    </a:lnTo>
                    <a:lnTo>
                      <a:pt x="93" y="162"/>
                    </a:lnTo>
                    <a:lnTo>
                      <a:pt x="107" y="162"/>
                    </a:lnTo>
                    <a:lnTo>
                      <a:pt x="118" y="164"/>
                    </a:lnTo>
                    <a:lnTo>
                      <a:pt x="129" y="164"/>
                    </a:lnTo>
                    <a:lnTo>
                      <a:pt x="141" y="164"/>
                    </a:lnTo>
                    <a:lnTo>
                      <a:pt x="154" y="164"/>
                    </a:lnTo>
                    <a:lnTo>
                      <a:pt x="169" y="164"/>
                    </a:lnTo>
                    <a:lnTo>
                      <a:pt x="183" y="162"/>
                    </a:lnTo>
                    <a:lnTo>
                      <a:pt x="198" y="160"/>
                    </a:lnTo>
                    <a:lnTo>
                      <a:pt x="211" y="152"/>
                    </a:lnTo>
                    <a:lnTo>
                      <a:pt x="223" y="147"/>
                    </a:lnTo>
                    <a:lnTo>
                      <a:pt x="230" y="135"/>
                    </a:lnTo>
                    <a:lnTo>
                      <a:pt x="238" y="124"/>
                    </a:lnTo>
                    <a:lnTo>
                      <a:pt x="240" y="107"/>
                    </a:lnTo>
                    <a:lnTo>
                      <a:pt x="242" y="92"/>
                    </a:lnTo>
                    <a:lnTo>
                      <a:pt x="240" y="78"/>
                    </a:lnTo>
                    <a:lnTo>
                      <a:pt x="238" y="65"/>
                    </a:lnTo>
                    <a:lnTo>
                      <a:pt x="234" y="54"/>
                    </a:lnTo>
                    <a:lnTo>
                      <a:pt x="226" y="44"/>
                    </a:lnTo>
                    <a:lnTo>
                      <a:pt x="219" y="33"/>
                    </a:lnTo>
                    <a:lnTo>
                      <a:pt x="211" y="27"/>
                    </a:lnTo>
                    <a:lnTo>
                      <a:pt x="196" y="16"/>
                    </a:lnTo>
                    <a:lnTo>
                      <a:pt x="183" y="10"/>
                    </a:lnTo>
                    <a:lnTo>
                      <a:pt x="165" y="4"/>
                    </a:lnTo>
                    <a:lnTo>
                      <a:pt x="148" y="2"/>
                    </a:lnTo>
                    <a:lnTo>
                      <a:pt x="131" y="0"/>
                    </a:lnTo>
                    <a:lnTo>
                      <a:pt x="112" y="2"/>
                    </a:lnTo>
                    <a:lnTo>
                      <a:pt x="93" y="2"/>
                    </a:lnTo>
                    <a:lnTo>
                      <a:pt x="76" y="6"/>
                    </a:lnTo>
                    <a:lnTo>
                      <a:pt x="67" y="6"/>
                    </a:lnTo>
                    <a:lnTo>
                      <a:pt x="57" y="6"/>
                    </a:lnTo>
                    <a:lnTo>
                      <a:pt x="50" y="8"/>
                    </a:lnTo>
                    <a:lnTo>
                      <a:pt x="42" y="14"/>
                    </a:lnTo>
                    <a:lnTo>
                      <a:pt x="51" y="38"/>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79" name="Freeform 186"/>
              <p:cNvSpPr>
                <a:spLocks/>
              </p:cNvSpPr>
              <p:nvPr/>
            </p:nvSpPr>
            <p:spPr bwMode="auto">
              <a:xfrm>
                <a:off x="1810" y="610"/>
                <a:ext cx="83" cy="125"/>
              </a:xfrm>
              <a:custGeom>
                <a:avLst/>
                <a:gdLst>
                  <a:gd name="T0" fmla="*/ 0 w 168"/>
                  <a:gd name="T1" fmla="*/ 0 h 251"/>
                  <a:gd name="T2" fmla="*/ 0 w 168"/>
                  <a:gd name="T3" fmla="*/ 0 h 251"/>
                  <a:gd name="T4" fmla="*/ 0 w 168"/>
                  <a:gd name="T5" fmla="*/ 0 h 251"/>
                  <a:gd name="T6" fmla="*/ 0 w 168"/>
                  <a:gd name="T7" fmla="*/ 0 h 251"/>
                  <a:gd name="T8" fmla="*/ 0 w 168"/>
                  <a:gd name="T9" fmla="*/ 0 h 251"/>
                  <a:gd name="T10" fmla="*/ 0 w 168"/>
                  <a:gd name="T11" fmla="*/ 0 h 251"/>
                  <a:gd name="T12" fmla="*/ 0 w 168"/>
                  <a:gd name="T13" fmla="*/ 0 h 251"/>
                  <a:gd name="T14" fmla="*/ 0 w 168"/>
                  <a:gd name="T15" fmla="*/ 0 h 251"/>
                  <a:gd name="T16" fmla="*/ 0 w 168"/>
                  <a:gd name="T17" fmla="*/ 0 h 251"/>
                  <a:gd name="T18" fmla="*/ 0 w 168"/>
                  <a:gd name="T19" fmla="*/ 0 h 251"/>
                  <a:gd name="T20" fmla="*/ 0 w 168"/>
                  <a:gd name="T21" fmla="*/ 0 h 251"/>
                  <a:gd name="T22" fmla="*/ 0 w 168"/>
                  <a:gd name="T23" fmla="*/ 0 h 251"/>
                  <a:gd name="T24" fmla="*/ 0 w 168"/>
                  <a:gd name="T25" fmla="*/ 0 h 251"/>
                  <a:gd name="T26" fmla="*/ 0 w 168"/>
                  <a:gd name="T27" fmla="*/ 0 h 251"/>
                  <a:gd name="T28" fmla="*/ 0 w 168"/>
                  <a:gd name="T29" fmla="*/ 0 h 251"/>
                  <a:gd name="T30" fmla="*/ 0 w 168"/>
                  <a:gd name="T31" fmla="*/ 0 h 251"/>
                  <a:gd name="T32" fmla="*/ 0 w 168"/>
                  <a:gd name="T33" fmla="*/ 0 h 251"/>
                  <a:gd name="T34" fmla="*/ 0 w 168"/>
                  <a:gd name="T35" fmla="*/ 0 h 251"/>
                  <a:gd name="T36" fmla="*/ 0 w 168"/>
                  <a:gd name="T37" fmla="*/ 0 h 251"/>
                  <a:gd name="T38" fmla="*/ 0 w 168"/>
                  <a:gd name="T39" fmla="*/ 0 h 251"/>
                  <a:gd name="T40" fmla="*/ 0 w 168"/>
                  <a:gd name="T41" fmla="*/ 0 h 251"/>
                  <a:gd name="T42" fmla="*/ 0 w 168"/>
                  <a:gd name="T43" fmla="*/ 0 h 251"/>
                  <a:gd name="T44" fmla="*/ 0 w 168"/>
                  <a:gd name="T45" fmla="*/ 0 h 251"/>
                  <a:gd name="T46" fmla="*/ 0 w 168"/>
                  <a:gd name="T47" fmla="*/ 0 h 251"/>
                  <a:gd name="T48" fmla="*/ 0 w 168"/>
                  <a:gd name="T49" fmla="*/ 0 h 251"/>
                  <a:gd name="T50" fmla="*/ 0 w 168"/>
                  <a:gd name="T51" fmla="*/ 0 h 251"/>
                  <a:gd name="T52" fmla="*/ 0 w 168"/>
                  <a:gd name="T53" fmla="*/ 0 h 251"/>
                  <a:gd name="T54" fmla="*/ 0 w 168"/>
                  <a:gd name="T55" fmla="*/ 0 h 251"/>
                  <a:gd name="T56" fmla="*/ 0 w 168"/>
                  <a:gd name="T57" fmla="*/ 0 h 251"/>
                  <a:gd name="T58" fmla="*/ 0 w 168"/>
                  <a:gd name="T59" fmla="*/ 0 h 251"/>
                  <a:gd name="T60" fmla="*/ 0 w 168"/>
                  <a:gd name="T61" fmla="*/ 0 h 251"/>
                  <a:gd name="T62" fmla="*/ 0 w 168"/>
                  <a:gd name="T63" fmla="*/ 0 h 251"/>
                  <a:gd name="T64" fmla="*/ 0 w 168"/>
                  <a:gd name="T65" fmla="*/ 0 h 251"/>
                  <a:gd name="T66" fmla="*/ 0 w 168"/>
                  <a:gd name="T67" fmla="*/ 0 h 251"/>
                  <a:gd name="T68" fmla="*/ 0 w 168"/>
                  <a:gd name="T69" fmla="*/ 0 h 251"/>
                  <a:gd name="T70" fmla="*/ 0 w 168"/>
                  <a:gd name="T71" fmla="*/ 0 h 251"/>
                  <a:gd name="T72" fmla="*/ 0 w 168"/>
                  <a:gd name="T73" fmla="*/ 0 h 251"/>
                  <a:gd name="T74" fmla="*/ 0 w 168"/>
                  <a:gd name="T75" fmla="*/ 0 h 251"/>
                  <a:gd name="T76" fmla="*/ 0 w 168"/>
                  <a:gd name="T77" fmla="*/ 0 h 251"/>
                  <a:gd name="T78" fmla="*/ 0 w 168"/>
                  <a:gd name="T79" fmla="*/ 0 h 251"/>
                  <a:gd name="T80" fmla="*/ 0 w 168"/>
                  <a:gd name="T81" fmla="*/ 0 h 251"/>
                  <a:gd name="T82" fmla="*/ 0 w 168"/>
                  <a:gd name="T83" fmla="*/ 0 h 251"/>
                  <a:gd name="T84" fmla="*/ 0 w 168"/>
                  <a:gd name="T85" fmla="*/ 0 h 251"/>
                  <a:gd name="T86" fmla="*/ 0 w 168"/>
                  <a:gd name="T87" fmla="*/ 0 h 251"/>
                  <a:gd name="T88" fmla="*/ 0 w 168"/>
                  <a:gd name="T89" fmla="*/ 0 h 251"/>
                  <a:gd name="T90" fmla="*/ 0 w 168"/>
                  <a:gd name="T91" fmla="*/ 0 h 251"/>
                  <a:gd name="T92" fmla="*/ 0 w 168"/>
                  <a:gd name="T93" fmla="*/ 0 h 251"/>
                  <a:gd name="T94" fmla="*/ 0 w 168"/>
                  <a:gd name="T95" fmla="*/ 0 h 251"/>
                  <a:gd name="T96" fmla="*/ 0 w 168"/>
                  <a:gd name="T97" fmla="*/ 0 h 251"/>
                  <a:gd name="T98" fmla="*/ 0 w 168"/>
                  <a:gd name="T99" fmla="*/ 0 h 251"/>
                  <a:gd name="T100" fmla="*/ 0 w 168"/>
                  <a:gd name="T101" fmla="*/ 0 h 251"/>
                  <a:gd name="T102" fmla="*/ 0 w 168"/>
                  <a:gd name="T103" fmla="*/ 0 h 251"/>
                  <a:gd name="T104" fmla="*/ 0 w 168"/>
                  <a:gd name="T105" fmla="*/ 0 h 251"/>
                  <a:gd name="T106" fmla="*/ 0 w 168"/>
                  <a:gd name="T107" fmla="*/ 0 h 2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68"/>
                  <a:gd name="T163" fmla="*/ 0 h 251"/>
                  <a:gd name="T164" fmla="*/ 168 w 168"/>
                  <a:gd name="T165" fmla="*/ 251 h 25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68" h="251">
                    <a:moveTo>
                      <a:pt x="57" y="156"/>
                    </a:moveTo>
                    <a:lnTo>
                      <a:pt x="61" y="141"/>
                    </a:lnTo>
                    <a:lnTo>
                      <a:pt x="65" y="128"/>
                    </a:lnTo>
                    <a:lnTo>
                      <a:pt x="65" y="113"/>
                    </a:lnTo>
                    <a:lnTo>
                      <a:pt x="67" y="97"/>
                    </a:lnTo>
                    <a:lnTo>
                      <a:pt x="67" y="80"/>
                    </a:lnTo>
                    <a:lnTo>
                      <a:pt x="69" y="65"/>
                    </a:lnTo>
                    <a:lnTo>
                      <a:pt x="69" y="46"/>
                    </a:lnTo>
                    <a:lnTo>
                      <a:pt x="73" y="27"/>
                    </a:lnTo>
                    <a:lnTo>
                      <a:pt x="74" y="21"/>
                    </a:lnTo>
                    <a:lnTo>
                      <a:pt x="78" y="19"/>
                    </a:lnTo>
                    <a:lnTo>
                      <a:pt x="82" y="19"/>
                    </a:lnTo>
                    <a:lnTo>
                      <a:pt x="90" y="19"/>
                    </a:lnTo>
                    <a:lnTo>
                      <a:pt x="95" y="19"/>
                    </a:lnTo>
                    <a:lnTo>
                      <a:pt x="101" y="19"/>
                    </a:lnTo>
                    <a:lnTo>
                      <a:pt x="109" y="19"/>
                    </a:lnTo>
                    <a:lnTo>
                      <a:pt x="114" y="21"/>
                    </a:lnTo>
                    <a:lnTo>
                      <a:pt x="116" y="23"/>
                    </a:lnTo>
                    <a:lnTo>
                      <a:pt x="118" y="31"/>
                    </a:lnTo>
                    <a:lnTo>
                      <a:pt x="116" y="42"/>
                    </a:lnTo>
                    <a:lnTo>
                      <a:pt x="116" y="57"/>
                    </a:lnTo>
                    <a:lnTo>
                      <a:pt x="114" y="75"/>
                    </a:lnTo>
                    <a:lnTo>
                      <a:pt x="114" y="92"/>
                    </a:lnTo>
                    <a:lnTo>
                      <a:pt x="112" y="107"/>
                    </a:lnTo>
                    <a:lnTo>
                      <a:pt x="114" y="122"/>
                    </a:lnTo>
                    <a:lnTo>
                      <a:pt x="114" y="126"/>
                    </a:lnTo>
                    <a:lnTo>
                      <a:pt x="114" y="132"/>
                    </a:lnTo>
                    <a:lnTo>
                      <a:pt x="114" y="137"/>
                    </a:lnTo>
                    <a:lnTo>
                      <a:pt x="114" y="143"/>
                    </a:lnTo>
                    <a:lnTo>
                      <a:pt x="114" y="151"/>
                    </a:lnTo>
                    <a:lnTo>
                      <a:pt x="114" y="156"/>
                    </a:lnTo>
                    <a:lnTo>
                      <a:pt x="114" y="160"/>
                    </a:lnTo>
                    <a:lnTo>
                      <a:pt x="116" y="166"/>
                    </a:lnTo>
                    <a:lnTo>
                      <a:pt x="116" y="173"/>
                    </a:lnTo>
                    <a:lnTo>
                      <a:pt x="120" y="179"/>
                    </a:lnTo>
                    <a:lnTo>
                      <a:pt x="124" y="187"/>
                    </a:lnTo>
                    <a:lnTo>
                      <a:pt x="128" y="192"/>
                    </a:lnTo>
                    <a:lnTo>
                      <a:pt x="130" y="196"/>
                    </a:lnTo>
                    <a:lnTo>
                      <a:pt x="133" y="204"/>
                    </a:lnTo>
                    <a:lnTo>
                      <a:pt x="139" y="209"/>
                    </a:lnTo>
                    <a:lnTo>
                      <a:pt x="143" y="219"/>
                    </a:lnTo>
                    <a:lnTo>
                      <a:pt x="139" y="225"/>
                    </a:lnTo>
                    <a:lnTo>
                      <a:pt x="128" y="229"/>
                    </a:lnTo>
                    <a:lnTo>
                      <a:pt x="111" y="230"/>
                    </a:lnTo>
                    <a:lnTo>
                      <a:pt x="90" y="232"/>
                    </a:lnTo>
                    <a:lnTo>
                      <a:pt x="67" y="230"/>
                    </a:lnTo>
                    <a:lnTo>
                      <a:pt x="48" y="229"/>
                    </a:lnTo>
                    <a:lnTo>
                      <a:pt x="33" y="227"/>
                    </a:lnTo>
                    <a:lnTo>
                      <a:pt x="27" y="227"/>
                    </a:lnTo>
                    <a:lnTo>
                      <a:pt x="21" y="223"/>
                    </a:lnTo>
                    <a:lnTo>
                      <a:pt x="21" y="217"/>
                    </a:lnTo>
                    <a:lnTo>
                      <a:pt x="21" y="211"/>
                    </a:lnTo>
                    <a:lnTo>
                      <a:pt x="23" y="206"/>
                    </a:lnTo>
                    <a:lnTo>
                      <a:pt x="27" y="198"/>
                    </a:lnTo>
                    <a:lnTo>
                      <a:pt x="31" y="192"/>
                    </a:lnTo>
                    <a:lnTo>
                      <a:pt x="36" y="185"/>
                    </a:lnTo>
                    <a:lnTo>
                      <a:pt x="44" y="179"/>
                    </a:lnTo>
                    <a:lnTo>
                      <a:pt x="19" y="179"/>
                    </a:lnTo>
                    <a:lnTo>
                      <a:pt x="6" y="198"/>
                    </a:lnTo>
                    <a:lnTo>
                      <a:pt x="0" y="215"/>
                    </a:lnTo>
                    <a:lnTo>
                      <a:pt x="0" y="227"/>
                    </a:lnTo>
                    <a:lnTo>
                      <a:pt x="8" y="236"/>
                    </a:lnTo>
                    <a:lnTo>
                      <a:pt x="15" y="242"/>
                    </a:lnTo>
                    <a:lnTo>
                      <a:pt x="27" y="248"/>
                    </a:lnTo>
                    <a:lnTo>
                      <a:pt x="38" y="249"/>
                    </a:lnTo>
                    <a:lnTo>
                      <a:pt x="50" y="251"/>
                    </a:lnTo>
                    <a:lnTo>
                      <a:pt x="54" y="251"/>
                    </a:lnTo>
                    <a:lnTo>
                      <a:pt x="61" y="251"/>
                    </a:lnTo>
                    <a:lnTo>
                      <a:pt x="73" y="251"/>
                    </a:lnTo>
                    <a:lnTo>
                      <a:pt x="86" y="251"/>
                    </a:lnTo>
                    <a:lnTo>
                      <a:pt x="97" y="251"/>
                    </a:lnTo>
                    <a:lnTo>
                      <a:pt x="109" y="251"/>
                    </a:lnTo>
                    <a:lnTo>
                      <a:pt x="118" y="251"/>
                    </a:lnTo>
                    <a:lnTo>
                      <a:pt x="124" y="251"/>
                    </a:lnTo>
                    <a:lnTo>
                      <a:pt x="147" y="246"/>
                    </a:lnTo>
                    <a:lnTo>
                      <a:pt x="160" y="238"/>
                    </a:lnTo>
                    <a:lnTo>
                      <a:pt x="166" y="229"/>
                    </a:lnTo>
                    <a:lnTo>
                      <a:pt x="168" y="219"/>
                    </a:lnTo>
                    <a:lnTo>
                      <a:pt x="164" y="206"/>
                    </a:lnTo>
                    <a:lnTo>
                      <a:pt x="156" y="194"/>
                    </a:lnTo>
                    <a:lnTo>
                      <a:pt x="147" y="183"/>
                    </a:lnTo>
                    <a:lnTo>
                      <a:pt x="139" y="171"/>
                    </a:lnTo>
                    <a:lnTo>
                      <a:pt x="133" y="158"/>
                    </a:lnTo>
                    <a:lnTo>
                      <a:pt x="133" y="135"/>
                    </a:lnTo>
                    <a:lnTo>
                      <a:pt x="135" y="107"/>
                    </a:lnTo>
                    <a:lnTo>
                      <a:pt x="137" y="78"/>
                    </a:lnTo>
                    <a:lnTo>
                      <a:pt x="137" y="48"/>
                    </a:lnTo>
                    <a:lnTo>
                      <a:pt x="135" y="25"/>
                    </a:lnTo>
                    <a:lnTo>
                      <a:pt x="128" y="6"/>
                    </a:lnTo>
                    <a:lnTo>
                      <a:pt x="116" y="0"/>
                    </a:lnTo>
                    <a:lnTo>
                      <a:pt x="109" y="0"/>
                    </a:lnTo>
                    <a:lnTo>
                      <a:pt x="99" y="0"/>
                    </a:lnTo>
                    <a:lnTo>
                      <a:pt x="92" y="0"/>
                    </a:lnTo>
                    <a:lnTo>
                      <a:pt x="82" y="2"/>
                    </a:lnTo>
                    <a:lnTo>
                      <a:pt x="73" y="2"/>
                    </a:lnTo>
                    <a:lnTo>
                      <a:pt x="63" y="6"/>
                    </a:lnTo>
                    <a:lnTo>
                      <a:pt x="57" y="10"/>
                    </a:lnTo>
                    <a:lnTo>
                      <a:pt x="52" y="14"/>
                    </a:lnTo>
                    <a:lnTo>
                      <a:pt x="50" y="33"/>
                    </a:lnTo>
                    <a:lnTo>
                      <a:pt x="50" y="50"/>
                    </a:lnTo>
                    <a:lnTo>
                      <a:pt x="48" y="69"/>
                    </a:lnTo>
                    <a:lnTo>
                      <a:pt x="48" y="88"/>
                    </a:lnTo>
                    <a:lnTo>
                      <a:pt x="46" y="105"/>
                    </a:lnTo>
                    <a:lnTo>
                      <a:pt x="44" y="122"/>
                    </a:lnTo>
                    <a:lnTo>
                      <a:pt x="38" y="139"/>
                    </a:lnTo>
                    <a:lnTo>
                      <a:pt x="33" y="156"/>
                    </a:lnTo>
                    <a:lnTo>
                      <a:pt x="57" y="156"/>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80" name="Freeform 187"/>
              <p:cNvSpPr>
                <a:spLocks/>
              </p:cNvSpPr>
              <p:nvPr/>
            </p:nvSpPr>
            <p:spPr bwMode="auto">
              <a:xfrm>
                <a:off x="1819" y="679"/>
                <a:ext cx="19" cy="30"/>
              </a:xfrm>
              <a:custGeom>
                <a:avLst/>
                <a:gdLst>
                  <a:gd name="T0" fmla="*/ 1 w 38"/>
                  <a:gd name="T1" fmla="*/ 0 h 61"/>
                  <a:gd name="T2" fmla="*/ 1 w 38"/>
                  <a:gd name="T3" fmla="*/ 0 h 61"/>
                  <a:gd name="T4" fmla="*/ 1 w 38"/>
                  <a:gd name="T5" fmla="*/ 0 h 61"/>
                  <a:gd name="T6" fmla="*/ 1 w 38"/>
                  <a:gd name="T7" fmla="*/ 0 h 61"/>
                  <a:gd name="T8" fmla="*/ 1 w 38"/>
                  <a:gd name="T9" fmla="*/ 0 h 61"/>
                  <a:gd name="T10" fmla="*/ 1 w 38"/>
                  <a:gd name="T11" fmla="*/ 0 h 61"/>
                  <a:gd name="T12" fmla="*/ 1 w 38"/>
                  <a:gd name="T13" fmla="*/ 0 h 61"/>
                  <a:gd name="T14" fmla="*/ 1 w 38"/>
                  <a:gd name="T15" fmla="*/ 0 h 61"/>
                  <a:gd name="T16" fmla="*/ 1 w 38"/>
                  <a:gd name="T17" fmla="*/ 0 h 61"/>
                  <a:gd name="T18" fmla="*/ 1 w 38"/>
                  <a:gd name="T19" fmla="*/ 0 h 61"/>
                  <a:gd name="T20" fmla="*/ 0 w 38"/>
                  <a:gd name="T21" fmla="*/ 0 h 61"/>
                  <a:gd name="T22" fmla="*/ 0 w 38"/>
                  <a:gd name="T23" fmla="*/ 0 h 61"/>
                  <a:gd name="T24" fmla="*/ 1 w 38"/>
                  <a:gd name="T25" fmla="*/ 0 h 61"/>
                  <a:gd name="T26" fmla="*/ 1 w 38"/>
                  <a:gd name="T27" fmla="*/ 0 h 6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8"/>
                  <a:gd name="T43" fmla="*/ 0 h 61"/>
                  <a:gd name="T44" fmla="*/ 38 w 38"/>
                  <a:gd name="T45" fmla="*/ 61 h 6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8" h="61">
                    <a:moveTo>
                      <a:pt x="25" y="40"/>
                    </a:moveTo>
                    <a:lnTo>
                      <a:pt x="27" y="32"/>
                    </a:lnTo>
                    <a:lnTo>
                      <a:pt x="31" y="29"/>
                    </a:lnTo>
                    <a:lnTo>
                      <a:pt x="35" y="21"/>
                    </a:lnTo>
                    <a:lnTo>
                      <a:pt x="38" y="17"/>
                    </a:lnTo>
                    <a:lnTo>
                      <a:pt x="38" y="0"/>
                    </a:lnTo>
                    <a:lnTo>
                      <a:pt x="14" y="17"/>
                    </a:lnTo>
                    <a:lnTo>
                      <a:pt x="10" y="23"/>
                    </a:lnTo>
                    <a:lnTo>
                      <a:pt x="8" y="29"/>
                    </a:lnTo>
                    <a:lnTo>
                      <a:pt x="2" y="34"/>
                    </a:lnTo>
                    <a:lnTo>
                      <a:pt x="0" y="40"/>
                    </a:lnTo>
                    <a:lnTo>
                      <a:pt x="0" y="61"/>
                    </a:lnTo>
                    <a:lnTo>
                      <a:pt x="25" y="4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81" name="Freeform 188"/>
              <p:cNvSpPr>
                <a:spLocks/>
              </p:cNvSpPr>
              <p:nvPr/>
            </p:nvSpPr>
            <p:spPr bwMode="auto">
              <a:xfrm>
                <a:off x="2160" y="729"/>
                <a:ext cx="286" cy="16"/>
              </a:xfrm>
              <a:custGeom>
                <a:avLst/>
                <a:gdLst>
                  <a:gd name="T0" fmla="*/ 1 w 572"/>
                  <a:gd name="T1" fmla="*/ 1 h 32"/>
                  <a:gd name="T2" fmla="*/ 1 w 572"/>
                  <a:gd name="T3" fmla="*/ 1 h 32"/>
                  <a:gd name="T4" fmla="*/ 1 w 572"/>
                  <a:gd name="T5" fmla="*/ 1 h 32"/>
                  <a:gd name="T6" fmla="*/ 1 w 572"/>
                  <a:gd name="T7" fmla="*/ 1 h 32"/>
                  <a:gd name="T8" fmla="*/ 1 w 572"/>
                  <a:gd name="T9" fmla="*/ 1 h 32"/>
                  <a:gd name="T10" fmla="*/ 1 w 572"/>
                  <a:gd name="T11" fmla="*/ 1 h 32"/>
                  <a:gd name="T12" fmla="*/ 1 w 572"/>
                  <a:gd name="T13" fmla="*/ 1 h 32"/>
                  <a:gd name="T14" fmla="*/ 1 w 572"/>
                  <a:gd name="T15" fmla="*/ 1 h 32"/>
                  <a:gd name="T16" fmla="*/ 1 w 572"/>
                  <a:gd name="T17" fmla="*/ 1 h 32"/>
                  <a:gd name="T18" fmla="*/ 1 w 572"/>
                  <a:gd name="T19" fmla="*/ 1 h 32"/>
                  <a:gd name="T20" fmla="*/ 1 w 572"/>
                  <a:gd name="T21" fmla="*/ 1 h 32"/>
                  <a:gd name="T22" fmla="*/ 1 w 572"/>
                  <a:gd name="T23" fmla="*/ 1 h 32"/>
                  <a:gd name="T24" fmla="*/ 1 w 572"/>
                  <a:gd name="T25" fmla="*/ 1 h 32"/>
                  <a:gd name="T26" fmla="*/ 1 w 572"/>
                  <a:gd name="T27" fmla="*/ 1 h 32"/>
                  <a:gd name="T28" fmla="*/ 1 w 572"/>
                  <a:gd name="T29" fmla="*/ 1 h 32"/>
                  <a:gd name="T30" fmla="*/ 1 w 572"/>
                  <a:gd name="T31" fmla="*/ 1 h 32"/>
                  <a:gd name="T32" fmla="*/ 1 w 572"/>
                  <a:gd name="T33" fmla="*/ 1 h 32"/>
                  <a:gd name="T34" fmla="*/ 1 w 572"/>
                  <a:gd name="T35" fmla="*/ 1 h 32"/>
                  <a:gd name="T36" fmla="*/ 1 w 572"/>
                  <a:gd name="T37" fmla="*/ 1 h 32"/>
                  <a:gd name="T38" fmla="*/ 1 w 572"/>
                  <a:gd name="T39" fmla="*/ 1 h 32"/>
                  <a:gd name="T40" fmla="*/ 1 w 572"/>
                  <a:gd name="T41" fmla="*/ 1 h 32"/>
                  <a:gd name="T42" fmla="*/ 1 w 572"/>
                  <a:gd name="T43" fmla="*/ 1 h 32"/>
                  <a:gd name="T44" fmla="*/ 1 w 572"/>
                  <a:gd name="T45" fmla="*/ 1 h 32"/>
                  <a:gd name="T46" fmla="*/ 1 w 572"/>
                  <a:gd name="T47" fmla="*/ 1 h 32"/>
                  <a:gd name="T48" fmla="*/ 1 w 572"/>
                  <a:gd name="T49" fmla="*/ 1 h 32"/>
                  <a:gd name="T50" fmla="*/ 1 w 572"/>
                  <a:gd name="T51" fmla="*/ 1 h 32"/>
                  <a:gd name="T52" fmla="*/ 1 w 572"/>
                  <a:gd name="T53" fmla="*/ 1 h 32"/>
                  <a:gd name="T54" fmla="*/ 1 w 572"/>
                  <a:gd name="T55" fmla="*/ 1 h 32"/>
                  <a:gd name="T56" fmla="*/ 1 w 572"/>
                  <a:gd name="T57" fmla="*/ 1 h 32"/>
                  <a:gd name="T58" fmla="*/ 1 w 572"/>
                  <a:gd name="T59" fmla="*/ 1 h 32"/>
                  <a:gd name="T60" fmla="*/ 1 w 572"/>
                  <a:gd name="T61" fmla="*/ 1 h 32"/>
                  <a:gd name="T62" fmla="*/ 0 w 572"/>
                  <a:gd name="T63" fmla="*/ 1 h 32"/>
                  <a:gd name="T64" fmla="*/ 0 w 572"/>
                  <a:gd name="T65" fmla="*/ 0 h 32"/>
                  <a:gd name="T66" fmla="*/ 1 w 572"/>
                  <a:gd name="T67" fmla="*/ 0 h 32"/>
                  <a:gd name="T68" fmla="*/ 1 w 572"/>
                  <a:gd name="T69" fmla="*/ 0 h 32"/>
                  <a:gd name="T70" fmla="*/ 1 w 572"/>
                  <a:gd name="T71" fmla="*/ 0 h 32"/>
                  <a:gd name="T72" fmla="*/ 1 w 572"/>
                  <a:gd name="T73" fmla="*/ 0 h 32"/>
                  <a:gd name="T74" fmla="*/ 1 w 572"/>
                  <a:gd name="T75" fmla="*/ 0 h 32"/>
                  <a:gd name="T76" fmla="*/ 1 w 572"/>
                  <a:gd name="T77" fmla="*/ 0 h 32"/>
                  <a:gd name="T78" fmla="*/ 1 w 572"/>
                  <a:gd name="T79" fmla="*/ 0 h 32"/>
                  <a:gd name="T80" fmla="*/ 1 w 572"/>
                  <a:gd name="T81" fmla="*/ 1 h 32"/>
                  <a:gd name="T82" fmla="*/ 1 w 572"/>
                  <a:gd name="T83" fmla="*/ 1 h 3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2"/>
                  <a:gd name="T127" fmla="*/ 0 h 32"/>
                  <a:gd name="T128" fmla="*/ 572 w 572"/>
                  <a:gd name="T129" fmla="*/ 32 h 3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2" h="32">
                    <a:moveTo>
                      <a:pt x="66" y="2"/>
                    </a:moveTo>
                    <a:lnTo>
                      <a:pt x="144" y="4"/>
                    </a:lnTo>
                    <a:lnTo>
                      <a:pt x="218" y="6"/>
                    </a:lnTo>
                    <a:lnTo>
                      <a:pt x="290" y="8"/>
                    </a:lnTo>
                    <a:lnTo>
                      <a:pt x="357" y="8"/>
                    </a:lnTo>
                    <a:lnTo>
                      <a:pt x="420" y="8"/>
                    </a:lnTo>
                    <a:lnTo>
                      <a:pt x="477" y="10"/>
                    </a:lnTo>
                    <a:lnTo>
                      <a:pt x="526" y="10"/>
                    </a:lnTo>
                    <a:lnTo>
                      <a:pt x="572" y="13"/>
                    </a:lnTo>
                    <a:lnTo>
                      <a:pt x="572" y="17"/>
                    </a:lnTo>
                    <a:lnTo>
                      <a:pt x="570" y="23"/>
                    </a:lnTo>
                    <a:lnTo>
                      <a:pt x="568" y="29"/>
                    </a:lnTo>
                    <a:lnTo>
                      <a:pt x="568" y="32"/>
                    </a:lnTo>
                    <a:lnTo>
                      <a:pt x="555" y="32"/>
                    </a:lnTo>
                    <a:lnTo>
                      <a:pt x="532" y="32"/>
                    </a:lnTo>
                    <a:lnTo>
                      <a:pt x="499" y="30"/>
                    </a:lnTo>
                    <a:lnTo>
                      <a:pt x="467" y="30"/>
                    </a:lnTo>
                    <a:lnTo>
                      <a:pt x="431" y="30"/>
                    </a:lnTo>
                    <a:lnTo>
                      <a:pt x="399" y="29"/>
                    </a:lnTo>
                    <a:lnTo>
                      <a:pt x="370" y="29"/>
                    </a:lnTo>
                    <a:lnTo>
                      <a:pt x="351" y="29"/>
                    </a:lnTo>
                    <a:lnTo>
                      <a:pt x="328" y="29"/>
                    </a:lnTo>
                    <a:lnTo>
                      <a:pt x="285" y="27"/>
                    </a:lnTo>
                    <a:lnTo>
                      <a:pt x="230" y="27"/>
                    </a:lnTo>
                    <a:lnTo>
                      <a:pt x="171" y="27"/>
                    </a:lnTo>
                    <a:lnTo>
                      <a:pt x="110" y="23"/>
                    </a:lnTo>
                    <a:lnTo>
                      <a:pt x="58" y="23"/>
                    </a:lnTo>
                    <a:lnTo>
                      <a:pt x="20" y="23"/>
                    </a:lnTo>
                    <a:lnTo>
                      <a:pt x="5" y="23"/>
                    </a:lnTo>
                    <a:lnTo>
                      <a:pt x="5" y="17"/>
                    </a:lnTo>
                    <a:lnTo>
                      <a:pt x="3" y="11"/>
                    </a:lnTo>
                    <a:lnTo>
                      <a:pt x="0" y="4"/>
                    </a:lnTo>
                    <a:lnTo>
                      <a:pt x="0" y="0"/>
                    </a:lnTo>
                    <a:lnTo>
                      <a:pt x="7" y="0"/>
                    </a:lnTo>
                    <a:lnTo>
                      <a:pt x="15" y="0"/>
                    </a:lnTo>
                    <a:lnTo>
                      <a:pt x="22" y="0"/>
                    </a:lnTo>
                    <a:lnTo>
                      <a:pt x="32" y="0"/>
                    </a:lnTo>
                    <a:lnTo>
                      <a:pt x="39" y="0"/>
                    </a:lnTo>
                    <a:lnTo>
                      <a:pt x="49" y="0"/>
                    </a:lnTo>
                    <a:lnTo>
                      <a:pt x="57" y="0"/>
                    </a:lnTo>
                    <a:lnTo>
                      <a:pt x="66" y="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82" name="Freeform 189"/>
              <p:cNvSpPr>
                <a:spLocks/>
              </p:cNvSpPr>
              <p:nvPr/>
            </p:nvSpPr>
            <p:spPr bwMode="auto">
              <a:xfrm>
                <a:off x="2442" y="662"/>
                <a:ext cx="13" cy="118"/>
              </a:xfrm>
              <a:custGeom>
                <a:avLst/>
                <a:gdLst>
                  <a:gd name="T0" fmla="*/ 0 w 27"/>
                  <a:gd name="T1" fmla="*/ 1 h 236"/>
                  <a:gd name="T2" fmla="*/ 0 w 27"/>
                  <a:gd name="T3" fmla="*/ 1 h 236"/>
                  <a:gd name="T4" fmla="*/ 0 w 27"/>
                  <a:gd name="T5" fmla="*/ 1 h 236"/>
                  <a:gd name="T6" fmla="*/ 0 w 27"/>
                  <a:gd name="T7" fmla="*/ 1 h 236"/>
                  <a:gd name="T8" fmla="*/ 0 w 27"/>
                  <a:gd name="T9" fmla="*/ 1 h 236"/>
                  <a:gd name="T10" fmla="*/ 0 w 27"/>
                  <a:gd name="T11" fmla="*/ 1 h 236"/>
                  <a:gd name="T12" fmla="*/ 0 w 27"/>
                  <a:gd name="T13" fmla="*/ 1 h 236"/>
                  <a:gd name="T14" fmla="*/ 0 w 27"/>
                  <a:gd name="T15" fmla="*/ 1 h 236"/>
                  <a:gd name="T16" fmla="*/ 0 w 27"/>
                  <a:gd name="T17" fmla="*/ 1 h 236"/>
                  <a:gd name="T18" fmla="*/ 0 w 27"/>
                  <a:gd name="T19" fmla="*/ 1 h 236"/>
                  <a:gd name="T20" fmla="*/ 0 w 27"/>
                  <a:gd name="T21" fmla="*/ 1 h 236"/>
                  <a:gd name="T22" fmla="*/ 0 w 27"/>
                  <a:gd name="T23" fmla="*/ 1 h 236"/>
                  <a:gd name="T24" fmla="*/ 0 w 27"/>
                  <a:gd name="T25" fmla="*/ 1 h 236"/>
                  <a:gd name="T26" fmla="*/ 0 w 27"/>
                  <a:gd name="T27" fmla="*/ 1 h 236"/>
                  <a:gd name="T28" fmla="*/ 0 w 27"/>
                  <a:gd name="T29" fmla="*/ 1 h 236"/>
                  <a:gd name="T30" fmla="*/ 0 w 27"/>
                  <a:gd name="T31" fmla="*/ 1 h 236"/>
                  <a:gd name="T32" fmla="*/ 0 w 27"/>
                  <a:gd name="T33" fmla="*/ 1 h 236"/>
                  <a:gd name="T34" fmla="*/ 0 w 27"/>
                  <a:gd name="T35" fmla="*/ 1 h 236"/>
                  <a:gd name="T36" fmla="*/ 0 w 27"/>
                  <a:gd name="T37" fmla="*/ 1 h 236"/>
                  <a:gd name="T38" fmla="*/ 0 w 27"/>
                  <a:gd name="T39" fmla="*/ 1 h 236"/>
                  <a:gd name="T40" fmla="*/ 0 w 27"/>
                  <a:gd name="T41" fmla="*/ 1 h 236"/>
                  <a:gd name="T42" fmla="*/ 0 w 27"/>
                  <a:gd name="T43" fmla="*/ 1 h 236"/>
                  <a:gd name="T44" fmla="*/ 0 w 27"/>
                  <a:gd name="T45" fmla="*/ 1 h 236"/>
                  <a:gd name="T46" fmla="*/ 0 w 27"/>
                  <a:gd name="T47" fmla="*/ 1 h 236"/>
                  <a:gd name="T48" fmla="*/ 0 w 27"/>
                  <a:gd name="T49" fmla="*/ 1 h 236"/>
                  <a:gd name="T50" fmla="*/ 0 w 27"/>
                  <a:gd name="T51" fmla="*/ 1 h 236"/>
                  <a:gd name="T52" fmla="*/ 0 w 27"/>
                  <a:gd name="T53" fmla="*/ 1 h 236"/>
                  <a:gd name="T54" fmla="*/ 0 w 27"/>
                  <a:gd name="T55" fmla="*/ 1 h 236"/>
                  <a:gd name="T56" fmla="*/ 0 w 27"/>
                  <a:gd name="T57" fmla="*/ 1 h 236"/>
                  <a:gd name="T58" fmla="*/ 0 w 27"/>
                  <a:gd name="T59" fmla="*/ 1 h 236"/>
                  <a:gd name="T60" fmla="*/ 0 w 27"/>
                  <a:gd name="T61" fmla="*/ 0 h 236"/>
                  <a:gd name="T62" fmla="*/ 0 w 27"/>
                  <a:gd name="T63" fmla="*/ 1 h 236"/>
                  <a:gd name="T64" fmla="*/ 0 w 27"/>
                  <a:gd name="T65" fmla="*/ 1 h 236"/>
                  <a:gd name="T66" fmla="*/ 0 w 27"/>
                  <a:gd name="T67" fmla="*/ 1 h 2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7"/>
                  <a:gd name="T103" fmla="*/ 0 h 236"/>
                  <a:gd name="T104" fmla="*/ 27 w 27"/>
                  <a:gd name="T105" fmla="*/ 236 h 2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7" h="236">
                    <a:moveTo>
                      <a:pt x="25" y="9"/>
                    </a:moveTo>
                    <a:lnTo>
                      <a:pt x="25" y="25"/>
                    </a:lnTo>
                    <a:lnTo>
                      <a:pt x="25" y="42"/>
                    </a:lnTo>
                    <a:lnTo>
                      <a:pt x="27" y="63"/>
                    </a:lnTo>
                    <a:lnTo>
                      <a:pt x="27" y="85"/>
                    </a:lnTo>
                    <a:lnTo>
                      <a:pt x="27" y="106"/>
                    </a:lnTo>
                    <a:lnTo>
                      <a:pt x="27" y="131"/>
                    </a:lnTo>
                    <a:lnTo>
                      <a:pt x="27" y="152"/>
                    </a:lnTo>
                    <a:lnTo>
                      <a:pt x="27" y="175"/>
                    </a:lnTo>
                    <a:lnTo>
                      <a:pt x="27" y="181"/>
                    </a:lnTo>
                    <a:lnTo>
                      <a:pt x="27" y="188"/>
                    </a:lnTo>
                    <a:lnTo>
                      <a:pt x="27" y="196"/>
                    </a:lnTo>
                    <a:lnTo>
                      <a:pt x="27" y="205"/>
                    </a:lnTo>
                    <a:lnTo>
                      <a:pt x="25" y="213"/>
                    </a:lnTo>
                    <a:lnTo>
                      <a:pt x="25" y="220"/>
                    </a:lnTo>
                    <a:lnTo>
                      <a:pt x="21" y="228"/>
                    </a:lnTo>
                    <a:lnTo>
                      <a:pt x="19" y="236"/>
                    </a:lnTo>
                    <a:lnTo>
                      <a:pt x="12" y="234"/>
                    </a:lnTo>
                    <a:lnTo>
                      <a:pt x="4" y="232"/>
                    </a:lnTo>
                    <a:lnTo>
                      <a:pt x="2" y="205"/>
                    </a:lnTo>
                    <a:lnTo>
                      <a:pt x="2" y="179"/>
                    </a:lnTo>
                    <a:lnTo>
                      <a:pt x="0" y="150"/>
                    </a:lnTo>
                    <a:lnTo>
                      <a:pt x="0" y="125"/>
                    </a:lnTo>
                    <a:lnTo>
                      <a:pt x="0" y="97"/>
                    </a:lnTo>
                    <a:lnTo>
                      <a:pt x="0" y="70"/>
                    </a:lnTo>
                    <a:lnTo>
                      <a:pt x="0" y="42"/>
                    </a:lnTo>
                    <a:lnTo>
                      <a:pt x="2" y="17"/>
                    </a:lnTo>
                    <a:lnTo>
                      <a:pt x="2" y="9"/>
                    </a:lnTo>
                    <a:lnTo>
                      <a:pt x="4" y="6"/>
                    </a:lnTo>
                    <a:lnTo>
                      <a:pt x="8" y="2"/>
                    </a:lnTo>
                    <a:lnTo>
                      <a:pt x="13" y="0"/>
                    </a:lnTo>
                    <a:lnTo>
                      <a:pt x="21" y="2"/>
                    </a:lnTo>
                    <a:lnTo>
                      <a:pt x="25" y="9"/>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83" name="Freeform 190"/>
              <p:cNvSpPr>
                <a:spLocks/>
              </p:cNvSpPr>
              <p:nvPr/>
            </p:nvSpPr>
            <p:spPr bwMode="auto">
              <a:xfrm>
                <a:off x="2190" y="601"/>
                <a:ext cx="43" cy="96"/>
              </a:xfrm>
              <a:custGeom>
                <a:avLst/>
                <a:gdLst>
                  <a:gd name="T0" fmla="*/ 0 w 88"/>
                  <a:gd name="T1" fmla="*/ 1 h 192"/>
                  <a:gd name="T2" fmla="*/ 0 w 88"/>
                  <a:gd name="T3" fmla="*/ 1 h 192"/>
                  <a:gd name="T4" fmla="*/ 0 w 88"/>
                  <a:gd name="T5" fmla="*/ 1 h 192"/>
                  <a:gd name="T6" fmla="*/ 0 w 88"/>
                  <a:gd name="T7" fmla="*/ 1 h 192"/>
                  <a:gd name="T8" fmla="*/ 0 w 88"/>
                  <a:gd name="T9" fmla="*/ 1 h 192"/>
                  <a:gd name="T10" fmla="*/ 0 w 88"/>
                  <a:gd name="T11" fmla="*/ 1 h 192"/>
                  <a:gd name="T12" fmla="*/ 0 w 88"/>
                  <a:gd name="T13" fmla="*/ 1 h 192"/>
                  <a:gd name="T14" fmla="*/ 0 w 88"/>
                  <a:gd name="T15" fmla="*/ 1 h 192"/>
                  <a:gd name="T16" fmla="*/ 0 w 88"/>
                  <a:gd name="T17" fmla="*/ 1 h 192"/>
                  <a:gd name="T18" fmla="*/ 0 w 88"/>
                  <a:gd name="T19" fmla="*/ 1 h 192"/>
                  <a:gd name="T20" fmla="*/ 0 w 88"/>
                  <a:gd name="T21" fmla="*/ 1 h 192"/>
                  <a:gd name="T22" fmla="*/ 0 w 88"/>
                  <a:gd name="T23" fmla="*/ 1 h 192"/>
                  <a:gd name="T24" fmla="*/ 0 w 88"/>
                  <a:gd name="T25" fmla="*/ 1 h 192"/>
                  <a:gd name="T26" fmla="*/ 0 w 88"/>
                  <a:gd name="T27" fmla="*/ 1 h 192"/>
                  <a:gd name="T28" fmla="*/ 0 w 88"/>
                  <a:gd name="T29" fmla="*/ 1 h 192"/>
                  <a:gd name="T30" fmla="*/ 0 w 88"/>
                  <a:gd name="T31" fmla="*/ 1 h 192"/>
                  <a:gd name="T32" fmla="*/ 0 w 88"/>
                  <a:gd name="T33" fmla="*/ 1 h 192"/>
                  <a:gd name="T34" fmla="*/ 0 w 88"/>
                  <a:gd name="T35" fmla="*/ 1 h 192"/>
                  <a:gd name="T36" fmla="*/ 0 w 88"/>
                  <a:gd name="T37" fmla="*/ 1 h 192"/>
                  <a:gd name="T38" fmla="*/ 0 w 88"/>
                  <a:gd name="T39" fmla="*/ 1 h 192"/>
                  <a:gd name="T40" fmla="*/ 0 w 88"/>
                  <a:gd name="T41" fmla="*/ 1 h 192"/>
                  <a:gd name="T42" fmla="*/ 0 w 88"/>
                  <a:gd name="T43" fmla="*/ 1 h 192"/>
                  <a:gd name="T44" fmla="*/ 0 w 88"/>
                  <a:gd name="T45" fmla="*/ 1 h 192"/>
                  <a:gd name="T46" fmla="*/ 0 w 88"/>
                  <a:gd name="T47" fmla="*/ 1 h 192"/>
                  <a:gd name="T48" fmla="*/ 0 w 88"/>
                  <a:gd name="T49" fmla="*/ 1 h 192"/>
                  <a:gd name="T50" fmla="*/ 0 w 88"/>
                  <a:gd name="T51" fmla="*/ 1 h 192"/>
                  <a:gd name="T52" fmla="*/ 0 w 88"/>
                  <a:gd name="T53" fmla="*/ 1 h 192"/>
                  <a:gd name="T54" fmla="*/ 0 w 88"/>
                  <a:gd name="T55" fmla="*/ 1 h 192"/>
                  <a:gd name="T56" fmla="*/ 0 w 88"/>
                  <a:gd name="T57" fmla="*/ 1 h 192"/>
                  <a:gd name="T58" fmla="*/ 0 w 88"/>
                  <a:gd name="T59" fmla="*/ 1 h 192"/>
                  <a:gd name="T60" fmla="*/ 0 w 88"/>
                  <a:gd name="T61" fmla="*/ 1 h 192"/>
                  <a:gd name="T62" fmla="*/ 0 w 88"/>
                  <a:gd name="T63" fmla="*/ 1 h 192"/>
                  <a:gd name="T64" fmla="*/ 0 w 88"/>
                  <a:gd name="T65" fmla="*/ 1 h 192"/>
                  <a:gd name="T66" fmla="*/ 0 w 88"/>
                  <a:gd name="T67" fmla="*/ 1 h 192"/>
                  <a:gd name="T68" fmla="*/ 0 w 88"/>
                  <a:gd name="T69" fmla="*/ 1 h 192"/>
                  <a:gd name="T70" fmla="*/ 0 w 88"/>
                  <a:gd name="T71" fmla="*/ 1 h 192"/>
                  <a:gd name="T72" fmla="*/ 0 w 88"/>
                  <a:gd name="T73" fmla="*/ 1 h 192"/>
                  <a:gd name="T74" fmla="*/ 0 w 88"/>
                  <a:gd name="T75" fmla="*/ 1 h 192"/>
                  <a:gd name="T76" fmla="*/ 0 w 88"/>
                  <a:gd name="T77" fmla="*/ 1 h 192"/>
                  <a:gd name="T78" fmla="*/ 0 w 88"/>
                  <a:gd name="T79" fmla="*/ 1 h 192"/>
                  <a:gd name="T80" fmla="*/ 0 w 88"/>
                  <a:gd name="T81" fmla="*/ 1 h 192"/>
                  <a:gd name="T82" fmla="*/ 0 w 88"/>
                  <a:gd name="T83" fmla="*/ 1 h 192"/>
                  <a:gd name="T84" fmla="*/ 0 w 88"/>
                  <a:gd name="T85" fmla="*/ 1 h 192"/>
                  <a:gd name="T86" fmla="*/ 0 w 88"/>
                  <a:gd name="T87" fmla="*/ 1 h 192"/>
                  <a:gd name="T88" fmla="*/ 0 w 88"/>
                  <a:gd name="T89" fmla="*/ 1 h 192"/>
                  <a:gd name="T90" fmla="*/ 0 w 88"/>
                  <a:gd name="T91" fmla="*/ 1 h 192"/>
                  <a:gd name="T92" fmla="*/ 0 w 88"/>
                  <a:gd name="T93" fmla="*/ 1 h 192"/>
                  <a:gd name="T94" fmla="*/ 0 w 88"/>
                  <a:gd name="T95" fmla="*/ 1 h 192"/>
                  <a:gd name="T96" fmla="*/ 0 w 88"/>
                  <a:gd name="T97" fmla="*/ 1 h 192"/>
                  <a:gd name="T98" fmla="*/ 0 w 88"/>
                  <a:gd name="T99" fmla="*/ 1 h 192"/>
                  <a:gd name="T100" fmla="*/ 0 w 88"/>
                  <a:gd name="T101" fmla="*/ 1 h 192"/>
                  <a:gd name="T102" fmla="*/ 0 w 88"/>
                  <a:gd name="T103" fmla="*/ 1 h 192"/>
                  <a:gd name="T104" fmla="*/ 0 w 88"/>
                  <a:gd name="T105" fmla="*/ 1 h 192"/>
                  <a:gd name="T106" fmla="*/ 0 w 88"/>
                  <a:gd name="T107" fmla="*/ 0 h 192"/>
                  <a:gd name="T108" fmla="*/ 0 w 88"/>
                  <a:gd name="T109" fmla="*/ 0 h 192"/>
                  <a:gd name="T110" fmla="*/ 0 w 88"/>
                  <a:gd name="T111" fmla="*/ 1 h 192"/>
                  <a:gd name="T112" fmla="*/ 0 w 88"/>
                  <a:gd name="T113" fmla="*/ 1 h 192"/>
                  <a:gd name="T114" fmla="*/ 0 w 88"/>
                  <a:gd name="T115" fmla="*/ 1 h 1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8"/>
                  <a:gd name="T175" fmla="*/ 0 h 192"/>
                  <a:gd name="T176" fmla="*/ 88 w 88"/>
                  <a:gd name="T177" fmla="*/ 192 h 1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8" h="192">
                    <a:moveTo>
                      <a:pt x="56" y="2"/>
                    </a:moveTo>
                    <a:lnTo>
                      <a:pt x="71" y="8"/>
                    </a:lnTo>
                    <a:lnTo>
                      <a:pt x="80" y="21"/>
                    </a:lnTo>
                    <a:lnTo>
                      <a:pt x="84" y="38"/>
                    </a:lnTo>
                    <a:lnTo>
                      <a:pt x="86" y="63"/>
                    </a:lnTo>
                    <a:lnTo>
                      <a:pt x="86" y="92"/>
                    </a:lnTo>
                    <a:lnTo>
                      <a:pt x="86" y="124"/>
                    </a:lnTo>
                    <a:lnTo>
                      <a:pt x="86" y="156"/>
                    </a:lnTo>
                    <a:lnTo>
                      <a:pt x="88" y="190"/>
                    </a:lnTo>
                    <a:lnTo>
                      <a:pt x="84" y="190"/>
                    </a:lnTo>
                    <a:lnTo>
                      <a:pt x="80" y="192"/>
                    </a:lnTo>
                    <a:lnTo>
                      <a:pt x="73" y="192"/>
                    </a:lnTo>
                    <a:lnTo>
                      <a:pt x="67" y="192"/>
                    </a:lnTo>
                    <a:lnTo>
                      <a:pt x="67" y="171"/>
                    </a:lnTo>
                    <a:lnTo>
                      <a:pt x="67" y="150"/>
                    </a:lnTo>
                    <a:lnTo>
                      <a:pt x="65" y="130"/>
                    </a:lnTo>
                    <a:lnTo>
                      <a:pt x="65" y="111"/>
                    </a:lnTo>
                    <a:lnTo>
                      <a:pt x="65" y="90"/>
                    </a:lnTo>
                    <a:lnTo>
                      <a:pt x="63" y="69"/>
                    </a:lnTo>
                    <a:lnTo>
                      <a:pt x="61" y="48"/>
                    </a:lnTo>
                    <a:lnTo>
                      <a:pt x="61" y="29"/>
                    </a:lnTo>
                    <a:lnTo>
                      <a:pt x="58" y="25"/>
                    </a:lnTo>
                    <a:lnTo>
                      <a:pt x="54" y="21"/>
                    </a:lnTo>
                    <a:lnTo>
                      <a:pt x="48" y="19"/>
                    </a:lnTo>
                    <a:lnTo>
                      <a:pt x="42" y="19"/>
                    </a:lnTo>
                    <a:lnTo>
                      <a:pt x="35" y="19"/>
                    </a:lnTo>
                    <a:lnTo>
                      <a:pt x="29" y="21"/>
                    </a:lnTo>
                    <a:lnTo>
                      <a:pt x="23" y="23"/>
                    </a:lnTo>
                    <a:lnTo>
                      <a:pt x="23" y="29"/>
                    </a:lnTo>
                    <a:lnTo>
                      <a:pt x="19" y="48"/>
                    </a:lnTo>
                    <a:lnTo>
                      <a:pt x="19" y="69"/>
                    </a:lnTo>
                    <a:lnTo>
                      <a:pt x="19" y="90"/>
                    </a:lnTo>
                    <a:lnTo>
                      <a:pt x="19" y="111"/>
                    </a:lnTo>
                    <a:lnTo>
                      <a:pt x="19" y="130"/>
                    </a:lnTo>
                    <a:lnTo>
                      <a:pt x="21" y="149"/>
                    </a:lnTo>
                    <a:lnTo>
                      <a:pt x="21" y="168"/>
                    </a:lnTo>
                    <a:lnTo>
                      <a:pt x="23" y="183"/>
                    </a:lnTo>
                    <a:lnTo>
                      <a:pt x="18" y="181"/>
                    </a:lnTo>
                    <a:lnTo>
                      <a:pt x="12" y="181"/>
                    </a:lnTo>
                    <a:lnTo>
                      <a:pt x="6" y="181"/>
                    </a:lnTo>
                    <a:lnTo>
                      <a:pt x="2" y="181"/>
                    </a:lnTo>
                    <a:lnTo>
                      <a:pt x="2" y="162"/>
                    </a:lnTo>
                    <a:lnTo>
                      <a:pt x="2" y="143"/>
                    </a:lnTo>
                    <a:lnTo>
                      <a:pt x="0" y="122"/>
                    </a:lnTo>
                    <a:lnTo>
                      <a:pt x="0" y="101"/>
                    </a:lnTo>
                    <a:lnTo>
                      <a:pt x="0" y="78"/>
                    </a:lnTo>
                    <a:lnTo>
                      <a:pt x="0" y="57"/>
                    </a:lnTo>
                    <a:lnTo>
                      <a:pt x="0" y="35"/>
                    </a:lnTo>
                    <a:lnTo>
                      <a:pt x="4" y="14"/>
                    </a:lnTo>
                    <a:lnTo>
                      <a:pt x="6" y="8"/>
                    </a:lnTo>
                    <a:lnTo>
                      <a:pt x="14" y="4"/>
                    </a:lnTo>
                    <a:lnTo>
                      <a:pt x="19" y="2"/>
                    </a:lnTo>
                    <a:lnTo>
                      <a:pt x="27" y="2"/>
                    </a:lnTo>
                    <a:lnTo>
                      <a:pt x="35" y="0"/>
                    </a:lnTo>
                    <a:lnTo>
                      <a:pt x="42" y="0"/>
                    </a:lnTo>
                    <a:lnTo>
                      <a:pt x="50" y="2"/>
                    </a:lnTo>
                    <a:lnTo>
                      <a:pt x="56" y="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84" name="Freeform 191"/>
              <p:cNvSpPr>
                <a:spLocks/>
              </p:cNvSpPr>
              <p:nvPr/>
            </p:nvSpPr>
            <p:spPr bwMode="auto">
              <a:xfrm>
                <a:off x="2247" y="733"/>
                <a:ext cx="38" cy="43"/>
              </a:xfrm>
              <a:custGeom>
                <a:avLst/>
                <a:gdLst>
                  <a:gd name="T0" fmla="*/ 1 w 76"/>
                  <a:gd name="T1" fmla="*/ 0 h 85"/>
                  <a:gd name="T2" fmla="*/ 1 w 76"/>
                  <a:gd name="T3" fmla="*/ 0 h 85"/>
                  <a:gd name="T4" fmla="*/ 1 w 76"/>
                  <a:gd name="T5" fmla="*/ 0 h 85"/>
                  <a:gd name="T6" fmla="*/ 1 w 76"/>
                  <a:gd name="T7" fmla="*/ 0 h 85"/>
                  <a:gd name="T8" fmla="*/ 1 w 76"/>
                  <a:gd name="T9" fmla="*/ 1 h 85"/>
                  <a:gd name="T10" fmla="*/ 1 w 76"/>
                  <a:gd name="T11" fmla="*/ 1 h 85"/>
                  <a:gd name="T12" fmla="*/ 1 w 76"/>
                  <a:gd name="T13" fmla="*/ 1 h 85"/>
                  <a:gd name="T14" fmla="*/ 1 w 76"/>
                  <a:gd name="T15" fmla="*/ 1 h 85"/>
                  <a:gd name="T16" fmla="*/ 1 w 76"/>
                  <a:gd name="T17" fmla="*/ 1 h 85"/>
                  <a:gd name="T18" fmla="*/ 1 w 76"/>
                  <a:gd name="T19" fmla="*/ 1 h 85"/>
                  <a:gd name="T20" fmla="*/ 1 w 76"/>
                  <a:gd name="T21" fmla="*/ 1 h 85"/>
                  <a:gd name="T22" fmla="*/ 1 w 76"/>
                  <a:gd name="T23" fmla="*/ 1 h 85"/>
                  <a:gd name="T24" fmla="*/ 1 w 76"/>
                  <a:gd name="T25" fmla="*/ 1 h 85"/>
                  <a:gd name="T26" fmla="*/ 1 w 76"/>
                  <a:gd name="T27" fmla="*/ 1 h 85"/>
                  <a:gd name="T28" fmla="*/ 1 w 76"/>
                  <a:gd name="T29" fmla="*/ 1 h 85"/>
                  <a:gd name="T30" fmla="*/ 1 w 76"/>
                  <a:gd name="T31" fmla="*/ 1 h 85"/>
                  <a:gd name="T32" fmla="*/ 1 w 76"/>
                  <a:gd name="T33" fmla="*/ 1 h 85"/>
                  <a:gd name="T34" fmla="*/ 1 w 76"/>
                  <a:gd name="T35" fmla="*/ 1 h 85"/>
                  <a:gd name="T36" fmla="*/ 1 w 76"/>
                  <a:gd name="T37" fmla="*/ 1 h 85"/>
                  <a:gd name="T38" fmla="*/ 1 w 76"/>
                  <a:gd name="T39" fmla="*/ 1 h 85"/>
                  <a:gd name="T40" fmla="*/ 1 w 76"/>
                  <a:gd name="T41" fmla="*/ 1 h 85"/>
                  <a:gd name="T42" fmla="*/ 1 w 76"/>
                  <a:gd name="T43" fmla="*/ 1 h 85"/>
                  <a:gd name="T44" fmla="*/ 1 w 76"/>
                  <a:gd name="T45" fmla="*/ 1 h 85"/>
                  <a:gd name="T46" fmla="*/ 1 w 76"/>
                  <a:gd name="T47" fmla="*/ 1 h 85"/>
                  <a:gd name="T48" fmla="*/ 1 w 76"/>
                  <a:gd name="T49" fmla="*/ 1 h 85"/>
                  <a:gd name="T50" fmla="*/ 1 w 76"/>
                  <a:gd name="T51" fmla="*/ 1 h 85"/>
                  <a:gd name="T52" fmla="*/ 1 w 76"/>
                  <a:gd name="T53" fmla="*/ 1 h 85"/>
                  <a:gd name="T54" fmla="*/ 1 w 76"/>
                  <a:gd name="T55" fmla="*/ 1 h 85"/>
                  <a:gd name="T56" fmla="*/ 1 w 76"/>
                  <a:gd name="T57" fmla="*/ 1 h 85"/>
                  <a:gd name="T58" fmla="*/ 0 w 76"/>
                  <a:gd name="T59" fmla="*/ 1 h 85"/>
                  <a:gd name="T60" fmla="*/ 0 w 76"/>
                  <a:gd name="T61" fmla="*/ 1 h 85"/>
                  <a:gd name="T62" fmla="*/ 1 w 76"/>
                  <a:gd name="T63" fmla="*/ 1 h 85"/>
                  <a:gd name="T64" fmla="*/ 1 w 76"/>
                  <a:gd name="T65" fmla="*/ 0 h 85"/>
                  <a:gd name="T66" fmla="*/ 1 w 76"/>
                  <a:gd name="T67" fmla="*/ 0 h 8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6"/>
                  <a:gd name="T103" fmla="*/ 0 h 85"/>
                  <a:gd name="T104" fmla="*/ 76 w 76"/>
                  <a:gd name="T105" fmla="*/ 85 h 8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6" h="85">
                    <a:moveTo>
                      <a:pt x="5" y="0"/>
                    </a:moveTo>
                    <a:lnTo>
                      <a:pt x="11" y="0"/>
                    </a:lnTo>
                    <a:lnTo>
                      <a:pt x="17" y="0"/>
                    </a:lnTo>
                    <a:lnTo>
                      <a:pt x="19" y="0"/>
                    </a:lnTo>
                    <a:lnTo>
                      <a:pt x="20" y="5"/>
                    </a:lnTo>
                    <a:lnTo>
                      <a:pt x="20" y="24"/>
                    </a:lnTo>
                    <a:lnTo>
                      <a:pt x="22" y="38"/>
                    </a:lnTo>
                    <a:lnTo>
                      <a:pt x="26" y="49"/>
                    </a:lnTo>
                    <a:lnTo>
                      <a:pt x="30" y="57"/>
                    </a:lnTo>
                    <a:lnTo>
                      <a:pt x="36" y="58"/>
                    </a:lnTo>
                    <a:lnTo>
                      <a:pt x="43" y="62"/>
                    </a:lnTo>
                    <a:lnTo>
                      <a:pt x="49" y="60"/>
                    </a:lnTo>
                    <a:lnTo>
                      <a:pt x="55" y="58"/>
                    </a:lnTo>
                    <a:lnTo>
                      <a:pt x="60" y="55"/>
                    </a:lnTo>
                    <a:lnTo>
                      <a:pt x="64" y="53"/>
                    </a:lnTo>
                    <a:lnTo>
                      <a:pt x="70" y="51"/>
                    </a:lnTo>
                    <a:lnTo>
                      <a:pt x="74" y="49"/>
                    </a:lnTo>
                    <a:lnTo>
                      <a:pt x="76" y="58"/>
                    </a:lnTo>
                    <a:lnTo>
                      <a:pt x="74" y="70"/>
                    </a:lnTo>
                    <a:lnTo>
                      <a:pt x="66" y="77"/>
                    </a:lnTo>
                    <a:lnTo>
                      <a:pt x="58" y="83"/>
                    </a:lnTo>
                    <a:lnTo>
                      <a:pt x="45" y="85"/>
                    </a:lnTo>
                    <a:lnTo>
                      <a:pt x="34" y="85"/>
                    </a:lnTo>
                    <a:lnTo>
                      <a:pt x="22" y="81"/>
                    </a:lnTo>
                    <a:lnTo>
                      <a:pt x="13" y="74"/>
                    </a:lnTo>
                    <a:lnTo>
                      <a:pt x="9" y="66"/>
                    </a:lnTo>
                    <a:lnTo>
                      <a:pt x="5" y="58"/>
                    </a:lnTo>
                    <a:lnTo>
                      <a:pt x="1" y="49"/>
                    </a:lnTo>
                    <a:lnTo>
                      <a:pt x="1" y="39"/>
                    </a:lnTo>
                    <a:lnTo>
                      <a:pt x="0" y="28"/>
                    </a:lnTo>
                    <a:lnTo>
                      <a:pt x="0" y="19"/>
                    </a:lnTo>
                    <a:lnTo>
                      <a:pt x="1" y="7"/>
                    </a:lnTo>
                    <a:lnTo>
                      <a:pt x="5"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85" name="Freeform 192"/>
              <p:cNvSpPr>
                <a:spLocks/>
              </p:cNvSpPr>
              <p:nvPr/>
            </p:nvSpPr>
            <p:spPr bwMode="auto">
              <a:xfrm>
                <a:off x="2305" y="606"/>
                <a:ext cx="44" cy="95"/>
              </a:xfrm>
              <a:custGeom>
                <a:avLst/>
                <a:gdLst>
                  <a:gd name="T0" fmla="*/ 0 w 90"/>
                  <a:gd name="T1" fmla="*/ 1 h 190"/>
                  <a:gd name="T2" fmla="*/ 0 w 90"/>
                  <a:gd name="T3" fmla="*/ 1 h 190"/>
                  <a:gd name="T4" fmla="*/ 0 w 90"/>
                  <a:gd name="T5" fmla="*/ 1 h 190"/>
                  <a:gd name="T6" fmla="*/ 0 w 90"/>
                  <a:gd name="T7" fmla="*/ 1 h 190"/>
                  <a:gd name="T8" fmla="*/ 0 w 90"/>
                  <a:gd name="T9" fmla="*/ 1 h 190"/>
                  <a:gd name="T10" fmla="*/ 0 w 90"/>
                  <a:gd name="T11" fmla="*/ 1 h 190"/>
                  <a:gd name="T12" fmla="*/ 0 w 90"/>
                  <a:gd name="T13" fmla="*/ 1 h 190"/>
                  <a:gd name="T14" fmla="*/ 0 w 90"/>
                  <a:gd name="T15" fmla="*/ 1 h 190"/>
                  <a:gd name="T16" fmla="*/ 0 w 90"/>
                  <a:gd name="T17" fmla="*/ 1 h 190"/>
                  <a:gd name="T18" fmla="*/ 0 w 90"/>
                  <a:gd name="T19" fmla="*/ 1 h 190"/>
                  <a:gd name="T20" fmla="*/ 0 w 90"/>
                  <a:gd name="T21" fmla="*/ 1 h 190"/>
                  <a:gd name="T22" fmla="*/ 0 w 90"/>
                  <a:gd name="T23" fmla="*/ 1 h 190"/>
                  <a:gd name="T24" fmla="*/ 0 w 90"/>
                  <a:gd name="T25" fmla="*/ 1 h 190"/>
                  <a:gd name="T26" fmla="*/ 0 w 90"/>
                  <a:gd name="T27" fmla="*/ 1 h 190"/>
                  <a:gd name="T28" fmla="*/ 0 w 90"/>
                  <a:gd name="T29" fmla="*/ 1 h 190"/>
                  <a:gd name="T30" fmla="*/ 0 w 90"/>
                  <a:gd name="T31" fmla="*/ 1 h 190"/>
                  <a:gd name="T32" fmla="*/ 0 w 90"/>
                  <a:gd name="T33" fmla="*/ 1 h 190"/>
                  <a:gd name="T34" fmla="*/ 0 w 90"/>
                  <a:gd name="T35" fmla="*/ 1 h 190"/>
                  <a:gd name="T36" fmla="*/ 0 w 90"/>
                  <a:gd name="T37" fmla="*/ 1 h 190"/>
                  <a:gd name="T38" fmla="*/ 0 w 90"/>
                  <a:gd name="T39" fmla="*/ 1 h 190"/>
                  <a:gd name="T40" fmla="*/ 0 w 90"/>
                  <a:gd name="T41" fmla="*/ 1 h 190"/>
                  <a:gd name="T42" fmla="*/ 0 w 90"/>
                  <a:gd name="T43" fmla="*/ 1 h 190"/>
                  <a:gd name="T44" fmla="*/ 0 w 90"/>
                  <a:gd name="T45" fmla="*/ 1 h 190"/>
                  <a:gd name="T46" fmla="*/ 0 w 90"/>
                  <a:gd name="T47" fmla="*/ 1 h 190"/>
                  <a:gd name="T48" fmla="*/ 0 w 90"/>
                  <a:gd name="T49" fmla="*/ 1 h 190"/>
                  <a:gd name="T50" fmla="*/ 0 w 90"/>
                  <a:gd name="T51" fmla="*/ 1 h 190"/>
                  <a:gd name="T52" fmla="*/ 0 w 90"/>
                  <a:gd name="T53" fmla="*/ 1 h 190"/>
                  <a:gd name="T54" fmla="*/ 0 w 90"/>
                  <a:gd name="T55" fmla="*/ 1 h 190"/>
                  <a:gd name="T56" fmla="*/ 0 w 90"/>
                  <a:gd name="T57" fmla="*/ 1 h 190"/>
                  <a:gd name="T58" fmla="*/ 0 w 90"/>
                  <a:gd name="T59" fmla="*/ 1 h 190"/>
                  <a:gd name="T60" fmla="*/ 0 w 90"/>
                  <a:gd name="T61" fmla="*/ 1 h 190"/>
                  <a:gd name="T62" fmla="*/ 0 w 90"/>
                  <a:gd name="T63" fmla="*/ 1 h 190"/>
                  <a:gd name="T64" fmla="*/ 0 w 90"/>
                  <a:gd name="T65" fmla="*/ 1 h 190"/>
                  <a:gd name="T66" fmla="*/ 0 w 90"/>
                  <a:gd name="T67" fmla="*/ 1 h 190"/>
                  <a:gd name="T68" fmla="*/ 0 w 90"/>
                  <a:gd name="T69" fmla="*/ 1 h 190"/>
                  <a:gd name="T70" fmla="*/ 0 w 90"/>
                  <a:gd name="T71" fmla="*/ 1 h 190"/>
                  <a:gd name="T72" fmla="*/ 0 w 90"/>
                  <a:gd name="T73" fmla="*/ 1 h 190"/>
                  <a:gd name="T74" fmla="*/ 0 w 90"/>
                  <a:gd name="T75" fmla="*/ 1 h 190"/>
                  <a:gd name="T76" fmla="*/ 0 w 90"/>
                  <a:gd name="T77" fmla="*/ 1 h 190"/>
                  <a:gd name="T78" fmla="*/ 0 w 90"/>
                  <a:gd name="T79" fmla="*/ 1 h 190"/>
                  <a:gd name="T80" fmla="*/ 0 w 90"/>
                  <a:gd name="T81" fmla="*/ 1 h 190"/>
                  <a:gd name="T82" fmla="*/ 0 w 90"/>
                  <a:gd name="T83" fmla="*/ 1 h 190"/>
                  <a:gd name="T84" fmla="*/ 0 w 90"/>
                  <a:gd name="T85" fmla="*/ 1 h 190"/>
                  <a:gd name="T86" fmla="*/ 0 w 90"/>
                  <a:gd name="T87" fmla="*/ 1 h 190"/>
                  <a:gd name="T88" fmla="*/ 0 w 90"/>
                  <a:gd name="T89" fmla="*/ 1 h 190"/>
                  <a:gd name="T90" fmla="*/ 0 w 90"/>
                  <a:gd name="T91" fmla="*/ 1 h 190"/>
                  <a:gd name="T92" fmla="*/ 0 w 90"/>
                  <a:gd name="T93" fmla="*/ 1 h 190"/>
                  <a:gd name="T94" fmla="*/ 0 w 90"/>
                  <a:gd name="T95" fmla="*/ 1 h 190"/>
                  <a:gd name="T96" fmla="*/ 0 w 90"/>
                  <a:gd name="T97" fmla="*/ 1 h 190"/>
                  <a:gd name="T98" fmla="*/ 0 w 90"/>
                  <a:gd name="T99" fmla="*/ 1 h 190"/>
                  <a:gd name="T100" fmla="*/ 0 w 90"/>
                  <a:gd name="T101" fmla="*/ 1 h 190"/>
                  <a:gd name="T102" fmla="*/ 0 w 90"/>
                  <a:gd name="T103" fmla="*/ 0 h 190"/>
                  <a:gd name="T104" fmla="*/ 0 w 90"/>
                  <a:gd name="T105" fmla="*/ 0 h 190"/>
                  <a:gd name="T106" fmla="*/ 0 w 90"/>
                  <a:gd name="T107" fmla="*/ 0 h 190"/>
                  <a:gd name="T108" fmla="*/ 0 w 90"/>
                  <a:gd name="T109" fmla="*/ 0 h 190"/>
                  <a:gd name="T110" fmla="*/ 0 w 90"/>
                  <a:gd name="T111" fmla="*/ 1 h 190"/>
                  <a:gd name="T112" fmla="*/ 0 w 90"/>
                  <a:gd name="T113" fmla="*/ 1 h 190"/>
                  <a:gd name="T114" fmla="*/ 0 w 90"/>
                  <a:gd name="T115" fmla="*/ 1 h 1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0"/>
                  <a:gd name="T175" fmla="*/ 0 h 190"/>
                  <a:gd name="T176" fmla="*/ 90 w 90"/>
                  <a:gd name="T177" fmla="*/ 190 h 19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0" h="190">
                    <a:moveTo>
                      <a:pt x="54" y="2"/>
                    </a:moveTo>
                    <a:lnTo>
                      <a:pt x="67" y="6"/>
                    </a:lnTo>
                    <a:lnTo>
                      <a:pt x="78" y="19"/>
                    </a:lnTo>
                    <a:lnTo>
                      <a:pt x="82" y="38"/>
                    </a:lnTo>
                    <a:lnTo>
                      <a:pt x="86" y="63"/>
                    </a:lnTo>
                    <a:lnTo>
                      <a:pt x="86" y="89"/>
                    </a:lnTo>
                    <a:lnTo>
                      <a:pt x="86" y="121"/>
                    </a:lnTo>
                    <a:lnTo>
                      <a:pt x="86" y="154"/>
                    </a:lnTo>
                    <a:lnTo>
                      <a:pt x="90" y="188"/>
                    </a:lnTo>
                    <a:lnTo>
                      <a:pt x="82" y="188"/>
                    </a:lnTo>
                    <a:lnTo>
                      <a:pt x="78" y="190"/>
                    </a:lnTo>
                    <a:lnTo>
                      <a:pt x="73" y="190"/>
                    </a:lnTo>
                    <a:lnTo>
                      <a:pt x="67" y="190"/>
                    </a:lnTo>
                    <a:lnTo>
                      <a:pt x="65" y="169"/>
                    </a:lnTo>
                    <a:lnTo>
                      <a:pt x="65" y="150"/>
                    </a:lnTo>
                    <a:lnTo>
                      <a:pt x="65" y="129"/>
                    </a:lnTo>
                    <a:lnTo>
                      <a:pt x="65" y="108"/>
                    </a:lnTo>
                    <a:lnTo>
                      <a:pt x="63" y="87"/>
                    </a:lnTo>
                    <a:lnTo>
                      <a:pt x="63" y="66"/>
                    </a:lnTo>
                    <a:lnTo>
                      <a:pt x="61" y="47"/>
                    </a:lnTo>
                    <a:lnTo>
                      <a:pt x="59" y="26"/>
                    </a:lnTo>
                    <a:lnTo>
                      <a:pt x="57" y="23"/>
                    </a:lnTo>
                    <a:lnTo>
                      <a:pt x="52" y="21"/>
                    </a:lnTo>
                    <a:lnTo>
                      <a:pt x="46" y="19"/>
                    </a:lnTo>
                    <a:lnTo>
                      <a:pt x="40" y="19"/>
                    </a:lnTo>
                    <a:lnTo>
                      <a:pt x="33" y="17"/>
                    </a:lnTo>
                    <a:lnTo>
                      <a:pt x="29" y="19"/>
                    </a:lnTo>
                    <a:lnTo>
                      <a:pt x="25" y="21"/>
                    </a:lnTo>
                    <a:lnTo>
                      <a:pt x="23" y="26"/>
                    </a:lnTo>
                    <a:lnTo>
                      <a:pt x="19" y="47"/>
                    </a:lnTo>
                    <a:lnTo>
                      <a:pt x="18" y="68"/>
                    </a:lnTo>
                    <a:lnTo>
                      <a:pt x="18" y="87"/>
                    </a:lnTo>
                    <a:lnTo>
                      <a:pt x="19" y="108"/>
                    </a:lnTo>
                    <a:lnTo>
                      <a:pt x="19" y="129"/>
                    </a:lnTo>
                    <a:lnTo>
                      <a:pt x="21" y="148"/>
                    </a:lnTo>
                    <a:lnTo>
                      <a:pt x="21" y="165"/>
                    </a:lnTo>
                    <a:lnTo>
                      <a:pt x="23" y="180"/>
                    </a:lnTo>
                    <a:lnTo>
                      <a:pt x="18" y="180"/>
                    </a:lnTo>
                    <a:lnTo>
                      <a:pt x="12" y="180"/>
                    </a:lnTo>
                    <a:lnTo>
                      <a:pt x="4" y="178"/>
                    </a:lnTo>
                    <a:lnTo>
                      <a:pt x="0" y="178"/>
                    </a:lnTo>
                    <a:lnTo>
                      <a:pt x="0" y="161"/>
                    </a:lnTo>
                    <a:lnTo>
                      <a:pt x="2" y="142"/>
                    </a:lnTo>
                    <a:lnTo>
                      <a:pt x="0" y="120"/>
                    </a:lnTo>
                    <a:lnTo>
                      <a:pt x="0" y="99"/>
                    </a:lnTo>
                    <a:lnTo>
                      <a:pt x="0" y="78"/>
                    </a:lnTo>
                    <a:lnTo>
                      <a:pt x="0" y="55"/>
                    </a:lnTo>
                    <a:lnTo>
                      <a:pt x="0" y="32"/>
                    </a:lnTo>
                    <a:lnTo>
                      <a:pt x="2" y="11"/>
                    </a:lnTo>
                    <a:lnTo>
                      <a:pt x="8" y="6"/>
                    </a:lnTo>
                    <a:lnTo>
                      <a:pt x="14" y="4"/>
                    </a:lnTo>
                    <a:lnTo>
                      <a:pt x="19" y="0"/>
                    </a:lnTo>
                    <a:lnTo>
                      <a:pt x="27" y="0"/>
                    </a:lnTo>
                    <a:lnTo>
                      <a:pt x="33" y="0"/>
                    </a:lnTo>
                    <a:lnTo>
                      <a:pt x="40" y="0"/>
                    </a:lnTo>
                    <a:lnTo>
                      <a:pt x="46" y="2"/>
                    </a:lnTo>
                    <a:lnTo>
                      <a:pt x="54" y="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86" name="Freeform 193"/>
              <p:cNvSpPr>
                <a:spLocks/>
              </p:cNvSpPr>
              <p:nvPr/>
            </p:nvSpPr>
            <p:spPr bwMode="auto">
              <a:xfrm>
                <a:off x="2305" y="734"/>
                <a:ext cx="39" cy="43"/>
              </a:xfrm>
              <a:custGeom>
                <a:avLst/>
                <a:gdLst>
                  <a:gd name="T0" fmla="*/ 1 w 78"/>
                  <a:gd name="T1" fmla="*/ 0 h 86"/>
                  <a:gd name="T2" fmla="*/ 1 w 78"/>
                  <a:gd name="T3" fmla="*/ 0 h 86"/>
                  <a:gd name="T4" fmla="*/ 1 w 78"/>
                  <a:gd name="T5" fmla="*/ 0 h 86"/>
                  <a:gd name="T6" fmla="*/ 1 w 78"/>
                  <a:gd name="T7" fmla="*/ 1 h 86"/>
                  <a:gd name="T8" fmla="*/ 1 w 78"/>
                  <a:gd name="T9" fmla="*/ 1 h 86"/>
                  <a:gd name="T10" fmla="*/ 1 w 78"/>
                  <a:gd name="T11" fmla="*/ 1 h 86"/>
                  <a:gd name="T12" fmla="*/ 1 w 78"/>
                  <a:gd name="T13" fmla="*/ 1 h 86"/>
                  <a:gd name="T14" fmla="*/ 1 w 78"/>
                  <a:gd name="T15" fmla="*/ 1 h 86"/>
                  <a:gd name="T16" fmla="*/ 1 w 78"/>
                  <a:gd name="T17" fmla="*/ 1 h 86"/>
                  <a:gd name="T18" fmla="*/ 1 w 78"/>
                  <a:gd name="T19" fmla="*/ 1 h 86"/>
                  <a:gd name="T20" fmla="*/ 1 w 78"/>
                  <a:gd name="T21" fmla="*/ 1 h 86"/>
                  <a:gd name="T22" fmla="*/ 1 w 78"/>
                  <a:gd name="T23" fmla="*/ 1 h 86"/>
                  <a:gd name="T24" fmla="*/ 1 w 78"/>
                  <a:gd name="T25" fmla="*/ 1 h 86"/>
                  <a:gd name="T26" fmla="*/ 1 w 78"/>
                  <a:gd name="T27" fmla="*/ 1 h 86"/>
                  <a:gd name="T28" fmla="*/ 1 w 78"/>
                  <a:gd name="T29" fmla="*/ 1 h 86"/>
                  <a:gd name="T30" fmla="*/ 1 w 78"/>
                  <a:gd name="T31" fmla="*/ 1 h 86"/>
                  <a:gd name="T32" fmla="*/ 1 w 78"/>
                  <a:gd name="T33" fmla="*/ 1 h 86"/>
                  <a:gd name="T34" fmla="*/ 1 w 78"/>
                  <a:gd name="T35" fmla="*/ 1 h 86"/>
                  <a:gd name="T36" fmla="*/ 1 w 78"/>
                  <a:gd name="T37" fmla="*/ 1 h 86"/>
                  <a:gd name="T38" fmla="*/ 1 w 78"/>
                  <a:gd name="T39" fmla="*/ 1 h 86"/>
                  <a:gd name="T40" fmla="*/ 1 w 78"/>
                  <a:gd name="T41" fmla="*/ 1 h 86"/>
                  <a:gd name="T42" fmla="*/ 1 w 78"/>
                  <a:gd name="T43" fmla="*/ 1 h 86"/>
                  <a:gd name="T44" fmla="*/ 1 w 78"/>
                  <a:gd name="T45" fmla="*/ 1 h 86"/>
                  <a:gd name="T46" fmla="*/ 1 w 78"/>
                  <a:gd name="T47" fmla="*/ 1 h 86"/>
                  <a:gd name="T48" fmla="*/ 1 w 78"/>
                  <a:gd name="T49" fmla="*/ 1 h 86"/>
                  <a:gd name="T50" fmla="*/ 1 w 78"/>
                  <a:gd name="T51" fmla="*/ 1 h 86"/>
                  <a:gd name="T52" fmla="*/ 1 w 78"/>
                  <a:gd name="T53" fmla="*/ 1 h 86"/>
                  <a:gd name="T54" fmla="*/ 1 w 78"/>
                  <a:gd name="T55" fmla="*/ 1 h 86"/>
                  <a:gd name="T56" fmla="*/ 1 w 78"/>
                  <a:gd name="T57" fmla="*/ 1 h 86"/>
                  <a:gd name="T58" fmla="*/ 0 w 78"/>
                  <a:gd name="T59" fmla="*/ 1 h 86"/>
                  <a:gd name="T60" fmla="*/ 1 w 78"/>
                  <a:gd name="T61" fmla="*/ 1 h 86"/>
                  <a:gd name="T62" fmla="*/ 1 w 78"/>
                  <a:gd name="T63" fmla="*/ 1 h 86"/>
                  <a:gd name="T64" fmla="*/ 1 w 78"/>
                  <a:gd name="T65" fmla="*/ 0 h 86"/>
                  <a:gd name="T66" fmla="*/ 1 w 78"/>
                  <a:gd name="T67" fmla="*/ 0 h 8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86"/>
                  <a:gd name="T104" fmla="*/ 78 w 78"/>
                  <a:gd name="T105" fmla="*/ 86 h 8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86">
                    <a:moveTo>
                      <a:pt x="8" y="0"/>
                    </a:moveTo>
                    <a:lnTo>
                      <a:pt x="14" y="0"/>
                    </a:lnTo>
                    <a:lnTo>
                      <a:pt x="19" y="0"/>
                    </a:lnTo>
                    <a:lnTo>
                      <a:pt x="21" y="2"/>
                    </a:lnTo>
                    <a:lnTo>
                      <a:pt x="23" y="8"/>
                    </a:lnTo>
                    <a:lnTo>
                      <a:pt x="21" y="25"/>
                    </a:lnTo>
                    <a:lnTo>
                      <a:pt x="25" y="40"/>
                    </a:lnTo>
                    <a:lnTo>
                      <a:pt x="27" y="50"/>
                    </a:lnTo>
                    <a:lnTo>
                      <a:pt x="33" y="57"/>
                    </a:lnTo>
                    <a:lnTo>
                      <a:pt x="37" y="61"/>
                    </a:lnTo>
                    <a:lnTo>
                      <a:pt x="44" y="63"/>
                    </a:lnTo>
                    <a:lnTo>
                      <a:pt x="50" y="63"/>
                    </a:lnTo>
                    <a:lnTo>
                      <a:pt x="57" y="61"/>
                    </a:lnTo>
                    <a:lnTo>
                      <a:pt x="61" y="57"/>
                    </a:lnTo>
                    <a:lnTo>
                      <a:pt x="67" y="56"/>
                    </a:lnTo>
                    <a:lnTo>
                      <a:pt x="71" y="52"/>
                    </a:lnTo>
                    <a:lnTo>
                      <a:pt x="76" y="52"/>
                    </a:lnTo>
                    <a:lnTo>
                      <a:pt x="78" y="61"/>
                    </a:lnTo>
                    <a:lnTo>
                      <a:pt x="76" y="71"/>
                    </a:lnTo>
                    <a:lnTo>
                      <a:pt x="69" y="78"/>
                    </a:lnTo>
                    <a:lnTo>
                      <a:pt x="59" y="84"/>
                    </a:lnTo>
                    <a:lnTo>
                      <a:pt x="48" y="86"/>
                    </a:lnTo>
                    <a:lnTo>
                      <a:pt x="35" y="86"/>
                    </a:lnTo>
                    <a:lnTo>
                      <a:pt x="23" y="82"/>
                    </a:lnTo>
                    <a:lnTo>
                      <a:pt x="14" y="75"/>
                    </a:lnTo>
                    <a:lnTo>
                      <a:pt x="10" y="67"/>
                    </a:lnTo>
                    <a:lnTo>
                      <a:pt x="8" y="61"/>
                    </a:lnTo>
                    <a:lnTo>
                      <a:pt x="4" y="50"/>
                    </a:lnTo>
                    <a:lnTo>
                      <a:pt x="2" y="40"/>
                    </a:lnTo>
                    <a:lnTo>
                      <a:pt x="0" y="31"/>
                    </a:lnTo>
                    <a:lnTo>
                      <a:pt x="2" y="19"/>
                    </a:lnTo>
                    <a:lnTo>
                      <a:pt x="4" y="8"/>
                    </a:lnTo>
                    <a:lnTo>
                      <a:pt x="8"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87" name="Freeform 194"/>
              <p:cNvSpPr>
                <a:spLocks/>
              </p:cNvSpPr>
              <p:nvPr/>
            </p:nvSpPr>
            <p:spPr bwMode="auto">
              <a:xfrm>
                <a:off x="2374" y="604"/>
                <a:ext cx="45" cy="95"/>
              </a:xfrm>
              <a:custGeom>
                <a:avLst/>
                <a:gdLst>
                  <a:gd name="T0" fmla="*/ 1 w 90"/>
                  <a:gd name="T1" fmla="*/ 1 h 190"/>
                  <a:gd name="T2" fmla="*/ 1 w 90"/>
                  <a:gd name="T3" fmla="*/ 1 h 190"/>
                  <a:gd name="T4" fmla="*/ 1 w 90"/>
                  <a:gd name="T5" fmla="*/ 1 h 190"/>
                  <a:gd name="T6" fmla="*/ 1 w 90"/>
                  <a:gd name="T7" fmla="*/ 1 h 190"/>
                  <a:gd name="T8" fmla="*/ 1 w 90"/>
                  <a:gd name="T9" fmla="*/ 1 h 190"/>
                  <a:gd name="T10" fmla="*/ 1 w 90"/>
                  <a:gd name="T11" fmla="*/ 1 h 190"/>
                  <a:gd name="T12" fmla="*/ 1 w 90"/>
                  <a:gd name="T13" fmla="*/ 1 h 190"/>
                  <a:gd name="T14" fmla="*/ 1 w 90"/>
                  <a:gd name="T15" fmla="*/ 1 h 190"/>
                  <a:gd name="T16" fmla="*/ 1 w 90"/>
                  <a:gd name="T17" fmla="*/ 1 h 190"/>
                  <a:gd name="T18" fmla="*/ 1 w 90"/>
                  <a:gd name="T19" fmla="*/ 1 h 190"/>
                  <a:gd name="T20" fmla="*/ 1 w 90"/>
                  <a:gd name="T21" fmla="*/ 1 h 190"/>
                  <a:gd name="T22" fmla="*/ 1 w 90"/>
                  <a:gd name="T23" fmla="*/ 1 h 190"/>
                  <a:gd name="T24" fmla="*/ 1 w 90"/>
                  <a:gd name="T25" fmla="*/ 1 h 190"/>
                  <a:gd name="T26" fmla="*/ 1 w 90"/>
                  <a:gd name="T27" fmla="*/ 1 h 190"/>
                  <a:gd name="T28" fmla="*/ 1 w 90"/>
                  <a:gd name="T29" fmla="*/ 1 h 190"/>
                  <a:gd name="T30" fmla="*/ 1 w 90"/>
                  <a:gd name="T31" fmla="*/ 1 h 190"/>
                  <a:gd name="T32" fmla="*/ 1 w 90"/>
                  <a:gd name="T33" fmla="*/ 1 h 190"/>
                  <a:gd name="T34" fmla="*/ 1 w 90"/>
                  <a:gd name="T35" fmla="*/ 1 h 190"/>
                  <a:gd name="T36" fmla="*/ 1 w 90"/>
                  <a:gd name="T37" fmla="*/ 1 h 190"/>
                  <a:gd name="T38" fmla="*/ 1 w 90"/>
                  <a:gd name="T39" fmla="*/ 1 h 190"/>
                  <a:gd name="T40" fmla="*/ 1 w 90"/>
                  <a:gd name="T41" fmla="*/ 1 h 190"/>
                  <a:gd name="T42" fmla="*/ 1 w 90"/>
                  <a:gd name="T43" fmla="*/ 1 h 190"/>
                  <a:gd name="T44" fmla="*/ 1 w 90"/>
                  <a:gd name="T45" fmla="*/ 1 h 190"/>
                  <a:gd name="T46" fmla="*/ 1 w 90"/>
                  <a:gd name="T47" fmla="*/ 1 h 190"/>
                  <a:gd name="T48" fmla="*/ 1 w 90"/>
                  <a:gd name="T49" fmla="*/ 1 h 190"/>
                  <a:gd name="T50" fmla="*/ 1 w 90"/>
                  <a:gd name="T51" fmla="*/ 1 h 190"/>
                  <a:gd name="T52" fmla="*/ 1 w 90"/>
                  <a:gd name="T53" fmla="*/ 1 h 190"/>
                  <a:gd name="T54" fmla="*/ 1 w 90"/>
                  <a:gd name="T55" fmla="*/ 1 h 190"/>
                  <a:gd name="T56" fmla="*/ 1 w 90"/>
                  <a:gd name="T57" fmla="*/ 1 h 190"/>
                  <a:gd name="T58" fmla="*/ 1 w 90"/>
                  <a:gd name="T59" fmla="*/ 1 h 190"/>
                  <a:gd name="T60" fmla="*/ 1 w 90"/>
                  <a:gd name="T61" fmla="*/ 1 h 190"/>
                  <a:gd name="T62" fmla="*/ 1 w 90"/>
                  <a:gd name="T63" fmla="*/ 1 h 190"/>
                  <a:gd name="T64" fmla="*/ 1 w 90"/>
                  <a:gd name="T65" fmla="*/ 1 h 190"/>
                  <a:gd name="T66" fmla="*/ 1 w 90"/>
                  <a:gd name="T67" fmla="*/ 1 h 190"/>
                  <a:gd name="T68" fmla="*/ 1 w 90"/>
                  <a:gd name="T69" fmla="*/ 1 h 190"/>
                  <a:gd name="T70" fmla="*/ 1 w 90"/>
                  <a:gd name="T71" fmla="*/ 1 h 190"/>
                  <a:gd name="T72" fmla="*/ 1 w 90"/>
                  <a:gd name="T73" fmla="*/ 1 h 190"/>
                  <a:gd name="T74" fmla="*/ 1 w 90"/>
                  <a:gd name="T75" fmla="*/ 1 h 190"/>
                  <a:gd name="T76" fmla="*/ 1 w 90"/>
                  <a:gd name="T77" fmla="*/ 1 h 190"/>
                  <a:gd name="T78" fmla="*/ 1 w 90"/>
                  <a:gd name="T79" fmla="*/ 1 h 190"/>
                  <a:gd name="T80" fmla="*/ 1 w 90"/>
                  <a:gd name="T81" fmla="*/ 1 h 190"/>
                  <a:gd name="T82" fmla="*/ 1 w 90"/>
                  <a:gd name="T83" fmla="*/ 1 h 190"/>
                  <a:gd name="T84" fmla="*/ 1 w 90"/>
                  <a:gd name="T85" fmla="*/ 1 h 190"/>
                  <a:gd name="T86" fmla="*/ 1 w 90"/>
                  <a:gd name="T87" fmla="*/ 1 h 190"/>
                  <a:gd name="T88" fmla="*/ 1 w 90"/>
                  <a:gd name="T89" fmla="*/ 1 h 190"/>
                  <a:gd name="T90" fmla="*/ 0 w 90"/>
                  <a:gd name="T91" fmla="*/ 1 h 190"/>
                  <a:gd name="T92" fmla="*/ 0 w 90"/>
                  <a:gd name="T93" fmla="*/ 1 h 190"/>
                  <a:gd name="T94" fmla="*/ 0 w 90"/>
                  <a:gd name="T95" fmla="*/ 1 h 190"/>
                  <a:gd name="T96" fmla="*/ 1 w 90"/>
                  <a:gd name="T97" fmla="*/ 1 h 190"/>
                  <a:gd name="T98" fmla="*/ 1 w 90"/>
                  <a:gd name="T99" fmla="*/ 1 h 190"/>
                  <a:gd name="T100" fmla="*/ 1 w 90"/>
                  <a:gd name="T101" fmla="*/ 1 h 190"/>
                  <a:gd name="T102" fmla="*/ 1 w 90"/>
                  <a:gd name="T103" fmla="*/ 0 h 190"/>
                  <a:gd name="T104" fmla="*/ 1 w 90"/>
                  <a:gd name="T105" fmla="*/ 0 h 190"/>
                  <a:gd name="T106" fmla="*/ 1 w 90"/>
                  <a:gd name="T107" fmla="*/ 0 h 190"/>
                  <a:gd name="T108" fmla="*/ 1 w 90"/>
                  <a:gd name="T109" fmla="*/ 0 h 190"/>
                  <a:gd name="T110" fmla="*/ 1 w 90"/>
                  <a:gd name="T111" fmla="*/ 0 h 190"/>
                  <a:gd name="T112" fmla="*/ 1 w 90"/>
                  <a:gd name="T113" fmla="*/ 1 h 190"/>
                  <a:gd name="T114" fmla="*/ 1 w 90"/>
                  <a:gd name="T115" fmla="*/ 1 h 19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0"/>
                  <a:gd name="T175" fmla="*/ 0 h 190"/>
                  <a:gd name="T176" fmla="*/ 90 w 90"/>
                  <a:gd name="T177" fmla="*/ 190 h 19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0" h="190">
                    <a:moveTo>
                      <a:pt x="55" y="2"/>
                    </a:moveTo>
                    <a:lnTo>
                      <a:pt x="71" y="8"/>
                    </a:lnTo>
                    <a:lnTo>
                      <a:pt x="80" y="19"/>
                    </a:lnTo>
                    <a:lnTo>
                      <a:pt x="84" y="38"/>
                    </a:lnTo>
                    <a:lnTo>
                      <a:pt x="88" y="63"/>
                    </a:lnTo>
                    <a:lnTo>
                      <a:pt x="86" y="89"/>
                    </a:lnTo>
                    <a:lnTo>
                      <a:pt x="86" y="122"/>
                    </a:lnTo>
                    <a:lnTo>
                      <a:pt x="86" y="154"/>
                    </a:lnTo>
                    <a:lnTo>
                      <a:pt x="90" y="190"/>
                    </a:lnTo>
                    <a:lnTo>
                      <a:pt x="84" y="190"/>
                    </a:lnTo>
                    <a:lnTo>
                      <a:pt x="82" y="190"/>
                    </a:lnTo>
                    <a:lnTo>
                      <a:pt x="74" y="190"/>
                    </a:lnTo>
                    <a:lnTo>
                      <a:pt x="69" y="190"/>
                    </a:lnTo>
                    <a:lnTo>
                      <a:pt x="67" y="169"/>
                    </a:lnTo>
                    <a:lnTo>
                      <a:pt x="67" y="150"/>
                    </a:lnTo>
                    <a:lnTo>
                      <a:pt x="67" y="129"/>
                    </a:lnTo>
                    <a:lnTo>
                      <a:pt x="67" y="108"/>
                    </a:lnTo>
                    <a:lnTo>
                      <a:pt x="65" y="87"/>
                    </a:lnTo>
                    <a:lnTo>
                      <a:pt x="65" y="68"/>
                    </a:lnTo>
                    <a:lnTo>
                      <a:pt x="61" y="46"/>
                    </a:lnTo>
                    <a:lnTo>
                      <a:pt x="61" y="27"/>
                    </a:lnTo>
                    <a:lnTo>
                      <a:pt x="57" y="23"/>
                    </a:lnTo>
                    <a:lnTo>
                      <a:pt x="53" y="21"/>
                    </a:lnTo>
                    <a:lnTo>
                      <a:pt x="48" y="17"/>
                    </a:lnTo>
                    <a:lnTo>
                      <a:pt x="42" y="17"/>
                    </a:lnTo>
                    <a:lnTo>
                      <a:pt x="34" y="17"/>
                    </a:lnTo>
                    <a:lnTo>
                      <a:pt x="29" y="19"/>
                    </a:lnTo>
                    <a:lnTo>
                      <a:pt x="25" y="23"/>
                    </a:lnTo>
                    <a:lnTo>
                      <a:pt x="23" y="27"/>
                    </a:lnTo>
                    <a:lnTo>
                      <a:pt x="21" y="48"/>
                    </a:lnTo>
                    <a:lnTo>
                      <a:pt x="19" y="68"/>
                    </a:lnTo>
                    <a:lnTo>
                      <a:pt x="19" y="89"/>
                    </a:lnTo>
                    <a:lnTo>
                      <a:pt x="21" y="110"/>
                    </a:lnTo>
                    <a:lnTo>
                      <a:pt x="21" y="129"/>
                    </a:lnTo>
                    <a:lnTo>
                      <a:pt x="21" y="148"/>
                    </a:lnTo>
                    <a:lnTo>
                      <a:pt x="23" y="165"/>
                    </a:lnTo>
                    <a:lnTo>
                      <a:pt x="23" y="181"/>
                    </a:lnTo>
                    <a:lnTo>
                      <a:pt x="17" y="181"/>
                    </a:lnTo>
                    <a:lnTo>
                      <a:pt x="12" y="181"/>
                    </a:lnTo>
                    <a:lnTo>
                      <a:pt x="6" y="181"/>
                    </a:lnTo>
                    <a:lnTo>
                      <a:pt x="2" y="181"/>
                    </a:lnTo>
                    <a:lnTo>
                      <a:pt x="2" y="162"/>
                    </a:lnTo>
                    <a:lnTo>
                      <a:pt x="2" y="143"/>
                    </a:lnTo>
                    <a:lnTo>
                      <a:pt x="2" y="122"/>
                    </a:lnTo>
                    <a:lnTo>
                      <a:pt x="2" y="101"/>
                    </a:lnTo>
                    <a:lnTo>
                      <a:pt x="0" y="78"/>
                    </a:lnTo>
                    <a:lnTo>
                      <a:pt x="0" y="55"/>
                    </a:lnTo>
                    <a:lnTo>
                      <a:pt x="0" y="32"/>
                    </a:lnTo>
                    <a:lnTo>
                      <a:pt x="4" y="11"/>
                    </a:lnTo>
                    <a:lnTo>
                      <a:pt x="8" y="8"/>
                    </a:lnTo>
                    <a:lnTo>
                      <a:pt x="13" y="4"/>
                    </a:lnTo>
                    <a:lnTo>
                      <a:pt x="19" y="0"/>
                    </a:lnTo>
                    <a:lnTo>
                      <a:pt x="27" y="0"/>
                    </a:lnTo>
                    <a:lnTo>
                      <a:pt x="34" y="0"/>
                    </a:lnTo>
                    <a:lnTo>
                      <a:pt x="42" y="0"/>
                    </a:lnTo>
                    <a:lnTo>
                      <a:pt x="50" y="0"/>
                    </a:lnTo>
                    <a:lnTo>
                      <a:pt x="55" y="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88" name="Freeform 195"/>
              <p:cNvSpPr>
                <a:spLocks/>
              </p:cNvSpPr>
              <p:nvPr/>
            </p:nvSpPr>
            <p:spPr bwMode="auto">
              <a:xfrm>
                <a:off x="2375" y="732"/>
                <a:ext cx="39" cy="44"/>
              </a:xfrm>
              <a:custGeom>
                <a:avLst/>
                <a:gdLst>
                  <a:gd name="T0" fmla="*/ 1 w 78"/>
                  <a:gd name="T1" fmla="*/ 0 h 87"/>
                  <a:gd name="T2" fmla="*/ 1 w 78"/>
                  <a:gd name="T3" fmla="*/ 0 h 87"/>
                  <a:gd name="T4" fmla="*/ 1 w 78"/>
                  <a:gd name="T5" fmla="*/ 1 h 87"/>
                  <a:gd name="T6" fmla="*/ 1 w 78"/>
                  <a:gd name="T7" fmla="*/ 1 h 87"/>
                  <a:gd name="T8" fmla="*/ 1 w 78"/>
                  <a:gd name="T9" fmla="*/ 1 h 87"/>
                  <a:gd name="T10" fmla="*/ 1 w 78"/>
                  <a:gd name="T11" fmla="*/ 1 h 87"/>
                  <a:gd name="T12" fmla="*/ 1 w 78"/>
                  <a:gd name="T13" fmla="*/ 1 h 87"/>
                  <a:gd name="T14" fmla="*/ 1 w 78"/>
                  <a:gd name="T15" fmla="*/ 1 h 87"/>
                  <a:gd name="T16" fmla="*/ 1 w 78"/>
                  <a:gd name="T17" fmla="*/ 1 h 87"/>
                  <a:gd name="T18" fmla="*/ 1 w 78"/>
                  <a:gd name="T19" fmla="*/ 1 h 87"/>
                  <a:gd name="T20" fmla="*/ 1 w 78"/>
                  <a:gd name="T21" fmla="*/ 1 h 87"/>
                  <a:gd name="T22" fmla="*/ 1 w 78"/>
                  <a:gd name="T23" fmla="*/ 1 h 87"/>
                  <a:gd name="T24" fmla="*/ 1 w 78"/>
                  <a:gd name="T25" fmla="*/ 1 h 87"/>
                  <a:gd name="T26" fmla="*/ 1 w 78"/>
                  <a:gd name="T27" fmla="*/ 1 h 87"/>
                  <a:gd name="T28" fmla="*/ 1 w 78"/>
                  <a:gd name="T29" fmla="*/ 1 h 87"/>
                  <a:gd name="T30" fmla="*/ 1 w 78"/>
                  <a:gd name="T31" fmla="*/ 1 h 87"/>
                  <a:gd name="T32" fmla="*/ 1 w 78"/>
                  <a:gd name="T33" fmla="*/ 1 h 87"/>
                  <a:gd name="T34" fmla="*/ 1 w 78"/>
                  <a:gd name="T35" fmla="*/ 1 h 87"/>
                  <a:gd name="T36" fmla="*/ 1 w 78"/>
                  <a:gd name="T37" fmla="*/ 1 h 87"/>
                  <a:gd name="T38" fmla="*/ 1 w 78"/>
                  <a:gd name="T39" fmla="*/ 1 h 87"/>
                  <a:gd name="T40" fmla="*/ 1 w 78"/>
                  <a:gd name="T41" fmla="*/ 1 h 87"/>
                  <a:gd name="T42" fmla="*/ 1 w 78"/>
                  <a:gd name="T43" fmla="*/ 1 h 87"/>
                  <a:gd name="T44" fmla="*/ 1 w 78"/>
                  <a:gd name="T45" fmla="*/ 1 h 87"/>
                  <a:gd name="T46" fmla="*/ 1 w 78"/>
                  <a:gd name="T47" fmla="*/ 1 h 87"/>
                  <a:gd name="T48" fmla="*/ 1 w 78"/>
                  <a:gd name="T49" fmla="*/ 1 h 87"/>
                  <a:gd name="T50" fmla="*/ 1 w 78"/>
                  <a:gd name="T51" fmla="*/ 1 h 87"/>
                  <a:gd name="T52" fmla="*/ 1 w 78"/>
                  <a:gd name="T53" fmla="*/ 1 h 87"/>
                  <a:gd name="T54" fmla="*/ 1 w 78"/>
                  <a:gd name="T55" fmla="*/ 1 h 87"/>
                  <a:gd name="T56" fmla="*/ 1 w 78"/>
                  <a:gd name="T57" fmla="*/ 1 h 87"/>
                  <a:gd name="T58" fmla="*/ 0 w 78"/>
                  <a:gd name="T59" fmla="*/ 1 h 87"/>
                  <a:gd name="T60" fmla="*/ 0 w 78"/>
                  <a:gd name="T61" fmla="*/ 1 h 87"/>
                  <a:gd name="T62" fmla="*/ 1 w 78"/>
                  <a:gd name="T63" fmla="*/ 1 h 87"/>
                  <a:gd name="T64" fmla="*/ 1 w 78"/>
                  <a:gd name="T65" fmla="*/ 0 h 87"/>
                  <a:gd name="T66" fmla="*/ 1 w 78"/>
                  <a:gd name="T67" fmla="*/ 0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87"/>
                  <a:gd name="T104" fmla="*/ 78 w 78"/>
                  <a:gd name="T105" fmla="*/ 87 h 87"/>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87">
                    <a:moveTo>
                      <a:pt x="6" y="0"/>
                    </a:moveTo>
                    <a:lnTo>
                      <a:pt x="13" y="0"/>
                    </a:lnTo>
                    <a:lnTo>
                      <a:pt x="19" y="2"/>
                    </a:lnTo>
                    <a:lnTo>
                      <a:pt x="21" y="2"/>
                    </a:lnTo>
                    <a:lnTo>
                      <a:pt x="21" y="7"/>
                    </a:lnTo>
                    <a:lnTo>
                      <a:pt x="21" y="24"/>
                    </a:lnTo>
                    <a:lnTo>
                      <a:pt x="23" y="40"/>
                    </a:lnTo>
                    <a:lnTo>
                      <a:pt x="25" y="51"/>
                    </a:lnTo>
                    <a:lnTo>
                      <a:pt x="32" y="57"/>
                    </a:lnTo>
                    <a:lnTo>
                      <a:pt x="36" y="60"/>
                    </a:lnTo>
                    <a:lnTo>
                      <a:pt x="44" y="62"/>
                    </a:lnTo>
                    <a:lnTo>
                      <a:pt x="50" y="62"/>
                    </a:lnTo>
                    <a:lnTo>
                      <a:pt x="57" y="60"/>
                    </a:lnTo>
                    <a:lnTo>
                      <a:pt x="61" y="57"/>
                    </a:lnTo>
                    <a:lnTo>
                      <a:pt x="67" y="55"/>
                    </a:lnTo>
                    <a:lnTo>
                      <a:pt x="70" y="51"/>
                    </a:lnTo>
                    <a:lnTo>
                      <a:pt x="74" y="51"/>
                    </a:lnTo>
                    <a:lnTo>
                      <a:pt x="78" y="60"/>
                    </a:lnTo>
                    <a:lnTo>
                      <a:pt x="74" y="70"/>
                    </a:lnTo>
                    <a:lnTo>
                      <a:pt x="69" y="79"/>
                    </a:lnTo>
                    <a:lnTo>
                      <a:pt x="59" y="85"/>
                    </a:lnTo>
                    <a:lnTo>
                      <a:pt x="48" y="87"/>
                    </a:lnTo>
                    <a:lnTo>
                      <a:pt x="36" y="87"/>
                    </a:lnTo>
                    <a:lnTo>
                      <a:pt x="23" y="81"/>
                    </a:lnTo>
                    <a:lnTo>
                      <a:pt x="15" y="74"/>
                    </a:lnTo>
                    <a:lnTo>
                      <a:pt x="10" y="66"/>
                    </a:lnTo>
                    <a:lnTo>
                      <a:pt x="6" y="59"/>
                    </a:lnTo>
                    <a:lnTo>
                      <a:pt x="2" y="51"/>
                    </a:lnTo>
                    <a:lnTo>
                      <a:pt x="2" y="41"/>
                    </a:lnTo>
                    <a:lnTo>
                      <a:pt x="0" y="30"/>
                    </a:lnTo>
                    <a:lnTo>
                      <a:pt x="0" y="19"/>
                    </a:lnTo>
                    <a:lnTo>
                      <a:pt x="2" y="9"/>
                    </a:lnTo>
                    <a:lnTo>
                      <a:pt x="6"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89" name="Freeform 196"/>
              <p:cNvSpPr>
                <a:spLocks/>
              </p:cNvSpPr>
              <p:nvPr/>
            </p:nvSpPr>
            <p:spPr bwMode="auto">
              <a:xfrm>
                <a:off x="2285" y="593"/>
                <a:ext cx="24" cy="12"/>
              </a:xfrm>
              <a:custGeom>
                <a:avLst/>
                <a:gdLst>
                  <a:gd name="T0" fmla="*/ 0 w 49"/>
                  <a:gd name="T1" fmla="*/ 0 h 25"/>
                  <a:gd name="T2" fmla="*/ 0 w 49"/>
                  <a:gd name="T3" fmla="*/ 0 h 25"/>
                  <a:gd name="T4" fmla="*/ 0 w 49"/>
                  <a:gd name="T5" fmla="*/ 0 h 25"/>
                  <a:gd name="T6" fmla="*/ 0 w 49"/>
                  <a:gd name="T7" fmla="*/ 0 h 25"/>
                  <a:gd name="T8" fmla="*/ 0 w 49"/>
                  <a:gd name="T9" fmla="*/ 0 h 25"/>
                  <a:gd name="T10" fmla="*/ 0 w 49"/>
                  <a:gd name="T11" fmla="*/ 0 h 25"/>
                  <a:gd name="T12" fmla="*/ 0 w 49"/>
                  <a:gd name="T13" fmla="*/ 0 h 25"/>
                  <a:gd name="T14" fmla="*/ 0 w 49"/>
                  <a:gd name="T15" fmla="*/ 0 h 25"/>
                  <a:gd name="T16" fmla="*/ 0 w 49"/>
                  <a:gd name="T17" fmla="*/ 0 h 25"/>
                  <a:gd name="T18" fmla="*/ 0 w 49"/>
                  <a:gd name="T19" fmla="*/ 0 h 25"/>
                  <a:gd name="T20" fmla="*/ 0 w 49"/>
                  <a:gd name="T21" fmla="*/ 0 h 25"/>
                  <a:gd name="T22" fmla="*/ 0 w 49"/>
                  <a:gd name="T23" fmla="*/ 0 h 25"/>
                  <a:gd name="T24" fmla="*/ 0 w 49"/>
                  <a:gd name="T25" fmla="*/ 0 h 25"/>
                  <a:gd name="T26" fmla="*/ 0 w 49"/>
                  <a:gd name="T27" fmla="*/ 0 h 25"/>
                  <a:gd name="T28" fmla="*/ 0 w 49"/>
                  <a:gd name="T29" fmla="*/ 0 h 25"/>
                  <a:gd name="T30" fmla="*/ 0 w 49"/>
                  <a:gd name="T31" fmla="*/ 0 h 25"/>
                  <a:gd name="T32" fmla="*/ 0 w 49"/>
                  <a:gd name="T33" fmla="*/ 0 h 25"/>
                  <a:gd name="T34" fmla="*/ 0 w 49"/>
                  <a:gd name="T35" fmla="*/ 0 h 25"/>
                  <a:gd name="T36" fmla="*/ 0 w 49"/>
                  <a:gd name="T37" fmla="*/ 0 h 25"/>
                  <a:gd name="T38" fmla="*/ 0 w 49"/>
                  <a:gd name="T39" fmla="*/ 0 h 25"/>
                  <a:gd name="T40" fmla="*/ 0 w 49"/>
                  <a:gd name="T41" fmla="*/ 0 h 25"/>
                  <a:gd name="T42" fmla="*/ 0 w 49"/>
                  <a:gd name="T43" fmla="*/ 0 h 2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9"/>
                  <a:gd name="T67" fmla="*/ 0 h 25"/>
                  <a:gd name="T68" fmla="*/ 49 w 49"/>
                  <a:gd name="T69" fmla="*/ 25 h 2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9" h="25">
                    <a:moveTo>
                      <a:pt x="15" y="0"/>
                    </a:moveTo>
                    <a:lnTo>
                      <a:pt x="22" y="0"/>
                    </a:lnTo>
                    <a:lnTo>
                      <a:pt x="32" y="2"/>
                    </a:lnTo>
                    <a:lnTo>
                      <a:pt x="38" y="4"/>
                    </a:lnTo>
                    <a:lnTo>
                      <a:pt x="45" y="12"/>
                    </a:lnTo>
                    <a:lnTo>
                      <a:pt x="47" y="15"/>
                    </a:lnTo>
                    <a:lnTo>
                      <a:pt x="49" y="19"/>
                    </a:lnTo>
                    <a:lnTo>
                      <a:pt x="47" y="23"/>
                    </a:lnTo>
                    <a:lnTo>
                      <a:pt x="45" y="25"/>
                    </a:lnTo>
                    <a:lnTo>
                      <a:pt x="36" y="21"/>
                    </a:lnTo>
                    <a:lnTo>
                      <a:pt x="26" y="19"/>
                    </a:lnTo>
                    <a:lnTo>
                      <a:pt x="20" y="19"/>
                    </a:lnTo>
                    <a:lnTo>
                      <a:pt x="17" y="19"/>
                    </a:lnTo>
                    <a:lnTo>
                      <a:pt x="9" y="19"/>
                    </a:lnTo>
                    <a:lnTo>
                      <a:pt x="3" y="19"/>
                    </a:lnTo>
                    <a:lnTo>
                      <a:pt x="0" y="17"/>
                    </a:lnTo>
                    <a:lnTo>
                      <a:pt x="0" y="12"/>
                    </a:lnTo>
                    <a:lnTo>
                      <a:pt x="0" y="8"/>
                    </a:lnTo>
                    <a:lnTo>
                      <a:pt x="3" y="4"/>
                    </a:lnTo>
                    <a:lnTo>
                      <a:pt x="7" y="2"/>
                    </a:lnTo>
                    <a:lnTo>
                      <a:pt x="15"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90" name="Freeform 197"/>
              <p:cNvSpPr>
                <a:spLocks/>
              </p:cNvSpPr>
              <p:nvPr/>
            </p:nvSpPr>
            <p:spPr bwMode="auto">
              <a:xfrm>
                <a:off x="2228" y="592"/>
                <a:ext cx="24" cy="12"/>
              </a:xfrm>
              <a:custGeom>
                <a:avLst/>
                <a:gdLst>
                  <a:gd name="T0" fmla="*/ 1 w 47"/>
                  <a:gd name="T1" fmla="*/ 0 h 25"/>
                  <a:gd name="T2" fmla="*/ 1 w 47"/>
                  <a:gd name="T3" fmla="*/ 0 h 25"/>
                  <a:gd name="T4" fmla="*/ 1 w 47"/>
                  <a:gd name="T5" fmla="*/ 0 h 25"/>
                  <a:gd name="T6" fmla="*/ 1 w 47"/>
                  <a:gd name="T7" fmla="*/ 0 h 25"/>
                  <a:gd name="T8" fmla="*/ 1 w 47"/>
                  <a:gd name="T9" fmla="*/ 0 h 25"/>
                  <a:gd name="T10" fmla="*/ 1 w 47"/>
                  <a:gd name="T11" fmla="*/ 0 h 25"/>
                  <a:gd name="T12" fmla="*/ 1 w 47"/>
                  <a:gd name="T13" fmla="*/ 0 h 25"/>
                  <a:gd name="T14" fmla="*/ 1 w 47"/>
                  <a:gd name="T15" fmla="*/ 0 h 25"/>
                  <a:gd name="T16" fmla="*/ 1 w 47"/>
                  <a:gd name="T17" fmla="*/ 0 h 25"/>
                  <a:gd name="T18" fmla="*/ 1 w 47"/>
                  <a:gd name="T19" fmla="*/ 0 h 25"/>
                  <a:gd name="T20" fmla="*/ 1 w 47"/>
                  <a:gd name="T21" fmla="*/ 0 h 25"/>
                  <a:gd name="T22" fmla="*/ 1 w 47"/>
                  <a:gd name="T23" fmla="*/ 0 h 25"/>
                  <a:gd name="T24" fmla="*/ 1 w 47"/>
                  <a:gd name="T25" fmla="*/ 0 h 25"/>
                  <a:gd name="T26" fmla="*/ 1 w 47"/>
                  <a:gd name="T27" fmla="*/ 0 h 25"/>
                  <a:gd name="T28" fmla="*/ 1 w 47"/>
                  <a:gd name="T29" fmla="*/ 0 h 25"/>
                  <a:gd name="T30" fmla="*/ 1 w 47"/>
                  <a:gd name="T31" fmla="*/ 0 h 25"/>
                  <a:gd name="T32" fmla="*/ 1 w 47"/>
                  <a:gd name="T33" fmla="*/ 0 h 25"/>
                  <a:gd name="T34" fmla="*/ 0 w 47"/>
                  <a:gd name="T35" fmla="*/ 0 h 25"/>
                  <a:gd name="T36" fmla="*/ 0 w 47"/>
                  <a:gd name="T37" fmla="*/ 0 h 25"/>
                  <a:gd name="T38" fmla="*/ 0 w 47"/>
                  <a:gd name="T39" fmla="*/ 0 h 25"/>
                  <a:gd name="T40" fmla="*/ 1 w 47"/>
                  <a:gd name="T41" fmla="*/ 0 h 25"/>
                  <a:gd name="T42" fmla="*/ 1 w 47"/>
                  <a:gd name="T43" fmla="*/ 0 h 25"/>
                  <a:gd name="T44" fmla="*/ 1 w 47"/>
                  <a:gd name="T45" fmla="*/ 0 h 25"/>
                  <a:gd name="T46" fmla="*/ 1 w 47"/>
                  <a:gd name="T47" fmla="*/ 0 h 2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
                  <a:gd name="T73" fmla="*/ 0 h 25"/>
                  <a:gd name="T74" fmla="*/ 47 w 47"/>
                  <a:gd name="T75" fmla="*/ 25 h 2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 h="25">
                    <a:moveTo>
                      <a:pt x="15" y="2"/>
                    </a:moveTo>
                    <a:lnTo>
                      <a:pt x="22" y="0"/>
                    </a:lnTo>
                    <a:lnTo>
                      <a:pt x="32" y="2"/>
                    </a:lnTo>
                    <a:lnTo>
                      <a:pt x="38" y="6"/>
                    </a:lnTo>
                    <a:lnTo>
                      <a:pt x="45" y="14"/>
                    </a:lnTo>
                    <a:lnTo>
                      <a:pt x="45" y="17"/>
                    </a:lnTo>
                    <a:lnTo>
                      <a:pt x="47" y="21"/>
                    </a:lnTo>
                    <a:lnTo>
                      <a:pt x="45" y="23"/>
                    </a:lnTo>
                    <a:lnTo>
                      <a:pt x="45" y="25"/>
                    </a:lnTo>
                    <a:lnTo>
                      <a:pt x="39" y="23"/>
                    </a:lnTo>
                    <a:lnTo>
                      <a:pt x="34" y="21"/>
                    </a:lnTo>
                    <a:lnTo>
                      <a:pt x="30" y="21"/>
                    </a:lnTo>
                    <a:lnTo>
                      <a:pt x="26" y="21"/>
                    </a:lnTo>
                    <a:lnTo>
                      <a:pt x="20" y="21"/>
                    </a:lnTo>
                    <a:lnTo>
                      <a:pt x="15" y="21"/>
                    </a:lnTo>
                    <a:lnTo>
                      <a:pt x="9" y="21"/>
                    </a:lnTo>
                    <a:lnTo>
                      <a:pt x="1" y="21"/>
                    </a:lnTo>
                    <a:lnTo>
                      <a:pt x="0" y="17"/>
                    </a:lnTo>
                    <a:lnTo>
                      <a:pt x="0" y="14"/>
                    </a:lnTo>
                    <a:lnTo>
                      <a:pt x="0" y="8"/>
                    </a:lnTo>
                    <a:lnTo>
                      <a:pt x="3" y="6"/>
                    </a:lnTo>
                    <a:lnTo>
                      <a:pt x="7" y="4"/>
                    </a:lnTo>
                    <a:lnTo>
                      <a:pt x="15" y="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91" name="Freeform 198"/>
              <p:cNvSpPr>
                <a:spLocks/>
              </p:cNvSpPr>
              <p:nvPr/>
            </p:nvSpPr>
            <p:spPr bwMode="auto">
              <a:xfrm>
                <a:off x="1605" y="805"/>
                <a:ext cx="268" cy="15"/>
              </a:xfrm>
              <a:custGeom>
                <a:avLst/>
                <a:gdLst>
                  <a:gd name="T0" fmla="*/ 1 w 536"/>
                  <a:gd name="T1" fmla="*/ 0 h 30"/>
                  <a:gd name="T2" fmla="*/ 1 w 536"/>
                  <a:gd name="T3" fmla="*/ 1 h 30"/>
                  <a:gd name="T4" fmla="*/ 1 w 536"/>
                  <a:gd name="T5" fmla="*/ 1 h 30"/>
                  <a:gd name="T6" fmla="*/ 1 w 536"/>
                  <a:gd name="T7" fmla="*/ 1 h 30"/>
                  <a:gd name="T8" fmla="*/ 1 w 536"/>
                  <a:gd name="T9" fmla="*/ 1 h 30"/>
                  <a:gd name="T10" fmla="*/ 1 w 536"/>
                  <a:gd name="T11" fmla="*/ 1 h 30"/>
                  <a:gd name="T12" fmla="*/ 1 w 536"/>
                  <a:gd name="T13" fmla="*/ 1 h 30"/>
                  <a:gd name="T14" fmla="*/ 1 w 536"/>
                  <a:gd name="T15" fmla="*/ 1 h 30"/>
                  <a:gd name="T16" fmla="*/ 1 w 536"/>
                  <a:gd name="T17" fmla="*/ 1 h 30"/>
                  <a:gd name="T18" fmla="*/ 1 w 536"/>
                  <a:gd name="T19" fmla="*/ 1 h 30"/>
                  <a:gd name="T20" fmla="*/ 1 w 536"/>
                  <a:gd name="T21" fmla="*/ 1 h 30"/>
                  <a:gd name="T22" fmla="*/ 1 w 536"/>
                  <a:gd name="T23" fmla="*/ 1 h 30"/>
                  <a:gd name="T24" fmla="*/ 1 w 536"/>
                  <a:gd name="T25" fmla="*/ 1 h 30"/>
                  <a:gd name="T26" fmla="*/ 1 w 536"/>
                  <a:gd name="T27" fmla="*/ 1 h 30"/>
                  <a:gd name="T28" fmla="*/ 1 w 536"/>
                  <a:gd name="T29" fmla="*/ 1 h 30"/>
                  <a:gd name="T30" fmla="*/ 1 w 536"/>
                  <a:gd name="T31" fmla="*/ 1 h 30"/>
                  <a:gd name="T32" fmla="*/ 1 w 536"/>
                  <a:gd name="T33" fmla="*/ 1 h 30"/>
                  <a:gd name="T34" fmla="*/ 1 w 536"/>
                  <a:gd name="T35" fmla="*/ 1 h 30"/>
                  <a:gd name="T36" fmla="*/ 1 w 536"/>
                  <a:gd name="T37" fmla="*/ 1 h 30"/>
                  <a:gd name="T38" fmla="*/ 1 w 536"/>
                  <a:gd name="T39" fmla="*/ 1 h 30"/>
                  <a:gd name="T40" fmla="*/ 1 w 536"/>
                  <a:gd name="T41" fmla="*/ 1 h 30"/>
                  <a:gd name="T42" fmla="*/ 1 w 536"/>
                  <a:gd name="T43" fmla="*/ 1 h 30"/>
                  <a:gd name="T44" fmla="*/ 1 w 536"/>
                  <a:gd name="T45" fmla="*/ 1 h 30"/>
                  <a:gd name="T46" fmla="*/ 1 w 536"/>
                  <a:gd name="T47" fmla="*/ 1 h 30"/>
                  <a:gd name="T48" fmla="*/ 1 w 536"/>
                  <a:gd name="T49" fmla="*/ 1 h 30"/>
                  <a:gd name="T50" fmla="*/ 1 w 536"/>
                  <a:gd name="T51" fmla="*/ 1 h 30"/>
                  <a:gd name="T52" fmla="*/ 1 w 536"/>
                  <a:gd name="T53" fmla="*/ 1 h 30"/>
                  <a:gd name="T54" fmla="*/ 1 w 536"/>
                  <a:gd name="T55" fmla="*/ 1 h 30"/>
                  <a:gd name="T56" fmla="*/ 1 w 536"/>
                  <a:gd name="T57" fmla="*/ 1 h 30"/>
                  <a:gd name="T58" fmla="*/ 1 w 536"/>
                  <a:gd name="T59" fmla="*/ 1 h 30"/>
                  <a:gd name="T60" fmla="*/ 1 w 536"/>
                  <a:gd name="T61" fmla="*/ 1 h 30"/>
                  <a:gd name="T62" fmla="*/ 1 w 536"/>
                  <a:gd name="T63" fmla="*/ 1 h 30"/>
                  <a:gd name="T64" fmla="*/ 1 w 536"/>
                  <a:gd name="T65" fmla="*/ 1 h 30"/>
                  <a:gd name="T66" fmla="*/ 1 w 536"/>
                  <a:gd name="T67" fmla="*/ 1 h 30"/>
                  <a:gd name="T68" fmla="*/ 1 w 536"/>
                  <a:gd name="T69" fmla="*/ 1 h 30"/>
                  <a:gd name="T70" fmla="*/ 1 w 536"/>
                  <a:gd name="T71" fmla="*/ 1 h 30"/>
                  <a:gd name="T72" fmla="*/ 0 w 536"/>
                  <a:gd name="T73" fmla="*/ 1 h 30"/>
                  <a:gd name="T74" fmla="*/ 0 w 536"/>
                  <a:gd name="T75" fmla="*/ 1 h 30"/>
                  <a:gd name="T76" fmla="*/ 1 w 536"/>
                  <a:gd name="T77" fmla="*/ 1 h 30"/>
                  <a:gd name="T78" fmla="*/ 1 w 536"/>
                  <a:gd name="T79" fmla="*/ 1 h 30"/>
                  <a:gd name="T80" fmla="*/ 1 w 536"/>
                  <a:gd name="T81" fmla="*/ 0 h 30"/>
                  <a:gd name="T82" fmla="*/ 1 w 536"/>
                  <a:gd name="T83" fmla="*/ 0 h 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36"/>
                  <a:gd name="T127" fmla="*/ 0 h 30"/>
                  <a:gd name="T128" fmla="*/ 536 w 536"/>
                  <a:gd name="T129" fmla="*/ 30 h 3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36" h="30">
                    <a:moveTo>
                      <a:pt x="3" y="0"/>
                    </a:moveTo>
                    <a:lnTo>
                      <a:pt x="59" y="4"/>
                    </a:lnTo>
                    <a:lnTo>
                      <a:pt x="110" y="6"/>
                    </a:lnTo>
                    <a:lnTo>
                      <a:pt x="159" y="6"/>
                    </a:lnTo>
                    <a:lnTo>
                      <a:pt x="211" y="8"/>
                    </a:lnTo>
                    <a:lnTo>
                      <a:pt x="260" y="8"/>
                    </a:lnTo>
                    <a:lnTo>
                      <a:pt x="315" y="8"/>
                    </a:lnTo>
                    <a:lnTo>
                      <a:pt x="374" y="8"/>
                    </a:lnTo>
                    <a:lnTo>
                      <a:pt x="441" y="10"/>
                    </a:lnTo>
                    <a:lnTo>
                      <a:pt x="446" y="10"/>
                    </a:lnTo>
                    <a:lnTo>
                      <a:pt x="458" y="10"/>
                    </a:lnTo>
                    <a:lnTo>
                      <a:pt x="471" y="10"/>
                    </a:lnTo>
                    <a:lnTo>
                      <a:pt x="484" y="10"/>
                    </a:lnTo>
                    <a:lnTo>
                      <a:pt x="498" y="10"/>
                    </a:lnTo>
                    <a:lnTo>
                      <a:pt x="511" y="10"/>
                    </a:lnTo>
                    <a:lnTo>
                      <a:pt x="522" y="10"/>
                    </a:lnTo>
                    <a:lnTo>
                      <a:pt x="536" y="11"/>
                    </a:lnTo>
                    <a:lnTo>
                      <a:pt x="534" y="15"/>
                    </a:lnTo>
                    <a:lnTo>
                      <a:pt x="532" y="21"/>
                    </a:lnTo>
                    <a:lnTo>
                      <a:pt x="530" y="25"/>
                    </a:lnTo>
                    <a:lnTo>
                      <a:pt x="530" y="29"/>
                    </a:lnTo>
                    <a:lnTo>
                      <a:pt x="511" y="29"/>
                    </a:lnTo>
                    <a:lnTo>
                      <a:pt x="488" y="30"/>
                    </a:lnTo>
                    <a:lnTo>
                      <a:pt x="462" y="30"/>
                    </a:lnTo>
                    <a:lnTo>
                      <a:pt x="433" y="30"/>
                    </a:lnTo>
                    <a:lnTo>
                      <a:pt x="401" y="29"/>
                    </a:lnTo>
                    <a:lnTo>
                      <a:pt x="370" y="29"/>
                    </a:lnTo>
                    <a:lnTo>
                      <a:pt x="342" y="29"/>
                    </a:lnTo>
                    <a:lnTo>
                      <a:pt x="317" y="29"/>
                    </a:lnTo>
                    <a:lnTo>
                      <a:pt x="273" y="25"/>
                    </a:lnTo>
                    <a:lnTo>
                      <a:pt x="235" y="25"/>
                    </a:lnTo>
                    <a:lnTo>
                      <a:pt x="199" y="25"/>
                    </a:lnTo>
                    <a:lnTo>
                      <a:pt x="165" y="25"/>
                    </a:lnTo>
                    <a:lnTo>
                      <a:pt x="131" y="23"/>
                    </a:lnTo>
                    <a:lnTo>
                      <a:pt x="93" y="23"/>
                    </a:lnTo>
                    <a:lnTo>
                      <a:pt x="49" y="21"/>
                    </a:lnTo>
                    <a:lnTo>
                      <a:pt x="0" y="21"/>
                    </a:lnTo>
                    <a:lnTo>
                      <a:pt x="0" y="13"/>
                    </a:lnTo>
                    <a:lnTo>
                      <a:pt x="2" y="8"/>
                    </a:lnTo>
                    <a:lnTo>
                      <a:pt x="3" y="4"/>
                    </a:lnTo>
                    <a:lnTo>
                      <a:pt x="3"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92" name="Freeform 199"/>
              <p:cNvSpPr>
                <a:spLocks/>
              </p:cNvSpPr>
              <p:nvPr/>
            </p:nvSpPr>
            <p:spPr bwMode="auto">
              <a:xfrm>
                <a:off x="2139" y="815"/>
                <a:ext cx="380" cy="12"/>
              </a:xfrm>
              <a:custGeom>
                <a:avLst/>
                <a:gdLst>
                  <a:gd name="T0" fmla="*/ 1 w 758"/>
                  <a:gd name="T1" fmla="*/ 0 h 25"/>
                  <a:gd name="T2" fmla="*/ 1 w 758"/>
                  <a:gd name="T3" fmla="*/ 0 h 25"/>
                  <a:gd name="T4" fmla="*/ 1 w 758"/>
                  <a:gd name="T5" fmla="*/ 0 h 25"/>
                  <a:gd name="T6" fmla="*/ 1 w 758"/>
                  <a:gd name="T7" fmla="*/ 0 h 25"/>
                  <a:gd name="T8" fmla="*/ 1 w 758"/>
                  <a:gd name="T9" fmla="*/ 0 h 25"/>
                  <a:gd name="T10" fmla="*/ 1 w 758"/>
                  <a:gd name="T11" fmla="*/ 0 h 25"/>
                  <a:gd name="T12" fmla="*/ 1 w 758"/>
                  <a:gd name="T13" fmla="*/ 0 h 25"/>
                  <a:gd name="T14" fmla="*/ 1 w 758"/>
                  <a:gd name="T15" fmla="*/ 0 h 25"/>
                  <a:gd name="T16" fmla="*/ 1 w 758"/>
                  <a:gd name="T17" fmla="*/ 0 h 25"/>
                  <a:gd name="T18" fmla="*/ 1 w 758"/>
                  <a:gd name="T19" fmla="*/ 0 h 25"/>
                  <a:gd name="T20" fmla="*/ 1 w 758"/>
                  <a:gd name="T21" fmla="*/ 0 h 25"/>
                  <a:gd name="T22" fmla="*/ 1 w 758"/>
                  <a:gd name="T23" fmla="*/ 0 h 25"/>
                  <a:gd name="T24" fmla="*/ 1 w 758"/>
                  <a:gd name="T25" fmla="*/ 0 h 25"/>
                  <a:gd name="T26" fmla="*/ 1 w 758"/>
                  <a:gd name="T27" fmla="*/ 0 h 25"/>
                  <a:gd name="T28" fmla="*/ 1 w 758"/>
                  <a:gd name="T29" fmla="*/ 0 h 25"/>
                  <a:gd name="T30" fmla="*/ 1 w 758"/>
                  <a:gd name="T31" fmla="*/ 0 h 25"/>
                  <a:gd name="T32" fmla="*/ 1 w 758"/>
                  <a:gd name="T33" fmla="*/ 0 h 25"/>
                  <a:gd name="T34" fmla="*/ 1 w 758"/>
                  <a:gd name="T35" fmla="*/ 0 h 25"/>
                  <a:gd name="T36" fmla="*/ 1 w 758"/>
                  <a:gd name="T37" fmla="*/ 0 h 25"/>
                  <a:gd name="T38" fmla="*/ 1 w 758"/>
                  <a:gd name="T39" fmla="*/ 0 h 25"/>
                  <a:gd name="T40" fmla="*/ 1 w 758"/>
                  <a:gd name="T41" fmla="*/ 0 h 25"/>
                  <a:gd name="T42" fmla="*/ 1 w 758"/>
                  <a:gd name="T43" fmla="*/ 0 h 25"/>
                  <a:gd name="T44" fmla="*/ 1 w 758"/>
                  <a:gd name="T45" fmla="*/ 0 h 25"/>
                  <a:gd name="T46" fmla="*/ 1 w 758"/>
                  <a:gd name="T47" fmla="*/ 0 h 25"/>
                  <a:gd name="T48" fmla="*/ 1 w 758"/>
                  <a:gd name="T49" fmla="*/ 0 h 25"/>
                  <a:gd name="T50" fmla="*/ 1 w 758"/>
                  <a:gd name="T51" fmla="*/ 0 h 25"/>
                  <a:gd name="T52" fmla="*/ 0 w 758"/>
                  <a:gd name="T53" fmla="*/ 0 h 25"/>
                  <a:gd name="T54" fmla="*/ 1 w 758"/>
                  <a:gd name="T55" fmla="*/ 0 h 25"/>
                  <a:gd name="T56" fmla="*/ 1 w 758"/>
                  <a:gd name="T57" fmla="*/ 0 h 25"/>
                  <a:gd name="T58" fmla="*/ 1 w 758"/>
                  <a:gd name="T59" fmla="*/ 0 h 25"/>
                  <a:gd name="T60" fmla="*/ 1 w 758"/>
                  <a:gd name="T61" fmla="*/ 0 h 25"/>
                  <a:gd name="T62" fmla="*/ 1 w 758"/>
                  <a:gd name="T63" fmla="*/ 0 h 25"/>
                  <a:gd name="T64" fmla="*/ 1 w 758"/>
                  <a:gd name="T65" fmla="*/ 0 h 2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58"/>
                  <a:gd name="T100" fmla="*/ 0 h 25"/>
                  <a:gd name="T101" fmla="*/ 758 w 758"/>
                  <a:gd name="T102" fmla="*/ 25 h 2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58" h="25">
                    <a:moveTo>
                      <a:pt x="81" y="0"/>
                    </a:moveTo>
                    <a:lnTo>
                      <a:pt x="148" y="2"/>
                    </a:lnTo>
                    <a:lnTo>
                      <a:pt x="215" y="4"/>
                    </a:lnTo>
                    <a:lnTo>
                      <a:pt x="281" y="4"/>
                    </a:lnTo>
                    <a:lnTo>
                      <a:pt x="346" y="6"/>
                    </a:lnTo>
                    <a:lnTo>
                      <a:pt x="410" y="6"/>
                    </a:lnTo>
                    <a:lnTo>
                      <a:pt x="475" y="6"/>
                    </a:lnTo>
                    <a:lnTo>
                      <a:pt x="540" y="4"/>
                    </a:lnTo>
                    <a:lnTo>
                      <a:pt x="604" y="2"/>
                    </a:lnTo>
                    <a:lnTo>
                      <a:pt x="616" y="2"/>
                    </a:lnTo>
                    <a:lnTo>
                      <a:pt x="635" y="2"/>
                    </a:lnTo>
                    <a:lnTo>
                      <a:pt x="655" y="2"/>
                    </a:lnTo>
                    <a:lnTo>
                      <a:pt x="680" y="2"/>
                    </a:lnTo>
                    <a:lnTo>
                      <a:pt x="703" y="0"/>
                    </a:lnTo>
                    <a:lnTo>
                      <a:pt x="724" y="0"/>
                    </a:lnTo>
                    <a:lnTo>
                      <a:pt x="745" y="0"/>
                    </a:lnTo>
                    <a:lnTo>
                      <a:pt x="758" y="0"/>
                    </a:lnTo>
                    <a:lnTo>
                      <a:pt x="758" y="4"/>
                    </a:lnTo>
                    <a:lnTo>
                      <a:pt x="758" y="9"/>
                    </a:lnTo>
                    <a:lnTo>
                      <a:pt x="758" y="15"/>
                    </a:lnTo>
                    <a:lnTo>
                      <a:pt x="758" y="21"/>
                    </a:lnTo>
                    <a:lnTo>
                      <a:pt x="745" y="21"/>
                    </a:lnTo>
                    <a:lnTo>
                      <a:pt x="728" y="23"/>
                    </a:lnTo>
                    <a:lnTo>
                      <a:pt x="705" y="23"/>
                    </a:lnTo>
                    <a:lnTo>
                      <a:pt x="682" y="23"/>
                    </a:lnTo>
                    <a:lnTo>
                      <a:pt x="655" y="23"/>
                    </a:lnTo>
                    <a:lnTo>
                      <a:pt x="635" y="23"/>
                    </a:lnTo>
                    <a:lnTo>
                      <a:pt x="616" y="23"/>
                    </a:lnTo>
                    <a:lnTo>
                      <a:pt x="604" y="23"/>
                    </a:lnTo>
                    <a:lnTo>
                      <a:pt x="572" y="23"/>
                    </a:lnTo>
                    <a:lnTo>
                      <a:pt x="543" y="25"/>
                    </a:lnTo>
                    <a:lnTo>
                      <a:pt x="515" y="25"/>
                    </a:lnTo>
                    <a:lnTo>
                      <a:pt x="486" y="25"/>
                    </a:lnTo>
                    <a:lnTo>
                      <a:pt x="456" y="25"/>
                    </a:lnTo>
                    <a:lnTo>
                      <a:pt x="425" y="25"/>
                    </a:lnTo>
                    <a:lnTo>
                      <a:pt x="393" y="25"/>
                    </a:lnTo>
                    <a:lnTo>
                      <a:pt x="359" y="25"/>
                    </a:lnTo>
                    <a:lnTo>
                      <a:pt x="334" y="25"/>
                    </a:lnTo>
                    <a:lnTo>
                      <a:pt x="311" y="25"/>
                    </a:lnTo>
                    <a:lnTo>
                      <a:pt x="287" y="25"/>
                    </a:lnTo>
                    <a:lnTo>
                      <a:pt x="264" y="25"/>
                    </a:lnTo>
                    <a:lnTo>
                      <a:pt x="241" y="23"/>
                    </a:lnTo>
                    <a:lnTo>
                      <a:pt x="216" y="23"/>
                    </a:lnTo>
                    <a:lnTo>
                      <a:pt x="192" y="23"/>
                    </a:lnTo>
                    <a:lnTo>
                      <a:pt x="169" y="23"/>
                    </a:lnTo>
                    <a:lnTo>
                      <a:pt x="150" y="23"/>
                    </a:lnTo>
                    <a:lnTo>
                      <a:pt x="129" y="21"/>
                    </a:lnTo>
                    <a:lnTo>
                      <a:pt x="108" y="21"/>
                    </a:lnTo>
                    <a:lnTo>
                      <a:pt x="87" y="21"/>
                    </a:lnTo>
                    <a:lnTo>
                      <a:pt x="64" y="19"/>
                    </a:lnTo>
                    <a:lnTo>
                      <a:pt x="42" y="19"/>
                    </a:lnTo>
                    <a:lnTo>
                      <a:pt x="21" y="19"/>
                    </a:lnTo>
                    <a:lnTo>
                      <a:pt x="0" y="21"/>
                    </a:lnTo>
                    <a:lnTo>
                      <a:pt x="0" y="15"/>
                    </a:lnTo>
                    <a:lnTo>
                      <a:pt x="2" y="9"/>
                    </a:lnTo>
                    <a:lnTo>
                      <a:pt x="4" y="2"/>
                    </a:lnTo>
                    <a:lnTo>
                      <a:pt x="5" y="0"/>
                    </a:lnTo>
                    <a:lnTo>
                      <a:pt x="9" y="0"/>
                    </a:lnTo>
                    <a:lnTo>
                      <a:pt x="19" y="0"/>
                    </a:lnTo>
                    <a:lnTo>
                      <a:pt x="30" y="0"/>
                    </a:lnTo>
                    <a:lnTo>
                      <a:pt x="42" y="0"/>
                    </a:lnTo>
                    <a:lnTo>
                      <a:pt x="55" y="0"/>
                    </a:lnTo>
                    <a:lnTo>
                      <a:pt x="66" y="0"/>
                    </a:lnTo>
                    <a:lnTo>
                      <a:pt x="76" y="0"/>
                    </a:lnTo>
                    <a:lnTo>
                      <a:pt x="81"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93" name="Freeform 200"/>
              <p:cNvSpPr>
                <a:spLocks/>
              </p:cNvSpPr>
              <p:nvPr/>
            </p:nvSpPr>
            <p:spPr bwMode="auto">
              <a:xfrm>
                <a:off x="2086" y="1012"/>
                <a:ext cx="404" cy="13"/>
              </a:xfrm>
              <a:custGeom>
                <a:avLst/>
                <a:gdLst>
                  <a:gd name="T0" fmla="*/ 1 w 808"/>
                  <a:gd name="T1" fmla="*/ 0 h 27"/>
                  <a:gd name="T2" fmla="*/ 1 w 808"/>
                  <a:gd name="T3" fmla="*/ 0 h 27"/>
                  <a:gd name="T4" fmla="*/ 1 w 808"/>
                  <a:gd name="T5" fmla="*/ 0 h 27"/>
                  <a:gd name="T6" fmla="*/ 1 w 808"/>
                  <a:gd name="T7" fmla="*/ 0 h 27"/>
                  <a:gd name="T8" fmla="*/ 1 w 808"/>
                  <a:gd name="T9" fmla="*/ 0 h 27"/>
                  <a:gd name="T10" fmla="*/ 1 w 808"/>
                  <a:gd name="T11" fmla="*/ 0 h 27"/>
                  <a:gd name="T12" fmla="*/ 1 w 808"/>
                  <a:gd name="T13" fmla="*/ 0 h 27"/>
                  <a:gd name="T14" fmla="*/ 1 w 808"/>
                  <a:gd name="T15" fmla="*/ 0 h 27"/>
                  <a:gd name="T16" fmla="*/ 1 w 808"/>
                  <a:gd name="T17" fmla="*/ 0 h 27"/>
                  <a:gd name="T18" fmla="*/ 1 w 808"/>
                  <a:gd name="T19" fmla="*/ 0 h 27"/>
                  <a:gd name="T20" fmla="*/ 1 w 808"/>
                  <a:gd name="T21" fmla="*/ 0 h 27"/>
                  <a:gd name="T22" fmla="*/ 1 w 808"/>
                  <a:gd name="T23" fmla="*/ 0 h 27"/>
                  <a:gd name="T24" fmla="*/ 1 w 808"/>
                  <a:gd name="T25" fmla="*/ 0 h 27"/>
                  <a:gd name="T26" fmla="*/ 1 w 808"/>
                  <a:gd name="T27" fmla="*/ 0 h 27"/>
                  <a:gd name="T28" fmla="*/ 1 w 808"/>
                  <a:gd name="T29" fmla="*/ 0 h 27"/>
                  <a:gd name="T30" fmla="*/ 1 w 808"/>
                  <a:gd name="T31" fmla="*/ 0 h 27"/>
                  <a:gd name="T32" fmla="*/ 1 w 808"/>
                  <a:gd name="T33" fmla="*/ 0 h 27"/>
                  <a:gd name="T34" fmla="*/ 1 w 808"/>
                  <a:gd name="T35" fmla="*/ 0 h 27"/>
                  <a:gd name="T36" fmla="*/ 1 w 808"/>
                  <a:gd name="T37" fmla="*/ 0 h 27"/>
                  <a:gd name="T38" fmla="*/ 1 w 808"/>
                  <a:gd name="T39" fmla="*/ 0 h 27"/>
                  <a:gd name="T40" fmla="*/ 1 w 808"/>
                  <a:gd name="T41" fmla="*/ 0 h 27"/>
                  <a:gd name="T42" fmla="*/ 1 w 808"/>
                  <a:gd name="T43" fmla="*/ 0 h 27"/>
                  <a:gd name="T44" fmla="*/ 1 w 808"/>
                  <a:gd name="T45" fmla="*/ 0 h 27"/>
                  <a:gd name="T46" fmla="*/ 1 w 808"/>
                  <a:gd name="T47" fmla="*/ 0 h 27"/>
                  <a:gd name="T48" fmla="*/ 1 w 808"/>
                  <a:gd name="T49" fmla="*/ 0 h 27"/>
                  <a:gd name="T50" fmla="*/ 1 w 808"/>
                  <a:gd name="T51" fmla="*/ 0 h 27"/>
                  <a:gd name="T52" fmla="*/ 1 w 808"/>
                  <a:gd name="T53" fmla="*/ 0 h 27"/>
                  <a:gd name="T54" fmla="*/ 1 w 808"/>
                  <a:gd name="T55" fmla="*/ 0 h 27"/>
                  <a:gd name="T56" fmla="*/ 1 w 808"/>
                  <a:gd name="T57" fmla="*/ 0 h 27"/>
                  <a:gd name="T58" fmla="*/ 1 w 808"/>
                  <a:gd name="T59" fmla="*/ 0 h 27"/>
                  <a:gd name="T60" fmla="*/ 1 w 808"/>
                  <a:gd name="T61" fmla="*/ 0 h 27"/>
                  <a:gd name="T62" fmla="*/ 1 w 808"/>
                  <a:gd name="T63" fmla="*/ 0 h 27"/>
                  <a:gd name="T64" fmla="*/ 1 w 808"/>
                  <a:gd name="T65" fmla="*/ 0 h 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08"/>
                  <a:gd name="T100" fmla="*/ 0 h 27"/>
                  <a:gd name="T101" fmla="*/ 808 w 808"/>
                  <a:gd name="T102" fmla="*/ 27 h 2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08" h="27">
                    <a:moveTo>
                      <a:pt x="139" y="6"/>
                    </a:moveTo>
                    <a:lnTo>
                      <a:pt x="204" y="6"/>
                    </a:lnTo>
                    <a:lnTo>
                      <a:pt x="270" y="6"/>
                    </a:lnTo>
                    <a:lnTo>
                      <a:pt x="335" y="6"/>
                    </a:lnTo>
                    <a:lnTo>
                      <a:pt x="399" y="8"/>
                    </a:lnTo>
                    <a:lnTo>
                      <a:pt x="462" y="8"/>
                    </a:lnTo>
                    <a:lnTo>
                      <a:pt x="527" y="8"/>
                    </a:lnTo>
                    <a:lnTo>
                      <a:pt x="589" y="6"/>
                    </a:lnTo>
                    <a:lnTo>
                      <a:pt x="652" y="6"/>
                    </a:lnTo>
                    <a:lnTo>
                      <a:pt x="666" y="4"/>
                    </a:lnTo>
                    <a:lnTo>
                      <a:pt x="683" y="4"/>
                    </a:lnTo>
                    <a:lnTo>
                      <a:pt x="705" y="4"/>
                    </a:lnTo>
                    <a:lnTo>
                      <a:pt x="728" y="4"/>
                    </a:lnTo>
                    <a:lnTo>
                      <a:pt x="751" y="4"/>
                    </a:lnTo>
                    <a:lnTo>
                      <a:pt x="774" y="4"/>
                    </a:lnTo>
                    <a:lnTo>
                      <a:pt x="791" y="4"/>
                    </a:lnTo>
                    <a:lnTo>
                      <a:pt x="806" y="4"/>
                    </a:lnTo>
                    <a:lnTo>
                      <a:pt x="806" y="6"/>
                    </a:lnTo>
                    <a:lnTo>
                      <a:pt x="806" y="12"/>
                    </a:lnTo>
                    <a:lnTo>
                      <a:pt x="806" y="18"/>
                    </a:lnTo>
                    <a:lnTo>
                      <a:pt x="808" y="23"/>
                    </a:lnTo>
                    <a:lnTo>
                      <a:pt x="795" y="23"/>
                    </a:lnTo>
                    <a:lnTo>
                      <a:pt x="776" y="25"/>
                    </a:lnTo>
                    <a:lnTo>
                      <a:pt x="755" y="25"/>
                    </a:lnTo>
                    <a:lnTo>
                      <a:pt x="730" y="27"/>
                    </a:lnTo>
                    <a:lnTo>
                      <a:pt x="705" y="27"/>
                    </a:lnTo>
                    <a:lnTo>
                      <a:pt x="685" y="27"/>
                    </a:lnTo>
                    <a:lnTo>
                      <a:pt x="666" y="27"/>
                    </a:lnTo>
                    <a:lnTo>
                      <a:pt x="652" y="27"/>
                    </a:lnTo>
                    <a:lnTo>
                      <a:pt x="622" y="27"/>
                    </a:lnTo>
                    <a:lnTo>
                      <a:pt x="591" y="27"/>
                    </a:lnTo>
                    <a:lnTo>
                      <a:pt x="563" y="27"/>
                    </a:lnTo>
                    <a:lnTo>
                      <a:pt x="534" y="27"/>
                    </a:lnTo>
                    <a:lnTo>
                      <a:pt x="504" y="27"/>
                    </a:lnTo>
                    <a:lnTo>
                      <a:pt x="475" y="27"/>
                    </a:lnTo>
                    <a:lnTo>
                      <a:pt x="443" y="27"/>
                    </a:lnTo>
                    <a:lnTo>
                      <a:pt x="409" y="27"/>
                    </a:lnTo>
                    <a:lnTo>
                      <a:pt x="384" y="27"/>
                    </a:lnTo>
                    <a:lnTo>
                      <a:pt x="361" y="27"/>
                    </a:lnTo>
                    <a:lnTo>
                      <a:pt x="337" y="27"/>
                    </a:lnTo>
                    <a:lnTo>
                      <a:pt x="314" y="27"/>
                    </a:lnTo>
                    <a:lnTo>
                      <a:pt x="289" y="27"/>
                    </a:lnTo>
                    <a:lnTo>
                      <a:pt x="265" y="27"/>
                    </a:lnTo>
                    <a:lnTo>
                      <a:pt x="242" y="27"/>
                    </a:lnTo>
                    <a:lnTo>
                      <a:pt x="219" y="27"/>
                    </a:lnTo>
                    <a:lnTo>
                      <a:pt x="198" y="25"/>
                    </a:lnTo>
                    <a:lnTo>
                      <a:pt x="177" y="25"/>
                    </a:lnTo>
                    <a:lnTo>
                      <a:pt x="150" y="25"/>
                    </a:lnTo>
                    <a:lnTo>
                      <a:pt x="126" y="25"/>
                    </a:lnTo>
                    <a:lnTo>
                      <a:pt x="99" y="25"/>
                    </a:lnTo>
                    <a:lnTo>
                      <a:pt x="74" y="23"/>
                    </a:lnTo>
                    <a:lnTo>
                      <a:pt x="50" y="23"/>
                    </a:lnTo>
                    <a:lnTo>
                      <a:pt x="31" y="21"/>
                    </a:lnTo>
                    <a:lnTo>
                      <a:pt x="25" y="18"/>
                    </a:lnTo>
                    <a:lnTo>
                      <a:pt x="16" y="10"/>
                    </a:lnTo>
                    <a:lnTo>
                      <a:pt x="6" y="4"/>
                    </a:lnTo>
                    <a:lnTo>
                      <a:pt x="0" y="0"/>
                    </a:lnTo>
                    <a:lnTo>
                      <a:pt x="8" y="0"/>
                    </a:lnTo>
                    <a:lnTo>
                      <a:pt x="21" y="2"/>
                    </a:lnTo>
                    <a:lnTo>
                      <a:pt x="40" y="2"/>
                    </a:lnTo>
                    <a:lnTo>
                      <a:pt x="63" y="4"/>
                    </a:lnTo>
                    <a:lnTo>
                      <a:pt x="84" y="4"/>
                    </a:lnTo>
                    <a:lnTo>
                      <a:pt x="107" y="4"/>
                    </a:lnTo>
                    <a:lnTo>
                      <a:pt x="126" y="6"/>
                    </a:lnTo>
                    <a:lnTo>
                      <a:pt x="139" y="6"/>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94" name="Freeform 201"/>
              <p:cNvSpPr>
                <a:spLocks/>
              </p:cNvSpPr>
              <p:nvPr/>
            </p:nvSpPr>
            <p:spPr bwMode="auto">
              <a:xfrm>
                <a:off x="2244" y="1183"/>
                <a:ext cx="195" cy="12"/>
              </a:xfrm>
              <a:custGeom>
                <a:avLst/>
                <a:gdLst>
                  <a:gd name="T0" fmla="*/ 1 w 389"/>
                  <a:gd name="T1" fmla="*/ 1 h 24"/>
                  <a:gd name="T2" fmla="*/ 1 w 389"/>
                  <a:gd name="T3" fmla="*/ 1 h 24"/>
                  <a:gd name="T4" fmla="*/ 1 w 389"/>
                  <a:gd name="T5" fmla="*/ 1 h 24"/>
                  <a:gd name="T6" fmla="*/ 1 w 389"/>
                  <a:gd name="T7" fmla="*/ 1 h 24"/>
                  <a:gd name="T8" fmla="*/ 1 w 389"/>
                  <a:gd name="T9" fmla="*/ 1 h 24"/>
                  <a:gd name="T10" fmla="*/ 1 w 389"/>
                  <a:gd name="T11" fmla="*/ 1 h 24"/>
                  <a:gd name="T12" fmla="*/ 1 w 389"/>
                  <a:gd name="T13" fmla="*/ 1 h 24"/>
                  <a:gd name="T14" fmla="*/ 1 w 389"/>
                  <a:gd name="T15" fmla="*/ 0 h 24"/>
                  <a:gd name="T16" fmla="*/ 1 w 389"/>
                  <a:gd name="T17" fmla="*/ 0 h 24"/>
                  <a:gd name="T18" fmla="*/ 1 w 389"/>
                  <a:gd name="T19" fmla="*/ 1 h 24"/>
                  <a:gd name="T20" fmla="*/ 1 w 389"/>
                  <a:gd name="T21" fmla="*/ 1 h 24"/>
                  <a:gd name="T22" fmla="*/ 1 w 389"/>
                  <a:gd name="T23" fmla="*/ 1 h 24"/>
                  <a:gd name="T24" fmla="*/ 1 w 389"/>
                  <a:gd name="T25" fmla="*/ 1 h 24"/>
                  <a:gd name="T26" fmla="*/ 1 w 389"/>
                  <a:gd name="T27" fmla="*/ 1 h 24"/>
                  <a:gd name="T28" fmla="*/ 1 w 389"/>
                  <a:gd name="T29" fmla="*/ 1 h 24"/>
                  <a:gd name="T30" fmla="*/ 1 w 389"/>
                  <a:gd name="T31" fmla="*/ 1 h 24"/>
                  <a:gd name="T32" fmla="*/ 1 w 389"/>
                  <a:gd name="T33" fmla="*/ 1 h 24"/>
                  <a:gd name="T34" fmla="*/ 1 w 389"/>
                  <a:gd name="T35" fmla="*/ 1 h 24"/>
                  <a:gd name="T36" fmla="*/ 1 w 389"/>
                  <a:gd name="T37" fmla="*/ 1 h 24"/>
                  <a:gd name="T38" fmla="*/ 1 w 389"/>
                  <a:gd name="T39" fmla="*/ 1 h 24"/>
                  <a:gd name="T40" fmla="*/ 1 w 389"/>
                  <a:gd name="T41" fmla="*/ 1 h 24"/>
                  <a:gd name="T42" fmla="*/ 1 w 389"/>
                  <a:gd name="T43" fmla="*/ 1 h 24"/>
                  <a:gd name="T44" fmla="*/ 1 w 389"/>
                  <a:gd name="T45" fmla="*/ 1 h 24"/>
                  <a:gd name="T46" fmla="*/ 1 w 389"/>
                  <a:gd name="T47" fmla="*/ 1 h 24"/>
                  <a:gd name="T48" fmla="*/ 1 w 389"/>
                  <a:gd name="T49" fmla="*/ 1 h 24"/>
                  <a:gd name="T50" fmla="*/ 1 w 389"/>
                  <a:gd name="T51" fmla="*/ 1 h 24"/>
                  <a:gd name="T52" fmla="*/ 1 w 389"/>
                  <a:gd name="T53" fmla="*/ 1 h 24"/>
                  <a:gd name="T54" fmla="*/ 1 w 389"/>
                  <a:gd name="T55" fmla="*/ 1 h 24"/>
                  <a:gd name="T56" fmla="*/ 1 w 389"/>
                  <a:gd name="T57" fmla="*/ 1 h 24"/>
                  <a:gd name="T58" fmla="*/ 1 w 389"/>
                  <a:gd name="T59" fmla="*/ 1 h 24"/>
                  <a:gd name="T60" fmla="*/ 1 w 389"/>
                  <a:gd name="T61" fmla="*/ 1 h 24"/>
                  <a:gd name="T62" fmla="*/ 1 w 389"/>
                  <a:gd name="T63" fmla="*/ 1 h 24"/>
                  <a:gd name="T64" fmla="*/ 0 w 389"/>
                  <a:gd name="T65" fmla="*/ 1 h 24"/>
                  <a:gd name="T66" fmla="*/ 1 w 389"/>
                  <a:gd name="T67" fmla="*/ 1 h 24"/>
                  <a:gd name="T68" fmla="*/ 1 w 389"/>
                  <a:gd name="T69" fmla="*/ 1 h 24"/>
                  <a:gd name="T70" fmla="*/ 1 w 389"/>
                  <a:gd name="T71" fmla="*/ 1 h 24"/>
                  <a:gd name="T72" fmla="*/ 1 w 389"/>
                  <a:gd name="T73" fmla="*/ 1 h 24"/>
                  <a:gd name="T74" fmla="*/ 1 w 389"/>
                  <a:gd name="T75" fmla="*/ 1 h 24"/>
                  <a:gd name="T76" fmla="*/ 1 w 389"/>
                  <a:gd name="T77" fmla="*/ 1 h 24"/>
                  <a:gd name="T78" fmla="*/ 1 w 389"/>
                  <a:gd name="T79" fmla="*/ 1 h 24"/>
                  <a:gd name="T80" fmla="*/ 1 w 389"/>
                  <a:gd name="T81" fmla="*/ 1 h 24"/>
                  <a:gd name="T82" fmla="*/ 1 w 389"/>
                  <a:gd name="T83" fmla="*/ 1 h 2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89"/>
                  <a:gd name="T127" fmla="*/ 0 h 24"/>
                  <a:gd name="T128" fmla="*/ 389 w 389"/>
                  <a:gd name="T129" fmla="*/ 24 h 2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89" h="24">
                    <a:moveTo>
                      <a:pt x="161" y="5"/>
                    </a:moveTo>
                    <a:lnTo>
                      <a:pt x="196" y="3"/>
                    </a:lnTo>
                    <a:lnTo>
                      <a:pt x="228" y="3"/>
                    </a:lnTo>
                    <a:lnTo>
                      <a:pt x="256" y="3"/>
                    </a:lnTo>
                    <a:lnTo>
                      <a:pt x="285" y="3"/>
                    </a:lnTo>
                    <a:lnTo>
                      <a:pt x="312" y="1"/>
                    </a:lnTo>
                    <a:lnTo>
                      <a:pt x="338" y="1"/>
                    </a:lnTo>
                    <a:lnTo>
                      <a:pt x="363" y="0"/>
                    </a:lnTo>
                    <a:lnTo>
                      <a:pt x="389" y="0"/>
                    </a:lnTo>
                    <a:lnTo>
                      <a:pt x="386" y="3"/>
                    </a:lnTo>
                    <a:lnTo>
                      <a:pt x="382" y="11"/>
                    </a:lnTo>
                    <a:lnTo>
                      <a:pt x="380" y="17"/>
                    </a:lnTo>
                    <a:lnTo>
                      <a:pt x="380" y="22"/>
                    </a:lnTo>
                    <a:lnTo>
                      <a:pt x="357" y="22"/>
                    </a:lnTo>
                    <a:lnTo>
                      <a:pt x="331" y="22"/>
                    </a:lnTo>
                    <a:lnTo>
                      <a:pt x="304" y="22"/>
                    </a:lnTo>
                    <a:lnTo>
                      <a:pt x="273" y="22"/>
                    </a:lnTo>
                    <a:lnTo>
                      <a:pt x="241" y="22"/>
                    </a:lnTo>
                    <a:lnTo>
                      <a:pt x="205" y="22"/>
                    </a:lnTo>
                    <a:lnTo>
                      <a:pt x="167" y="22"/>
                    </a:lnTo>
                    <a:lnTo>
                      <a:pt x="125" y="24"/>
                    </a:lnTo>
                    <a:lnTo>
                      <a:pt x="112" y="22"/>
                    </a:lnTo>
                    <a:lnTo>
                      <a:pt x="99" y="22"/>
                    </a:lnTo>
                    <a:lnTo>
                      <a:pt x="83" y="22"/>
                    </a:lnTo>
                    <a:lnTo>
                      <a:pt x="70" y="22"/>
                    </a:lnTo>
                    <a:lnTo>
                      <a:pt x="55" y="22"/>
                    </a:lnTo>
                    <a:lnTo>
                      <a:pt x="42" y="22"/>
                    </a:lnTo>
                    <a:lnTo>
                      <a:pt x="28" y="22"/>
                    </a:lnTo>
                    <a:lnTo>
                      <a:pt x="17" y="22"/>
                    </a:lnTo>
                    <a:lnTo>
                      <a:pt x="13" y="17"/>
                    </a:lnTo>
                    <a:lnTo>
                      <a:pt x="7" y="13"/>
                    </a:lnTo>
                    <a:lnTo>
                      <a:pt x="4" y="7"/>
                    </a:lnTo>
                    <a:lnTo>
                      <a:pt x="0" y="5"/>
                    </a:lnTo>
                    <a:lnTo>
                      <a:pt x="17" y="5"/>
                    </a:lnTo>
                    <a:lnTo>
                      <a:pt x="34" y="5"/>
                    </a:lnTo>
                    <a:lnTo>
                      <a:pt x="53" y="5"/>
                    </a:lnTo>
                    <a:lnTo>
                      <a:pt x="74" y="5"/>
                    </a:lnTo>
                    <a:lnTo>
                      <a:pt x="93" y="5"/>
                    </a:lnTo>
                    <a:lnTo>
                      <a:pt x="116" y="5"/>
                    </a:lnTo>
                    <a:lnTo>
                      <a:pt x="137" y="5"/>
                    </a:lnTo>
                    <a:lnTo>
                      <a:pt x="161" y="5"/>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95" name="Freeform 202"/>
              <p:cNvSpPr>
                <a:spLocks/>
              </p:cNvSpPr>
              <p:nvPr/>
            </p:nvSpPr>
            <p:spPr bwMode="auto">
              <a:xfrm>
                <a:off x="2365" y="1042"/>
                <a:ext cx="32" cy="41"/>
              </a:xfrm>
              <a:custGeom>
                <a:avLst/>
                <a:gdLst>
                  <a:gd name="T0" fmla="*/ 0 w 65"/>
                  <a:gd name="T1" fmla="*/ 1 h 82"/>
                  <a:gd name="T2" fmla="*/ 0 w 65"/>
                  <a:gd name="T3" fmla="*/ 1 h 82"/>
                  <a:gd name="T4" fmla="*/ 0 w 65"/>
                  <a:gd name="T5" fmla="*/ 1 h 82"/>
                  <a:gd name="T6" fmla="*/ 0 w 65"/>
                  <a:gd name="T7" fmla="*/ 1 h 82"/>
                  <a:gd name="T8" fmla="*/ 0 w 65"/>
                  <a:gd name="T9" fmla="*/ 1 h 82"/>
                  <a:gd name="T10" fmla="*/ 0 w 65"/>
                  <a:gd name="T11" fmla="*/ 1 h 82"/>
                  <a:gd name="T12" fmla="*/ 0 w 65"/>
                  <a:gd name="T13" fmla="*/ 1 h 82"/>
                  <a:gd name="T14" fmla="*/ 0 w 65"/>
                  <a:gd name="T15" fmla="*/ 0 h 82"/>
                  <a:gd name="T16" fmla="*/ 0 w 65"/>
                  <a:gd name="T17" fmla="*/ 0 h 82"/>
                  <a:gd name="T18" fmla="*/ 0 w 65"/>
                  <a:gd name="T19" fmla="*/ 1 h 82"/>
                  <a:gd name="T20" fmla="*/ 0 w 65"/>
                  <a:gd name="T21" fmla="*/ 1 h 82"/>
                  <a:gd name="T22" fmla="*/ 0 w 65"/>
                  <a:gd name="T23" fmla="*/ 1 h 82"/>
                  <a:gd name="T24" fmla="*/ 0 w 65"/>
                  <a:gd name="T25" fmla="*/ 1 h 82"/>
                  <a:gd name="T26" fmla="*/ 0 w 65"/>
                  <a:gd name="T27" fmla="*/ 1 h 82"/>
                  <a:gd name="T28" fmla="*/ 0 w 65"/>
                  <a:gd name="T29" fmla="*/ 1 h 82"/>
                  <a:gd name="T30" fmla="*/ 0 w 65"/>
                  <a:gd name="T31" fmla="*/ 1 h 82"/>
                  <a:gd name="T32" fmla="*/ 0 w 65"/>
                  <a:gd name="T33" fmla="*/ 1 h 82"/>
                  <a:gd name="T34" fmla="*/ 0 w 65"/>
                  <a:gd name="T35" fmla="*/ 1 h 8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
                  <a:gd name="T55" fmla="*/ 0 h 82"/>
                  <a:gd name="T56" fmla="*/ 65 w 65"/>
                  <a:gd name="T57" fmla="*/ 82 h 8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 h="82">
                    <a:moveTo>
                      <a:pt x="4" y="59"/>
                    </a:moveTo>
                    <a:lnTo>
                      <a:pt x="15" y="78"/>
                    </a:lnTo>
                    <a:lnTo>
                      <a:pt x="32" y="82"/>
                    </a:lnTo>
                    <a:lnTo>
                      <a:pt x="46" y="71"/>
                    </a:lnTo>
                    <a:lnTo>
                      <a:pt x="59" y="53"/>
                    </a:lnTo>
                    <a:lnTo>
                      <a:pt x="65" y="31"/>
                    </a:lnTo>
                    <a:lnTo>
                      <a:pt x="65" y="12"/>
                    </a:lnTo>
                    <a:lnTo>
                      <a:pt x="53" y="0"/>
                    </a:lnTo>
                    <a:lnTo>
                      <a:pt x="29" y="0"/>
                    </a:lnTo>
                    <a:lnTo>
                      <a:pt x="21" y="2"/>
                    </a:lnTo>
                    <a:lnTo>
                      <a:pt x="13" y="8"/>
                    </a:lnTo>
                    <a:lnTo>
                      <a:pt x="8" y="14"/>
                    </a:lnTo>
                    <a:lnTo>
                      <a:pt x="4" y="23"/>
                    </a:lnTo>
                    <a:lnTo>
                      <a:pt x="0" y="31"/>
                    </a:lnTo>
                    <a:lnTo>
                      <a:pt x="0" y="40"/>
                    </a:lnTo>
                    <a:lnTo>
                      <a:pt x="0" y="50"/>
                    </a:lnTo>
                    <a:lnTo>
                      <a:pt x="4" y="59"/>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96" name="Freeform 203"/>
              <p:cNvSpPr>
                <a:spLocks/>
              </p:cNvSpPr>
              <p:nvPr/>
            </p:nvSpPr>
            <p:spPr bwMode="auto">
              <a:xfrm>
                <a:off x="2210" y="874"/>
                <a:ext cx="84" cy="117"/>
              </a:xfrm>
              <a:custGeom>
                <a:avLst/>
                <a:gdLst>
                  <a:gd name="T0" fmla="*/ 0 w 170"/>
                  <a:gd name="T1" fmla="*/ 1 h 234"/>
                  <a:gd name="T2" fmla="*/ 0 w 170"/>
                  <a:gd name="T3" fmla="*/ 1 h 234"/>
                  <a:gd name="T4" fmla="*/ 0 w 170"/>
                  <a:gd name="T5" fmla="*/ 1 h 234"/>
                  <a:gd name="T6" fmla="*/ 0 w 170"/>
                  <a:gd name="T7" fmla="*/ 1 h 234"/>
                  <a:gd name="T8" fmla="*/ 0 w 170"/>
                  <a:gd name="T9" fmla="*/ 1 h 234"/>
                  <a:gd name="T10" fmla="*/ 0 w 170"/>
                  <a:gd name="T11" fmla="*/ 1 h 234"/>
                  <a:gd name="T12" fmla="*/ 0 w 170"/>
                  <a:gd name="T13" fmla="*/ 1 h 234"/>
                  <a:gd name="T14" fmla="*/ 0 w 170"/>
                  <a:gd name="T15" fmla="*/ 1 h 234"/>
                  <a:gd name="T16" fmla="*/ 0 w 170"/>
                  <a:gd name="T17" fmla="*/ 1 h 234"/>
                  <a:gd name="T18" fmla="*/ 0 w 170"/>
                  <a:gd name="T19" fmla="*/ 1 h 234"/>
                  <a:gd name="T20" fmla="*/ 0 w 170"/>
                  <a:gd name="T21" fmla="*/ 1 h 234"/>
                  <a:gd name="T22" fmla="*/ 0 w 170"/>
                  <a:gd name="T23" fmla="*/ 1 h 234"/>
                  <a:gd name="T24" fmla="*/ 0 w 170"/>
                  <a:gd name="T25" fmla="*/ 1 h 234"/>
                  <a:gd name="T26" fmla="*/ 0 w 170"/>
                  <a:gd name="T27" fmla="*/ 1 h 234"/>
                  <a:gd name="T28" fmla="*/ 0 w 170"/>
                  <a:gd name="T29" fmla="*/ 1 h 234"/>
                  <a:gd name="T30" fmla="*/ 0 w 170"/>
                  <a:gd name="T31" fmla="*/ 1 h 234"/>
                  <a:gd name="T32" fmla="*/ 0 w 170"/>
                  <a:gd name="T33" fmla="*/ 1 h 234"/>
                  <a:gd name="T34" fmla="*/ 0 w 170"/>
                  <a:gd name="T35" fmla="*/ 1 h 234"/>
                  <a:gd name="T36" fmla="*/ 0 w 170"/>
                  <a:gd name="T37" fmla="*/ 1 h 234"/>
                  <a:gd name="T38" fmla="*/ 0 w 170"/>
                  <a:gd name="T39" fmla="*/ 1 h 234"/>
                  <a:gd name="T40" fmla="*/ 0 w 170"/>
                  <a:gd name="T41" fmla="*/ 1 h 234"/>
                  <a:gd name="T42" fmla="*/ 0 w 170"/>
                  <a:gd name="T43" fmla="*/ 1 h 234"/>
                  <a:gd name="T44" fmla="*/ 0 w 170"/>
                  <a:gd name="T45" fmla="*/ 1 h 234"/>
                  <a:gd name="T46" fmla="*/ 0 w 170"/>
                  <a:gd name="T47" fmla="*/ 1 h 234"/>
                  <a:gd name="T48" fmla="*/ 0 w 170"/>
                  <a:gd name="T49" fmla="*/ 1 h 234"/>
                  <a:gd name="T50" fmla="*/ 0 w 170"/>
                  <a:gd name="T51" fmla="*/ 1 h 234"/>
                  <a:gd name="T52" fmla="*/ 0 w 170"/>
                  <a:gd name="T53" fmla="*/ 1 h 234"/>
                  <a:gd name="T54" fmla="*/ 0 w 170"/>
                  <a:gd name="T55" fmla="*/ 1 h 234"/>
                  <a:gd name="T56" fmla="*/ 0 w 170"/>
                  <a:gd name="T57" fmla="*/ 1 h 234"/>
                  <a:gd name="T58" fmla="*/ 0 w 170"/>
                  <a:gd name="T59" fmla="*/ 1 h 234"/>
                  <a:gd name="T60" fmla="*/ 0 w 170"/>
                  <a:gd name="T61" fmla="*/ 1 h 234"/>
                  <a:gd name="T62" fmla="*/ 0 w 170"/>
                  <a:gd name="T63" fmla="*/ 1 h 234"/>
                  <a:gd name="T64" fmla="*/ 0 w 170"/>
                  <a:gd name="T65" fmla="*/ 1 h 234"/>
                  <a:gd name="T66" fmla="*/ 0 w 170"/>
                  <a:gd name="T67" fmla="*/ 1 h 234"/>
                  <a:gd name="T68" fmla="*/ 0 w 170"/>
                  <a:gd name="T69" fmla="*/ 1 h 234"/>
                  <a:gd name="T70" fmla="*/ 0 w 170"/>
                  <a:gd name="T71" fmla="*/ 1 h 234"/>
                  <a:gd name="T72" fmla="*/ 0 w 170"/>
                  <a:gd name="T73" fmla="*/ 1 h 234"/>
                  <a:gd name="T74" fmla="*/ 0 w 170"/>
                  <a:gd name="T75" fmla="*/ 1 h 234"/>
                  <a:gd name="T76" fmla="*/ 0 w 170"/>
                  <a:gd name="T77" fmla="*/ 1 h 234"/>
                  <a:gd name="T78" fmla="*/ 0 w 170"/>
                  <a:gd name="T79" fmla="*/ 1 h 234"/>
                  <a:gd name="T80" fmla="*/ 0 w 170"/>
                  <a:gd name="T81" fmla="*/ 1 h 234"/>
                  <a:gd name="T82" fmla="*/ 0 w 170"/>
                  <a:gd name="T83" fmla="*/ 1 h 234"/>
                  <a:gd name="T84" fmla="*/ 0 w 170"/>
                  <a:gd name="T85" fmla="*/ 1 h 234"/>
                  <a:gd name="T86" fmla="*/ 0 w 170"/>
                  <a:gd name="T87" fmla="*/ 1 h 234"/>
                  <a:gd name="T88" fmla="*/ 0 w 170"/>
                  <a:gd name="T89" fmla="*/ 1 h 234"/>
                  <a:gd name="T90" fmla="*/ 0 w 170"/>
                  <a:gd name="T91" fmla="*/ 1 h 234"/>
                  <a:gd name="T92" fmla="*/ 0 w 170"/>
                  <a:gd name="T93" fmla="*/ 1 h 234"/>
                  <a:gd name="T94" fmla="*/ 0 w 170"/>
                  <a:gd name="T95" fmla="*/ 1 h 234"/>
                  <a:gd name="T96" fmla="*/ 0 w 170"/>
                  <a:gd name="T97" fmla="*/ 0 h 234"/>
                  <a:gd name="T98" fmla="*/ 0 w 170"/>
                  <a:gd name="T99" fmla="*/ 0 h 234"/>
                  <a:gd name="T100" fmla="*/ 0 w 170"/>
                  <a:gd name="T101" fmla="*/ 0 h 234"/>
                  <a:gd name="T102" fmla="*/ 0 w 170"/>
                  <a:gd name="T103" fmla="*/ 1 h 234"/>
                  <a:gd name="T104" fmla="*/ 0 w 170"/>
                  <a:gd name="T105" fmla="*/ 1 h 234"/>
                  <a:gd name="T106" fmla="*/ 0 w 170"/>
                  <a:gd name="T107" fmla="*/ 1 h 23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0"/>
                  <a:gd name="T163" fmla="*/ 0 h 234"/>
                  <a:gd name="T164" fmla="*/ 170 w 170"/>
                  <a:gd name="T165" fmla="*/ 234 h 23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0" h="234">
                    <a:moveTo>
                      <a:pt x="73" y="23"/>
                    </a:moveTo>
                    <a:lnTo>
                      <a:pt x="75" y="17"/>
                    </a:lnTo>
                    <a:lnTo>
                      <a:pt x="78" y="15"/>
                    </a:lnTo>
                    <a:lnTo>
                      <a:pt x="82" y="15"/>
                    </a:lnTo>
                    <a:lnTo>
                      <a:pt x="90" y="15"/>
                    </a:lnTo>
                    <a:lnTo>
                      <a:pt x="95" y="15"/>
                    </a:lnTo>
                    <a:lnTo>
                      <a:pt x="105" y="15"/>
                    </a:lnTo>
                    <a:lnTo>
                      <a:pt x="111" y="17"/>
                    </a:lnTo>
                    <a:lnTo>
                      <a:pt x="116" y="17"/>
                    </a:lnTo>
                    <a:lnTo>
                      <a:pt x="120" y="21"/>
                    </a:lnTo>
                    <a:lnTo>
                      <a:pt x="120" y="26"/>
                    </a:lnTo>
                    <a:lnTo>
                      <a:pt x="120" y="38"/>
                    </a:lnTo>
                    <a:lnTo>
                      <a:pt x="120" y="53"/>
                    </a:lnTo>
                    <a:lnTo>
                      <a:pt x="118" y="66"/>
                    </a:lnTo>
                    <a:lnTo>
                      <a:pt x="116" y="82"/>
                    </a:lnTo>
                    <a:lnTo>
                      <a:pt x="116" y="97"/>
                    </a:lnTo>
                    <a:lnTo>
                      <a:pt x="116" y="112"/>
                    </a:lnTo>
                    <a:lnTo>
                      <a:pt x="116" y="116"/>
                    </a:lnTo>
                    <a:lnTo>
                      <a:pt x="116" y="121"/>
                    </a:lnTo>
                    <a:lnTo>
                      <a:pt x="116" y="127"/>
                    </a:lnTo>
                    <a:lnTo>
                      <a:pt x="116" y="133"/>
                    </a:lnTo>
                    <a:lnTo>
                      <a:pt x="116" y="139"/>
                    </a:lnTo>
                    <a:lnTo>
                      <a:pt x="116" y="144"/>
                    </a:lnTo>
                    <a:lnTo>
                      <a:pt x="116" y="150"/>
                    </a:lnTo>
                    <a:lnTo>
                      <a:pt x="116" y="154"/>
                    </a:lnTo>
                    <a:lnTo>
                      <a:pt x="118" y="159"/>
                    </a:lnTo>
                    <a:lnTo>
                      <a:pt x="122" y="167"/>
                    </a:lnTo>
                    <a:lnTo>
                      <a:pt x="124" y="173"/>
                    </a:lnTo>
                    <a:lnTo>
                      <a:pt x="128" y="178"/>
                    </a:lnTo>
                    <a:lnTo>
                      <a:pt x="132" y="182"/>
                    </a:lnTo>
                    <a:lnTo>
                      <a:pt x="135" y="188"/>
                    </a:lnTo>
                    <a:lnTo>
                      <a:pt x="139" y="196"/>
                    </a:lnTo>
                    <a:lnTo>
                      <a:pt x="143" y="203"/>
                    </a:lnTo>
                    <a:lnTo>
                      <a:pt x="141" y="209"/>
                    </a:lnTo>
                    <a:lnTo>
                      <a:pt x="130" y="213"/>
                    </a:lnTo>
                    <a:lnTo>
                      <a:pt x="111" y="215"/>
                    </a:lnTo>
                    <a:lnTo>
                      <a:pt x="92" y="215"/>
                    </a:lnTo>
                    <a:lnTo>
                      <a:pt x="69" y="213"/>
                    </a:lnTo>
                    <a:lnTo>
                      <a:pt x="48" y="213"/>
                    </a:lnTo>
                    <a:lnTo>
                      <a:pt x="33" y="211"/>
                    </a:lnTo>
                    <a:lnTo>
                      <a:pt x="25" y="211"/>
                    </a:lnTo>
                    <a:lnTo>
                      <a:pt x="21" y="205"/>
                    </a:lnTo>
                    <a:lnTo>
                      <a:pt x="19" y="201"/>
                    </a:lnTo>
                    <a:lnTo>
                      <a:pt x="19" y="198"/>
                    </a:lnTo>
                    <a:lnTo>
                      <a:pt x="23" y="192"/>
                    </a:lnTo>
                    <a:lnTo>
                      <a:pt x="25" y="184"/>
                    </a:lnTo>
                    <a:lnTo>
                      <a:pt x="31" y="177"/>
                    </a:lnTo>
                    <a:lnTo>
                      <a:pt x="37" y="171"/>
                    </a:lnTo>
                    <a:lnTo>
                      <a:pt x="42" y="165"/>
                    </a:lnTo>
                    <a:lnTo>
                      <a:pt x="48" y="158"/>
                    </a:lnTo>
                    <a:lnTo>
                      <a:pt x="54" y="150"/>
                    </a:lnTo>
                    <a:lnTo>
                      <a:pt x="56" y="142"/>
                    </a:lnTo>
                    <a:lnTo>
                      <a:pt x="59" y="135"/>
                    </a:lnTo>
                    <a:lnTo>
                      <a:pt x="61" y="127"/>
                    </a:lnTo>
                    <a:lnTo>
                      <a:pt x="63" y="120"/>
                    </a:lnTo>
                    <a:lnTo>
                      <a:pt x="65" y="110"/>
                    </a:lnTo>
                    <a:lnTo>
                      <a:pt x="67" y="102"/>
                    </a:lnTo>
                    <a:lnTo>
                      <a:pt x="46" y="97"/>
                    </a:lnTo>
                    <a:lnTo>
                      <a:pt x="44" y="106"/>
                    </a:lnTo>
                    <a:lnTo>
                      <a:pt x="42" y="116"/>
                    </a:lnTo>
                    <a:lnTo>
                      <a:pt x="38" y="123"/>
                    </a:lnTo>
                    <a:lnTo>
                      <a:pt x="37" y="133"/>
                    </a:lnTo>
                    <a:lnTo>
                      <a:pt x="31" y="140"/>
                    </a:lnTo>
                    <a:lnTo>
                      <a:pt x="27" y="150"/>
                    </a:lnTo>
                    <a:lnTo>
                      <a:pt x="23" y="158"/>
                    </a:lnTo>
                    <a:lnTo>
                      <a:pt x="18" y="167"/>
                    </a:lnTo>
                    <a:lnTo>
                      <a:pt x="6" y="184"/>
                    </a:lnTo>
                    <a:lnTo>
                      <a:pt x="0" y="198"/>
                    </a:lnTo>
                    <a:lnTo>
                      <a:pt x="0" y="211"/>
                    </a:lnTo>
                    <a:lnTo>
                      <a:pt x="6" y="220"/>
                    </a:lnTo>
                    <a:lnTo>
                      <a:pt x="14" y="226"/>
                    </a:lnTo>
                    <a:lnTo>
                      <a:pt x="25" y="232"/>
                    </a:lnTo>
                    <a:lnTo>
                      <a:pt x="37" y="234"/>
                    </a:lnTo>
                    <a:lnTo>
                      <a:pt x="48" y="234"/>
                    </a:lnTo>
                    <a:lnTo>
                      <a:pt x="54" y="234"/>
                    </a:lnTo>
                    <a:lnTo>
                      <a:pt x="61" y="234"/>
                    </a:lnTo>
                    <a:lnTo>
                      <a:pt x="73" y="234"/>
                    </a:lnTo>
                    <a:lnTo>
                      <a:pt x="86" y="234"/>
                    </a:lnTo>
                    <a:lnTo>
                      <a:pt x="99" y="232"/>
                    </a:lnTo>
                    <a:lnTo>
                      <a:pt x="111" y="232"/>
                    </a:lnTo>
                    <a:lnTo>
                      <a:pt x="120" y="232"/>
                    </a:lnTo>
                    <a:lnTo>
                      <a:pt x="126" y="232"/>
                    </a:lnTo>
                    <a:lnTo>
                      <a:pt x="147" y="228"/>
                    </a:lnTo>
                    <a:lnTo>
                      <a:pt x="162" y="220"/>
                    </a:lnTo>
                    <a:lnTo>
                      <a:pt x="170" y="213"/>
                    </a:lnTo>
                    <a:lnTo>
                      <a:pt x="170" y="203"/>
                    </a:lnTo>
                    <a:lnTo>
                      <a:pt x="166" y="192"/>
                    </a:lnTo>
                    <a:lnTo>
                      <a:pt x="158" y="180"/>
                    </a:lnTo>
                    <a:lnTo>
                      <a:pt x="149" y="169"/>
                    </a:lnTo>
                    <a:lnTo>
                      <a:pt x="141" y="158"/>
                    </a:lnTo>
                    <a:lnTo>
                      <a:pt x="135" y="146"/>
                    </a:lnTo>
                    <a:lnTo>
                      <a:pt x="135" y="125"/>
                    </a:lnTo>
                    <a:lnTo>
                      <a:pt x="137" y="99"/>
                    </a:lnTo>
                    <a:lnTo>
                      <a:pt x="139" y="72"/>
                    </a:lnTo>
                    <a:lnTo>
                      <a:pt x="139" y="44"/>
                    </a:lnTo>
                    <a:lnTo>
                      <a:pt x="137" y="21"/>
                    </a:lnTo>
                    <a:lnTo>
                      <a:pt x="130" y="6"/>
                    </a:lnTo>
                    <a:lnTo>
                      <a:pt x="118" y="0"/>
                    </a:lnTo>
                    <a:lnTo>
                      <a:pt x="109" y="0"/>
                    </a:lnTo>
                    <a:lnTo>
                      <a:pt x="101" y="0"/>
                    </a:lnTo>
                    <a:lnTo>
                      <a:pt x="92" y="0"/>
                    </a:lnTo>
                    <a:lnTo>
                      <a:pt x="82" y="0"/>
                    </a:lnTo>
                    <a:lnTo>
                      <a:pt x="73" y="0"/>
                    </a:lnTo>
                    <a:lnTo>
                      <a:pt x="63" y="4"/>
                    </a:lnTo>
                    <a:lnTo>
                      <a:pt x="57" y="6"/>
                    </a:lnTo>
                    <a:lnTo>
                      <a:pt x="52" y="11"/>
                    </a:lnTo>
                    <a:lnTo>
                      <a:pt x="73" y="23"/>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97" name="Freeform 204"/>
              <p:cNvSpPr>
                <a:spLocks/>
              </p:cNvSpPr>
              <p:nvPr/>
            </p:nvSpPr>
            <p:spPr bwMode="auto">
              <a:xfrm>
                <a:off x="2233" y="878"/>
                <a:ext cx="13" cy="57"/>
              </a:xfrm>
              <a:custGeom>
                <a:avLst/>
                <a:gdLst>
                  <a:gd name="T0" fmla="*/ 0 w 27"/>
                  <a:gd name="T1" fmla="*/ 1 h 114"/>
                  <a:gd name="T2" fmla="*/ 0 w 27"/>
                  <a:gd name="T3" fmla="*/ 1 h 114"/>
                  <a:gd name="T4" fmla="*/ 0 w 27"/>
                  <a:gd name="T5" fmla="*/ 1 h 114"/>
                  <a:gd name="T6" fmla="*/ 0 w 27"/>
                  <a:gd name="T7" fmla="*/ 1 h 114"/>
                  <a:gd name="T8" fmla="*/ 0 w 27"/>
                  <a:gd name="T9" fmla="*/ 1 h 114"/>
                  <a:gd name="T10" fmla="*/ 0 w 27"/>
                  <a:gd name="T11" fmla="*/ 1 h 114"/>
                  <a:gd name="T12" fmla="*/ 0 w 27"/>
                  <a:gd name="T13" fmla="*/ 1 h 114"/>
                  <a:gd name="T14" fmla="*/ 0 w 27"/>
                  <a:gd name="T15" fmla="*/ 1 h 114"/>
                  <a:gd name="T16" fmla="*/ 0 w 27"/>
                  <a:gd name="T17" fmla="*/ 1 h 114"/>
                  <a:gd name="T18" fmla="*/ 0 w 27"/>
                  <a:gd name="T19" fmla="*/ 0 h 114"/>
                  <a:gd name="T20" fmla="*/ 0 w 27"/>
                  <a:gd name="T21" fmla="*/ 1 h 114"/>
                  <a:gd name="T22" fmla="*/ 0 w 27"/>
                  <a:gd name="T23" fmla="*/ 1 h 114"/>
                  <a:gd name="T24" fmla="*/ 0 w 27"/>
                  <a:gd name="T25" fmla="*/ 1 h 114"/>
                  <a:gd name="T26" fmla="*/ 0 w 27"/>
                  <a:gd name="T27" fmla="*/ 1 h 114"/>
                  <a:gd name="T28" fmla="*/ 0 w 27"/>
                  <a:gd name="T29" fmla="*/ 1 h 114"/>
                  <a:gd name="T30" fmla="*/ 0 w 27"/>
                  <a:gd name="T31" fmla="*/ 1 h 114"/>
                  <a:gd name="T32" fmla="*/ 0 w 27"/>
                  <a:gd name="T33" fmla="*/ 1 h 114"/>
                  <a:gd name="T34" fmla="*/ 0 w 27"/>
                  <a:gd name="T35" fmla="*/ 1 h 114"/>
                  <a:gd name="T36" fmla="*/ 0 w 27"/>
                  <a:gd name="T37" fmla="*/ 1 h 114"/>
                  <a:gd name="T38" fmla="*/ 0 w 27"/>
                  <a:gd name="T39" fmla="*/ 1 h 114"/>
                  <a:gd name="T40" fmla="*/ 0 w 27"/>
                  <a:gd name="T41" fmla="*/ 1 h 114"/>
                  <a:gd name="T42" fmla="*/ 0 w 27"/>
                  <a:gd name="T43" fmla="*/ 1 h 1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7"/>
                  <a:gd name="T67" fmla="*/ 0 h 114"/>
                  <a:gd name="T68" fmla="*/ 27 w 27"/>
                  <a:gd name="T69" fmla="*/ 114 h 1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7" h="114">
                    <a:moveTo>
                      <a:pt x="21" y="95"/>
                    </a:moveTo>
                    <a:lnTo>
                      <a:pt x="21" y="86"/>
                    </a:lnTo>
                    <a:lnTo>
                      <a:pt x="23" y="76"/>
                    </a:lnTo>
                    <a:lnTo>
                      <a:pt x="23" y="67"/>
                    </a:lnTo>
                    <a:lnTo>
                      <a:pt x="23" y="57"/>
                    </a:lnTo>
                    <a:lnTo>
                      <a:pt x="23" y="48"/>
                    </a:lnTo>
                    <a:lnTo>
                      <a:pt x="25" y="37"/>
                    </a:lnTo>
                    <a:lnTo>
                      <a:pt x="25" y="25"/>
                    </a:lnTo>
                    <a:lnTo>
                      <a:pt x="27" y="16"/>
                    </a:lnTo>
                    <a:lnTo>
                      <a:pt x="23" y="0"/>
                    </a:lnTo>
                    <a:lnTo>
                      <a:pt x="6" y="4"/>
                    </a:lnTo>
                    <a:lnTo>
                      <a:pt x="4" y="14"/>
                    </a:lnTo>
                    <a:lnTo>
                      <a:pt x="4" y="25"/>
                    </a:lnTo>
                    <a:lnTo>
                      <a:pt x="2" y="37"/>
                    </a:lnTo>
                    <a:lnTo>
                      <a:pt x="2" y="48"/>
                    </a:lnTo>
                    <a:lnTo>
                      <a:pt x="2" y="57"/>
                    </a:lnTo>
                    <a:lnTo>
                      <a:pt x="2" y="69"/>
                    </a:lnTo>
                    <a:lnTo>
                      <a:pt x="0" y="80"/>
                    </a:lnTo>
                    <a:lnTo>
                      <a:pt x="0" y="90"/>
                    </a:lnTo>
                    <a:lnTo>
                      <a:pt x="13" y="114"/>
                    </a:lnTo>
                    <a:lnTo>
                      <a:pt x="21" y="95"/>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98" name="Freeform 205"/>
              <p:cNvSpPr>
                <a:spLocks/>
              </p:cNvSpPr>
              <p:nvPr/>
            </p:nvSpPr>
            <p:spPr bwMode="auto">
              <a:xfrm>
                <a:off x="2332" y="876"/>
                <a:ext cx="85" cy="118"/>
              </a:xfrm>
              <a:custGeom>
                <a:avLst/>
                <a:gdLst>
                  <a:gd name="T0" fmla="*/ 1 w 169"/>
                  <a:gd name="T1" fmla="*/ 1 h 235"/>
                  <a:gd name="T2" fmla="*/ 1 w 169"/>
                  <a:gd name="T3" fmla="*/ 1 h 235"/>
                  <a:gd name="T4" fmla="*/ 1 w 169"/>
                  <a:gd name="T5" fmla="*/ 1 h 235"/>
                  <a:gd name="T6" fmla="*/ 1 w 169"/>
                  <a:gd name="T7" fmla="*/ 1 h 235"/>
                  <a:gd name="T8" fmla="*/ 1 w 169"/>
                  <a:gd name="T9" fmla="*/ 1 h 235"/>
                  <a:gd name="T10" fmla="*/ 1 w 169"/>
                  <a:gd name="T11" fmla="*/ 1 h 235"/>
                  <a:gd name="T12" fmla="*/ 1 w 169"/>
                  <a:gd name="T13" fmla="*/ 1 h 235"/>
                  <a:gd name="T14" fmla="*/ 1 w 169"/>
                  <a:gd name="T15" fmla="*/ 1 h 235"/>
                  <a:gd name="T16" fmla="*/ 1 w 169"/>
                  <a:gd name="T17" fmla="*/ 1 h 235"/>
                  <a:gd name="T18" fmla="*/ 1 w 169"/>
                  <a:gd name="T19" fmla="*/ 1 h 235"/>
                  <a:gd name="T20" fmla="*/ 1 w 169"/>
                  <a:gd name="T21" fmla="*/ 1 h 235"/>
                  <a:gd name="T22" fmla="*/ 1 w 169"/>
                  <a:gd name="T23" fmla="*/ 1 h 235"/>
                  <a:gd name="T24" fmla="*/ 1 w 169"/>
                  <a:gd name="T25" fmla="*/ 1 h 235"/>
                  <a:gd name="T26" fmla="*/ 1 w 169"/>
                  <a:gd name="T27" fmla="*/ 1 h 235"/>
                  <a:gd name="T28" fmla="*/ 1 w 169"/>
                  <a:gd name="T29" fmla="*/ 1 h 235"/>
                  <a:gd name="T30" fmla="*/ 1 w 169"/>
                  <a:gd name="T31" fmla="*/ 1 h 235"/>
                  <a:gd name="T32" fmla="*/ 1 w 169"/>
                  <a:gd name="T33" fmla="*/ 1 h 235"/>
                  <a:gd name="T34" fmla="*/ 1 w 169"/>
                  <a:gd name="T35" fmla="*/ 1 h 235"/>
                  <a:gd name="T36" fmla="*/ 1 w 169"/>
                  <a:gd name="T37" fmla="*/ 1 h 235"/>
                  <a:gd name="T38" fmla="*/ 1 w 169"/>
                  <a:gd name="T39" fmla="*/ 1 h 235"/>
                  <a:gd name="T40" fmla="*/ 1 w 169"/>
                  <a:gd name="T41" fmla="*/ 1 h 235"/>
                  <a:gd name="T42" fmla="*/ 1 w 169"/>
                  <a:gd name="T43" fmla="*/ 1 h 235"/>
                  <a:gd name="T44" fmla="*/ 1 w 169"/>
                  <a:gd name="T45" fmla="*/ 1 h 235"/>
                  <a:gd name="T46" fmla="*/ 1 w 169"/>
                  <a:gd name="T47" fmla="*/ 1 h 235"/>
                  <a:gd name="T48" fmla="*/ 1 w 169"/>
                  <a:gd name="T49" fmla="*/ 1 h 235"/>
                  <a:gd name="T50" fmla="*/ 1 w 169"/>
                  <a:gd name="T51" fmla="*/ 1 h 235"/>
                  <a:gd name="T52" fmla="*/ 1 w 169"/>
                  <a:gd name="T53" fmla="*/ 1 h 235"/>
                  <a:gd name="T54" fmla="*/ 1 w 169"/>
                  <a:gd name="T55" fmla="*/ 1 h 235"/>
                  <a:gd name="T56" fmla="*/ 1 w 169"/>
                  <a:gd name="T57" fmla="*/ 1 h 235"/>
                  <a:gd name="T58" fmla="*/ 1 w 169"/>
                  <a:gd name="T59" fmla="*/ 1 h 235"/>
                  <a:gd name="T60" fmla="*/ 1 w 169"/>
                  <a:gd name="T61" fmla="*/ 1 h 235"/>
                  <a:gd name="T62" fmla="*/ 1 w 169"/>
                  <a:gd name="T63" fmla="*/ 1 h 235"/>
                  <a:gd name="T64" fmla="*/ 1 w 169"/>
                  <a:gd name="T65" fmla="*/ 1 h 235"/>
                  <a:gd name="T66" fmla="*/ 1 w 169"/>
                  <a:gd name="T67" fmla="*/ 1 h 235"/>
                  <a:gd name="T68" fmla="*/ 1 w 169"/>
                  <a:gd name="T69" fmla="*/ 1 h 235"/>
                  <a:gd name="T70" fmla="*/ 1 w 169"/>
                  <a:gd name="T71" fmla="*/ 1 h 235"/>
                  <a:gd name="T72" fmla="*/ 1 w 169"/>
                  <a:gd name="T73" fmla="*/ 1 h 235"/>
                  <a:gd name="T74" fmla="*/ 1 w 169"/>
                  <a:gd name="T75" fmla="*/ 1 h 235"/>
                  <a:gd name="T76" fmla="*/ 1 w 169"/>
                  <a:gd name="T77" fmla="*/ 1 h 235"/>
                  <a:gd name="T78" fmla="*/ 1 w 169"/>
                  <a:gd name="T79" fmla="*/ 1 h 235"/>
                  <a:gd name="T80" fmla="*/ 1 w 169"/>
                  <a:gd name="T81" fmla="*/ 1 h 235"/>
                  <a:gd name="T82" fmla="*/ 1 w 169"/>
                  <a:gd name="T83" fmla="*/ 1 h 235"/>
                  <a:gd name="T84" fmla="*/ 1 w 169"/>
                  <a:gd name="T85" fmla="*/ 1 h 235"/>
                  <a:gd name="T86" fmla="*/ 1 w 169"/>
                  <a:gd name="T87" fmla="*/ 1 h 235"/>
                  <a:gd name="T88" fmla="*/ 0 w 169"/>
                  <a:gd name="T89" fmla="*/ 1 h 235"/>
                  <a:gd name="T90" fmla="*/ 1 w 169"/>
                  <a:gd name="T91" fmla="*/ 1 h 235"/>
                  <a:gd name="T92" fmla="*/ 1 w 169"/>
                  <a:gd name="T93" fmla="*/ 1 h 235"/>
                  <a:gd name="T94" fmla="*/ 1 w 169"/>
                  <a:gd name="T95" fmla="*/ 1 h 235"/>
                  <a:gd name="T96" fmla="*/ 1 w 169"/>
                  <a:gd name="T97" fmla="*/ 1 h 235"/>
                  <a:gd name="T98" fmla="*/ 1 w 169"/>
                  <a:gd name="T99" fmla="*/ 1 h 235"/>
                  <a:gd name="T100" fmla="*/ 1 w 169"/>
                  <a:gd name="T101" fmla="*/ 1 h 235"/>
                  <a:gd name="T102" fmla="*/ 1 w 169"/>
                  <a:gd name="T103" fmla="*/ 1 h 235"/>
                  <a:gd name="T104" fmla="*/ 1 w 169"/>
                  <a:gd name="T105" fmla="*/ 0 h 235"/>
                  <a:gd name="T106" fmla="*/ 1 w 169"/>
                  <a:gd name="T107" fmla="*/ 1 h 235"/>
                  <a:gd name="T108" fmla="*/ 1 w 169"/>
                  <a:gd name="T109" fmla="*/ 1 h 235"/>
                  <a:gd name="T110" fmla="*/ 1 w 169"/>
                  <a:gd name="T111" fmla="*/ 1 h 235"/>
                  <a:gd name="T112" fmla="*/ 1 w 169"/>
                  <a:gd name="T113" fmla="*/ 1 h 235"/>
                  <a:gd name="T114" fmla="*/ 1 w 169"/>
                  <a:gd name="T115" fmla="*/ 1 h 235"/>
                  <a:gd name="T116" fmla="*/ 1 w 169"/>
                  <a:gd name="T117" fmla="*/ 1 h 23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69"/>
                  <a:gd name="T178" fmla="*/ 0 h 235"/>
                  <a:gd name="T179" fmla="*/ 169 w 169"/>
                  <a:gd name="T180" fmla="*/ 235 h 23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69" h="235">
                    <a:moveTo>
                      <a:pt x="119" y="43"/>
                    </a:moveTo>
                    <a:lnTo>
                      <a:pt x="119" y="38"/>
                    </a:lnTo>
                    <a:lnTo>
                      <a:pt x="119" y="32"/>
                    </a:lnTo>
                    <a:lnTo>
                      <a:pt x="119" y="26"/>
                    </a:lnTo>
                    <a:lnTo>
                      <a:pt x="119" y="24"/>
                    </a:lnTo>
                    <a:lnTo>
                      <a:pt x="117" y="19"/>
                    </a:lnTo>
                    <a:lnTo>
                      <a:pt x="115" y="19"/>
                    </a:lnTo>
                    <a:lnTo>
                      <a:pt x="108" y="17"/>
                    </a:lnTo>
                    <a:lnTo>
                      <a:pt x="102" y="17"/>
                    </a:lnTo>
                    <a:lnTo>
                      <a:pt x="95" y="17"/>
                    </a:lnTo>
                    <a:lnTo>
                      <a:pt x="89" y="17"/>
                    </a:lnTo>
                    <a:lnTo>
                      <a:pt x="83" y="17"/>
                    </a:lnTo>
                    <a:lnTo>
                      <a:pt x="77" y="17"/>
                    </a:lnTo>
                    <a:lnTo>
                      <a:pt x="74" y="19"/>
                    </a:lnTo>
                    <a:lnTo>
                      <a:pt x="74" y="22"/>
                    </a:lnTo>
                    <a:lnTo>
                      <a:pt x="70" y="43"/>
                    </a:lnTo>
                    <a:lnTo>
                      <a:pt x="68" y="66"/>
                    </a:lnTo>
                    <a:lnTo>
                      <a:pt x="68" y="83"/>
                    </a:lnTo>
                    <a:lnTo>
                      <a:pt x="66" y="102"/>
                    </a:lnTo>
                    <a:lnTo>
                      <a:pt x="64" y="117"/>
                    </a:lnTo>
                    <a:lnTo>
                      <a:pt x="60" y="135"/>
                    </a:lnTo>
                    <a:lnTo>
                      <a:pt x="53" y="150"/>
                    </a:lnTo>
                    <a:lnTo>
                      <a:pt x="41" y="167"/>
                    </a:lnTo>
                    <a:lnTo>
                      <a:pt x="36" y="171"/>
                    </a:lnTo>
                    <a:lnTo>
                      <a:pt x="30" y="178"/>
                    </a:lnTo>
                    <a:lnTo>
                      <a:pt x="24" y="184"/>
                    </a:lnTo>
                    <a:lnTo>
                      <a:pt x="22" y="192"/>
                    </a:lnTo>
                    <a:lnTo>
                      <a:pt x="19" y="197"/>
                    </a:lnTo>
                    <a:lnTo>
                      <a:pt x="19" y="203"/>
                    </a:lnTo>
                    <a:lnTo>
                      <a:pt x="20" y="207"/>
                    </a:lnTo>
                    <a:lnTo>
                      <a:pt x="26" y="211"/>
                    </a:lnTo>
                    <a:lnTo>
                      <a:pt x="32" y="211"/>
                    </a:lnTo>
                    <a:lnTo>
                      <a:pt x="49" y="213"/>
                    </a:lnTo>
                    <a:lnTo>
                      <a:pt x="68" y="214"/>
                    </a:lnTo>
                    <a:lnTo>
                      <a:pt x="91" y="216"/>
                    </a:lnTo>
                    <a:lnTo>
                      <a:pt x="112" y="214"/>
                    </a:lnTo>
                    <a:lnTo>
                      <a:pt x="131" y="213"/>
                    </a:lnTo>
                    <a:lnTo>
                      <a:pt x="140" y="211"/>
                    </a:lnTo>
                    <a:lnTo>
                      <a:pt x="144" y="203"/>
                    </a:lnTo>
                    <a:lnTo>
                      <a:pt x="138" y="195"/>
                    </a:lnTo>
                    <a:lnTo>
                      <a:pt x="136" y="190"/>
                    </a:lnTo>
                    <a:lnTo>
                      <a:pt x="131" y="184"/>
                    </a:lnTo>
                    <a:lnTo>
                      <a:pt x="129" y="180"/>
                    </a:lnTo>
                    <a:lnTo>
                      <a:pt x="123" y="173"/>
                    </a:lnTo>
                    <a:lnTo>
                      <a:pt x="119" y="169"/>
                    </a:lnTo>
                    <a:lnTo>
                      <a:pt x="117" y="161"/>
                    </a:lnTo>
                    <a:lnTo>
                      <a:pt x="115" y="154"/>
                    </a:lnTo>
                    <a:lnTo>
                      <a:pt x="115" y="150"/>
                    </a:lnTo>
                    <a:lnTo>
                      <a:pt x="115" y="146"/>
                    </a:lnTo>
                    <a:lnTo>
                      <a:pt x="115" y="138"/>
                    </a:lnTo>
                    <a:lnTo>
                      <a:pt x="115" y="135"/>
                    </a:lnTo>
                    <a:lnTo>
                      <a:pt x="115" y="129"/>
                    </a:lnTo>
                    <a:lnTo>
                      <a:pt x="115" y="121"/>
                    </a:lnTo>
                    <a:lnTo>
                      <a:pt x="115" y="117"/>
                    </a:lnTo>
                    <a:lnTo>
                      <a:pt x="115" y="114"/>
                    </a:lnTo>
                    <a:lnTo>
                      <a:pt x="115" y="106"/>
                    </a:lnTo>
                    <a:lnTo>
                      <a:pt x="115" y="98"/>
                    </a:lnTo>
                    <a:lnTo>
                      <a:pt x="115" y="89"/>
                    </a:lnTo>
                    <a:lnTo>
                      <a:pt x="115" y="81"/>
                    </a:lnTo>
                    <a:lnTo>
                      <a:pt x="138" y="85"/>
                    </a:lnTo>
                    <a:lnTo>
                      <a:pt x="136" y="97"/>
                    </a:lnTo>
                    <a:lnTo>
                      <a:pt x="136" y="108"/>
                    </a:lnTo>
                    <a:lnTo>
                      <a:pt x="135" y="119"/>
                    </a:lnTo>
                    <a:lnTo>
                      <a:pt x="135" y="131"/>
                    </a:lnTo>
                    <a:lnTo>
                      <a:pt x="135" y="140"/>
                    </a:lnTo>
                    <a:lnTo>
                      <a:pt x="135" y="148"/>
                    </a:lnTo>
                    <a:lnTo>
                      <a:pt x="136" y="154"/>
                    </a:lnTo>
                    <a:lnTo>
                      <a:pt x="138" y="159"/>
                    </a:lnTo>
                    <a:lnTo>
                      <a:pt x="148" y="169"/>
                    </a:lnTo>
                    <a:lnTo>
                      <a:pt x="157" y="182"/>
                    </a:lnTo>
                    <a:lnTo>
                      <a:pt x="165" y="194"/>
                    </a:lnTo>
                    <a:lnTo>
                      <a:pt x="169" y="203"/>
                    </a:lnTo>
                    <a:lnTo>
                      <a:pt x="169" y="213"/>
                    </a:lnTo>
                    <a:lnTo>
                      <a:pt x="163" y="222"/>
                    </a:lnTo>
                    <a:lnTo>
                      <a:pt x="148" y="228"/>
                    </a:lnTo>
                    <a:lnTo>
                      <a:pt x="125" y="233"/>
                    </a:lnTo>
                    <a:lnTo>
                      <a:pt x="119" y="233"/>
                    </a:lnTo>
                    <a:lnTo>
                      <a:pt x="110" y="233"/>
                    </a:lnTo>
                    <a:lnTo>
                      <a:pt x="98" y="233"/>
                    </a:lnTo>
                    <a:lnTo>
                      <a:pt x="87" y="233"/>
                    </a:lnTo>
                    <a:lnTo>
                      <a:pt x="72" y="233"/>
                    </a:lnTo>
                    <a:lnTo>
                      <a:pt x="60" y="233"/>
                    </a:lnTo>
                    <a:lnTo>
                      <a:pt x="53" y="233"/>
                    </a:lnTo>
                    <a:lnTo>
                      <a:pt x="49" y="235"/>
                    </a:lnTo>
                    <a:lnTo>
                      <a:pt x="38" y="233"/>
                    </a:lnTo>
                    <a:lnTo>
                      <a:pt x="24" y="232"/>
                    </a:lnTo>
                    <a:lnTo>
                      <a:pt x="13" y="228"/>
                    </a:lnTo>
                    <a:lnTo>
                      <a:pt x="5" y="222"/>
                    </a:lnTo>
                    <a:lnTo>
                      <a:pt x="0" y="211"/>
                    </a:lnTo>
                    <a:lnTo>
                      <a:pt x="0" y="199"/>
                    </a:lnTo>
                    <a:lnTo>
                      <a:pt x="5" y="184"/>
                    </a:lnTo>
                    <a:lnTo>
                      <a:pt x="19" y="167"/>
                    </a:lnTo>
                    <a:lnTo>
                      <a:pt x="28" y="150"/>
                    </a:lnTo>
                    <a:lnTo>
                      <a:pt x="38" y="131"/>
                    </a:lnTo>
                    <a:lnTo>
                      <a:pt x="41" y="112"/>
                    </a:lnTo>
                    <a:lnTo>
                      <a:pt x="45" y="93"/>
                    </a:lnTo>
                    <a:lnTo>
                      <a:pt x="47" y="72"/>
                    </a:lnTo>
                    <a:lnTo>
                      <a:pt x="49" y="53"/>
                    </a:lnTo>
                    <a:lnTo>
                      <a:pt x="51" y="32"/>
                    </a:lnTo>
                    <a:lnTo>
                      <a:pt x="53" y="11"/>
                    </a:lnTo>
                    <a:lnTo>
                      <a:pt x="57" y="7"/>
                    </a:lnTo>
                    <a:lnTo>
                      <a:pt x="64" y="3"/>
                    </a:lnTo>
                    <a:lnTo>
                      <a:pt x="74" y="2"/>
                    </a:lnTo>
                    <a:lnTo>
                      <a:pt x="83" y="2"/>
                    </a:lnTo>
                    <a:lnTo>
                      <a:pt x="91" y="0"/>
                    </a:lnTo>
                    <a:lnTo>
                      <a:pt x="100" y="0"/>
                    </a:lnTo>
                    <a:lnTo>
                      <a:pt x="108" y="0"/>
                    </a:lnTo>
                    <a:lnTo>
                      <a:pt x="115" y="2"/>
                    </a:lnTo>
                    <a:lnTo>
                      <a:pt x="121" y="2"/>
                    </a:lnTo>
                    <a:lnTo>
                      <a:pt x="127" y="5"/>
                    </a:lnTo>
                    <a:lnTo>
                      <a:pt x="131" y="9"/>
                    </a:lnTo>
                    <a:lnTo>
                      <a:pt x="135" y="17"/>
                    </a:lnTo>
                    <a:lnTo>
                      <a:pt x="136" y="24"/>
                    </a:lnTo>
                    <a:lnTo>
                      <a:pt x="138" y="34"/>
                    </a:lnTo>
                    <a:lnTo>
                      <a:pt x="138" y="43"/>
                    </a:lnTo>
                    <a:lnTo>
                      <a:pt x="138" y="57"/>
                    </a:lnTo>
                    <a:lnTo>
                      <a:pt x="119" y="43"/>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499" name="Freeform 206"/>
              <p:cNvSpPr>
                <a:spLocks/>
              </p:cNvSpPr>
              <p:nvPr/>
            </p:nvSpPr>
            <p:spPr bwMode="auto">
              <a:xfrm>
                <a:off x="2390" y="891"/>
                <a:ext cx="12" cy="48"/>
              </a:xfrm>
              <a:custGeom>
                <a:avLst/>
                <a:gdLst>
                  <a:gd name="T0" fmla="*/ 0 w 23"/>
                  <a:gd name="T1" fmla="*/ 0 h 97"/>
                  <a:gd name="T2" fmla="*/ 1 w 23"/>
                  <a:gd name="T3" fmla="*/ 0 h 97"/>
                  <a:gd name="T4" fmla="*/ 1 w 23"/>
                  <a:gd name="T5" fmla="*/ 0 h 97"/>
                  <a:gd name="T6" fmla="*/ 1 w 23"/>
                  <a:gd name="T7" fmla="*/ 0 h 97"/>
                  <a:gd name="T8" fmla="*/ 1 w 23"/>
                  <a:gd name="T9" fmla="*/ 0 h 97"/>
                  <a:gd name="T10" fmla="*/ 1 w 23"/>
                  <a:gd name="T11" fmla="*/ 0 h 97"/>
                  <a:gd name="T12" fmla="*/ 1 w 23"/>
                  <a:gd name="T13" fmla="*/ 0 h 97"/>
                  <a:gd name="T14" fmla="*/ 1 w 23"/>
                  <a:gd name="T15" fmla="*/ 0 h 97"/>
                  <a:gd name="T16" fmla="*/ 1 w 23"/>
                  <a:gd name="T17" fmla="*/ 0 h 97"/>
                  <a:gd name="T18" fmla="*/ 1 w 23"/>
                  <a:gd name="T19" fmla="*/ 0 h 97"/>
                  <a:gd name="T20" fmla="*/ 1 w 23"/>
                  <a:gd name="T21" fmla="*/ 0 h 97"/>
                  <a:gd name="T22" fmla="*/ 1 w 23"/>
                  <a:gd name="T23" fmla="*/ 0 h 97"/>
                  <a:gd name="T24" fmla="*/ 0 w 23"/>
                  <a:gd name="T25" fmla="*/ 0 h 97"/>
                  <a:gd name="T26" fmla="*/ 0 w 23"/>
                  <a:gd name="T27" fmla="*/ 0 h 9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3"/>
                  <a:gd name="T43" fmla="*/ 0 h 97"/>
                  <a:gd name="T44" fmla="*/ 23 w 23"/>
                  <a:gd name="T45" fmla="*/ 97 h 9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3" h="97">
                    <a:moveTo>
                      <a:pt x="0" y="51"/>
                    </a:moveTo>
                    <a:lnTo>
                      <a:pt x="2" y="40"/>
                    </a:lnTo>
                    <a:lnTo>
                      <a:pt x="2" y="30"/>
                    </a:lnTo>
                    <a:lnTo>
                      <a:pt x="4" y="21"/>
                    </a:lnTo>
                    <a:lnTo>
                      <a:pt x="4" y="13"/>
                    </a:lnTo>
                    <a:lnTo>
                      <a:pt x="16" y="0"/>
                    </a:lnTo>
                    <a:lnTo>
                      <a:pt x="23" y="27"/>
                    </a:lnTo>
                    <a:lnTo>
                      <a:pt x="23" y="34"/>
                    </a:lnTo>
                    <a:lnTo>
                      <a:pt x="23" y="40"/>
                    </a:lnTo>
                    <a:lnTo>
                      <a:pt x="23" y="48"/>
                    </a:lnTo>
                    <a:lnTo>
                      <a:pt x="23" y="55"/>
                    </a:lnTo>
                    <a:lnTo>
                      <a:pt x="6" y="97"/>
                    </a:lnTo>
                    <a:lnTo>
                      <a:pt x="0" y="51"/>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00" name="Freeform 207"/>
              <p:cNvSpPr>
                <a:spLocks/>
              </p:cNvSpPr>
              <p:nvPr/>
            </p:nvSpPr>
            <p:spPr bwMode="auto">
              <a:xfrm>
                <a:off x="1641" y="855"/>
                <a:ext cx="71" cy="32"/>
              </a:xfrm>
              <a:custGeom>
                <a:avLst/>
                <a:gdLst>
                  <a:gd name="T0" fmla="*/ 1 w 141"/>
                  <a:gd name="T1" fmla="*/ 1 h 64"/>
                  <a:gd name="T2" fmla="*/ 1 w 141"/>
                  <a:gd name="T3" fmla="*/ 0 h 64"/>
                  <a:gd name="T4" fmla="*/ 1 w 141"/>
                  <a:gd name="T5" fmla="*/ 1 h 64"/>
                  <a:gd name="T6" fmla="*/ 1 w 141"/>
                  <a:gd name="T7" fmla="*/ 1 h 64"/>
                  <a:gd name="T8" fmla="*/ 1 w 141"/>
                  <a:gd name="T9" fmla="*/ 1 h 64"/>
                  <a:gd name="T10" fmla="*/ 1 w 141"/>
                  <a:gd name="T11" fmla="*/ 1 h 64"/>
                  <a:gd name="T12" fmla="*/ 1 w 141"/>
                  <a:gd name="T13" fmla="*/ 1 h 64"/>
                  <a:gd name="T14" fmla="*/ 1 w 141"/>
                  <a:gd name="T15" fmla="*/ 1 h 64"/>
                  <a:gd name="T16" fmla="*/ 1 w 141"/>
                  <a:gd name="T17" fmla="*/ 1 h 64"/>
                  <a:gd name="T18" fmla="*/ 1 w 141"/>
                  <a:gd name="T19" fmla="*/ 1 h 64"/>
                  <a:gd name="T20" fmla="*/ 1 w 141"/>
                  <a:gd name="T21" fmla="*/ 1 h 64"/>
                  <a:gd name="T22" fmla="*/ 1 w 141"/>
                  <a:gd name="T23" fmla="*/ 1 h 64"/>
                  <a:gd name="T24" fmla="*/ 1 w 141"/>
                  <a:gd name="T25" fmla="*/ 1 h 64"/>
                  <a:gd name="T26" fmla="*/ 1 w 141"/>
                  <a:gd name="T27" fmla="*/ 1 h 64"/>
                  <a:gd name="T28" fmla="*/ 1 w 141"/>
                  <a:gd name="T29" fmla="*/ 1 h 64"/>
                  <a:gd name="T30" fmla="*/ 1 w 141"/>
                  <a:gd name="T31" fmla="*/ 1 h 64"/>
                  <a:gd name="T32" fmla="*/ 1 w 141"/>
                  <a:gd name="T33" fmla="*/ 1 h 64"/>
                  <a:gd name="T34" fmla="*/ 1 w 141"/>
                  <a:gd name="T35" fmla="*/ 1 h 64"/>
                  <a:gd name="T36" fmla="*/ 1 w 141"/>
                  <a:gd name="T37" fmla="*/ 1 h 64"/>
                  <a:gd name="T38" fmla="*/ 1 w 141"/>
                  <a:gd name="T39" fmla="*/ 1 h 64"/>
                  <a:gd name="T40" fmla="*/ 1 w 141"/>
                  <a:gd name="T41" fmla="*/ 1 h 64"/>
                  <a:gd name="T42" fmla="*/ 1 w 141"/>
                  <a:gd name="T43" fmla="*/ 1 h 64"/>
                  <a:gd name="T44" fmla="*/ 1 w 141"/>
                  <a:gd name="T45" fmla="*/ 1 h 64"/>
                  <a:gd name="T46" fmla="*/ 1 w 141"/>
                  <a:gd name="T47" fmla="*/ 1 h 64"/>
                  <a:gd name="T48" fmla="*/ 1 w 141"/>
                  <a:gd name="T49" fmla="*/ 1 h 64"/>
                  <a:gd name="T50" fmla="*/ 1 w 141"/>
                  <a:gd name="T51" fmla="*/ 1 h 64"/>
                  <a:gd name="T52" fmla="*/ 1 w 141"/>
                  <a:gd name="T53" fmla="*/ 1 h 64"/>
                  <a:gd name="T54" fmla="*/ 1 w 141"/>
                  <a:gd name="T55" fmla="*/ 1 h 64"/>
                  <a:gd name="T56" fmla="*/ 1 w 141"/>
                  <a:gd name="T57" fmla="*/ 1 h 64"/>
                  <a:gd name="T58" fmla="*/ 1 w 141"/>
                  <a:gd name="T59" fmla="*/ 1 h 64"/>
                  <a:gd name="T60" fmla="*/ 1 w 141"/>
                  <a:gd name="T61" fmla="*/ 1 h 64"/>
                  <a:gd name="T62" fmla="*/ 1 w 141"/>
                  <a:gd name="T63" fmla="*/ 1 h 64"/>
                  <a:gd name="T64" fmla="*/ 0 w 141"/>
                  <a:gd name="T65" fmla="*/ 1 h 64"/>
                  <a:gd name="T66" fmla="*/ 0 w 141"/>
                  <a:gd name="T67" fmla="*/ 1 h 64"/>
                  <a:gd name="T68" fmla="*/ 1 w 141"/>
                  <a:gd name="T69" fmla="*/ 1 h 64"/>
                  <a:gd name="T70" fmla="*/ 1 w 141"/>
                  <a:gd name="T71" fmla="*/ 1 h 64"/>
                  <a:gd name="T72" fmla="*/ 1 w 141"/>
                  <a:gd name="T73" fmla="*/ 1 h 64"/>
                  <a:gd name="T74" fmla="*/ 1 w 141"/>
                  <a:gd name="T75" fmla="*/ 1 h 64"/>
                  <a:gd name="T76" fmla="*/ 1 w 141"/>
                  <a:gd name="T77" fmla="*/ 1 h 64"/>
                  <a:gd name="T78" fmla="*/ 1 w 141"/>
                  <a:gd name="T79" fmla="*/ 1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41"/>
                  <a:gd name="T121" fmla="*/ 0 h 64"/>
                  <a:gd name="T122" fmla="*/ 141 w 141"/>
                  <a:gd name="T123" fmla="*/ 64 h 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41" h="64">
                    <a:moveTo>
                      <a:pt x="40" y="2"/>
                    </a:moveTo>
                    <a:lnTo>
                      <a:pt x="59" y="0"/>
                    </a:lnTo>
                    <a:lnTo>
                      <a:pt x="80" y="2"/>
                    </a:lnTo>
                    <a:lnTo>
                      <a:pt x="99" y="4"/>
                    </a:lnTo>
                    <a:lnTo>
                      <a:pt x="118" y="9"/>
                    </a:lnTo>
                    <a:lnTo>
                      <a:pt x="131" y="15"/>
                    </a:lnTo>
                    <a:lnTo>
                      <a:pt x="141" y="26"/>
                    </a:lnTo>
                    <a:lnTo>
                      <a:pt x="141" y="42"/>
                    </a:lnTo>
                    <a:lnTo>
                      <a:pt x="131" y="64"/>
                    </a:lnTo>
                    <a:lnTo>
                      <a:pt x="125" y="61"/>
                    </a:lnTo>
                    <a:lnTo>
                      <a:pt x="120" y="61"/>
                    </a:lnTo>
                    <a:lnTo>
                      <a:pt x="122" y="51"/>
                    </a:lnTo>
                    <a:lnTo>
                      <a:pt x="123" y="42"/>
                    </a:lnTo>
                    <a:lnTo>
                      <a:pt x="122" y="32"/>
                    </a:lnTo>
                    <a:lnTo>
                      <a:pt x="120" y="28"/>
                    </a:lnTo>
                    <a:lnTo>
                      <a:pt x="112" y="23"/>
                    </a:lnTo>
                    <a:lnTo>
                      <a:pt x="103" y="19"/>
                    </a:lnTo>
                    <a:lnTo>
                      <a:pt x="89" y="17"/>
                    </a:lnTo>
                    <a:lnTo>
                      <a:pt x="78" y="15"/>
                    </a:lnTo>
                    <a:lnTo>
                      <a:pt x="63" y="13"/>
                    </a:lnTo>
                    <a:lnTo>
                      <a:pt x="49" y="13"/>
                    </a:lnTo>
                    <a:lnTo>
                      <a:pt x="38" y="15"/>
                    </a:lnTo>
                    <a:lnTo>
                      <a:pt x="28" y="21"/>
                    </a:lnTo>
                    <a:lnTo>
                      <a:pt x="25" y="25"/>
                    </a:lnTo>
                    <a:lnTo>
                      <a:pt x="23" y="32"/>
                    </a:lnTo>
                    <a:lnTo>
                      <a:pt x="23" y="40"/>
                    </a:lnTo>
                    <a:lnTo>
                      <a:pt x="25" y="51"/>
                    </a:lnTo>
                    <a:lnTo>
                      <a:pt x="21" y="55"/>
                    </a:lnTo>
                    <a:lnTo>
                      <a:pt x="19" y="61"/>
                    </a:lnTo>
                    <a:lnTo>
                      <a:pt x="11" y="59"/>
                    </a:lnTo>
                    <a:lnTo>
                      <a:pt x="6" y="57"/>
                    </a:lnTo>
                    <a:lnTo>
                      <a:pt x="2" y="47"/>
                    </a:lnTo>
                    <a:lnTo>
                      <a:pt x="0" y="38"/>
                    </a:lnTo>
                    <a:lnTo>
                      <a:pt x="0" y="28"/>
                    </a:lnTo>
                    <a:lnTo>
                      <a:pt x="6" y="21"/>
                    </a:lnTo>
                    <a:lnTo>
                      <a:pt x="9" y="13"/>
                    </a:lnTo>
                    <a:lnTo>
                      <a:pt x="17" y="6"/>
                    </a:lnTo>
                    <a:lnTo>
                      <a:pt x="27" y="2"/>
                    </a:lnTo>
                    <a:lnTo>
                      <a:pt x="40" y="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01" name="Freeform 208"/>
              <p:cNvSpPr>
                <a:spLocks/>
              </p:cNvSpPr>
              <p:nvPr/>
            </p:nvSpPr>
            <p:spPr bwMode="auto">
              <a:xfrm>
                <a:off x="1614" y="877"/>
                <a:ext cx="122" cy="76"/>
              </a:xfrm>
              <a:custGeom>
                <a:avLst/>
                <a:gdLst>
                  <a:gd name="T0" fmla="*/ 0 w 245"/>
                  <a:gd name="T1" fmla="*/ 1 h 152"/>
                  <a:gd name="T2" fmla="*/ 0 w 245"/>
                  <a:gd name="T3" fmla="*/ 1 h 152"/>
                  <a:gd name="T4" fmla="*/ 0 w 245"/>
                  <a:gd name="T5" fmla="*/ 1 h 152"/>
                  <a:gd name="T6" fmla="*/ 0 w 245"/>
                  <a:gd name="T7" fmla="*/ 1 h 152"/>
                  <a:gd name="T8" fmla="*/ 0 w 245"/>
                  <a:gd name="T9" fmla="*/ 1 h 152"/>
                  <a:gd name="T10" fmla="*/ 0 w 245"/>
                  <a:gd name="T11" fmla="*/ 1 h 152"/>
                  <a:gd name="T12" fmla="*/ 0 w 245"/>
                  <a:gd name="T13" fmla="*/ 1 h 152"/>
                  <a:gd name="T14" fmla="*/ 0 w 245"/>
                  <a:gd name="T15" fmla="*/ 1 h 152"/>
                  <a:gd name="T16" fmla="*/ 0 w 245"/>
                  <a:gd name="T17" fmla="*/ 1 h 152"/>
                  <a:gd name="T18" fmla="*/ 0 w 245"/>
                  <a:gd name="T19" fmla="*/ 1 h 152"/>
                  <a:gd name="T20" fmla="*/ 0 w 245"/>
                  <a:gd name="T21" fmla="*/ 1 h 152"/>
                  <a:gd name="T22" fmla="*/ 0 w 245"/>
                  <a:gd name="T23" fmla="*/ 1 h 152"/>
                  <a:gd name="T24" fmla="*/ 0 w 245"/>
                  <a:gd name="T25" fmla="*/ 1 h 152"/>
                  <a:gd name="T26" fmla="*/ 0 w 245"/>
                  <a:gd name="T27" fmla="*/ 0 h 152"/>
                  <a:gd name="T28" fmla="*/ 0 w 245"/>
                  <a:gd name="T29" fmla="*/ 0 h 152"/>
                  <a:gd name="T30" fmla="*/ 0 w 245"/>
                  <a:gd name="T31" fmla="*/ 0 h 152"/>
                  <a:gd name="T32" fmla="*/ 0 w 245"/>
                  <a:gd name="T33" fmla="*/ 1 h 152"/>
                  <a:gd name="T34" fmla="*/ 0 w 245"/>
                  <a:gd name="T35" fmla="*/ 1 h 152"/>
                  <a:gd name="T36" fmla="*/ 0 w 245"/>
                  <a:gd name="T37" fmla="*/ 1 h 152"/>
                  <a:gd name="T38" fmla="*/ 0 w 245"/>
                  <a:gd name="T39" fmla="*/ 1 h 152"/>
                  <a:gd name="T40" fmla="*/ 0 w 245"/>
                  <a:gd name="T41" fmla="*/ 1 h 152"/>
                  <a:gd name="T42" fmla="*/ 0 w 245"/>
                  <a:gd name="T43" fmla="*/ 1 h 152"/>
                  <a:gd name="T44" fmla="*/ 0 w 245"/>
                  <a:gd name="T45" fmla="*/ 1 h 152"/>
                  <a:gd name="T46" fmla="*/ 0 w 245"/>
                  <a:gd name="T47" fmla="*/ 1 h 152"/>
                  <a:gd name="T48" fmla="*/ 0 w 245"/>
                  <a:gd name="T49" fmla="*/ 1 h 152"/>
                  <a:gd name="T50" fmla="*/ 0 w 245"/>
                  <a:gd name="T51" fmla="*/ 1 h 152"/>
                  <a:gd name="T52" fmla="*/ 0 w 245"/>
                  <a:gd name="T53" fmla="*/ 1 h 152"/>
                  <a:gd name="T54" fmla="*/ 0 w 245"/>
                  <a:gd name="T55" fmla="*/ 1 h 152"/>
                  <a:gd name="T56" fmla="*/ 0 w 245"/>
                  <a:gd name="T57" fmla="*/ 1 h 152"/>
                  <a:gd name="T58" fmla="*/ 0 w 245"/>
                  <a:gd name="T59" fmla="*/ 1 h 152"/>
                  <a:gd name="T60" fmla="*/ 0 w 245"/>
                  <a:gd name="T61" fmla="*/ 1 h 152"/>
                  <a:gd name="T62" fmla="*/ 0 w 245"/>
                  <a:gd name="T63" fmla="*/ 1 h 152"/>
                  <a:gd name="T64" fmla="*/ 0 w 245"/>
                  <a:gd name="T65" fmla="*/ 1 h 152"/>
                  <a:gd name="T66" fmla="*/ 0 w 245"/>
                  <a:gd name="T67" fmla="*/ 1 h 152"/>
                  <a:gd name="T68" fmla="*/ 0 w 245"/>
                  <a:gd name="T69" fmla="*/ 1 h 152"/>
                  <a:gd name="T70" fmla="*/ 0 w 245"/>
                  <a:gd name="T71" fmla="*/ 1 h 152"/>
                  <a:gd name="T72" fmla="*/ 0 w 245"/>
                  <a:gd name="T73" fmla="*/ 1 h 152"/>
                  <a:gd name="T74" fmla="*/ 0 w 245"/>
                  <a:gd name="T75" fmla="*/ 1 h 152"/>
                  <a:gd name="T76" fmla="*/ 0 w 245"/>
                  <a:gd name="T77" fmla="*/ 1 h 152"/>
                  <a:gd name="T78" fmla="*/ 0 w 245"/>
                  <a:gd name="T79" fmla="*/ 1 h 152"/>
                  <a:gd name="T80" fmla="*/ 0 w 245"/>
                  <a:gd name="T81" fmla="*/ 1 h 152"/>
                  <a:gd name="T82" fmla="*/ 0 w 245"/>
                  <a:gd name="T83" fmla="*/ 1 h 1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45"/>
                  <a:gd name="T127" fmla="*/ 0 h 152"/>
                  <a:gd name="T128" fmla="*/ 245 w 245"/>
                  <a:gd name="T129" fmla="*/ 152 h 1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45" h="152">
                    <a:moveTo>
                      <a:pt x="243" y="115"/>
                    </a:moveTo>
                    <a:lnTo>
                      <a:pt x="245" y="98"/>
                    </a:lnTo>
                    <a:lnTo>
                      <a:pt x="245" y="85"/>
                    </a:lnTo>
                    <a:lnTo>
                      <a:pt x="245" y="70"/>
                    </a:lnTo>
                    <a:lnTo>
                      <a:pt x="243" y="58"/>
                    </a:lnTo>
                    <a:lnTo>
                      <a:pt x="237" y="47"/>
                    </a:lnTo>
                    <a:lnTo>
                      <a:pt x="232" y="38"/>
                    </a:lnTo>
                    <a:lnTo>
                      <a:pt x="224" y="30"/>
                    </a:lnTo>
                    <a:lnTo>
                      <a:pt x="216" y="22"/>
                    </a:lnTo>
                    <a:lnTo>
                      <a:pt x="201" y="15"/>
                    </a:lnTo>
                    <a:lnTo>
                      <a:pt x="186" y="7"/>
                    </a:lnTo>
                    <a:lnTo>
                      <a:pt x="169" y="3"/>
                    </a:lnTo>
                    <a:lnTo>
                      <a:pt x="152" y="1"/>
                    </a:lnTo>
                    <a:lnTo>
                      <a:pt x="133" y="0"/>
                    </a:lnTo>
                    <a:lnTo>
                      <a:pt x="116" y="0"/>
                    </a:lnTo>
                    <a:lnTo>
                      <a:pt x="97" y="0"/>
                    </a:lnTo>
                    <a:lnTo>
                      <a:pt x="80" y="3"/>
                    </a:lnTo>
                    <a:lnTo>
                      <a:pt x="47" y="7"/>
                    </a:lnTo>
                    <a:lnTo>
                      <a:pt x="24" y="24"/>
                    </a:lnTo>
                    <a:lnTo>
                      <a:pt x="7" y="47"/>
                    </a:lnTo>
                    <a:lnTo>
                      <a:pt x="2" y="74"/>
                    </a:lnTo>
                    <a:lnTo>
                      <a:pt x="0" y="100"/>
                    </a:lnTo>
                    <a:lnTo>
                      <a:pt x="7" y="123"/>
                    </a:lnTo>
                    <a:lnTo>
                      <a:pt x="23" y="140"/>
                    </a:lnTo>
                    <a:lnTo>
                      <a:pt x="45" y="148"/>
                    </a:lnTo>
                    <a:lnTo>
                      <a:pt x="57" y="148"/>
                    </a:lnTo>
                    <a:lnTo>
                      <a:pt x="68" y="148"/>
                    </a:lnTo>
                    <a:lnTo>
                      <a:pt x="82" y="150"/>
                    </a:lnTo>
                    <a:lnTo>
                      <a:pt x="97" y="150"/>
                    </a:lnTo>
                    <a:lnTo>
                      <a:pt x="108" y="150"/>
                    </a:lnTo>
                    <a:lnTo>
                      <a:pt x="121" y="152"/>
                    </a:lnTo>
                    <a:lnTo>
                      <a:pt x="133" y="152"/>
                    </a:lnTo>
                    <a:lnTo>
                      <a:pt x="144" y="152"/>
                    </a:lnTo>
                    <a:lnTo>
                      <a:pt x="158" y="152"/>
                    </a:lnTo>
                    <a:lnTo>
                      <a:pt x="173" y="152"/>
                    </a:lnTo>
                    <a:lnTo>
                      <a:pt x="186" y="150"/>
                    </a:lnTo>
                    <a:lnTo>
                      <a:pt x="201" y="148"/>
                    </a:lnTo>
                    <a:lnTo>
                      <a:pt x="215" y="144"/>
                    </a:lnTo>
                    <a:lnTo>
                      <a:pt x="228" y="136"/>
                    </a:lnTo>
                    <a:lnTo>
                      <a:pt x="235" y="127"/>
                    </a:lnTo>
                    <a:lnTo>
                      <a:pt x="243" y="115"/>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02" name="Freeform 209"/>
              <p:cNvSpPr>
                <a:spLocks/>
              </p:cNvSpPr>
              <p:nvPr/>
            </p:nvSpPr>
            <p:spPr bwMode="auto">
              <a:xfrm>
                <a:off x="1569" y="359"/>
                <a:ext cx="856" cy="921"/>
              </a:xfrm>
              <a:custGeom>
                <a:avLst/>
                <a:gdLst>
                  <a:gd name="T0" fmla="*/ 0 w 1713"/>
                  <a:gd name="T1" fmla="*/ 1 h 1841"/>
                  <a:gd name="T2" fmla="*/ 0 w 1713"/>
                  <a:gd name="T3" fmla="*/ 0 h 1841"/>
                  <a:gd name="T4" fmla="*/ 0 w 1713"/>
                  <a:gd name="T5" fmla="*/ 1 h 1841"/>
                  <a:gd name="T6" fmla="*/ 0 w 1713"/>
                  <a:gd name="T7" fmla="*/ 1 h 1841"/>
                  <a:gd name="T8" fmla="*/ 0 w 1713"/>
                  <a:gd name="T9" fmla="*/ 1 h 1841"/>
                  <a:gd name="T10" fmla="*/ 0 w 1713"/>
                  <a:gd name="T11" fmla="*/ 1 h 1841"/>
                  <a:gd name="T12" fmla="*/ 0 w 1713"/>
                  <a:gd name="T13" fmla="*/ 1 h 1841"/>
                  <a:gd name="T14" fmla="*/ 0 w 1713"/>
                  <a:gd name="T15" fmla="*/ 1 h 1841"/>
                  <a:gd name="T16" fmla="*/ 0 w 1713"/>
                  <a:gd name="T17" fmla="*/ 1 h 1841"/>
                  <a:gd name="T18" fmla="*/ 0 w 1713"/>
                  <a:gd name="T19" fmla="*/ 1 h 1841"/>
                  <a:gd name="T20" fmla="*/ 0 w 1713"/>
                  <a:gd name="T21" fmla="*/ 1 h 1841"/>
                  <a:gd name="T22" fmla="*/ 0 w 1713"/>
                  <a:gd name="T23" fmla="*/ 1 h 1841"/>
                  <a:gd name="T24" fmla="*/ 0 w 1713"/>
                  <a:gd name="T25" fmla="*/ 1 h 1841"/>
                  <a:gd name="T26" fmla="*/ 0 w 1713"/>
                  <a:gd name="T27" fmla="*/ 1 h 1841"/>
                  <a:gd name="T28" fmla="*/ 0 w 1713"/>
                  <a:gd name="T29" fmla="*/ 1 h 1841"/>
                  <a:gd name="T30" fmla="*/ 0 w 1713"/>
                  <a:gd name="T31" fmla="*/ 1 h 1841"/>
                  <a:gd name="T32" fmla="*/ 0 w 1713"/>
                  <a:gd name="T33" fmla="*/ 1 h 1841"/>
                  <a:gd name="T34" fmla="*/ 0 w 1713"/>
                  <a:gd name="T35" fmla="*/ 1 h 1841"/>
                  <a:gd name="T36" fmla="*/ 0 w 1713"/>
                  <a:gd name="T37" fmla="*/ 1 h 1841"/>
                  <a:gd name="T38" fmla="*/ 0 w 1713"/>
                  <a:gd name="T39" fmla="*/ 1 h 1841"/>
                  <a:gd name="T40" fmla="*/ 0 w 1713"/>
                  <a:gd name="T41" fmla="*/ 1 h 1841"/>
                  <a:gd name="T42" fmla="*/ 0 w 1713"/>
                  <a:gd name="T43" fmla="*/ 1 h 1841"/>
                  <a:gd name="T44" fmla="*/ 0 w 1713"/>
                  <a:gd name="T45" fmla="*/ 1 h 1841"/>
                  <a:gd name="T46" fmla="*/ 0 w 1713"/>
                  <a:gd name="T47" fmla="*/ 1 h 1841"/>
                  <a:gd name="T48" fmla="*/ 0 w 1713"/>
                  <a:gd name="T49" fmla="*/ 1 h 1841"/>
                  <a:gd name="T50" fmla="*/ 0 w 1713"/>
                  <a:gd name="T51" fmla="*/ 1 h 1841"/>
                  <a:gd name="T52" fmla="*/ 0 w 1713"/>
                  <a:gd name="T53" fmla="*/ 1 h 1841"/>
                  <a:gd name="T54" fmla="*/ 0 w 1713"/>
                  <a:gd name="T55" fmla="*/ 1 h 1841"/>
                  <a:gd name="T56" fmla="*/ 0 w 1713"/>
                  <a:gd name="T57" fmla="*/ 1 h 1841"/>
                  <a:gd name="T58" fmla="*/ 0 w 1713"/>
                  <a:gd name="T59" fmla="*/ 1 h 1841"/>
                  <a:gd name="T60" fmla="*/ 0 w 1713"/>
                  <a:gd name="T61" fmla="*/ 1 h 1841"/>
                  <a:gd name="T62" fmla="*/ 0 w 1713"/>
                  <a:gd name="T63" fmla="*/ 1 h 1841"/>
                  <a:gd name="T64" fmla="*/ 0 w 1713"/>
                  <a:gd name="T65" fmla="*/ 1 h 1841"/>
                  <a:gd name="T66" fmla="*/ 0 w 1713"/>
                  <a:gd name="T67" fmla="*/ 1 h 1841"/>
                  <a:gd name="T68" fmla="*/ 0 w 1713"/>
                  <a:gd name="T69" fmla="*/ 1 h 1841"/>
                  <a:gd name="T70" fmla="*/ 0 w 1713"/>
                  <a:gd name="T71" fmla="*/ 1 h 1841"/>
                  <a:gd name="T72" fmla="*/ 0 w 1713"/>
                  <a:gd name="T73" fmla="*/ 1 h 1841"/>
                  <a:gd name="T74" fmla="*/ 0 w 1713"/>
                  <a:gd name="T75" fmla="*/ 1 h 1841"/>
                  <a:gd name="T76" fmla="*/ 0 w 1713"/>
                  <a:gd name="T77" fmla="*/ 1 h 1841"/>
                  <a:gd name="T78" fmla="*/ 0 w 1713"/>
                  <a:gd name="T79" fmla="*/ 1 h 1841"/>
                  <a:gd name="T80" fmla="*/ 0 w 1713"/>
                  <a:gd name="T81" fmla="*/ 1 h 1841"/>
                  <a:gd name="T82" fmla="*/ 0 w 1713"/>
                  <a:gd name="T83" fmla="*/ 1 h 1841"/>
                  <a:gd name="T84" fmla="*/ 0 w 1713"/>
                  <a:gd name="T85" fmla="*/ 1 h 1841"/>
                  <a:gd name="T86" fmla="*/ 0 w 1713"/>
                  <a:gd name="T87" fmla="*/ 1 h 1841"/>
                  <a:gd name="T88" fmla="*/ 0 w 1713"/>
                  <a:gd name="T89" fmla="*/ 1 h 1841"/>
                  <a:gd name="T90" fmla="*/ 0 w 1713"/>
                  <a:gd name="T91" fmla="*/ 1 h 1841"/>
                  <a:gd name="T92" fmla="*/ 0 w 1713"/>
                  <a:gd name="T93" fmla="*/ 1 h 1841"/>
                  <a:gd name="T94" fmla="*/ 0 w 1713"/>
                  <a:gd name="T95" fmla="*/ 1 h 1841"/>
                  <a:gd name="T96" fmla="*/ 0 w 1713"/>
                  <a:gd name="T97" fmla="*/ 1 h 1841"/>
                  <a:gd name="T98" fmla="*/ 0 w 1713"/>
                  <a:gd name="T99" fmla="*/ 1 h 1841"/>
                  <a:gd name="T100" fmla="*/ 0 w 1713"/>
                  <a:gd name="T101" fmla="*/ 1 h 1841"/>
                  <a:gd name="T102" fmla="*/ 0 w 1713"/>
                  <a:gd name="T103" fmla="*/ 1 h 1841"/>
                  <a:gd name="T104" fmla="*/ 0 w 1713"/>
                  <a:gd name="T105" fmla="*/ 1 h 1841"/>
                  <a:gd name="T106" fmla="*/ 0 w 1713"/>
                  <a:gd name="T107" fmla="*/ 1 h 1841"/>
                  <a:gd name="T108" fmla="*/ 0 w 1713"/>
                  <a:gd name="T109" fmla="*/ 1 h 1841"/>
                  <a:gd name="T110" fmla="*/ 0 w 1713"/>
                  <a:gd name="T111" fmla="*/ 1 h 1841"/>
                  <a:gd name="T112" fmla="*/ 0 w 1713"/>
                  <a:gd name="T113" fmla="*/ 1 h 1841"/>
                  <a:gd name="T114" fmla="*/ 0 w 1713"/>
                  <a:gd name="T115" fmla="*/ 1 h 184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13"/>
                  <a:gd name="T175" fmla="*/ 0 h 1841"/>
                  <a:gd name="T176" fmla="*/ 1713 w 1713"/>
                  <a:gd name="T177" fmla="*/ 1841 h 184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13" h="1841">
                    <a:moveTo>
                      <a:pt x="1713" y="38"/>
                    </a:moveTo>
                    <a:lnTo>
                      <a:pt x="1612" y="17"/>
                    </a:lnTo>
                    <a:lnTo>
                      <a:pt x="1519" y="5"/>
                    </a:lnTo>
                    <a:lnTo>
                      <a:pt x="1432" y="0"/>
                    </a:lnTo>
                    <a:lnTo>
                      <a:pt x="1350" y="0"/>
                    </a:lnTo>
                    <a:lnTo>
                      <a:pt x="1274" y="3"/>
                    </a:lnTo>
                    <a:lnTo>
                      <a:pt x="1205" y="9"/>
                    </a:lnTo>
                    <a:lnTo>
                      <a:pt x="1146" y="19"/>
                    </a:lnTo>
                    <a:lnTo>
                      <a:pt x="1097" y="26"/>
                    </a:lnTo>
                    <a:lnTo>
                      <a:pt x="1070" y="30"/>
                    </a:lnTo>
                    <a:lnTo>
                      <a:pt x="1040" y="38"/>
                    </a:lnTo>
                    <a:lnTo>
                      <a:pt x="1006" y="45"/>
                    </a:lnTo>
                    <a:lnTo>
                      <a:pt x="970" y="55"/>
                    </a:lnTo>
                    <a:lnTo>
                      <a:pt x="934" y="64"/>
                    </a:lnTo>
                    <a:lnTo>
                      <a:pt x="899" y="74"/>
                    </a:lnTo>
                    <a:lnTo>
                      <a:pt x="867" y="85"/>
                    </a:lnTo>
                    <a:lnTo>
                      <a:pt x="840" y="95"/>
                    </a:lnTo>
                    <a:lnTo>
                      <a:pt x="801" y="108"/>
                    </a:lnTo>
                    <a:lnTo>
                      <a:pt x="766" y="121"/>
                    </a:lnTo>
                    <a:lnTo>
                      <a:pt x="732" y="135"/>
                    </a:lnTo>
                    <a:lnTo>
                      <a:pt x="704" y="148"/>
                    </a:lnTo>
                    <a:lnTo>
                      <a:pt x="673" y="161"/>
                    </a:lnTo>
                    <a:lnTo>
                      <a:pt x="647" y="176"/>
                    </a:lnTo>
                    <a:lnTo>
                      <a:pt x="616" y="192"/>
                    </a:lnTo>
                    <a:lnTo>
                      <a:pt x="588" y="211"/>
                    </a:lnTo>
                    <a:lnTo>
                      <a:pt x="493" y="271"/>
                    </a:lnTo>
                    <a:lnTo>
                      <a:pt x="415" y="336"/>
                    </a:lnTo>
                    <a:lnTo>
                      <a:pt x="350" y="399"/>
                    </a:lnTo>
                    <a:lnTo>
                      <a:pt x="299" y="460"/>
                    </a:lnTo>
                    <a:lnTo>
                      <a:pt x="255" y="517"/>
                    </a:lnTo>
                    <a:lnTo>
                      <a:pt x="223" y="566"/>
                    </a:lnTo>
                    <a:lnTo>
                      <a:pt x="196" y="610"/>
                    </a:lnTo>
                    <a:lnTo>
                      <a:pt x="177" y="644"/>
                    </a:lnTo>
                    <a:lnTo>
                      <a:pt x="139" y="710"/>
                    </a:lnTo>
                    <a:lnTo>
                      <a:pt x="107" y="779"/>
                    </a:lnTo>
                    <a:lnTo>
                      <a:pt x="78" y="847"/>
                    </a:lnTo>
                    <a:lnTo>
                      <a:pt x="59" y="914"/>
                    </a:lnTo>
                    <a:lnTo>
                      <a:pt x="40" y="982"/>
                    </a:lnTo>
                    <a:lnTo>
                      <a:pt x="27" y="1056"/>
                    </a:lnTo>
                    <a:lnTo>
                      <a:pt x="18" y="1132"/>
                    </a:lnTo>
                    <a:lnTo>
                      <a:pt x="10" y="1212"/>
                    </a:lnTo>
                    <a:lnTo>
                      <a:pt x="6" y="1248"/>
                    </a:lnTo>
                    <a:lnTo>
                      <a:pt x="2" y="1281"/>
                    </a:lnTo>
                    <a:lnTo>
                      <a:pt x="0" y="1309"/>
                    </a:lnTo>
                    <a:lnTo>
                      <a:pt x="0" y="1336"/>
                    </a:lnTo>
                    <a:lnTo>
                      <a:pt x="0" y="1361"/>
                    </a:lnTo>
                    <a:lnTo>
                      <a:pt x="4" y="1391"/>
                    </a:lnTo>
                    <a:lnTo>
                      <a:pt x="6" y="1423"/>
                    </a:lnTo>
                    <a:lnTo>
                      <a:pt x="10" y="1463"/>
                    </a:lnTo>
                    <a:lnTo>
                      <a:pt x="10" y="1501"/>
                    </a:lnTo>
                    <a:lnTo>
                      <a:pt x="14" y="1539"/>
                    </a:lnTo>
                    <a:lnTo>
                      <a:pt x="16" y="1575"/>
                    </a:lnTo>
                    <a:lnTo>
                      <a:pt x="18" y="1615"/>
                    </a:lnTo>
                    <a:lnTo>
                      <a:pt x="21" y="1659"/>
                    </a:lnTo>
                    <a:lnTo>
                      <a:pt x="27" y="1708"/>
                    </a:lnTo>
                    <a:lnTo>
                      <a:pt x="33" y="1769"/>
                    </a:lnTo>
                    <a:lnTo>
                      <a:pt x="44" y="1840"/>
                    </a:lnTo>
                    <a:lnTo>
                      <a:pt x="46" y="1841"/>
                    </a:lnTo>
                    <a:lnTo>
                      <a:pt x="56" y="1838"/>
                    </a:lnTo>
                    <a:lnTo>
                      <a:pt x="57" y="1834"/>
                    </a:lnTo>
                    <a:lnTo>
                      <a:pt x="61" y="1828"/>
                    </a:lnTo>
                    <a:lnTo>
                      <a:pt x="63" y="1819"/>
                    </a:lnTo>
                    <a:lnTo>
                      <a:pt x="63" y="1809"/>
                    </a:lnTo>
                    <a:lnTo>
                      <a:pt x="56" y="1737"/>
                    </a:lnTo>
                    <a:lnTo>
                      <a:pt x="46" y="1655"/>
                    </a:lnTo>
                    <a:lnTo>
                      <a:pt x="38" y="1566"/>
                    </a:lnTo>
                    <a:lnTo>
                      <a:pt x="31" y="1477"/>
                    </a:lnTo>
                    <a:lnTo>
                      <a:pt x="27" y="1387"/>
                    </a:lnTo>
                    <a:lnTo>
                      <a:pt x="25" y="1304"/>
                    </a:lnTo>
                    <a:lnTo>
                      <a:pt x="27" y="1226"/>
                    </a:lnTo>
                    <a:lnTo>
                      <a:pt x="33" y="1161"/>
                    </a:lnTo>
                    <a:lnTo>
                      <a:pt x="40" y="1108"/>
                    </a:lnTo>
                    <a:lnTo>
                      <a:pt x="50" y="1053"/>
                    </a:lnTo>
                    <a:lnTo>
                      <a:pt x="59" y="994"/>
                    </a:lnTo>
                    <a:lnTo>
                      <a:pt x="76" y="931"/>
                    </a:lnTo>
                    <a:lnTo>
                      <a:pt x="101" y="859"/>
                    </a:lnTo>
                    <a:lnTo>
                      <a:pt x="134" y="779"/>
                    </a:lnTo>
                    <a:lnTo>
                      <a:pt x="177" y="690"/>
                    </a:lnTo>
                    <a:lnTo>
                      <a:pt x="238" y="589"/>
                    </a:lnTo>
                    <a:lnTo>
                      <a:pt x="253" y="564"/>
                    </a:lnTo>
                    <a:lnTo>
                      <a:pt x="276" y="532"/>
                    </a:lnTo>
                    <a:lnTo>
                      <a:pt x="305" y="492"/>
                    </a:lnTo>
                    <a:lnTo>
                      <a:pt x="339" y="450"/>
                    </a:lnTo>
                    <a:lnTo>
                      <a:pt x="379" y="403"/>
                    </a:lnTo>
                    <a:lnTo>
                      <a:pt x="424" y="357"/>
                    </a:lnTo>
                    <a:lnTo>
                      <a:pt x="472" y="313"/>
                    </a:lnTo>
                    <a:lnTo>
                      <a:pt x="525" y="275"/>
                    </a:lnTo>
                    <a:lnTo>
                      <a:pt x="582" y="235"/>
                    </a:lnTo>
                    <a:lnTo>
                      <a:pt x="641" y="201"/>
                    </a:lnTo>
                    <a:lnTo>
                      <a:pt x="698" y="171"/>
                    </a:lnTo>
                    <a:lnTo>
                      <a:pt x="753" y="148"/>
                    </a:lnTo>
                    <a:lnTo>
                      <a:pt x="802" y="127"/>
                    </a:lnTo>
                    <a:lnTo>
                      <a:pt x="850" y="112"/>
                    </a:lnTo>
                    <a:lnTo>
                      <a:pt x="892" y="98"/>
                    </a:lnTo>
                    <a:lnTo>
                      <a:pt x="932" y="89"/>
                    </a:lnTo>
                    <a:lnTo>
                      <a:pt x="966" y="78"/>
                    </a:lnTo>
                    <a:lnTo>
                      <a:pt x="1006" y="68"/>
                    </a:lnTo>
                    <a:lnTo>
                      <a:pt x="1050" y="57"/>
                    </a:lnTo>
                    <a:lnTo>
                      <a:pt x="1095" y="47"/>
                    </a:lnTo>
                    <a:lnTo>
                      <a:pt x="1143" y="38"/>
                    </a:lnTo>
                    <a:lnTo>
                      <a:pt x="1194" y="32"/>
                    </a:lnTo>
                    <a:lnTo>
                      <a:pt x="1243" y="24"/>
                    </a:lnTo>
                    <a:lnTo>
                      <a:pt x="1297" y="22"/>
                    </a:lnTo>
                    <a:lnTo>
                      <a:pt x="1384" y="21"/>
                    </a:lnTo>
                    <a:lnTo>
                      <a:pt x="1456" y="21"/>
                    </a:lnTo>
                    <a:lnTo>
                      <a:pt x="1515" y="24"/>
                    </a:lnTo>
                    <a:lnTo>
                      <a:pt x="1565" y="32"/>
                    </a:lnTo>
                    <a:lnTo>
                      <a:pt x="1604" y="38"/>
                    </a:lnTo>
                    <a:lnTo>
                      <a:pt x="1642" y="43"/>
                    </a:lnTo>
                    <a:lnTo>
                      <a:pt x="1677" y="51"/>
                    </a:lnTo>
                    <a:lnTo>
                      <a:pt x="1713" y="57"/>
                    </a:lnTo>
                    <a:lnTo>
                      <a:pt x="1713" y="51"/>
                    </a:lnTo>
                    <a:lnTo>
                      <a:pt x="1713" y="45"/>
                    </a:lnTo>
                    <a:lnTo>
                      <a:pt x="1713" y="40"/>
                    </a:lnTo>
                    <a:lnTo>
                      <a:pt x="1713" y="38"/>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03" name="Freeform 210"/>
              <p:cNvSpPr>
                <a:spLocks/>
              </p:cNvSpPr>
              <p:nvPr/>
            </p:nvSpPr>
            <p:spPr bwMode="auto">
              <a:xfrm>
                <a:off x="1660" y="1443"/>
                <a:ext cx="973" cy="226"/>
              </a:xfrm>
              <a:custGeom>
                <a:avLst/>
                <a:gdLst>
                  <a:gd name="T0" fmla="*/ 1 w 1944"/>
                  <a:gd name="T1" fmla="*/ 0 h 453"/>
                  <a:gd name="T2" fmla="*/ 1 w 1944"/>
                  <a:gd name="T3" fmla="*/ 0 h 453"/>
                  <a:gd name="T4" fmla="*/ 1 w 1944"/>
                  <a:gd name="T5" fmla="*/ 0 h 453"/>
                  <a:gd name="T6" fmla="*/ 1 w 1944"/>
                  <a:gd name="T7" fmla="*/ 0 h 453"/>
                  <a:gd name="T8" fmla="*/ 1 w 1944"/>
                  <a:gd name="T9" fmla="*/ 0 h 453"/>
                  <a:gd name="T10" fmla="*/ 1 w 1944"/>
                  <a:gd name="T11" fmla="*/ 0 h 453"/>
                  <a:gd name="T12" fmla="*/ 1 w 1944"/>
                  <a:gd name="T13" fmla="*/ 0 h 453"/>
                  <a:gd name="T14" fmla="*/ 1 w 1944"/>
                  <a:gd name="T15" fmla="*/ 0 h 453"/>
                  <a:gd name="T16" fmla="*/ 1 w 1944"/>
                  <a:gd name="T17" fmla="*/ 0 h 453"/>
                  <a:gd name="T18" fmla="*/ 1 w 1944"/>
                  <a:gd name="T19" fmla="*/ 0 h 453"/>
                  <a:gd name="T20" fmla="*/ 1 w 1944"/>
                  <a:gd name="T21" fmla="*/ 0 h 453"/>
                  <a:gd name="T22" fmla="*/ 1 w 1944"/>
                  <a:gd name="T23" fmla="*/ 0 h 453"/>
                  <a:gd name="T24" fmla="*/ 1 w 1944"/>
                  <a:gd name="T25" fmla="*/ 0 h 453"/>
                  <a:gd name="T26" fmla="*/ 1 w 1944"/>
                  <a:gd name="T27" fmla="*/ 0 h 453"/>
                  <a:gd name="T28" fmla="*/ 1 w 1944"/>
                  <a:gd name="T29" fmla="*/ 0 h 453"/>
                  <a:gd name="T30" fmla="*/ 1 w 1944"/>
                  <a:gd name="T31" fmla="*/ 0 h 453"/>
                  <a:gd name="T32" fmla="*/ 1 w 1944"/>
                  <a:gd name="T33" fmla="*/ 0 h 453"/>
                  <a:gd name="T34" fmla="*/ 1 w 1944"/>
                  <a:gd name="T35" fmla="*/ 0 h 453"/>
                  <a:gd name="T36" fmla="*/ 1 w 1944"/>
                  <a:gd name="T37" fmla="*/ 0 h 453"/>
                  <a:gd name="T38" fmla="*/ 1 w 1944"/>
                  <a:gd name="T39" fmla="*/ 0 h 453"/>
                  <a:gd name="T40" fmla="*/ 1 w 1944"/>
                  <a:gd name="T41" fmla="*/ 0 h 453"/>
                  <a:gd name="T42" fmla="*/ 1 w 1944"/>
                  <a:gd name="T43" fmla="*/ 0 h 453"/>
                  <a:gd name="T44" fmla="*/ 1 w 1944"/>
                  <a:gd name="T45" fmla="*/ 0 h 453"/>
                  <a:gd name="T46" fmla="*/ 1 w 1944"/>
                  <a:gd name="T47" fmla="*/ 0 h 453"/>
                  <a:gd name="T48" fmla="*/ 1 w 1944"/>
                  <a:gd name="T49" fmla="*/ 0 h 453"/>
                  <a:gd name="T50" fmla="*/ 1 w 1944"/>
                  <a:gd name="T51" fmla="*/ 0 h 453"/>
                  <a:gd name="T52" fmla="*/ 1 w 1944"/>
                  <a:gd name="T53" fmla="*/ 0 h 453"/>
                  <a:gd name="T54" fmla="*/ 1 w 1944"/>
                  <a:gd name="T55" fmla="*/ 0 h 453"/>
                  <a:gd name="T56" fmla="*/ 1 w 1944"/>
                  <a:gd name="T57" fmla="*/ 0 h 453"/>
                  <a:gd name="T58" fmla="*/ 1 w 1944"/>
                  <a:gd name="T59" fmla="*/ 0 h 453"/>
                  <a:gd name="T60" fmla="*/ 1 w 1944"/>
                  <a:gd name="T61" fmla="*/ 0 h 453"/>
                  <a:gd name="T62" fmla="*/ 1 w 1944"/>
                  <a:gd name="T63" fmla="*/ 0 h 453"/>
                  <a:gd name="T64" fmla="*/ 1 w 1944"/>
                  <a:gd name="T65" fmla="*/ 0 h 453"/>
                  <a:gd name="T66" fmla="*/ 1 w 1944"/>
                  <a:gd name="T67" fmla="*/ 0 h 453"/>
                  <a:gd name="T68" fmla="*/ 1 w 1944"/>
                  <a:gd name="T69" fmla="*/ 0 h 453"/>
                  <a:gd name="T70" fmla="*/ 1 w 1944"/>
                  <a:gd name="T71" fmla="*/ 0 h 453"/>
                  <a:gd name="T72" fmla="*/ 1 w 1944"/>
                  <a:gd name="T73" fmla="*/ 0 h 453"/>
                  <a:gd name="T74" fmla="*/ 1 w 1944"/>
                  <a:gd name="T75" fmla="*/ 0 h 453"/>
                  <a:gd name="T76" fmla="*/ 1 w 1944"/>
                  <a:gd name="T77" fmla="*/ 0 h 453"/>
                  <a:gd name="T78" fmla="*/ 1 w 1944"/>
                  <a:gd name="T79" fmla="*/ 0 h 453"/>
                  <a:gd name="T80" fmla="*/ 1 w 1944"/>
                  <a:gd name="T81" fmla="*/ 0 h 453"/>
                  <a:gd name="T82" fmla="*/ 1 w 1944"/>
                  <a:gd name="T83" fmla="*/ 0 h 453"/>
                  <a:gd name="T84" fmla="*/ 1 w 1944"/>
                  <a:gd name="T85" fmla="*/ 0 h 453"/>
                  <a:gd name="T86" fmla="*/ 1 w 1944"/>
                  <a:gd name="T87" fmla="*/ 0 h 453"/>
                  <a:gd name="T88" fmla="*/ 1 w 1944"/>
                  <a:gd name="T89" fmla="*/ 0 h 4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44"/>
                  <a:gd name="T136" fmla="*/ 0 h 453"/>
                  <a:gd name="T137" fmla="*/ 1944 w 1944"/>
                  <a:gd name="T138" fmla="*/ 453 h 45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44" h="453">
                    <a:moveTo>
                      <a:pt x="1874" y="192"/>
                    </a:moveTo>
                    <a:lnTo>
                      <a:pt x="1880" y="185"/>
                    </a:lnTo>
                    <a:lnTo>
                      <a:pt x="1887" y="177"/>
                    </a:lnTo>
                    <a:lnTo>
                      <a:pt x="1897" y="166"/>
                    </a:lnTo>
                    <a:lnTo>
                      <a:pt x="1908" y="158"/>
                    </a:lnTo>
                    <a:lnTo>
                      <a:pt x="1918" y="147"/>
                    </a:lnTo>
                    <a:lnTo>
                      <a:pt x="1929" y="137"/>
                    </a:lnTo>
                    <a:lnTo>
                      <a:pt x="1937" y="128"/>
                    </a:lnTo>
                    <a:lnTo>
                      <a:pt x="1942" y="122"/>
                    </a:lnTo>
                    <a:lnTo>
                      <a:pt x="1944" y="116"/>
                    </a:lnTo>
                    <a:lnTo>
                      <a:pt x="1940" y="114"/>
                    </a:lnTo>
                    <a:lnTo>
                      <a:pt x="1937" y="114"/>
                    </a:lnTo>
                    <a:lnTo>
                      <a:pt x="1929" y="111"/>
                    </a:lnTo>
                    <a:lnTo>
                      <a:pt x="1914" y="126"/>
                    </a:lnTo>
                    <a:lnTo>
                      <a:pt x="1900" y="139"/>
                    </a:lnTo>
                    <a:lnTo>
                      <a:pt x="1885" y="152"/>
                    </a:lnTo>
                    <a:lnTo>
                      <a:pt x="1870" y="166"/>
                    </a:lnTo>
                    <a:lnTo>
                      <a:pt x="1855" y="179"/>
                    </a:lnTo>
                    <a:lnTo>
                      <a:pt x="1840" y="190"/>
                    </a:lnTo>
                    <a:lnTo>
                      <a:pt x="1824" y="204"/>
                    </a:lnTo>
                    <a:lnTo>
                      <a:pt x="1809" y="215"/>
                    </a:lnTo>
                    <a:lnTo>
                      <a:pt x="1779" y="240"/>
                    </a:lnTo>
                    <a:lnTo>
                      <a:pt x="1739" y="268"/>
                    </a:lnTo>
                    <a:lnTo>
                      <a:pt x="1686" y="299"/>
                    </a:lnTo>
                    <a:lnTo>
                      <a:pt x="1623" y="331"/>
                    </a:lnTo>
                    <a:lnTo>
                      <a:pt x="1543" y="362"/>
                    </a:lnTo>
                    <a:lnTo>
                      <a:pt x="1452" y="388"/>
                    </a:lnTo>
                    <a:lnTo>
                      <a:pt x="1344" y="411"/>
                    </a:lnTo>
                    <a:lnTo>
                      <a:pt x="1220" y="428"/>
                    </a:lnTo>
                    <a:lnTo>
                      <a:pt x="1171" y="430"/>
                    </a:lnTo>
                    <a:lnTo>
                      <a:pt x="1121" y="432"/>
                    </a:lnTo>
                    <a:lnTo>
                      <a:pt x="1070" y="432"/>
                    </a:lnTo>
                    <a:lnTo>
                      <a:pt x="1017" y="432"/>
                    </a:lnTo>
                    <a:lnTo>
                      <a:pt x="962" y="430"/>
                    </a:lnTo>
                    <a:lnTo>
                      <a:pt x="906" y="426"/>
                    </a:lnTo>
                    <a:lnTo>
                      <a:pt x="848" y="422"/>
                    </a:lnTo>
                    <a:lnTo>
                      <a:pt x="789" y="419"/>
                    </a:lnTo>
                    <a:lnTo>
                      <a:pt x="711" y="411"/>
                    </a:lnTo>
                    <a:lnTo>
                      <a:pt x="652" y="401"/>
                    </a:lnTo>
                    <a:lnTo>
                      <a:pt x="606" y="394"/>
                    </a:lnTo>
                    <a:lnTo>
                      <a:pt x="574" y="386"/>
                    </a:lnTo>
                    <a:lnTo>
                      <a:pt x="545" y="377"/>
                    </a:lnTo>
                    <a:lnTo>
                      <a:pt x="521" y="367"/>
                    </a:lnTo>
                    <a:lnTo>
                      <a:pt x="492" y="358"/>
                    </a:lnTo>
                    <a:lnTo>
                      <a:pt x="458" y="348"/>
                    </a:lnTo>
                    <a:lnTo>
                      <a:pt x="401" y="329"/>
                    </a:lnTo>
                    <a:lnTo>
                      <a:pt x="346" y="301"/>
                    </a:lnTo>
                    <a:lnTo>
                      <a:pt x="291" y="263"/>
                    </a:lnTo>
                    <a:lnTo>
                      <a:pt x="236" y="219"/>
                    </a:lnTo>
                    <a:lnTo>
                      <a:pt x="179" y="168"/>
                    </a:lnTo>
                    <a:lnTo>
                      <a:pt x="123" y="114"/>
                    </a:lnTo>
                    <a:lnTo>
                      <a:pt x="68" y="57"/>
                    </a:lnTo>
                    <a:lnTo>
                      <a:pt x="15" y="0"/>
                    </a:lnTo>
                    <a:lnTo>
                      <a:pt x="11" y="2"/>
                    </a:lnTo>
                    <a:lnTo>
                      <a:pt x="8" y="6"/>
                    </a:lnTo>
                    <a:lnTo>
                      <a:pt x="2" y="10"/>
                    </a:lnTo>
                    <a:lnTo>
                      <a:pt x="0" y="14"/>
                    </a:lnTo>
                    <a:lnTo>
                      <a:pt x="38" y="59"/>
                    </a:lnTo>
                    <a:lnTo>
                      <a:pt x="72" y="97"/>
                    </a:lnTo>
                    <a:lnTo>
                      <a:pt x="103" y="128"/>
                    </a:lnTo>
                    <a:lnTo>
                      <a:pt x="131" y="156"/>
                    </a:lnTo>
                    <a:lnTo>
                      <a:pt x="154" y="177"/>
                    </a:lnTo>
                    <a:lnTo>
                      <a:pt x="177" y="198"/>
                    </a:lnTo>
                    <a:lnTo>
                      <a:pt x="198" y="215"/>
                    </a:lnTo>
                    <a:lnTo>
                      <a:pt x="217" y="234"/>
                    </a:lnTo>
                    <a:lnTo>
                      <a:pt x="283" y="286"/>
                    </a:lnTo>
                    <a:lnTo>
                      <a:pt x="357" y="329"/>
                    </a:lnTo>
                    <a:lnTo>
                      <a:pt x="433" y="363"/>
                    </a:lnTo>
                    <a:lnTo>
                      <a:pt x="511" y="390"/>
                    </a:lnTo>
                    <a:lnTo>
                      <a:pt x="587" y="411"/>
                    </a:lnTo>
                    <a:lnTo>
                      <a:pt x="661" y="426"/>
                    </a:lnTo>
                    <a:lnTo>
                      <a:pt x="732" y="436"/>
                    </a:lnTo>
                    <a:lnTo>
                      <a:pt x="796" y="443"/>
                    </a:lnTo>
                    <a:lnTo>
                      <a:pt x="870" y="449"/>
                    </a:lnTo>
                    <a:lnTo>
                      <a:pt x="943" y="453"/>
                    </a:lnTo>
                    <a:lnTo>
                      <a:pt x="1007" y="453"/>
                    </a:lnTo>
                    <a:lnTo>
                      <a:pt x="1072" y="453"/>
                    </a:lnTo>
                    <a:lnTo>
                      <a:pt x="1133" y="451"/>
                    </a:lnTo>
                    <a:lnTo>
                      <a:pt x="1199" y="447"/>
                    </a:lnTo>
                    <a:lnTo>
                      <a:pt x="1266" y="439"/>
                    </a:lnTo>
                    <a:lnTo>
                      <a:pt x="1340" y="432"/>
                    </a:lnTo>
                    <a:lnTo>
                      <a:pt x="1414" y="419"/>
                    </a:lnTo>
                    <a:lnTo>
                      <a:pt x="1488" y="401"/>
                    </a:lnTo>
                    <a:lnTo>
                      <a:pt x="1558" y="381"/>
                    </a:lnTo>
                    <a:lnTo>
                      <a:pt x="1627" y="356"/>
                    </a:lnTo>
                    <a:lnTo>
                      <a:pt x="1691" y="324"/>
                    </a:lnTo>
                    <a:lnTo>
                      <a:pt x="1756" y="286"/>
                    </a:lnTo>
                    <a:lnTo>
                      <a:pt x="1817" y="242"/>
                    </a:lnTo>
                    <a:lnTo>
                      <a:pt x="1874" y="19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04" name="Freeform 211"/>
              <p:cNvSpPr>
                <a:spLocks/>
              </p:cNvSpPr>
              <p:nvPr/>
            </p:nvSpPr>
            <p:spPr bwMode="auto">
              <a:xfrm>
                <a:off x="2678" y="540"/>
                <a:ext cx="164" cy="693"/>
              </a:xfrm>
              <a:custGeom>
                <a:avLst/>
                <a:gdLst>
                  <a:gd name="T0" fmla="*/ 1 w 327"/>
                  <a:gd name="T1" fmla="*/ 1 h 1385"/>
                  <a:gd name="T2" fmla="*/ 1 w 327"/>
                  <a:gd name="T3" fmla="*/ 1 h 1385"/>
                  <a:gd name="T4" fmla="*/ 1 w 327"/>
                  <a:gd name="T5" fmla="*/ 1 h 1385"/>
                  <a:gd name="T6" fmla="*/ 1 w 327"/>
                  <a:gd name="T7" fmla="*/ 1 h 1385"/>
                  <a:gd name="T8" fmla="*/ 1 w 327"/>
                  <a:gd name="T9" fmla="*/ 1 h 1385"/>
                  <a:gd name="T10" fmla="*/ 0 w 327"/>
                  <a:gd name="T11" fmla="*/ 1 h 1385"/>
                  <a:gd name="T12" fmla="*/ 1 w 327"/>
                  <a:gd name="T13" fmla="*/ 1 h 1385"/>
                  <a:gd name="T14" fmla="*/ 1 w 327"/>
                  <a:gd name="T15" fmla="*/ 1 h 1385"/>
                  <a:gd name="T16" fmla="*/ 1 w 327"/>
                  <a:gd name="T17" fmla="*/ 1 h 1385"/>
                  <a:gd name="T18" fmla="*/ 1 w 327"/>
                  <a:gd name="T19" fmla="*/ 1 h 1385"/>
                  <a:gd name="T20" fmla="*/ 1 w 327"/>
                  <a:gd name="T21" fmla="*/ 1 h 1385"/>
                  <a:gd name="T22" fmla="*/ 1 w 327"/>
                  <a:gd name="T23" fmla="*/ 1 h 1385"/>
                  <a:gd name="T24" fmla="*/ 1 w 327"/>
                  <a:gd name="T25" fmla="*/ 1 h 1385"/>
                  <a:gd name="T26" fmla="*/ 1 w 327"/>
                  <a:gd name="T27" fmla="*/ 1 h 1385"/>
                  <a:gd name="T28" fmla="*/ 1 w 327"/>
                  <a:gd name="T29" fmla="*/ 1 h 1385"/>
                  <a:gd name="T30" fmla="*/ 1 w 327"/>
                  <a:gd name="T31" fmla="*/ 1 h 1385"/>
                  <a:gd name="T32" fmla="*/ 1 w 327"/>
                  <a:gd name="T33" fmla="*/ 1 h 1385"/>
                  <a:gd name="T34" fmla="*/ 1 w 327"/>
                  <a:gd name="T35" fmla="*/ 1 h 1385"/>
                  <a:gd name="T36" fmla="*/ 1 w 327"/>
                  <a:gd name="T37" fmla="*/ 1 h 1385"/>
                  <a:gd name="T38" fmla="*/ 1 w 327"/>
                  <a:gd name="T39" fmla="*/ 1 h 1385"/>
                  <a:gd name="T40" fmla="*/ 1 w 327"/>
                  <a:gd name="T41" fmla="*/ 1 h 1385"/>
                  <a:gd name="T42" fmla="*/ 1 w 327"/>
                  <a:gd name="T43" fmla="*/ 1 h 1385"/>
                  <a:gd name="T44" fmla="*/ 1 w 327"/>
                  <a:gd name="T45" fmla="*/ 1 h 1385"/>
                  <a:gd name="T46" fmla="*/ 1 w 327"/>
                  <a:gd name="T47" fmla="*/ 1 h 1385"/>
                  <a:gd name="T48" fmla="*/ 1 w 327"/>
                  <a:gd name="T49" fmla="*/ 1 h 1385"/>
                  <a:gd name="T50" fmla="*/ 1 w 327"/>
                  <a:gd name="T51" fmla="*/ 1 h 1385"/>
                  <a:gd name="T52" fmla="*/ 1 w 327"/>
                  <a:gd name="T53" fmla="*/ 1 h 1385"/>
                  <a:gd name="T54" fmla="*/ 1 w 327"/>
                  <a:gd name="T55" fmla="*/ 1 h 1385"/>
                  <a:gd name="T56" fmla="*/ 1 w 327"/>
                  <a:gd name="T57" fmla="*/ 1 h 1385"/>
                  <a:gd name="T58" fmla="*/ 1 w 327"/>
                  <a:gd name="T59" fmla="*/ 1 h 1385"/>
                  <a:gd name="T60" fmla="*/ 1 w 327"/>
                  <a:gd name="T61" fmla="*/ 1 h 1385"/>
                  <a:gd name="T62" fmla="*/ 1 w 327"/>
                  <a:gd name="T63" fmla="*/ 1 h 1385"/>
                  <a:gd name="T64" fmla="*/ 1 w 327"/>
                  <a:gd name="T65" fmla="*/ 1 h 13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27"/>
                  <a:gd name="T100" fmla="*/ 0 h 1385"/>
                  <a:gd name="T101" fmla="*/ 327 w 327"/>
                  <a:gd name="T102" fmla="*/ 1385 h 138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27" h="1385">
                    <a:moveTo>
                      <a:pt x="204" y="317"/>
                    </a:moveTo>
                    <a:lnTo>
                      <a:pt x="187" y="275"/>
                    </a:lnTo>
                    <a:lnTo>
                      <a:pt x="168" y="232"/>
                    </a:lnTo>
                    <a:lnTo>
                      <a:pt x="149" y="188"/>
                    </a:lnTo>
                    <a:lnTo>
                      <a:pt x="128" y="146"/>
                    </a:lnTo>
                    <a:lnTo>
                      <a:pt x="103" y="104"/>
                    </a:lnTo>
                    <a:lnTo>
                      <a:pt x="74" y="66"/>
                    </a:lnTo>
                    <a:lnTo>
                      <a:pt x="42" y="30"/>
                    </a:lnTo>
                    <a:lnTo>
                      <a:pt x="6" y="0"/>
                    </a:lnTo>
                    <a:lnTo>
                      <a:pt x="4" y="3"/>
                    </a:lnTo>
                    <a:lnTo>
                      <a:pt x="2" y="9"/>
                    </a:lnTo>
                    <a:lnTo>
                      <a:pt x="0" y="15"/>
                    </a:lnTo>
                    <a:lnTo>
                      <a:pt x="2" y="19"/>
                    </a:lnTo>
                    <a:lnTo>
                      <a:pt x="46" y="62"/>
                    </a:lnTo>
                    <a:lnTo>
                      <a:pt x="86" y="121"/>
                    </a:lnTo>
                    <a:lnTo>
                      <a:pt x="122" y="188"/>
                    </a:lnTo>
                    <a:lnTo>
                      <a:pt x="156" y="258"/>
                    </a:lnTo>
                    <a:lnTo>
                      <a:pt x="183" y="328"/>
                    </a:lnTo>
                    <a:lnTo>
                      <a:pt x="208" y="393"/>
                    </a:lnTo>
                    <a:lnTo>
                      <a:pt x="225" y="446"/>
                    </a:lnTo>
                    <a:lnTo>
                      <a:pt x="240" y="488"/>
                    </a:lnTo>
                    <a:lnTo>
                      <a:pt x="244" y="505"/>
                    </a:lnTo>
                    <a:lnTo>
                      <a:pt x="251" y="549"/>
                    </a:lnTo>
                    <a:lnTo>
                      <a:pt x="263" y="614"/>
                    </a:lnTo>
                    <a:lnTo>
                      <a:pt x="274" y="693"/>
                    </a:lnTo>
                    <a:lnTo>
                      <a:pt x="285" y="787"/>
                    </a:lnTo>
                    <a:lnTo>
                      <a:pt x="295" y="889"/>
                    </a:lnTo>
                    <a:lnTo>
                      <a:pt x="301" y="999"/>
                    </a:lnTo>
                    <a:lnTo>
                      <a:pt x="304" y="1114"/>
                    </a:lnTo>
                    <a:lnTo>
                      <a:pt x="303" y="1150"/>
                    </a:lnTo>
                    <a:lnTo>
                      <a:pt x="299" y="1186"/>
                    </a:lnTo>
                    <a:lnTo>
                      <a:pt x="291" y="1220"/>
                    </a:lnTo>
                    <a:lnTo>
                      <a:pt x="287" y="1256"/>
                    </a:lnTo>
                    <a:lnTo>
                      <a:pt x="278" y="1290"/>
                    </a:lnTo>
                    <a:lnTo>
                      <a:pt x="270" y="1319"/>
                    </a:lnTo>
                    <a:lnTo>
                      <a:pt x="263" y="1345"/>
                    </a:lnTo>
                    <a:lnTo>
                      <a:pt x="259" y="1368"/>
                    </a:lnTo>
                    <a:lnTo>
                      <a:pt x="261" y="1370"/>
                    </a:lnTo>
                    <a:lnTo>
                      <a:pt x="266" y="1376"/>
                    </a:lnTo>
                    <a:lnTo>
                      <a:pt x="270" y="1382"/>
                    </a:lnTo>
                    <a:lnTo>
                      <a:pt x="274" y="1385"/>
                    </a:lnTo>
                    <a:lnTo>
                      <a:pt x="282" y="1361"/>
                    </a:lnTo>
                    <a:lnTo>
                      <a:pt x="291" y="1330"/>
                    </a:lnTo>
                    <a:lnTo>
                      <a:pt x="301" y="1294"/>
                    </a:lnTo>
                    <a:lnTo>
                      <a:pt x="308" y="1256"/>
                    </a:lnTo>
                    <a:lnTo>
                      <a:pt x="318" y="1212"/>
                    </a:lnTo>
                    <a:lnTo>
                      <a:pt x="323" y="1169"/>
                    </a:lnTo>
                    <a:lnTo>
                      <a:pt x="325" y="1125"/>
                    </a:lnTo>
                    <a:lnTo>
                      <a:pt x="327" y="1081"/>
                    </a:lnTo>
                    <a:lnTo>
                      <a:pt x="323" y="1026"/>
                    </a:lnTo>
                    <a:lnTo>
                      <a:pt x="320" y="969"/>
                    </a:lnTo>
                    <a:lnTo>
                      <a:pt x="316" y="914"/>
                    </a:lnTo>
                    <a:lnTo>
                      <a:pt x="312" y="857"/>
                    </a:lnTo>
                    <a:lnTo>
                      <a:pt x="308" y="800"/>
                    </a:lnTo>
                    <a:lnTo>
                      <a:pt x="303" y="745"/>
                    </a:lnTo>
                    <a:lnTo>
                      <a:pt x="297" y="690"/>
                    </a:lnTo>
                    <a:lnTo>
                      <a:pt x="291" y="636"/>
                    </a:lnTo>
                    <a:lnTo>
                      <a:pt x="284" y="589"/>
                    </a:lnTo>
                    <a:lnTo>
                      <a:pt x="276" y="549"/>
                    </a:lnTo>
                    <a:lnTo>
                      <a:pt x="268" y="511"/>
                    </a:lnTo>
                    <a:lnTo>
                      <a:pt x="259" y="477"/>
                    </a:lnTo>
                    <a:lnTo>
                      <a:pt x="247" y="441"/>
                    </a:lnTo>
                    <a:lnTo>
                      <a:pt x="236" y="405"/>
                    </a:lnTo>
                    <a:lnTo>
                      <a:pt x="221" y="365"/>
                    </a:lnTo>
                    <a:lnTo>
                      <a:pt x="204" y="317"/>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05" name="Freeform 212"/>
              <p:cNvSpPr>
                <a:spLocks/>
              </p:cNvSpPr>
              <p:nvPr/>
            </p:nvSpPr>
            <p:spPr bwMode="auto">
              <a:xfrm>
                <a:off x="1767" y="1058"/>
                <a:ext cx="189" cy="227"/>
              </a:xfrm>
              <a:custGeom>
                <a:avLst/>
                <a:gdLst>
                  <a:gd name="T0" fmla="*/ 1 w 378"/>
                  <a:gd name="T1" fmla="*/ 1 h 454"/>
                  <a:gd name="T2" fmla="*/ 1 w 378"/>
                  <a:gd name="T3" fmla="*/ 1 h 454"/>
                  <a:gd name="T4" fmla="*/ 1 w 378"/>
                  <a:gd name="T5" fmla="*/ 1 h 454"/>
                  <a:gd name="T6" fmla="*/ 1 w 378"/>
                  <a:gd name="T7" fmla="*/ 1 h 454"/>
                  <a:gd name="T8" fmla="*/ 1 w 378"/>
                  <a:gd name="T9" fmla="*/ 1 h 454"/>
                  <a:gd name="T10" fmla="*/ 1 w 378"/>
                  <a:gd name="T11" fmla="*/ 1 h 454"/>
                  <a:gd name="T12" fmla="*/ 1 w 378"/>
                  <a:gd name="T13" fmla="*/ 1 h 454"/>
                  <a:gd name="T14" fmla="*/ 1 w 378"/>
                  <a:gd name="T15" fmla="*/ 0 h 454"/>
                  <a:gd name="T16" fmla="*/ 1 w 378"/>
                  <a:gd name="T17" fmla="*/ 1 h 454"/>
                  <a:gd name="T18" fmla="*/ 1 w 378"/>
                  <a:gd name="T19" fmla="*/ 1 h 454"/>
                  <a:gd name="T20" fmla="*/ 1 w 378"/>
                  <a:gd name="T21" fmla="*/ 1 h 454"/>
                  <a:gd name="T22" fmla="*/ 1 w 378"/>
                  <a:gd name="T23" fmla="*/ 1 h 454"/>
                  <a:gd name="T24" fmla="*/ 1 w 378"/>
                  <a:gd name="T25" fmla="*/ 1 h 454"/>
                  <a:gd name="T26" fmla="*/ 1 w 378"/>
                  <a:gd name="T27" fmla="*/ 1 h 454"/>
                  <a:gd name="T28" fmla="*/ 1 w 378"/>
                  <a:gd name="T29" fmla="*/ 1 h 454"/>
                  <a:gd name="T30" fmla="*/ 1 w 378"/>
                  <a:gd name="T31" fmla="*/ 1 h 454"/>
                  <a:gd name="T32" fmla="*/ 1 w 378"/>
                  <a:gd name="T33" fmla="*/ 1 h 454"/>
                  <a:gd name="T34" fmla="*/ 1 w 378"/>
                  <a:gd name="T35" fmla="*/ 1 h 454"/>
                  <a:gd name="T36" fmla="*/ 1 w 378"/>
                  <a:gd name="T37" fmla="*/ 1 h 454"/>
                  <a:gd name="T38" fmla="*/ 1 w 378"/>
                  <a:gd name="T39" fmla="*/ 1 h 454"/>
                  <a:gd name="T40" fmla="*/ 1 w 378"/>
                  <a:gd name="T41" fmla="*/ 1 h 454"/>
                  <a:gd name="T42" fmla="*/ 1 w 378"/>
                  <a:gd name="T43" fmla="*/ 1 h 454"/>
                  <a:gd name="T44" fmla="*/ 1 w 378"/>
                  <a:gd name="T45" fmla="*/ 1 h 454"/>
                  <a:gd name="T46" fmla="*/ 1 w 378"/>
                  <a:gd name="T47" fmla="*/ 1 h 454"/>
                  <a:gd name="T48" fmla="*/ 1 w 378"/>
                  <a:gd name="T49" fmla="*/ 1 h 454"/>
                  <a:gd name="T50" fmla="*/ 1 w 378"/>
                  <a:gd name="T51" fmla="*/ 1 h 454"/>
                  <a:gd name="T52" fmla="*/ 1 w 378"/>
                  <a:gd name="T53" fmla="*/ 1 h 454"/>
                  <a:gd name="T54" fmla="*/ 1 w 378"/>
                  <a:gd name="T55" fmla="*/ 1 h 454"/>
                  <a:gd name="T56" fmla="*/ 1 w 378"/>
                  <a:gd name="T57" fmla="*/ 1 h 454"/>
                  <a:gd name="T58" fmla="*/ 1 w 378"/>
                  <a:gd name="T59" fmla="*/ 1 h 454"/>
                  <a:gd name="T60" fmla="*/ 1 w 378"/>
                  <a:gd name="T61" fmla="*/ 1 h 454"/>
                  <a:gd name="T62" fmla="*/ 0 w 378"/>
                  <a:gd name="T63" fmla="*/ 1 h 454"/>
                  <a:gd name="T64" fmla="*/ 0 w 378"/>
                  <a:gd name="T65" fmla="*/ 1 h 4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8"/>
                  <a:gd name="T100" fmla="*/ 0 h 454"/>
                  <a:gd name="T101" fmla="*/ 378 w 378"/>
                  <a:gd name="T102" fmla="*/ 454 h 4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8" h="454">
                    <a:moveTo>
                      <a:pt x="0" y="288"/>
                    </a:moveTo>
                    <a:lnTo>
                      <a:pt x="4" y="283"/>
                    </a:lnTo>
                    <a:lnTo>
                      <a:pt x="13" y="271"/>
                    </a:lnTo>
                    <a:lnTo>
                      <a:pt x="28" y="250"/>
                    </a:lnTo>
                    <a:lnTo>
                      <a:pt x="43" y="230"/>
                    </a:lnTo>
                    <a:lnTo>
                      <a:pt x="62" y="201"/>
                    </a:lnTo>
                    <a:lnTo>
                      <a:pt x="81" y="176"/>
                    </a:lnTo>
                    <a:lnTo>
                      <a:pt x="100" y="150"/>
                    </a:lnTo>
                    <a:lnTo>
                      <a:pt x="116" y="125"/>
                    </a:lnTo>
                    <a:lnTo>
                      <a:pt x="131" y="102"/>
                    </a:lnTo>
                    <a:lnTo>
                      <a:pt x="152" y="78"/>
                    </a:lnTo>
                    <a:lnTo>
                      <a:pt x="178" y="53"/>
                    </a:lnTo>
                    <a:lnTo>
                      <a:pt x="207" y="34"/>
                    </a:lnTo>
                    <a:lnTo>
                      <a:pt x="232" y="15"/>
                    </a:lnTo>
                    <a:lnTo>
                      <a:pt x="258" y="3"/>
                    </a:lnTo>
                    <a:lnTo>
                      <a:pt x="277" y="0"/>
                    </a:lnTo>
                    <a:lnTo>
                      <a:pt x="292" y="7"/>
                    </a:lnTo>
                    <a:lnTo>
                      <a:pt x="304" y="24"/>
                    </a:lnTo>
                    <a:lnTo>
                      <a:pt x="306" y="24"/>
                    </a:lnTo>
                    <a:lnTo>
                      <a:pt x="311" y="24"/>
                    </a:lnTo>
                    <a:lnTo>
                      <a:pt x="317" y="24"/>
                    </a:lnTo>
                    <a:lnTo>
                      <a:pt x="327" y="26"/>
                    </a:lnTo>
                    <a:lnTo>
                      <a:pt x="336" y="28"/>
                    </a:lnTo>
                    <a:lnTo>
                      <a:pt x="346" y="32"/>
                    </a:lnTo>
                    <a:lnTo>
                      <a:pt x="353" y="38"/>
                    </a:lnTo>
                    <a:lnTo>
                      <a:pt x="359" y="43"/>
                    </a:lnTo>
                    <a:lnTo>
                      <a:pt x="363" y="51"/>
                    </a:lnTo>
                    <a:lnTo>
                      <a:pt x="365" y="60"/>
                    </a:lnTo>
                    <a:lnTo>
                      <a:pt x="368" y="68"/>
                    </a:lnTo>
                    <a:lnTo>
                      <a:pt x="372" y="78"/>
                    </a:lnTo>
                    <a:lnTo>
                      <a:pt x="374" y="83"/>
                    </a:lnTo>
                    <a:lnTo>
                      <a:pt x="376" y="89"/>
                    </a:lnTo>
                    <a:lnTo>
                      <a:pt x="376" y="93"/>
                    </a:lnTo>
                    <a:lnTo>
                      <a:pt x="378" y="97"/>
                    </a:lnTo>
                    <a:lnTo>
                      <a:pt x="376" y="98"/>
                    </a:lnTo>
                    <a:lnTo>
                      <a:pt x="372" y="112"/>
                    </a:lnTo>
                    <a:lnTo>
                      <a:pt x="365" y="129"/>
                    </a:lnTo>
                    <a:lnTo>
                      <a:pt x="351" y="154"/>
                    </a:lnTo>
                    <a:lnTo>
                      <a:pt x="330" y="184"/>
                    </a:lnTo>
                    <a:lnTo>
                      <a:pt x="300" y="220"/>
                    </a:lnTo>
                    <a:lnTo>
                      <a:pt x="262" y="262"/>
                    </a:lnTo>
                    <a:lnTo>
                      <a:pt x="213" y="308"/>
                    </a:lnTo>
                    <a:lnTo>
                      <a:pt x="161" y="349"/>
                    </a:lnTo>
                    <a:lnTo>
                      <a:pt x="123" y="382"/>
                    </a:lnTo>
                    <a:lnTo>
                      <a:pt x="97" y="406"/>
                    </a:lnTo>
                    <a:lnTo>
                      <a:pt x="80" y="427"/>
                    </a:lnTo>
                    <a:lnTo>
                      <a:pt x="68" y="439"/>
                    </a:lnTo>
                    <a:lnTo>
                      <a:pt x="64" y="448"/>
                    </a:lnTo>
                    <a:lnTo>
                      <a:pt x="62" y="452"/>
                    </a:lnTo>
                    <a:lnTo>
                      <a:pt x="62" y="454"/>
                    </a:lnTo>
                    <a:lnTo>
                      <a:pt x="59" y="450"/>
                    </a:lnTo>
                    <a:lnTo>
                      <a:pt x="51" y="444"/>
                    </a:lnTo>
                    <a:lnTo>
                      <a:pt x="42" y="435"/>
                    </a:lnTo>
                    <a:lnTo>
                      <a:pt x="32" y="423"/>
                    </a:lnTo>
                    <a:lnTo>
                      <a:pt x="21" y="408"/>
                    </a:lnTo>
                    <a:lnTo>
                      <a:pt x="11" y="395"/>
                    </a:lnTo>
                    <a:lnTo>
                      <a:pt x="4" y="378"/>
                    </a:lnTo>
                    <a:lnTo>
                      <a:pt x="2" y="363"/>
                    </a:lnTo>
                    <a:lnTo>
                      <a:pt x="2" y="346"/>
                    </a:lnTo>
                    <a:lnTo>
                      <a:pt x="2" y="330"/>
                    </a:lnTo>
                    <a:lnTo>
                      <a:pt x="2" y="319"/>
                    </a:lnTo>
                    <a:lnTo>
                      <a:pt x="2" y="308"/>
                    </a:lnTo>
                    <a:lnTo>
                      <a:pt x="0" y="298"/>
                    </a:lnTo>
                    <a:lnTo>
                      <a:pt x="0" y="292"/>
                    </a:lnTo>
                    <a:lnTo>
                      <a:pt x="0" y="288"/>
                    </a:lnTo>
                    <a:close/>
                  </a:path>
                </a:pathLst>
              </a:custGeom>
              <a:solidFill>
                <a:srgbClr val="B88066"/>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06" name="Freeform 213"/>
              <p:cNvSpPr>
                <a:spLocks/>
              </p:cNvSpPr>
              <p:nvPr/>
            </p:nvSpPr>
            <p:spPr bwMode="auto">
              <a:xfrm>
                <a:off x="1874" y="1054"/>
                <a:ext cx="52" cy="21"/>
              </a:xfrm>
              <a:custGeom>
                <a:avLst/>
                <a:gdLst>
                  <a:gd name="T0" fmla="*/ 1 w 102"/>
                  <a:gd name="T1" fmla="*/ 1 h 42"/>
                  <a:gd name="T2" fmla="*/ 1 w 102"/>
                  <a:gd name="T3" fmla="*/ 0 h 42"/>
                  <a:gd name="T4" fmla="*/ 1 w 102"/>
                  <a:gd name="T5" fmla="*/ 1 h 42"/>
                  <a:gd name="T6" fmla="*/ 1 w 102"/>
                  <a:gd name="T7" fmla="*/ 1 h 42"/>
                  <a:gd name="T8" fmla="*/ 1 w 102"/>
                  <a:gd name="T9" fmla="*/ 1 h 42"/>
                  <a:gd name="T10" fmla="*/ 1 w 102"/>
                  <a:gd name="T11" fmla="*/ 1 h 42"/>
                  <a:gd name="T12" fmla="*/ 1 w 102"/>
                  <a:gd name="T13" fmla="*/ 1 h 42"/>
                  <a:gd name="T14" fmla="*/ 1 w 102"/>
                  <a:gd name="T15" fmla="*/ 1 h 42"/>
                  <a:gd name="T16" fmla="*/ 1 w 102"/>
                  <a:gd name="T17" fmla="*/ 1 h 42"/>
                  <a:gd name="T18" fmla="*/ 1 w 102"/>
                  <a:gd name="T19" fmla="*/ 1 h 42"/>
                  <a:gd name="T20" fmla="*/ 1 w 102"/>
                  <a:gd name="T21" fmla="*/ 1 h 42"/>
                  <a:gd name="T22" fmla="*/ 1 w 102"/>
                  <a:gd name="T23" fmla="*/ 1 h 42"/>
                  <a:gd name="T24" fmla="*/ 1 w 102"/>
                  <a:gd name="T25" fmla="*/ 1 h 42"/>
                  <a:gd name="T26" fmla="*/ 1 w 102"/>
                  <a:gd name="T27" fmla="*/ 1 h 42"/>
                  <a:gd name="T28" fmla="*/ 1 w 102"/>
                  <a:gd name="T29" fmla="*/ 1 h 42"/>
                  <a:gd name="T30" fmla="*/ 1 w 102"/>
                  <a:gd name="T31" fmla="*/ 1 h 42"/>
                  <a:gd name="T32" fmla="*/ 1 w 102"/>
                  <a:gd name="T33" fmla="*/ 1 h 42"/>
                  <a:gd name="T34" fmla="*/ 1 w 102"/>
                  <a:gd name="T35" fmla="*/ 1 h 42"/>
                  <a:gd name="T36" fmla="*/ 1 w 102"/>
                  <a:gd name="T37" fmla="*/ 1 h 42"/>
                  <a:gd name="T38" fmla="*/ 1 w 102"/>
                  <a:gd name="T39" fmla="*/ 1 h 42"/>
                  <a:gd name="T40" fmla="*/ 1 w 102"/>
                  <a:gd name="T41" fmla="*/ 1 h 42"/>
                  <a:gd name="T42" fmla="*/ 1 w 102"/>
                  <a:gd name="T43" fmla="*/ 1 h 42"/>
                  <a:gd name="T44" fmla="*/ 1 w 102"/>
                  <a:gd name="T45" fmla="*/ 1 h 42"/>
                  <a:gd name="T46" fmla="*/ 1 w 102"/>
                  <a:gd name="T47" fmla="*/ 1 h 42"/>
                  <a:gd name="T48" fmla="*/ 1 w 102"/>
                  <a:gd name="T49" fmla="*/ 1 h 42"/>
                  <a:gd name="T50" fmla="*/ 1 w 102"/>
                  <a:gd name="T51" fmla="*/ 1 h 42"/>
                  <a:gd name="T52" fmla="*/ 1 w 102"/>
                  <a:gd name="T53" fmla="*/ 1 h 42"/>
                  <a:gd name="T54" fmla="*/ 0 w 102"/>
                  <a:gd name="T55" fmla="*/ 1 h 42"/>
                  <a:gd name="T56" fmla="*/ 0 w 102"/>
                  <a:gd name="T57" fmla="*/ 1 h 42"/>
                  <a:gd name="T58" fmla="*/ 1 w 102"/>
                  <a:gd name="T59" fmla="*/ 1 h 42"/>
                  <a:gd name="T60" fmla="*/ 1 w 102"/>
                  <a:gd name="T61" fmla="*/ 1 h 42"/>
                  <a:gd name="T62" fmla="*/ 1 w 102"/>
                  <a:gd name="T63" fmla="*/ 1 h 42"/>
                  <a:gd name="T64" fmla="*/ 1 w 102"/>
                  <a:gd name="T65" fmla="*/ 1 h 42"/>
                  <a:gd name="T66" fmla="*/ 1 w 102"/>
                  <a:gd name="T67" fmla="*/ 1 h 42"/>
                  <a:gd name="T68" fmla="*/ 1 w 102"/>
                  <a:gd name="T69" fmla="*/ 1 h 42"/>
                  <a:gd name="T70" fmla="*/ 1 w 102"/>
                  <a:gd name="T71" fmla="*/ 1 h 42"/>
                  <a:gd name="T72" fmla="*/ 1 w 102"/>
                  <a:gd name="T73" fmla="*/ 1 h 42"/>
                  <a:gd name="T74" fmla="*/ 1 w 102"/>
                  <a:gd name="T75" fmla="*/ 1 h 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42"/>
                  <a:gd name="T116" fmla="*/ 102 w 102"/>
                  <a:gd name="T117" fmla="*/ 42 h 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42">
                    <a:moveTo>
                      <a:pt x="47" y="2"/>
                    </a:moveTo>
                    <a:lnTo>
                      <a:pt x="60" y="0"/>
                    </a:lnTo>
                    <a:lnTo>
                      <a:pt x="72" y="2"/>
                    </a:lnTo>
                    <a:lnTo>
                      <a:pt x="81" y="4"/>
                    </a:lnTo>
                    <a:lnTo>
                      <a:pt x="89" y="9"/>
                    </a:lnTo>
                    <a:lnTo>
                      <a:pt x="93" y="15"/>
                    </a:lnTo>
                    <a:lnTo>
                      <a:pt x="96" y="23"/>
                    </a:lnTo>
                    <a:lnTo>
                      <a:pt x="98" y="30"/>
                    </a:lnTo>
                    <a:lnTo>
                      <a:pt x="102" y="40"/>
                    </a:lnTo>
                    <a:lnTo>
                      <a:pt x="100" y="42"/>
                    </a:lnTo>
                    <a:lnTo>
                      <a:pt x="98" y="40"/>
                    </a:lnTo>
                    <a:lnTo>
                      <a:pt x="95" y="40"/>
                    </a:lnTo>
                    <a:lnTo>
                      <a:pt x="91" y="42"/>
                    </a:lnTo>
                    <a:lnTo>
                      <a:pt x="83" y="36"/>
                    </a:lnTo>
                    <a:lnTo>
                      <a:pt x="79" y="32"/>
                    </a:lnTo>
                    <a:lnTo>
                      <a:pt x="74" y="27"/>
                    </a:lnTo>
                    <a:lnTo>
                      <a:pt x="70" y="23"/>
                    </a:lnTo>
                    <a:lnTo>
                      <a:pt x="64" y="19"/>
                    </a:lnTo>
                    <a:lnTo>
                      <a:pt x="57" y="17"/>
                    </a:lnTo>
                    <a:lnTo>
                      <a:pt x="47" y="17"/>
                    </a:lnTo>
                    <a:lnTo>
                      <a:pt x="34" y="21"/>
                    </a:lnTo>
                    <a:lnTo>
                      <a:pt x="26" y="25"/>
                    </a:lnTo>
                    <a:lnTo>
                      <a:pt x="20" y="28"/>
                    </a:lnTo>
                    <a:lnTo>
                      <a:pt x="17" y="30"/>
                    </a:lnTo>
                    <a:lnTo>
                      <a:pt x="15" y="32"/>
                    </a:lnTo>
                    <a:lnTo>
                      <a:pt x="9" y="30"/>
                    </a:lnTo>
                    <a:lnTo>
                      <a:pt x="3" y="27"/>
                    </a:lnTo>
                    <a:lnTo>
                      <a:pt x="0" y="25"/>
                    </a:lnTo>
                    <a:lnTo>
                      <a:pt x="0" y="21"/>
                    </a:lnTo>
                    <a:lnTo>
                      <a:pt x="5" y="15"/>
                    </a:lnTo>
                    <a:lnTo>
                      <a:pt x="13" y="13"/>
                    </a:lnTo>
                    <a:lnTo>
                      <a:pt x="17" y="11"/>
                    </a:lnTo>
                    <a:lnTo>
                      <a:pt x="22" y="9"/>
                    </a:lnTo>
                    <a:lnTo>
                      <a:pt x="28" y="6"/>
                    </a:lnTo>
                    <a:lnTo>
                      <a:pt x="34" y="6"/>
                    </a:lnTo>
                    <a:lnTo>
                      <a:pt x="39" y="4"/>
                    </a:lnTo>
                    <a:lnTo>
                      <a:pt x="47" y="2"/>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07" name="Freeform 214"/>
              <p:cNvSpPr>
                <a:spLocks/>
              </p:cNvSpPr>
              <p:nvPr/>
            </p:nvSpPr>
            <p:spPr bwMode="auto">
              <a:xfrm>
                <a:off x="1764" y="1083"/>
                <a:ext cx="94" cy="129"/>
              </a:xfrm>
              <a:custGeom>
                <a:avLst/>
                <a:gdLst>
                  <a:gd name="T0" fmla="*/ 1 w 188"/>
                  <a:gd name="T1" fmla="*/ 0 h 259"/>
                  <a:gd name="T2" fmla="*/ 1 w 188"/>
                  <a:gd name="T3" fmla="*/ 0 h 259"/>
                  <a:gd name="T4" fmla="*/ 1 w 188"/>
                  <a:gd name="T5" fmla="*/ 0 h 259"/>
                  <a:gd name="T6" fmla="*/ 1 w 188"/>
                  <a:gd name="T7" fmla="*/ 0 h 259"/>
                  <a:gd name="T8" fmla="*/ 1 w 188"/>
                  <a:gd name="T9" fmla="*/ 0 h 259"/>
                  <a:gd name="T10" fmla="*/ 1 w 188"/>
                  <a:gd name="T11" fmla="*/ 0 h 259"/>
                  <a:gd name="T12" fmla="*/ 1 w 188"/>
                  <a:gd name="T13" fmla="*/ 0 h 259"/>
                  <a:gd name="T14" fmla="*/ 1 w 188"/>
                  <a:gd name="T15" fmla="*/ 0 h 259"/>
                  <a:gd name="T16" fmla="*/ 1 w 188"/>
                  <a:gd name="T17" fmla="*/ 0 h 259"/>
                  <a:gd name="T18" fmla="*/ 1 w 188"/>
                  <a:gd name="T19" fmla="*/ 0 h 259"/>
                  <a:gd name="T20" fmla="*/ 1 w 188"/>
                  <a:gd name="T21" fmla="*/ 0 h 259"/>
                  <a:gd name="T22" fmla="*/ 1 w 188"/>
                  <a:gd name="T23" fmla="*/ 0 h 259"/>
                  <a:gd name="T24" fmla="*/ 1 w 188"/>
                  <a:gd name="T25" fmla="*/ 0 h 259"/>
                  <a:gd name="T26" fmla="*/ 1 w 188"/>
                  <a:gd name="T27" fmla="*/ 0 h 259"/>
                  <a:gd name="T28" fmla="*/ 1 w 188"/>
                  <a:gd name="T29" fmla="*/ 0 h 259"/>
                  <a:gd name="T30" fmla="*/ 1 w 188"/>
                  <a:gd name="T31" fmla="*/ 0 h 259"/>
                  <a:gd name="T32" fmla="*/ 1 w 188"/>
                  <a:gd name="T33" fmla="*/ 0 h 259"/>
                  <a:gd name="T34" fmla="*/ 1 w 188"/>
                  <a:gd name="T35" fmla="*/ 0 h 259"/>
                  <a:gd name="T36" fmla="*/ 1 w 188"/>
                  <a:gd name="T37" fmla="*/ 0 h 259"/>
                  <a:gd name="T38" fmla="*/ 1 w 188"/>
                  <a:gd name="T39" fmla="*/ 0 h 259"/>
                  <a:gd name="T40" fmla="*/ 1 w 188"/>
                  <a:gd name="T41" fmla="*/ 0 h 259"/>
                  <a:gd name="T42" fmla="*/ 0 w 188"/>
                  <a:gd name="T43" fmla="*/ 0 h 259"/>
                  <a:gd name="T44" fmla="*/ 1 w 188"/>
                  <a:gd name="T45" fmla="*/ 0 h 259"/>
                  <a:gd name="T46" fmla="*/ 1 w 188"/>
                  <a:gd name="T47" fmla="*/ 0 h 259"/>
                  <a:gd name="T48" fmla="*/ 1 w 188"/>
                  <a:gd name="T49" fmla="*/ 0 h 259"/>
                  <a:gd name="T50" fmla="*/ 1 w 188"/>
                  <a:gd name="T51" fmla="*/ 0 h 259"/>
                  <a:gd name="T52" fmla="*/ 1 w 188"/>
                  <a:gd name="T53" fmla="*/ 0 h 259"/>
                  <a:gd name="T54" fmla="*/ 1 w 188"/>
                  <a:gd name="T55" fmla="*/ 0 h 259"/>
                  <a:gd name="T56" fmla="*/ 1 w 188"/>
                  <a:gd name="T57" fmla="*/ 0 h 259"/>
                  <a:gd name="T58" fmla="*/ 1 w 188"/>
                  <a:gd name="T59" fmla="*/ 0 h 259"/>
                  <a:gd name="T60" fmla="*/ 1 w 188"/>
                  <a:gd name="T61" fmla="*/ 0 h 259"/>
                  <a:gd name="T62" fmla="*/ 1 w 188"/>
                  <a:gd name="T63" fmla="*/ 0 h 259"/>
                  <a:gd name="T64" fmla="*/ 1 w 188"/>
                  <a:gd name="T65" fmla="*/ 0 h 259"/>
                  <a:gd name="T66" fmla="*/ 1 w 188"/>
                  <a:gd name="T67" fmla="*/ 0 h 2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8"/>
                  <a:gd name="T103" fmla="*/ 0 h 259"/>
                  <a:gd name="T104" fmla="*/ 188 w 188"/>
                  <a:gd name="T105" fmla="*/ 259 h 25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8" h="259">
                    <a:moveTo>
                      <a:pt x="175" y="0"/>
                    </a:moveTo>
                    <a:lnTo>
                      <a:pt x="184" y="4"/>
                    </a:lnTo>
                    <a:lnTo>
                      <a:pt x="188" y="6"/>
                    </a:lnTo>
                    <a:lnTo>
                      <a:pt x="188" y="10"/>
                    </a:lnTo>
                    <a:lnTo>
                      <a:pt x="186" y="15"/>
                    </a:lnTo>
                    <a:lnTo>
                      <a:pt x="179" y="21"/>
                    </a:lnTo>
                    <a:lnTo>
                      <a:pt x="175" y="27"/>
                    </a:lnTo>
                    <a:lnTo>
                      <a:pt x="167" y="34"/>
                    </a:lnTo>
                    <a:lnTo>
                      <a:pt x="162" y="42"/>
                    </a:lnTo>
                    <a:lnTo>
                      <a:pt x="154" y="49"/>
                    </a:lnTo>
                    <a:lnTo>
                      <a:pt x="148" y="57"/>
                    </a:lnTo>
                    <a:lnTo>
                      <a:pt x="143" y="65"/>
                    </a:lnTo>
                    <a:lnTo>
                      <a:pt x="139" y="70"/>
                    </a:lnTo>
                    <a:lnTo>
                      <a:pt x="126" y="89"/>
                    </a:lnTo>
                    <a:lnTo>
                      <a:pt x="110" y="114"/>
                    </a:lnTo>
                    <a:lnTo>
                      <a:pt x="95" y="137"/>
                    </a:lnTo>
                    <a:lnTo>
                      <a:pt x="80" y="165"/>
                    </a:lnTo>
                    <a:lnTo>
                      <a:pt x="61" y="190"/>
                    </a:lnTo>
                    <a:lnTo>
                      <a:pt x="44" y="215"/>
                    </a:lnTo>
                    <a:lnTo>
                      <a:pt x="23" y="238"/>
                    </a:lnTo>
                    <a:lnTo>
                      <a:pt x="4" y="259"/>
                    </a:lnTo>
                    <a:lnTo>
                      <a:pt x="0" y="253"/>
                    </a:lnTo>
                    <a:lnTo>
                      <a:pt x="2" y="245"/>
                    </a:lnTo>
                    <a:lnTo>
                      <a:pt x="4" y="238"/>
                    </a:lnTo>
                    <a:lnTo>
                      <a:pt x="4" y="234"/>
                    </a:lnTo>
                    <a:lnTo>
                      <a:pt x="25" y="209"/>
                    </a:lnTo>
                    <a:lnTo>
                      <a:pt x="46" y="181"/>
                    </a:lnTo>
                    <a:lnTo>
                      <a:pt x="65" y="150"/>
                    </a:lnTo>
                    <a:lnTo>
                      <a:pt x="84" y="122"/>
                    </a:lnTo>
                    <a:lnTo>
                      <a:pt x="103" y="89"/>
                    </a:lnTo>
                    <a:lnTo>
                      <a:pt x="124" y="59"/>
                    </a:lnTo>
                    <a:lnTo>
                      <a:pt x="148" y="29"/>
                    </a:lnTo>
                    <a:lnTo>
                      <a:pt x="175"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08" name="Freeform 215"/>
              <p:cNvSpPr>
                <a:spLocks/>
              </p:cNvSpPr>
              <p:nvPr/>
            </p:nvSpPr>
            <p:spPr bwMode="auto">
              <a:xfrm>
                <a:off x="1760" y="1192"/>
                <a:ext cx="98" cy="131"/>
              </a:xfrm>
              <a:custGeom>
                <a:avLst/>
                <a:gdLst>
                  <a:gd name="T0" fmla="*/ 1 w 196"/>
                  <a:gd name="T1" fmla="*/ 1 h 262"/>
                  <a:gd name="T2" fmla="*/ 1 w 196"/>
                  <a:gd name="T3" fmla="*/ 1 h 262"/>
                  <a:gd name="T4" fmla="*/ 1 w 196"/>
                  <a:gd name="T5" fmla="*/ 1 h 262"/>
                  <a:gd name="T6" fmla="*/ 1 w 196"/>
                  <a:gd name="T7" fmla="*/ 1 h 262"/>
                  <a:gd name="T8" fmla="*/ 1 w 196"/>
                  <a:gd name="T9" fmla="*/ 1 h 262"/>
                  <a:gd name="T10" fmla="*/ 1 w 196"/>
                  <a:gd name="T11" fmla="*/ 1 h 262"/>
                  <a:gd name="T12" fmla="*/ 1 w 196"/>
                  <a:gd name="T13" fmla="*/ 1 h 262"/>
                  <a:gd name="T14" fmla="*/ 1 w 196"/>
                  <a:gd name="T15" fmla="*/ 1 h 262"/>
                  <a:gd name="T16" fmla="*/ 1 w 196"/>
                  <a:gd name="T17" fmla="*/ 1 h 262"/>
                  <a:gd name="T18" fmla="*/ 1 w 196"/>
                  <a:gd name="T19" fmla="*/ 1 h 262"/>
                  <a:gd name="T20" fmla="*/ 1 w 196"/>
                  <a:gd name="T21" fmla="*/ 1 h 262"/>
                  <a:gd name="T22" fmla="*/ 1 w 196"/>
                  <a:gd name="T23" fmla="*/ 1 h 262"/>
                  <a:gd name="T24" fmla="*/ 1 w 196"/>
                  <a:gd name="T25" fmla="*/ 1 h 262"/>
                  <a:gd name="T26" fmla="*/ 1 w 196"/>
                  <a:gd name="T27" fmla="*/ 1 h 262"/>
                  <a:gd name="T28" fmla="*/ 1 w 196"/>
                  <a:gd name="T29" fmla="*/ 1 h 262"/>
                  <a:gd name="T30" fmla="*/ 1 w 196"/>
                  <a:gd name="T31" fmla="*/ 1 h 262"/>
                  <a:gd name="T32" fmla="*/ 1 w 196"/>
                  <a:gd name="T33" fmla="*/ 1 h 262"/>
                  <a:gd name="T34" fmla="*/ 1 w 196"/>
                  <a:gd name="T35" fmla="*/ 1 h 262"/>
                  <a:gd name="T36" fmla="*/ 1 w 196"/>
                  <a:gd name="T37" fmla="*/ 1 h 262"/>
                  <a:gd name="T38" fmla="*/ 1 w 196"/>
                  <a:gd name="T39" fmla="*/ 1 h 262"/>
                  <a:gd name="T40" fmla="*/ 1 w 196"/>
                  <a:gd name="T41" fmla="*/ 1 h 262"/>
                  <a:gd name="T42" fmla="*/ 1 w 196"/>
                  <a:gd name="T43" fmla="*/ 1 h 262"/>
                  <a:gd name="T44" fmla="*/ 1 w 196"/>
                  <a:gd name="T45" fmla="*/ 1 h 262"/>
                  <a:gd name="T46" fmla="*/ 1 w 196"/>
                  <a:gd name="T47" fmla="*/ 1 h 262"/>
                  <a:gd name="T48" fmla="*/ 1 w 196"/>
                  <a:gd name="T49" fmla="*/ 1 h 262"/>
                  <a:gd name="T50" fmla="*/ 1 w 196"/>
                  <a:gd name="T51" fmla="*/ 1 h 262"/>
                  <a:gd name="T52" fmla="*/ 1 w 196"/>
                  <a:gd name="T53" fmla="*/ 1 h 262"/>
                  <a:gd name="T54" fmla="*/ 1 w 196"/>
                  <a:gd name="T55" fmla="*/ 1 h 262"/>
                  <a:gd name="T56" fmla="*/ 1 w 196"/>
                  <a:gd name="T57" fmla="*/ 1 h 262"/>
                  <a:gd name="T58" fmla="*/ 1 w 196"/>
                  <a:gd name="T59" fmla="*/ 1 h 262"/>
                  <a:gd name="T60" fmla="*/ 1 w 196"/>
                  <a:gd name="T61" fmla="*/ 1 h 262"/>
                  <a:gd name="T62" fmla="*/ 0 w 196"/>
                  <a:gd name="T63" fmla="*/ 1 h 262"/>
                  <a:gd name="T64" fmla="*/ 1 w 196"/>
                  <a:gd name="T65" fmla="*/ 1 h 262"/>
                  <a:gd name="T66" fmla="*/ 1 w 196"/>
                  <a:gd name="T67" fmla="*/ 1 h 262"/>
                  <a:gd name="T68" fmla="*/ 1 w 196"/>
                  <a:gd name="T69" fmla="*/ 0 h 26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96"/>
                  <a:gd name="T106" fmla="*/ 0 h 262"/>
                  <a:gd name="T107" fmla="*/ 196 w 196"/>
                  <a:gd name="T108" fmla="*/ 262 h 26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96" h="262">
                    <a:moveTo>
                      <a:pt x="14" y="0"/>
                    </a:moveTo>
                    <a:lnTo>
                      <a:pt x="19" y="5"/>
                    </a:lnTo>
                    <a:lnTo>
                      <a:pt x="23" y="15"/>
                    </a:lnTo>
                    <a:lnTo>
                      <a:pt x="25" y="28"/>
                    </a:lnTo>
                    <a:lnTo>
                      <a:pt x="27" y="43"/>
                    </a:lnTo>
                    <a:lnTo>
                      <a:pt x="27" y="59"/>
                    </a:lnTo>
                    <a:lnTo>
                      <a:pt x="27" y="78"/>
                    </a:lnTo>
                    <a:lnTo>
                      <a:pt x="31" y="97"/>
                    </a:lnTo>
                    <a:lnTo>
                      <a:pt x="40" y="117"/>
                    </a:lnTo>
                    <a:lnTo>
                      <a:pt x="52" y="142"/>
                    </a:lnTo>
                    <a:lnTo>
                      <a:pt x="65" y="163"/>
                    </a:lnTo>
                    <a:lnTo>
                      <a:pt x="76" y="182"/>
                    </a:lnTo>
                    <a:lnTo>
                      <a:pt x="90" y="197"/>
                    </a:lnTo>
                    <a:lnTo>
                      <a:pt x="101" y="211"/>
                    </a:lnTo>
                    <a:lnTo>
                      <a:pt x="116" y="220"/>
                    </a:lnTo>
                    <a:lnTo>
                      <a:pt x="132" y="230"/>
                    </a:lnTo>
                    <a:lnTo>
                      <a:pt x="151" y="237"/>
                    </a:lnTo>
                    <a:lnTo>
                      <a:pt x="162" y="241"/>
                    </a:lnTo>
                    <a:lnTo>
                      <a:pt x="170" y="241"/>
                    </a:lnTo>
                    <a:lnTo>
                      <a:pt x="175" y="235"/>
                    </a:lnTo>
                    <a:lnTo>
                      <a:pt x="177" y="228"/>
                    </a:lnTo>
                    <a:lnTo>
                      <a:pt x="175" y="218"/>
                    </a:lnTo>
                    <a:lnTo>
                      <a:pt x="175" y="207"/>
                    </a:lnTo>
                    <a:lnTo>
                      <a:pt x="172" y="195"/>
                    </a:lnTo>
                    <a:lnTo>
                      <a:pt x="170" y="182"/>
                    </a:lnTo>
                    <a:lnTo>
                      <a:pt x="168" y="171"/>
                    </a:lnTo>
                    <a:lnTo>
                      <a:pt x="166" y="161"/>
                    </a:lnTo>
                    <a:lnTo>
                      <a:pt x="164" y="150"/>
                    </a:lnTo>
                    <a:lnTo>
                      <a:pt x="162" y="140"/>
                    </a:lnTo>
                    <a:lnTo>
                      <a:pt x="160" y="127"/>
                    </a:lnTo>
                    <a:lnTo>
                      <a:pt x="160" y="117"/>
                    </a:lnTo>
                    <a:lnTo>
                      <a:pt x="160" y="108"/>
                    </a:lnTo>
                    <a:lnTo>
                      <a:pt x="164" y="100"/>
                    </a:lnTo>
                    <a:lnTo>
                      <a:pt x="168" y="98"/>
                    </a:lnTo>
                    <a:lnTo>
                      <a:pt x="173" y="95"/>
                    </a:lnTo>
                    <a:lnTo>
                      <a:pt x="179" y="93"/>
                    </a:lnTo>
                    <a:lnTo>
                      <a:pt x="183" y="91"/>
                    </a:lnTo>
                    <a:lnTo>
                      <a:pt x="181" y="116"/>
                    </a:lnTo>
                    <a:lnTo>
                      <a:pt x="181" y="135"/>
                    </a:lnTo>
                    <a:lnTo>
                      <a:pt x="185" y="152"/>
                    </a:lnTo>
                    <a:lnTo>
                      <a:pt x="189" y="169"/>
                    </a:lnTo>
                    <a:lnTo>
                      <a:pt x="192" y="184"/>
                    </a:lnTo>
                    <a:lnTo>
                      <a:pt x="194" y="203"/>
                    </a:lnTo>
                    <a:lnTo>
                      <a:pt x="196" y="222"/>
                    </a:lnTo>
                    <a:lnTo>
                      <a:pt x="194" y="249"/>
                    </a:lnTo>
                    <a:lnTo>
                      <a:pt x="192" y="250"/>
                    </a:lnTo>
                    <a:lnTo>
                      <a:pt x="191" y="252"/>
                    </a:lnTo>
                    <a:lnTo>
                      <a:pt x="185" y="256"/>
                    </a:lnTo>
                    <a:lnTo>
                      <a:pt x="179" y="258"/>
                    </a:lnTo>
                    <a:lnTo>
                      <a:pt x="172" y="260"/>
                    </a:lnTo>
                    <a:lnTo>
                      <a:pt x="166" y="262"/>
                    </a:lnTo>
                    <a:lnTo>
                      <a:pt x="158" y="262"/>
                    </a:lnTo>
                    <a:lnTo>
                      <a:pt x="153" y="262"/>
                    </a:lnTo>
                    <a:lnTo>
                      <a:pt x="114" y="245"/>
                    </a:lnTo>
                    <a:lnTo>
                      <a:pt x="84" y="222"/>
                    </a:lnTo>
                    <a:lnTo>
                      <a:pt x="57" y="197"/>
                    </a:lnTo>
                    <a:lnTo>
                      <a:pt x="38" y="169"/>
                    </a:lnTo>
                    <a:lnTo>
                      <a:pt x="21" y="136"/>
                    </a:lnTo>
                    <a:lnTo>
                      <a:pt x="12" y="104"/>
                    </a:lnTo>
                    <a:lnTo>
                      <a:pt x="4" y="72"/>
                    </a:lnTo>
                    <a:lnTo>
                      <a:pt x="2" y="41"/>
                    </a:lnTo>
                    <a:lnTo>
                      <a:pt x="2" y="36"/>
                    </a:lnTo>
                    <a:lnTo>
                      <a:pt x="2" y="28"/>
                    </a:lnTo>
                    <a:lnTo>
                      <a:pt x="0" y="24"/>
                    </a:lnTo>
                    <a:lnTo>
                      <a:pt x="2" y="19"/>
                    </a:lnTo>
                    <a:lnTo>
                      <a:pt x="2" y="13"/>
                    </a:lnTo>
                    <a:lnTo>
                      <a:pt x="4" y="9"/>
                    </a:lnTo>
                    <a:lnTo>
                      <a:pt x="6" y="3"/>
                    </a:lnTo>
                    <a:lnTo>
                      <a:pt x="14"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09" name="Freeform 216"/>
              <p:cNvSpPr>
                <a:spLocks/>
              </p:cNvSpPr>
              <p:nvPr/>
            </p:nvSpPr>
            <p:spPr bwMode="auto">
              <a:xfrm>
                <a:off x="1758" y="1004"/>
                <a:ext cx="136" cy="91"/>
              </a:xfrm>
              <a:custGeom>
                <a:avLst/>
                <a:gdLst>
                  <a:gd name="T0" fmla="*/ 1 w 271"/>
                  <a:gd name="T1" fmla="*/ 0 h 183"/>
                  <a:gd name="T2" fmla="*/ 1 w 271"/>
                  <a:gd name="T3" fmla="*/ 0 h 183"/>
                  <a:gd name="T4" fmla="*/ 1 w 271"/>
                  <a:gd name="T5" fmla="*/ 0 h 183"/>
                  <a:gd name="T6" fmla="*/ 1 w 271"/>
                  <a:gd name="T7" fmla="*/ 0 h 183"/>
                  <a:gd name="T8" fmla="*/ 1 w 271"/>
                  <a:gd name="T9" fmla="*/ 0 h 183"/>
                  <a:gd name="T10" fmla="*/ 1 w 271"/>
                  <a:gd name="T11" fmla="*/ 0 h 183"/>
                  <a:gd name="T12" fmla="*/ 1 w 271"/>
                  <a:gd name="T13" fmla="*/ 0 h 183"/>
                  <a:gd name="T14" fmla="*/ 1 w 271"/>
                  <a:gd name="T15" fmla="*/ 0 h 183"/>
                  <a:gd name="T16" fmla="*/ 1 w 271"/>
                  <a:gd name="T17" fmla="*/ 0 h 183"/>
                  <a:gd name="T18" fmla="*/ 1 w 271"/>
                  <a:gd name="T19" fmla="*/ 0 h 183"/>
                  <a:gd name="T20" fmla="*/ 1 w 271"/>
                  <a:gd name="T21" fmla="*/ 0 h 183"/>
                  <a:gd name="T22" fmla="*/ 1 w 271"/>
                  <a:gd name="T23" fmla="*/ 0 h 183"/>
                  <a:gd name="T24" fmla="*/ 1 w 271"/>
                  <a:gd name="T25" fmla="*/ 0 h 183"/>
                  <a:gd name="T26" fmla="*/ 0 w 271"/>
                  <a:gd name="T27" fmla="*/ 0 h 183"/>
                  <a:gd name="T28" fmla="*/ 1 w 271"/>
                  <a:gd name="T29" fmla="*/ 0 h 183"/>
                  <a:gd name="T30" fmla="*/ 1 w 271"/>
                  <a:gd name="T31" fmla="*/ 0 h 183"/>
                  <a:gd name="T32" fmla="*/ 1 w 271"/>
                  <a:gd name="T33" fmla="*/ 0 h 183"/>
                  <a:gd name="T34" fmla="*/ 1 w 271"/>
                  <a:gd name="T35" fmla="*/ 0 h 183"/>
                  <a:gd name="T36" fmla="*/ 1 w 271"/>
                  <a:gd name="T37" fmla="*/ 0 h 183"/>
                  <a:gd name="T38" fmla="*/ 1 w 271"/>
                  <a:gd name="T39" fmla="*/ 0 h 183"/>
                  <a:gd name="T40" fmla="*/ 1 w 271"/>
                  <a:gd name="T41" fmla="*/ 0 h 183"/>
                  <a:gd name="T42" fmla="*/ 1 w 271"/>
                  <a:gd name="T43" fmla="*/ 0 h 183"/>
                  <a:gd name="T44" fmla="*/ 1 w 271"/>
                  <a:gd name="T45" fmla="*/ 0 h 183"/>
                  <a:gd name="T46" fmla="*/ 1 w 271"/>
                  <a:gd name="T47" fmla="*/ 0 h 183"/>
                  <a:gd name="T48" fmla="*/ 1 w 271"/>
                  <a:gd name="T49" fmla="*/ 0 h 183"/>
                  <a:gd name="T50" fmla="*/ 1 w 271"/>
                  <a:gd name="T51" fmla="*/ 0 h 183"/>
                  <a:gd name="T52" fmla="*/ 1 w 271"/>
                  <a:gd name="T53" fmla="*/ 0 h 183"/>
                  <a:gd name="T54" fmla="*/ 1 w 271"/>
                  <a:gd name="T55" fmla="*/ 0 h 18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1"/>
                  <a:gd name="T85" fmla="*/ 0 h 183"/>
                  <a:gd name="T86" fmla="*/ 271 w 271"/>
                  <a:gd name="T87" fmla="*/ 183 h 18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1" h="183">
                    <a:moveTo>
                      <a:pt x="271" y="150"/>
                    </a:moveTo>
                    <a:lnTo>
                      <a:pt x="72" y="6"/>
                    </a:lnTo>
                    <a:lnTo>
                      <a:pt x="70" y="4"/>
                    </a:lnTo>
                    <a:lnTo>
                      <a:pt x="64" y="2"/>
                    </a:lnTo>
                    <a:lnTo>
                      <a:pt x="57" y="0"/>
                    </a:lnTo>
                    <a:lnTo>
                      <a:pt x="49" y="0"/>
                    </a:lnTo>
                    <a:lnTo>
                      <a:pt x="38" y="0"/>
                    </a:lnTo>
                    <a:lnTo>
                      <a:pt x="30" y="2"/>
                    </a:lnTo>
                    <a:lnTo>
                      <a:pt x="21" y="4"/>
                    </a:lnTo>
                    <a:lnTo>
                      <a:pt x="17" y="12"/>
                    </a:lnTo>
                    <a:lnTo>
                      <a:pt x="9" y="19"/>
                    </a:lnTo>
                    <a:lnTo>
                      <a:pt x="5" y="27"/>
                    </a:lnTo>
                    <a:lnTo>
                      <a:pt x="2" y="36"/>
                    </a:lnTo>
                    <a:lnTo>
                      <a:pt x="0" y="46"/>
                    </a:lnTo>
                    <a:lnTo>
                      <a:pt x="2" y="52"/>
                    </a:lnTo>
                    <a:lnTo>
                      <a:pt x="5" y="59"/>
                    </a:lnTo>
                    <a:lnTo>
                      <a:pt x="13" y="67"/>
                    </a:lnTo>
                    <a:lnTo>
                      <a:pt x="26" y="72"/>
                    </a:lnTo>
                    <a:lnTo>
                      <a:pt x="45" y="80"/>
                    </a:lnTo>
                    <a:lnTo>
                      <a:pt x="72" y="95"/>
                    </a:lnTo>
                    <a:lnTo>
                      <a:pt x="104" y="112"/>
                    </a:lnTo>
                    <a:lnTo>
                      <a:pt x="138" y="131"/>
                    </a:lnTo>
                    <a:lnTo>
                      <a:pt x="171" y="150"/>
                    </a:lnTo>
                    <a:lnTo>
                      <a:pt x="199" y="166"/>
                    </a:lnTo>
                    <a:lnTo>
                      <a:pt x="218" y="177"/>
                    </a:lnTo>
                    <a:lnTo>
                      <a:pt x="228" y="183"/>
                    </a:lnTo>
                    <a:lnTo>
                      <a:pt x="271" y="150"/>
                    </a:lnTo>
                    <a:close/>
                  </a:path>
                </a:pathLst>
              </a:custGeom>
              <a:solidFill>
                <a:srgbClr val="E6FFE6"/>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10" name="Freeform 217"/>
              <p:cNvSpPr>
                <a:spLocks/>
              </p:cNvSpPr>
              <p:nvPr/>
            </p:nvSpPr>
            <p:spPr bwMode="auto">
              <a:xfrm>
                <a:off x="1851" y="1058"/>
                <a:ext cx="54" cy="35"/>
              </a:xfrm>
              <a:custGeom>
                <a:avLst/>
                <a:gdLst>
                  <a:gd name="T0" fmla="*/ 0 w 106"/>
                  <a:gd name="T1" fmla="*/ 1 h 68"/>
                  <a:gd name="T2" fmla="*/ 1 w 106"/>
                  <a:gd name="T3" fmla="*/ 0 h 68"/>
                  <a:gd name="T4" fmla="*/ 1 w 106"/>
                  <a:gd name="T5" fmla="*/ 1 h 68"/>
                  <a:gd name="T6" fmla="*/ 1 w 106"/>
                  <a:gd name="T7" fmla="*/ 1 h 68"/>
                  <a:gd name="T8" fmla="*/ 0 w 106"/>
                  <a:gd name="T9" fmla="*/ 1 h 68"/>
                  <a:gd name="T10" fmla="*/ 0 w 106"/>
                  <a:gd name="T11" fmla="*/ 1 h 68"/>
                  <a:gd name="T12" fmla="*/ 0 60000 65536"/>
                  <a:gd name="T13" fmla="*/ 0 60000 65536"/>
                  <a:gd name="T14" fmla="*/ 0 60000 65536"/>
                  <a:gd name="T15" fmla="*/ 0 60000 65536"/>
                  <a:gd name="T16" fmla="*/ 0 60000 65536"/>
                  <a:gd name="T17" fmla="*/ 0 60000 65536"/>
                  <a:gd name="T18" fmla="*/ 0 w 106"/>
                  <a:gd name="T19" fmla="*/ 0 h 68"/>
                  <a:gd name="T20" fmla="*/ 106 w 106"/>
                  <a:gd name="T21" fmla="*/ 68 h 68"/>
                </a:gdLst>
                <a:ahLst/>
                <a:cxnLst>
                  <a:cxn ang="T12">
                    <a:pos x="T0" y="T1"/>
                  </a:cxn>
                  <a:cxn ang="T13">
                    <a:pos x="T2" y="T3"/>
                  </a:cxn>
                  <a:cxn ang="T14">
                    <a:pos x="T4" y="T5"/>
                  </a:cxn>
                  <a:cxn ang="T15">
                    <a:pos x="T6" y="T7"/>
                  </a:cxn>
                  <a:cxn ang="T16">
                    <a:pos x="T8" y="T9"/>
                  </a:cxn>
                  <a:cxn ang="T17">
                    <a:pos x="T10" y="T11"/>
                  </a:cxn>
                </a:cxnLst>
                <a:rect l="T18" t="T19" r="T20" b="T21"/>
                <a:pathLst>
                  <a:path w="106" h="68">
                    <a:moveTo>
                      <a:pt x="0" y="43"/>
                    </a:moveTo>
                    <a:lnTo>
                      <a:pt x="32" y="0"/>
                    </a:lnTo>
                    <a:lnTo>
                      <a:pt x="106" y="41"/>
                    </a:lnTo>
                    <a:lnTo>
                      <a:pt x="49" y="68"/>
                    </a:lnTo>
                    <a:lnTo>
                      <a:pt x="0" y="43"/>
                    </a:lnTo>
                    <a:close/>
                  </a:path>
                </a:pathLst>
              </a:custGeom>
              <a:solidFill>
                <a:srgbClr val="FFB3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11" name="Freeform 218"/>
              <p:cNvSpPr>
                <a:spLocks/>
              </p:cNvSpPr>
              <p:nvPr/>
            </p:nvSpPr>
            <p:spPr bwMode="auto">
              <a:xfrm>
                <a:off x="1763" y="1032"/>
                <a:ext cx="116" cy="67"/>
              </a:xfrm>
              <a:custGeom>
                <a:avLst/>
                <a:gdLst>
                  <a:gd name="T0" fmla="*/ 1 w 232"/>
                  <a:gd name="T1" fmla="*/ 0 h 135"/>
                  <a:gd name="T2" fmla="*/ 1 w 232"/>
                  <a:gd name="T3" fmla="*/ 0 h 135"/>
                  <a:gd name="T4" fmla="*/ 1 w 232"/>
                  <a:gd name="T5" fmla="*/ 0 h 135"/>
                  <a:gd name="T6" fmla="*/ 1 w 232"/>
                  <a:gd name="T7" fmla="*/ 0 h 135"/>
                  <a:gd name="T8" fmla="*/ 1 w 232"/>
                  <a:gd name="T9" fmla="*/ 0 h 135"/>
                  <a:gd name="T10" fmla="*/ 1 w 232"/>
                  <a:gd name="T11" fmla="*/ 0 h 135"/>
                  <a:gd name="T12" fmla="*/ 1 w 232"/>
                  <a:gd name="T13" fmla="*/ 0 h 135"/>
                  <a:gd name="T14" fmla="*/ 1 w 232"/>
                  <a:gd name="T15" fmla="*/ 0 h 135"/>
                  <a:gd name="T16" fmla="*/ 1 w 232"/>
                  <a:gd name="T17" fmla="*/ 0 h 135"/>
                  <a:gd name="T18" fmla="*/ 1 w 232"/>
                  <a:gd name="T19" fmla="*/ 0 h 135"/>
                  <a:gd name="T20" fmla="*/ 1 w 232"/>
                  <a:gd name="T21" fmla="*/ 0 h 135"/>
                  <a:gd name="T22" fmla="*/ 1 w 232"/>
                  <a:gd name="T23" fmla="*/ 0 h 135"/>
                  <a:gd name="T24" fmla="*/ 1 w 232"/>
                  <a:gd name="T25" fmla="*/ 0 h 135"/>
                  <a:gd name="T26" fmla="*/ 1 w 232"/>
                  <a:gd name="T27" fmla="*/ 0 h 135"/>
                  <a:gd name="T28" fmla="*/ 1 w 232"/>
                  <a:gd name="T29" fmla="*/ 0 h 135"/>
                  <a:gd name="T30" fmla="*/ 1 w 232"/>
                  <a:gd name="T31" fmla="*/ 0 h 135"/>
                  <a:gd name="T32" fmla="*/ 1 w 232"/>
                  <a:gd name="T33" fmla="*/ 0 h 135"/>
                  <a:gd name="T34" fmla="*/ 1 w 232"/>
                  <a:gd name="T35" fmla="*/ 0 h 135"/>
                  <a:gd name="T36" fmla="*/ 1 w 232"/>
                  <a:gd name="T37" fmla="*/ 0 h 135"/>
                  <a:gd name="T38" fmla="*/ 1 w 232"/>
                  <a:gd name="T39" fmla="*/ 0 h 135"/>
                  <a:gd name="T40" fmla="*/ 1 w 232"/>
                  <a:gd name="T41" fmla="*/ 0 h 135"/>
                  <a:gd name="T42" fmla="*/ 1 w 232"/>
                  <a:gd name="T43" fmla="*/ 0 h 135"/>
                  <a:gd name="T44" fmla="*/ 1 w 232"/>
                  <a:gd name="T45" fmla="*/ 0 h 135"/>
                  <a:gd name="T46" fmla="*/ 1 w 232"/>
                  <a:gd name="T47" fmla="*/ 0 h 135"/>
                  <a:gd name="T48" fmla="*/ 1 w 232"/>
                  <a:gd name="T49" fmla="*/ 0 h 135"/>
                  <a:gd name="T50" fmla="*/ 1 w 232"/>
                  <a:gd name="T51" fmla="*/ 0 h 135"/>
                  <a:gd name="T52" fmla="*/ 1 w 232"/>
                  <a:gd name="T53" fmla="*/ 0 h 135"/>
                  <a:gd name="T54" fmla="*/ 1 w 232"/>
                  <a:gd name="T55" fmla="*/ 0 h 135"/>
                  <a:gd name="T56" fmla="*/ 0 w 232"/>
                  <a:gd name="T57" fmla="*/ 0 h 135"/>
                  <a:gd name="T58" fmla="*/ 1 w 232"/>
                  <a:gd name="T59" fmla="*/ 0 h 135"/>
                  <a:gd name="T60" fmla="*/ 1 w 232"/>
                  <a:gd name="T61" fmla="*/ 0 h 135"/>
                  <a:gd name="T62" fmla="*/ 1 w 232"/>
                  <a:gd name="T63" fmla="*/ 0 h 135"/>
                  <a:gd name="T64" fmla="*/ 1 w 232"/>
                  <a:gd name="T65" fmla="*/ 0 h 135"/>
                  <a:gd name="T66" fmla="*/ 1 w 232"/>
                  <a:gd name="T67" fmla="*/ 0 h 13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2"/>
                  <a:gd name="T103" fmla="*/ 0 h 135"/>
                  <a:gd name="T104" fmla="*/ 232 w 232"/>
                  <a:gd name="T105" fmla="*/ 135 h 13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2" h="135">
                    <a:moveTo>
                      <a:pt x="17" y="0"/>
                    </a:moveTo>
                    <a:lnTo>
                      <a:pt x="44" y="12"/>
                    </a:lnTo>
                    <a:lnTo>
                      <a:pt x="70" y="25"/>
                    </a:lnTo>
                    <a:lnTo>
                      <a:pt x="93" y="36"/>
                    </a:lnTo>
                    <a:lnTo>
                      <a:pt x="120" y="52"/>
                    </a:lnTo>
                    <a:lnTo>
                      <a:pt x="145" y="65"/>
                    </a:lnTo>
                    <a:lnTo>
                      <a:pt x="171" y="82"/>
                    </a:lnTo>
                    <a:lnTo>
                      <a:pt x="200" y="99"/>
                    </a:lnTo>
                    <a:lnTo>
                      <a:pt x="232" y="118"/>
                    </a:lnTo>
                    <a:lnTo>
                      <a:pt x="228" y="120"/>
                    </a:lnTo>
                    <a:lnTo>
                      <a:pt x="226" y="126"/>
                    </a:lnTo>
                    <a:lnTo>
                      <a:pt x="223" y="130"/>
                    </a:lnTo>
                    <a:lnTo>
                      <a:pt x="223" y="135"/>
                    </a:lnTo>
                    <a:lnTo>
                      <a:pt x="207" y="130"/>
                    </a:lnTo>
                    <a:lnTo>
                      <a:pt x="192" y="124"/>
                    </a:lnTo>
                    <a:lnTo>
                      <a:pt x="177" y="114"/>
                    </a:lnTo>
                    <a:lnTo>
                      <a:pt x="162" y="107"/>
                    </a:lnTo>
                    <a:lnTo>
                      <a:pt x="147" y="95"/>
                    </a:lnTo>
                    <a:lnTo>
                      <a:pt x="131" y="88"/>
                    </a:lnTo>
                    <a:lnTo>
                      <a:pt x="120" y="78"/>
                    </a:lnTo>
                    <a:lnTo>
                      <a:pt x="107" y="73"/>
                    </a:lnTo>
                    <a:lnTo>
                      <a:pt x="91" y="63"/>
                    </a:lnTo>
                    <a:lnTo>
                      <a:pt x="78" y="57"/>
                    </a:lnTo>
                    <a:lnTo>
                      <a:pt x="63" y="48"/>
                    </a:lnTo>
                    <a:lnTo>
                      <a:pt x="50" y="42"/>
                    </a:lnTo>
                    <a:lnTo>
                      <a:pt x="38" y="33"/>
                    </a:lnTo>
                    <a:lnTo>
                      <a:pt x="25" y="27"/>
                    </a:lnTo>
                    <a:lnTo>
                      <a:pt x="12" y="19"/>
                    </a:lnTo>
                    <a:lnTo>
                      <a:pt x="0" y="14"/>
                    </a:lnTo>
                    <a:lnTo>
                      <a:pt x="2" y="10"/>
                    </a:lnTo>
                    <a:lnTo>
                      <a:pt x="8" y="6"/>
                    </a:lnTo>
                    <a:lnTo>
                      <a:pt x="13" y="2"/>
                    </a:lnTo>
                    <a:lnTo>
                      <a:pt x="17"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12" name="Freeform 219"/>
              <p:cNvSpPr>
                <a:spLocks/>
              </p:cNvSpPr>
              <p:nvPr/>
            </p:nvSpPr>
            <p:spPr bwMode="auto">
              <a:xfrm>
                <a:off x="1755" y="997"/>
                <a:ext cx="149" cy="83"/>
              </a:xfrm>
              <a:custGeom>
                <a:avLst/>
                <a:gdLst>
                  <a:gd name="T0" fmla="*/ 1 w 296"/>
                  <a:gd name="T1" fmla="*/ 1 h 165"/>
                  <a:gd name="T2" fmla="*/ 1 w 296"/>
                  <a:gd name="T3" fmla="*/ 1 h 165"/>
                  <a:gd name="T4" fmla="*/ 1 w 296"/>
                  <a:gd name="T5" fmla="*/ 1 h 165"/>
                  <a:gd name="T6" fmla="*/ 1 w 296"/>
                  <a:gd name="T7" fmla="*/ 1 h 165"/>
                  <a:gd name="T8" fmla="*/ 1 w 296"/>
                  <a:gd name="T9" fmla="*/ 1 h 165"/>
                  <a:gd name="T10" fmla="*/ 1 w 296"/>
                  <a:gd name="T11" fmla="*/ 1 h 165"/>
                  <a:gd name="T12" fmla="*/ 1 w 296"/>
                  <a:gd name="T13" fmla="*/ 1 h 165"/>
                  <a:gd name="T14" fmla="*/ 1 w 296"/>
                  <a:gd name="T15" fmla="*/ 1 h 165"/>
                  <a:gd name="T16" fmla="*/ 1 w 296"/>
                  <a:gd name="T17" fmla="*/ 1 h 165"/>
                  <a:gd name="T18" fmla="*/ 1 w 296"/>
                  <a:gd name="T19" fmla="*/ 0 h 165"/>
                  <a:gd name="T20" fmla="*/ 1 w 296"/>
                  <a:gd name="T21" fmla="*/ 0 h 165"/>
                  <a:gd name="T22" fmla="*/ 1 w 296"/>
                  <a:gd name="T23" fmla="*/ 1 h 165"/>
                  <a:gd name="T24" fmla="*/ 1 w 296"/>
                  <a:gd name="T25" fmla="*/ 1 h 165"/>
                  <a:gd name="T26" fmla="*/ 1 w 296"/>
                  <a:gd name="T27" fmla="*/ 1 h 165"/>
                  <a:gd name="T28" fmla="*/ 1 w 296"/>
                  <a:gd name="T29" fmla="*/ 1 h 165"/>
                  <a:gd name="T30" fmla="*/ 1 w 296"/>
                  <a:gd name="T31" fmla="*/ 1 h 165"/>
                  <a:gd name="T32" fmla="*/ 1 w 296"/>
                  <a:gd name="T33" fmla="*/ 1 h 165"/>
                  <a:gd name="T34" fmla="*/ 0 w 296"/>
                  <a:gd name="T35" fmla="*/ 1 h 165"/>
                  <a:gd name="T36" fmla="*/ 1 w 296"/>
                  <a:gd name="T37" fmla="*/ 1 h 165"/>
                  <a:gd name="T38" fmla="*/ 1 w 296"/>
                  <a:gd name="T39" fmla="*/ 1 h 165"/>
                  <a:gd name="T40" fmla="*/ 1 w 296"/>
                  <a:gd name="T41" fmla="*/ 1 h 165"/>
                  <a:gd name="T42" fmla="*/ 1 w 296"/>
                  <a:gd name="T43" fmla="*/ 1 h 165"/>
                  <a:gd name="T44" fmla="*/ 1 w 296"/>
                  <a:gd name="T45" fmla="*/ 1 h 165"/>
                  <a:gd name="T46" fmla="*/ 1 w 296"/>
                  <a:gd name="T47" fmla="*/ 1 h 165"/>
                  <a:gd name="T48" fmla="*/ 1 w 296"/>
                  <a:gd name="T49" fmla="*/ 1 h 165"/>
                  <a:gd name="T50" fmla="*/ 1 w 296"/>
                  <a:gd name="T51" fmla="*/ 1 h 165"/>
                  <a:gd name="T52" fmla="*/ 1 w 296"/>
                  <a:gd name="T53" fmla="*/ 1 h 165"/>
                  <a:gd name="T54" fmla="*/ 1 w 296"/>
                  <a:gd name="T55" fmla="*/ 1 h 165"/>
                  <a:gd name="T56" fmla="*/ 1 w 296"/>
                  <a:gd name="T57" fmla="*/ 1 h 165"/>
                  <a:gd name="T58" fmla="*/ 1 w 296"/>
                  <a:gd name="T59" fmla="*/ 1 h 165"/>
                  <a:gd name="T60" fmla="*/ 1 w 296"/>
                  <a:gd name="T61" fmla="*/ 1 h 165"/>
                  <a:gd name="T62" fmla="*/ 1 w 296"/>
                  <a:gd name="T63" fmla="*/ 1 h 165"/>
                  <a:gd name="T64" fmla="*/ 1 w 296"/>
                  <a:gd name="T65" fmla="*/ 1 h 165"/>
                  <a:gd name="T66" fmla="*/ 1 w 296"/>
                  <a:gd name="T67" fmla="*/ 1 h 165"/>
                  <a:gd name="T68" fmla="*/ 1 w 296"/>
                  <a:gd name="T69" fmla="*/ 1 h 165"/>
                  <a:gd name="T70" fmla="*/ 1 w 296"/>
                  <a:gd name="T71" fmla="*/ 1 h 1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96"/>
                  <a:gd name="T109" fmla="*/ 0 h 165"/>
                  <a:gd name="T110" fmla="*/ 296 w 296"/>
                  <a:gd name="T111" fmla="*/ 165 h 16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96" h="165">
                    <a:moveTo>
                      <a:pt x="296" y="156"/>
                    </a:moveTo>
                    <a:lnTo>
                      <a:pt x="268" y="137"/>
                    </a:lnTo>
                    <a:lnTo>
                      <a:pt x="239" y="118"/>
                    </a:lnTo>
                    <a:lnTo>
                      <a:pt x="209" y="97"/>
                    </a:lnTo>
                    <a:lnTo>
                      <a:pt x="179" y="78"/>
                    </a:lnTo>
                    <a:lnTo>
                      <a:pt x="150" y="55"/>
                    </a:lnTo>
                    <a:lnTo>
                      <a:pt x="120" y="36"/>
                    </a:lnTo>
                    <a:lnTo>
                      <a:pt x="89" y="19"/>
                    </a:lnTo>
                    <a:lnTo>
                      <a:pt x="63" y="4"/>
                    </a:lnTo>
                    <a:lnTo>
                      <a:pt x="55" y="0"/>
                    </a:lnTo>
                    <a:lnTo>
                      <a:pt x="46" y="0"/>
                    </a:lnTo>
                    <a:lnTo>
                      <a:pt x="38" y="2"/>
                    </a:lnTo>
                    <a:lnTo>
                      <a:pt x="30" y="6"/>
                    </a:lnTo>
                    <a:lnTo>
                      <a:pt x="21" y="11"/>
                    </a:lnTo>
                    <a:lnTo>
                      <a:pt x="15" y="19"/>
                    </a:lnTo>
                    <a:lnTo>
                      <a:pt x="9" y="28"/>
                    </a:lnTo>
                    <a:lnTo>
                      <a:pt x="6" y="36"/>
                    </a:lnTo>
                    <a:lnTo>
                      <a:pt x="0" y="59"/>
                    </a:lnTo>
                    <a:lnTo>
                      <a:pt x="6" y="74"/>
                    </a:lnTo>
                    <a:lnTo>
                      <a:pt x="19" y="84"/>
                    </a:lnTo>
                    <a:lnTo>
                      <a:pt x="36" y="87"/>
                    </a:lnTo>
                    <a:lnTo>
                      <a:pt x="55" y="84"/>
                    </a:lnTo>
                    <a:lnTo>
                      <a:pt x="72" y="76"/>
                    </a:lnTo>
                    <a:lnTo>
                      <a:pt x="85" y="61"/>
                    </a:lnTo>
                    <a:lnTo>
                      <a:pt x="91" y="44"/>
                    </a:lnTo>
                    <a:lnTo>
                      <a:pt x="112" y="59"/>
                    </a:lnTo>
                    <a:lnTo>
                      <a:pt x="137" y="76"/>
                    </a:lnTo>
                    <a:lnTo>
                      <a:pt x="162" y="93"/>
                    </a:lnTo>
                    <a:lnTo>
                      <a:pt x="188" y="110"/>
                    </a:lnTo>
                    <a:lnTo>
                      <a:pt x="213" y="125"/>
                    </a:lnTo>
                    <a:lnTo>
                      <a:pt x="239" y="141"/>
                    </a:lnTo>
                    <a:lnTo>
                      <a:pt x="262" y="154"/>
                    </a:lnTo>
                    <a:lnTo>
                      <a:pt x="285" y="165"/>
                    </a:lnTo>
                    <a:lnTo>
                      <a:pt x="291" y="160"/>
                    </a:lnTo>
                    <a:lnTo>
                      <a:pt x="296" y="156"/>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13" name="Freeform 220"/>
              <p:cNvSpPr>
                <a:spLocks/>
              </p:cNvSpPr>
              <p:nvPr/>
            </p:nvSpPr>
            <p:spPr bwMode="auto">
              <a:xfrm>
                <a:off x="1792" y="1068"/>
                <a:ext cx="167" cy="219"/>
              </a:xfrm>
              <a:custGeom>
                <a:avLst/>
                <a:gdLst>
                  <a:gd name="T0" fmla="*/ 0 w 335"/>
                  <a:gd name="T1" fmla="*/ 0 h 439"/>
                  <a:gd name="T2" fmla="*/ 0 w 335"/>
                  <a:gd name="T3" fmla="*/ 0 h 439"/>
                  <a:gd name="T4" fmla="*/ 0 w 335"/>
                  <a:gd name="T5" fmla="*/ 0 h 439"/>
                  <a:gd name="T6" fmla="*/ 0 w 335"/>
                  <a:gd name="T7" fmla="*/ 0 h 439"/>
                  <a:gd name="T8" fmla="*/ 0 w 335"/>
                  <a:gd name="T9" fmla="*/ 0 h 439"/>
                  <a:gd name="T10" fmla="*/ 0 w 335"/>
                  <a:gd name="T11" fmla="*/ 0 h 439"/>
                  <a:gd name="T12" fmla="*/ 0 w 335"/>
                  <a:gd name="T13" fmla="*/ 0 h 439"/>
                  <a:gd name="T14" fmla="*/ 0 w 335"/>
                  <a:gd name="T15" fmla="*/ 0 h 439"/>
                  <a:gd name="T16" fmla="*/ 0 w 335"/>
                  <a:gd name="T17" fmla="*/ 0 h 439"/>
                  <a:gd name="T18" fmla="*/ 0 w 335"/>
                  <a:gd name="T19" fmla="*/ 0 h 439"/>
                  <a:gd name="T20" fmla="*/ 0 w 335"/>
                  <a:gd name="T21" fmla="*/ 0 h 439"/>
                  <a:gd name="T22" fmla="*/ 0 w 335"/>
                  <a:gd name="T23" fmla="*/ 0 h 439"/>
                  <a:gd name="T24" fmla="*/ 0 w 335"/>
                  <a:gd name="T25" fmla="*/ 0 h 439"/>
                  <a:gd name="T26" fmla="*/ 0 w 335"/>
                  <a:gd name="T27" fmla="*/ 0 h 439"/>
                  <a:gd name="T28" fmla="*/ 0 w 335"/>
                  <a:gd name="T29" fmla="*/ 0 h 439"/>
                  <a:gd name="T30" fmla="*/ 0 w 335"/>
                  <a:gd name="T31" fmla="*/ 0 h 439"/>
                  <a:gd name="T32" fmla="*/ 0 w 335"/>
                  <a:gd name="T33" fmla="*/ 0 h 439"/>
                  <a:gd name="T34" fmla="*/ 0 w 335"/>
                  <a:gd name="T35" fmla="*/ 0 h 439"/>
                  <a:gd name="T36" fmla="*/ 0 w 335"/>
                  <a:gd name="T37" fmla="*/ 0 h 439"/>
                  <a:gd name="T38" fmla="*/ 0 w 335"/>
                  <a:gd name="T39" fmla="*/ 0 h 439"/>
                  <a:gd name="T40" fmla="*/ 0 w 335"/>
                  <a:gd name="T41" fmla="*/ 0 h 439"/>
                  <a:gd name="T42" fmla="*/ 0 w 335"/>
                  <a:gd name="T43" fmla="*/ 0 h 439"/>
                  <a:gd name="T44" fmla="*/ 0 w 335"/>
                  <a:gd name="T45" fmla="*/ 0 h 439"/>
                  <a:gd name="T46" fmla="*/ 0 w 335"/>
                  <a:gd name="T47" fmla="*/ 0 h 439"/>
                  <a:gd name="T48" fmla="*/ 0 w 335"/>
                  <a:gd name="T49" fmla="*/ 0 h 439"/>
                  <a:gd name="T50" fmla="*/ 0 w 335"/>
                  <a:gd name="T51" fmla="*/ 0 h 439"/>
                  <a:gd name="T52" fmla="*/ 0 w 335"/>
                  <a:gd name="T53" fmla="*/ 0 h 439"/>
                  <a:gd name="T54" fmla="*/ 0 w 335"/>
                  <a:gd name="T55" fmla="*/ 0 h 439"/>
                  <a:gd name="T56" fmla="*/ 0 w 335"/>
                  <a:gd name="T57" fmla="*/ 0 h 439"/>
                  <a:gd name="T58" fmla="*/ 0 w 335"/>
                  <a:gd name="T59" fmla="*/ 0 h 439"/>
                  <a:gd name="T60" fmla="*/ 0 w 335"/>
                  <a:gd name="T61" fmla="*/ 0 h 439"/>
                  <a:gd name="T62" fmla="*/ 0 w 335"/>
                  <a:gd name="T63" fmla="*/ 0 h 439"/>
                  <a:gd name="T64" fmla="*/ 0 w 335"/>
                  <a:gd name="T65" fmla="*/ 0 h 439"/>
                  <a:gd name="T66" fmla="*/ 0 w 335"/>
                  <a:gd name="T67" fmla="*/ 0 h 439"/>
                  <a:gd name="T68" fmla="*/ 0 w 335"/>
                  <a:gd name="T69" fmla="*/ 0 h 439"/>
                  <a:gd name="T70" fmla="*/ 0 w 335"/>
                  <a:gd name="T71" fmla="*/ 0 h 439"/>
                  <a:gd name="T72" fmla="*/ 0 w 335"/>
                  <a:gd name="T73" fmla="*/ 0 h 439"/>
                  <a:gd name="T74" fmla="*/ 0 w 335"/>
                  <a:gd name="T75" fmla="*/ 0 h 4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35"/>
                  <a:gd name="T115" fmla="*/ 0 h 439"/>
                  <a:gd name="T116" fmla="*/ 335 w 335"/>
                  <a:gd name="T117" fmla="*/ 439 h 43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35" h="439">
                    <a:moveTo>
                      <a:pt x="236" y="3"/>
                    </a:moveTo>
                    <a:lnTo>
                      <a:pt x="270" y="0"/>
                    </a:lnTo>
                    <a:lnTo>
                      <a:pt x="299" y="7"/>
                    </a:lnTo>
                    <a:lnTo>
                      <a:pt x="318" y="22"/>
                    </a:lnTo>
                    <a:lnTo>
                      <a:pt x="331" y="47"/>
                    </a:lnTo>
                    <a:lnTo>
                      <a:pt x="335" y="74"/>
                    </a:lnTo>
                    <a:lnTo>
                      <a:pt x="331" y="104"/>
                    </a:lnTo>
                    <a:lnTo>
                      <a:pt x="318" y="138"/>
                    </a:lnTo>
                    <a:lnTo>
                      <a:pt x="297" y="173"/>
                    </a:lnTo>
                    <a:lnTo>
                      <a:pt x="281" y="188"/>
                    </a:lnTo>
                    <a:lnTo>
                      <a:pt x="270" y="201"/>
                    </a:lnTo>
                    <a:lnTo>
                      <a:pt x="259" y="212"/>
                    </a:lnTo>
                    <a:lnTo>
                      <a:pt x="249" y="224"/>
                    </a:lnTo>
                    <a:lnTo>
                      <a:pt x="238" y="235"/>
                    </a:lnTo>
                    <a:lnTo>
                      <a:pt x="228" y="245"/>
                    </a:lnTo>
                    <a:lnTo>
                      <a:pt x="215" y="258"/>
                    </a:lnTo>
                    <a:lnTo>
                      <a:pt x="200" y="273"/>
                    </a:lnTo>
                    <a:lnTo>
                      <a:pt x="179" y="290"/>
                    </a:lnTo>
                    <a:lnTo>
                      <a:pt x="156" y="309"/>
                    </a:lnTo>
                    <a:lnTo>
                      <a:pt x="131" y="330"/>
                    </a:lnTo>
                    <a:lnTo>
                      <a:pt x="107" y="351"/>
                    </a:lnTo>
                    <a:lnTo>
                      <a:pt x="82" y="372"/>
                    </a:lnTo>
                    <a:lnTo>
                      <a:pt x="57" y="395"/>
                    </a:lnTo>
                    <a:lnTo>
                      <a:pt x="32" y="418"/>
                    </a:lnTo>
                    <a:lnTo>
                      <a:pt x="10" y="439"/>
                    </a:lnTo>
                    <a:lnTo>
                      <a:pt x="6" y="437"/>
                    </a:lnTo>
                    <a:lnTo>
                      <a:pt x="4" y="433"/>
                    </a:lnTo>
                    <a:lnTo>
                      <a:pt x="2" y="429"/>
                    </a:lnTo>
                    <a:lnTo>
                      <a:pt x="0" y="427"/>
                    </a:lnTo>
                    <a:lnTo>
                      <a:pt x="15" y="406"/>
                    </a:lnTo>
                    <a:lnTo>
                      <a:pt x="38" y="384"/>
                    </a:lnTo>
                    <a:lnTo>
                      <a:pt x="63" y="359"/>
                    </a:lnTo>
                    <a:lnTo>
                      <a:pt x="90" y="336"/>
                    </a:lnTo>
                    <a:lnTo>
                      <a:pt x="118" y="311"/>
                    </a:lnTo>
                    <a:lnTo>
                      <a:pt x="147" y="289"/>
                    </a:lnTo>
                    <a:lnTo>
                      <a:pt x="169" y="268"/>
                    </a:lnTo>
                    <a:lnTo>
                      <a:pt x="192" y="249"/>
                    </a:lnTo>
                    <a:lnTo>
                      <a:pt x="211" y="230"/>
                    </a:lnTo>
                    <a:lnTo>
                      <a:pt x="228" y="214"/>
                    </a:lnTo>
                    <a:lnTo>
                      <a:pt x="242" y="201"/>
                    </a:lnTo>
                    <a:lnTo>
                      <a:pt x="253" y="188"/>
                    </a:lnTo>
                    <a:lnTo>
                      <a:pt x="264" y="173"/>
                    </a:lnTo>
                    <a:lnTo>
                      <a:pt x="276" y="157"/>
                    </a:lnTo>
                    <a:lnTo>
                      <a:pt x="289" y="136"/>
                    </a:lnTo>
                    <a:lnTo>
                      <a:pt x="304" y="114"/>
                    </a:lnTo>
                    <a:lnTo>
                      <a:pt x="316" y="83"/>
                    </a:lnTo>
                    <a:lnTo>
                      <a:pt x="314" y="59"/>
                    </a:lnTo>
                    <a:lnTo>
                      <a:pt x="302" y="40"/>
                    </a:lnTo>
                    <a:lnTo>
                      <a:pt x="287" y="26"/>
                    </a:lnTo>
                    <a:lnTo>
                      <a:pt x="264" y="20"/>
                    </a:lnTo>
                    <a:lnTo>
                      <a:pt x="238" y="20"/>
                    </a:lnTo>
                    <a:lnTo>
                      <a:pt x="213" y="26"/>
                    </a:lnTo>
                    <a:lnTo>
                      <a:pt x="192" y="43"/>
                    </a:lnTo>
                    <a:lnTo>
                      <a:pt x="183" y="51"/>
                    </a:lnTo>
                    <a:lnTo>
                      <a:pt x="173" y="57"/>
                    </a:lnTo>
                    <a:lnTo>
                      <a:pt x="166" y="62"/>
                    </a:lnTo>
                    <a:lnTo>
                      <a:pt x="160" y="68"/>
                    </a:lnTo>
                    <a:lnTo>
                      <a:pt x="152" y="74"/>
                    </a:lnTo>
                    <a:lnTo>
                      <a:pt x="145" y="85"/>
                    </a:lnTo>
                    <a:lnTo>
                      <a:pt x="139" y="87"/>
                    </a:lnTo>
                    <a:lnTo>
                      <a:pt x="135" y="87"/>
                    </a:lnTo>
                    <a:lnTo>
                      <a:pt x="129" y="87"/>
                    </a:lnTo>
                    <a:lnTo>
                      <a:pt x="126" y="87"/>
                    </a:lnTo>
                    <a:lnTo>
                      <a:pt x="122" y="83"/>
                    </a:lnTo>
                    <a:lnTo>
                      <a:pt x="122" y="79"/>
                    </a:lnTo>
                    <a:lnTo>
                      <a:pt x="126" y="74"/>
                    </a:lnTo>
                    <a:lnTo>
                      <a:pt x="135" y="66"/>
                    </a:lnTo>
                    <a:lnTo>
                      <a:pt x="147" y="55"/>
                    </a:lnTo>
                    <a:lnTo>
                      <a:pt x="160" y="45"/>
                    </a:lnTo>
                    <a:lnTo>
                      <a:pt x="171" y="36"/>
                    </a:lnTo>
                    <a:lnTo>
                      <a:pt x="183" y="26"/>
                    </a:lnTo>
                    <a:lnTo>
                      <a:pt x="196" y="19"/>
                    </a:lnTo>
                    <a:lnTo>
                      <a:pt x="207" y="13"/>
                    </a:lnTo>
                    <a:lnTo>
                      <a:pt x="221" y="7"/>
                    </a:lnTo>
                    <a:lnTo>
                      <a:pt x="236" y="3"/>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14" name="Freeform 221"/>
              <p:cNvSpPr>
                <a:spLocks/>
              </p:cNvSpPr>
              <p:nvPr/>
            </p:nvSpPr>
            <p:spPr bwMode="auto">
              <a:xfrm>
                <a:off x="2004" y="914"/>
                <a:ext cx="41" cy="35"/>
              </a:xfrm>
              <a:custGeom>
                <a:avLst/>
                <a:gdLst>
                  <a:gd name="T0" fmla="*/ 1 w 82"/>
                  <a:gd name="T1" fmla="*/ 1 h 70"/>
                  <a:gd name="T2" fmla="*/ 1 w 82"/>
                  <a:gd name="T3" fmla="*/ 1 h 70"/>
                  <a:gd name="T4" fmla="*/ 0 w 82"/>
                  <a:gd name="T5" fmla="*/ 1 h 70"/>
                  <a:gd name="T6" fmla="*/ 0 w 82"/>
                  <a:gd name="T7" fmla="*/ 1 h 70"/>
                  <a:gd name="T8" fmla="*/ 0 w 82"/>
                  <a:gd name="T9" fmla="*/ 1 h 70"/>
                  <a:gd name="T10" fmla="*/ 1 w 82"/>
                  <a:gd name="T11" fmla="*/ 1 h 70"/>
                  <a:gd name="T12" fmla="*/ 1 w 82"/>
                  <a:gd name="T13" fmla="*/ 1 h 70"/>
                  <a:gd name="T14" fmla="*/ 1 w 82"/>
                  <a:gd name="T15" fmla="*/ 1 h 70"/>
                  <a:gd name="T16" fmla="*/ 1 w 82"/>
                  <a:gd name="T17" fmla="*/ 1 h 70"/>
                  <a:gd name="T18" fmla="*/ 1 w 82"/>
                  <a:gd name="T19" fmla="*/ 1 h 70"/>
                  <a:gd name="T20" fmla="*/ 1 w 82"/>
                  <a:gd name="T21" fmla="*/ 1 h 70"/>
                  <a:gd name="T22" fmla="*/ 1 w 82"/>
                  <a:gd name="T23" fmla="*/ 1 h 70"/>
                  <a:gd name="T24" fmla="*/ 1 w 82"/>
                  <a:gd name="T25" fmla="*/ 1 h 70"/>
                  <a:gd name="T26" fmla="*/ 1 w 82"/>
                  <a:gd name="T27" fmla="*/ 1 h 70"/>
                  <a:gd name="T28" fmla="*/ 1 w 82"/>
                  <a:gd name="T29" fmla="*/ 1 h 70"/>
                  <a:gd name="T30" fmla="*/ 1 w 82"/>
                  <a:gd name="T31" fmla="*/ 1 h 70"/>
                  <a:gd name="T32" fmla="*/ 1 w 82"/>
                  <a:gd name="T33" fmla="*/ 1 h 70"/>
                  <a:gd name="T34" fmla="*/ 1 w 82"/>
                  <a:gd name="T35" fmla="*/ 1 h 70"/>
                  <a:gd name="T36" fmla="*/ 1 w 82"/>
                  <a:gd name="T37" fmla="*/ 1 h 70"/>
                  <a:gd name="T38" fmla="*/ 1 w 82"/>
                  <a:gd name="T39" fmla="*/ 1 h 70"/>
                  <a:gd name="T40" fmla="*/ 1 w 82"/>
                  <a:gd name="T41" fmla="*/ 1 h 70"/>
                  <a:gd name="T42" fmla="*/ 1 w 82"/>
                  <a:gd name="T43" fmla="*/ 1 h 70"/>
                  <a:gd name="T44" fmla="*/ 1 w 82"/>
                  <a:gd name="T45" fmla="*/ 1 h 70"/>
                  <a:gd name="T46" fmla="*/ 1 w 82"/>
                  <a:gd name="T47" fmla="*/ 1 h 70"/>
                  <a:gd name="T48" fmla="*/ 1 w 82"/>
                  <a:gd name="T49" fmla="*/ 1 h 70"/>
                  <a:gd name="T50" fmla="*/ 1 w 82"/>
                  <a:gd name="T51" fmla="*/ 1 h 70"/>
                  <a:gd name="T52" fmla="*/ 1 w 82"/>
                  <a:gd name="T53" fmla="*/ 1 h 70"/>
                  <a:gd name="T54" fmla="*/ 1 w 82"/>
                  <a:gd name="T55" fmla="*/ 1 h 70"/>
                  <a:gd name="T56" fmla="*/ 1 w 82"/>
                  <a:gd name="T57" fmla="*/ 0 h 70"/>
                  <a:gd name="T58" fmla="*/ 1 w 82"/>
                  <a:gd name="T59" fmla="*/ 0 h 70"/>
                  <a:gd name="T60" fmla="*/ 1 w 82"/>
                  <a:gd name="T61" fmla="*/ 1 h 70"/>
                  <a:gd name="T62" fmla="*/ 1 w 82"/>
                  <a:gd name="T63" fmla="*/ 1 h 7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2"/>
                  <a:gd name="T97" fmla="*/ 0 h 70"/>
                  <a:gd name="T98" fmla="*/ 82 w 82"/>
                  <a:gd name="T99" fmla="*/ 70 h 7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2" h="70">
                    <a:moveTo>
                      <a:pt x="2" y="2"/>
                    </a:moveTo>
                    <a:lnTo>
                      <a:pt x="2" y="3"/>
                    </a:lnTo>
                    <a:lnTo>
                      <a:pt x="0" y="11"/>
                    </a:lnTo>
                    <a:lnTo>
                      <a:pt x="0" y="15"/>
                    </a:lnTo>
                    <a:lnTo>
                      <a:pt x="0" y="22"/>
                    </a:lnTo>
                    <a:lnTo>
                      <a:pt x="2" y="28"/>
                    </a:lnTo>
                    <a:lnTo>
                      <a:pt x="4" y="38"/>
                    </a:lnTo>
                    <a:lnTo>
                      <a:pt x="7" y="45"/>
                    </a:lnTo>
                    <a:lnTo>
                      <a:pt x="11" y="53"/>
                    </a:lnTo>
                    <a:lnTo>
                      <a:pt x="15" y="59"/>
                    </a:lnTo>
                    <a:lnTo>
                      <a:pt x="21" y="66"/>
                    </a:lnTo>
                    <a:lnTo>
                      <a:pt x="28" y="68"/>
                    </a:lnTo>
                    <a:lnTo>
                      <a:pt x="36" y="70"/>
                    </a:lnTo>
                    <a:lnTo>
                      <a:pt x="46" y="68"/>
                    </a:lnTo>
                    <a:lnTo>
                      <a:pt x="57" y="62"/>
                    </a:lnTo>
                    <a:lnTo>
                      <a:pt x="66" y="53"/>
                    </a:lnTo>
                    <a:lnTo>
                      <a:pt x="74" y="45"/>
                    </a:lnTo>
                    <a:lnTo>
                      <a:pt x="78" y="38"/>
                    </a:lnTo>
                    <a:lnTo>
                      <a:pt x="82" y="32"/>
                    </a:lnTo>
                    <a:lnTo>
                      <a:pt x="82" y="26"/>
                    </a:lnTo>
                    <a:lnTo>
                      <a:pt x="82" y="22"/>
                    </a:lnTo>
                    <a:lnTo>
                      <a:pt x="80" y="19"/>
                    </a:lnTo>
                    <a:lnTo>
                      <a:pt x="78" y="17"/>
                    </a:lnTo>
                    <a:lnTo>
                      <a:pt x="72" y="15"/>
                    </a:lnTo>
                    <a:lnTo>
                      <a:pt x="65" y="13"/>
                    </a:lnTo>
                    <a:lnTo>
                      <a:pt x="51" y="9"/>
                    </a:lnTo>
                    <a:lnTo>
                      <a:pt x="40" y="7"/>
                    </a:lnTo>
                    <a:lnTo>
                      <a:pt x="27" y="2"/>
                    </a:lnTo>
                    <a:lnTo>
                      <a:pt x="15" y="0"/>
                    </a:lnTo>
                    <a:lnTo>
                      <a:pt x="6" y="0"/>
                    </a:lnTo>
                    <a:lnTo>
                      <a:pt x="2" y="2"/>
                    </a:lnTo>
                    <a:close/>
                  </a:path>
                </a:pathLst>
              </a:custGeom>
              <a:solidFill>
                <a:srgbClr val="29BDFF"/>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15" name="Freeform 222"/>
              <p:cNvSpPr>
                <a:spLocks/>
              </p:cNvSpPr>
              <p:nvPr/>
            </p:nvSpPr>
            <p:spPr bwMode="auto">
              <a:xfrm>
                <a:off x="2084" y="932"/>
                <a:ext cx="35" cy="28"/>
              </a:xfrm>
              <a:custGeom>
                <a:avLst/>
                <a:gdLst>
                  <a:gd name="T0" fmla="*/ 1 w 70"/>
                  <a:gd name="T1" fmla="*/ 0 h 57"/>
                  <a:gd name="T2" fmla="*/ 1 w 70"/>
                  <a:gd name="T3" fmla="*/ 0 h 57"/>
                  <a:gd name="T4" fmla="*/ 1 w 70"/>
                  <a:gd name="T5" fmla="*/ 0 h 57"/>
                  <a:gd name="T6" fmla="*/ 1 w 70"/>
                  <a:gd name="T7" fmla="*/ 0 h 57"/>
                  <a:gd name="T8" fmla="*/ 1 w 70"/>
                  <a:gd name="T9" fmla="*/ 0 h 57"/>
                  <a:gd name="T10" fmla="*/ 0 w 70"/>
                  <a:gd name="T11" fmla="*/ 0 h 57"/>
                  <a:gd name="T12" fmla="*/ 0 w 70"/>
                  <a:gd name="T13" fmla="*/ 0 h 57"/>
                  <a:gd name="T14" fmla="*/ 0 w 70"/>
                  <a:gd name="T15" fmla="*/ 0 h 57"/>
                  <a:gd name="T16" fmla="*/ 1 w 70"/>
                  <a:gd name="T17" fmla="*/ 0 h 57"/>
                  <a:gd name="T18" fmla="*/ 1 w 70"/>
                  <a:gd name="T19" fmla="*/ 0 h 57"/>
                  <a:gd name="T20" fmla="*/ 1 w 70"/>
                  <a:gd name="T21" fmla="*/ 0 h 57"/>
                  <a:gd name="T22" fmla="*/ 1 w 70"/>
                  <a:gd name="T23" fmla="*/ 0 h 57"/>
                  <a:gd name="T24" fmla="*/ 1 w 70"/>
                  <a:gd name="T25" fmla="*/ 0 h 57"/>
                  <a:gd name="T26" fmla="*/ 1 w 70"/>
                  <a:gd name="T27" fmla="*/ 0 h 57"/>
                  <a:gd name="T28" fmla="*/ 1 w 70"/>
                  <a:gd name="T29" fmla="*/ 0 h 57"/>
                  <a:gd name="T30" fmla="*/ 1 w 70"/>
                  <a:gd name="T31" fmla="*/ 0 h 57"/>
                  <a:gd name="T32" fmla="*/ 1 w 70"/>
                  <a:gd name="T33" fmla="*/ 0 h 57"/>
                  <a:gd name="T34" fmla="*/ 1 w 70"/>
                  <a:gd name="T35" fmla="*/ 0 h 57"/>
                  <a:gd name="T36" fmla="*/ 1 w 70"/>
                  <a:gd name="T37" fmla="*/ 0 h 57"/>
                  <a:gd name="T38" fmla="*/ 1 w 70"/>
                  <a:gd name="T39" fmla="*/ 0 h 57"/>
                  <a:gd name="T40" fmla="*/ 1 w 70"/>
                  <a:gd name="T41" fmla="*/ 0 h 57"/>
                  <a:gd name="T42" fmla="*/ 1 w 70"/>
                  <a:gd name="T43" fmla="*/ 0 h 57"/>
                  <a:gd name="T44" fmla="*/ 1 w 70"/>
                  <a:gd name="T45" fmla="*/ 0 h 57"/>
                  <a:gd name="T46" fmla="*/ 1 w 70"/>
                  <a:gd name="T47" fmla="*/ 0 h 57"/>
                  <a:gd name="T48" fmla="*/ 1 w 70"/>
                  <a:gd name="T49" fmla="*/ 0 h 57"/>
                  <a:gd name="T50" fmla="*/ 1 w 70"/>
                  <a:gd name="T51" fmla="*/ 0 h 57"/>
                  <a:gd name="T52" fmla="*/ 1 w 70"/>
                  <a:gd name="T53" fmla="*/ 0 h 57"/>
                  <a:gd name="T54" fmla="*/ 1 w 70"/>
                  <a:gd name="T55" fmla="*/ 0 h 57"/>
                  <a:gd name="T56" fmla="*/ 1 w 70"/>
                  <a:gd name="T57" fmla="*/ 0 h 57"/>
                  <a:gd name="T58" fmla="*/ 1 w 70"/>
                  <a:gd name="T59" fmla="*/ 0 h 57"/>
                  <a:gd name="T60" fmla="*/ 1 w 70"/>
                  <a:gd name="T61" fmla="*/ 0 h 57"/>
                  <a:gd name="T62" fmla="*/ 1 w 70"/>
                  <a:gd name="T63" fmla="*/ 0 h 5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0"/>
                  <a:gd name="T97" fmla="*/ 0 h 57"/>
                  <a:gd name="T98" fmla="*/ 70 w 70"/>
                  <a:gd name="T99" fmla="*/ 57 h 5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0" h="57">
                    <a:moveTo>
                      <a:pt x="9" y="2"/>
                    </a:moveTo>
                    <a:lnTo>
                      <a:pt x="7" y="4"/>
                    </a:lnTo>
                    <a:lnTo>
                      <a:pt x="5" y="9"/>
                    </a:lnTo>
                    <a:lnTo>
                      <a:pt x="3" y="17"/>
                    </a:lnTo>
                    <a:lnTo>
                      <a:pt x="1" y="26"/>
                    </a:lnTo>
                    <a:lnTo>
                      <a:pt x="0" y="36"/>
                    </a:lnTo>
                    <a:lnTo>
                      <a:pt x="0" y="45"/>
                    </a:lnTo>
                    <a:lnTo>
                      <a:pt x="0" y="51"/>
                    </a:lnTo>
                    <a:lnTo>
                      <a:pt x="3" y="55"/>
                    </a:lnTo>
                    <a:lnTo>
                      <a:pt x="7" y="55"/>
                    </a:lnTo>
                    <a:lnTo>
                      <a:pt x="13" y="57"/>
                    </a:lnTo>
                    <a:lnTo>
                      <a:pt x="19" y="55"/>
                    </a:lnTo>
                    <a:lnTo>
                      <a:pt x="26" y="55"/>
                    </a:lnTo>
                    <a:lnTo>
                      <a:pt x="32" y="51"/>
                    </a:lnTo>
                    <a:lnTo>
                      <a:pt x="39" y="47"/>
                    </a:lnTo>
                    <a:lnTo>
                      <a:pt x="47" y="42"/>
                    </a:lnTo>
                    <a:lnTo>
                      <a:pt x="55" y="36"/>
                    </a:lnTo>
                    <a:lnTo>
                      <a:pt x="60" y="28"/>
                    </a:lnTo>
                    <a:lnTo>
                      <a:pt x="64" y="23"/>
                    </a:lnTo>
                    <a:lnTo>
                      <a:pt x="68" y="15"/>
                    </a:lnTo>
                    <a:lnTo>
                      <a:pt x="70" y="11"/>
                    </a:lnTo>
                    <a:lnTo>
                      <a:pt x="70" y="4"/>
                    </a:lnTo>
                    <a:lnTo>
                      <a:pt x="66" y="0"/>
                    </a:lnTo>
                    <a:lnTo>
                      <a:pt x="58" y="0"/>
                    </a:lnTo>
                    <a:lnTo>
                      <a:pt x="49" y="0"/>
                    </a:lnTo>
                    <a:lnTo>
                      <a:pt x="39" y="0"/>
                    </a:lnTo>
                    <a:lnTo>
                      <a:pt x="32" y="0"/>
                    </a:lnTo>
                    <a:lnTo>
                      <a:pt x="20" y="0"/>
                    </a:lnTo>
                    <a:lnTo>
                      <a:pt x="15" y="2"/>
                    </a:lnTo>
                    <a:lnTo>
                      <a:pt x="9" y="2"/>
                    </a:lnTo>
                    <a:close/>
                  </a:path>
                </a:pathLst>
              </a:custGeom>
              <a:solidFill>
                <a:srgbClr val="29BDFF"/>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16" name="Freeform 223"/>
              <p:cNvSpPr>
                <a:spLocks/>
              </p:cNvSpPr>
              <p:nvPr/>
            </p:nvSpPr>
            <p:spPr bwMode="auto">
              <a:xfrm>
                <a:off x="1999" y="918"/>
                <a:ext cx="25" cy="34"/>
              </a:xfrm>
              <a:custGeom>
                <a:avLst/>
                <a:gdLst>
                  <a:gd name="T0" fmla="*/ 0 w 52"/>
                  <a:gd name="T1" fmla="*/ 0 h 69"/>
                  <a:gd name="T2" fmla="*/ 0 w 52"/>
                  <a:gd name="T3" fmla="*/ 0 h 69"/>
                  <a:gd name="T4" fmla="*/ 0 w 52"/>
                  <a:gd name="T5" fmla="*/ 0 h 69"/>
                  <a:gd name="T6" fmla="*/ 0 w 52"/>
                  <a:gd name="T7" fmla="*/ 0 h 69"/>
                  <a:gd name="T8" fmla="*/ 0 w 52"/>
                  <a:gd name="T9" fmla="*/ 0 h 69"/>
                  <a:gd name="T10" fmla="*/ 0 w 52"/>
                  <a:gd name="T11" fmla="*/ 0 h 69"/>
                  <a:gd name="T12" fmla="*/ 0 w 52"/>
                  <a:gd name="T13" fmla="*/ 0 h 69"/>
                  <a:gd name="T14" fmla="*/ 0 w 52"/>
                  <a:gd name="T15" fmla="*/ 0 h 69"/>
                  <a:gd name="T16" fmla="*/ 0 w 52"/>
                  <a:gd name="T17" fmla="*/ 0 h 69"/>
                  <a:gd name="T18" fmla="*/ 0 w 52"/>
                  <a:gd name="T19" fmla="*/ 0 h 69"/>
                  <a:gd name="T20" fmla="*/ 0 w 52"/>
                  <a:gd name="T21" fmla="*/ 0 h 69"/>
                  <a:gd name="T22" fmla="*/ 0 w 52"/>
                  <a:gd name="T23" fmla="*/ 0 h 69"/>
                  <a:gd name="T24" fmla="*/ 0 w 52"/>
                  <a:gd name="T25" fmla="*/ 0 h 69"/>
                  <a:gd name="T26" fmla="*/ 0 w 52"/>
                  <a:gd name="T27" fmla="*/ 0 h 69"/>
                  <a:gd name="T28" fmla="*/ 0 w 52"/>
                  <a:gd name="T29" fmla="*/ 0 h 69"/>
                  <a:gd name="T30" fmla="*/ 0 w 52"/>
                  <a:gd name="T31" fmla="*/ 0 h 69"/>
                  <a:gd name="T32" fmla="*/ 0 w 52"/>
                  <a:gd name="T33" fmla="*/ 0 h 69"/>
                  <a:gd name="T34" fmla="*/ 0 w 52"/>
                  <a:gd name="T35" fmla="*/ 0 h 69"/>
                  <a:gd name="T36" fmla="*/ 0 w 52"/>
                  <a:gd name="T37" fmla="*/ 0 h 69"/>
                  <a:gd name="T38" fmla="*/ 0 w 52"/>
                  <a:gd name="T39" fmla="*/ 0 h 69"/>
                  <a:gd name="T40" fmla="*/ 0 w 52"/>
                  <a:gd name="T41" fmla="*/ 0 h 69"/>
                  <a:gd name="T42" fmla="*/ 0 w 52"/>
                  <a:gd name="T43" fmla="*/ 0 h 69"/>
                  <a:gd name="T44" fmla="*/ 0 w 52"/>
                  <a:gd name="T45" fmla="*/ 0 h 69"/>
                  <a:gd name="T46" fmla="*/ 0 w 52"/>
                  <a:gd name="T47" fmla="*/ 0 h 6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2"/>
                  <a:gd name="T73" fmla="*/ 0 h 69"/>
                  <a:gd name="T74" fmla="*/ 52 w 52"/>
                  <a:gd name="T75" fmla="*/ 69 h 6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2" h="69">
                    <a:moveTo>
                      <a:pt x="8" y="0"/>
                    </a:moveTo>
                    <a:lnTo>
                      <a:pt x="16" y="4"/>
                    </a:lnTo>
                    <a:lnTo>
                      <a:pt x="19" y="10"/>
                    </a:lnTo>
                    <a:lnTo>
                      <a:pt x="21" y="19"/>
                    </a:lnTo>
                    <a:lnTo>
                      <a:pt x="25" y="29"/>
                    </a:lnTo>
                    <a:lnTo>
                      <a:pt x="27" y="36"/>
                    </a:lnTo>
                    <a:lnTo>
                      <a:pt x="31" y="44"/>
                    </a:lnTo>
                    <a:lnTo>
                      <a:pt x="39" y="50"/>
                    </a:lnTo>
                    <a:lnTo>
                      <a:pt x="52" y="53"/>
                    </a:lnTo>
                    <a:lnTo>
                      <a:pt x="48" y="59"/>
                    </a:lnTo>
                    <a:lnTo>
                      <a:pt x="48" y="65"/>
                    </a:lnTo>
                    <a:lnTo>
                      <a:pt x="44" y="67"/>
                    </a:lnTo>
                    <a:lnTo>
                      <a:pt x="40" y="69"/>
                    </a:lnTo>
                    <a:lnTo>
                      <a:pt x="35" y="69"/>
                    </a:lnTo>
                    <a:lnTo>
                      <a:pt x="27" y="67"/>
                    </a:lnTo>
                    <a:lnTo>
                      <a:pt x="18" y="61"/>
                    </a:lnTo>
                    <a:lnTo>
                      <a:pt x="12" y="55"/>
                    </a:lnTo>
                    <a:lnTo>
                      <a:pt x="6" y="46"/>
                    </a:lnTo>
                    <a:lnTo>
                      <a:pt x="4" y="36"/>
                    </a:lnTo>
                    <a:lnTo>
                      <a:pt x="0" y="25"/>
                    </a:lnTo>
                    <a:lnTo>
                      <a:pt x="0" y="17"/>
                    </a:lnTo>
                    <a:lnTo>
                      <a:pt x="4" y="6"/>
                    </a:lnTo>
                    <a:lnTo>
                      <a:pt x="8" y="0"/>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17" name="Freeform 224"/>
              <p:cNvSpPr>
                <a:spLocks/>
              </p:cNvSpPr>
              <p:nvPr/>
            </p:nvSpPr>
            <p:spPr bwMode="auto">
              <a:xfrm>
                <a:off x="1948" y="1598"/>
                <a:ext cx="65" cy="38"/>
              </a:xfrm>
              <a:custGeom>
                <a:avLst/>
                <a:gdLst>
                  <a:gd name="T0" fmla="*/ 1 w 129"/>
                  <a:gd name="T1" fmla="*/ 0 h 76"/>
                  <a:gd name="T2" fmla="*/ 1 w 129"/>
                  <a:gd name="T3" fmla="*/ 1 h 76"/>
                  <a:gd name="T4" fmla="*/ 1 w 129"/>
                  <a:gd name="T5" fmla="*/ 1 h 76"/>
                  <a:gd name="T6" fmla="*/ 1 w 129"/>
                  <a:gd name="T7" fmla="*/ 1 h 76"/>
                  <a:gd name="T8" fmla="*/ 1 w 129"/>
                  <a:gd name="T9" fmla="*/ 1 h 76"/>
                  <a:gd name="T10" fmla="*/ 1 w 129"/>
                  <a:gd name="T11" fmla="*/ 1 h 76"/>
                  <a:gd name="T12" fmla="*/ 1 w 129"/>
                  <a:gd name="T13" fmla="*/ 1 h 76"/>
                  <a:gd name="T14" fmla="*/ 1 w 129"/>
                  <a:gd name="T15" fmla="*/ 1 h 76"/>
                  <a:gd name="T16" fmla="*/ 1 w 129"/>
                  <a:gd name="T17" fmla="*/ 1 h 76"/>
                  <a:gd name="T18" fmla="*/ 1 w 129"/>
                  <a:gd name="T19" fmla="*/ 1 h 76"/>
                  <a:gd name="T20" fmla="*/ 1 w 129"/>
                  <a:gd name="T21" fmla="*/ 1 h 76"/>
                  <a:gd name="T22" fmla="*/ 1 w 129"/>
                  <a:gd name="T23" fmla="*/ 1 h 76"/>
                  <a:gd name="T24" fmla="*/ 1 w 129"/>
                  <a:gd name="T25" fmla="*/ 1 h 76"/>
                  <a:gd name="T26" fmla="*/ 1 w 129"/>
                  <a:gd name="T27" fmla="*/ 1 h 76"/>
                  <a:gd name="T28" fmla="*/ 1 w 129"/>
                  <a:gd name="T29" fmla="*/ 1 h 76"/>
                  <a:gd name="T30" fmla="*/ 0 w 129"/>
                  <a:gd name="T31" fmla="*/ 1 h 76"/>
                  <a:gd name="T32" fmla="*/ 1 w 129"/>
                  <a:gd name="T33" fmla="*/ 1 h 76"/>
                  <a:gd name="T34" fmla="*/ 1 w 129"/>
                  <a:gd name="T35" fmla="*/ 1 h 76"/>
                  <a:gd name="T36" fmla="*/ 1 w 129"/>
                  <a:gd name="T37" fmla="*/ 1 h 76"/>
                  <a:gd name="T38" fmla="*/ 1 w 129"/>
                  <a:gd name="T39" fmla="*/ 1 h 76"/>
                  <a:gd name="T40" fmla="*/ 1 w 129"/>
                  <a:gd name="T41" fmla="*/ 1 h 76"/>
                  <a:gd name="T42" fmla="*/ 1 w 129"/>
                  <a:gd name="T43" fmla="*/ 1 h 76"/>
                  <a:gd name="T44" fmla="*/ 1 w 129"/>
                  <a:gd name="T45" fmla="*/ 1 h 76"/>
                  <a:gd name="T46" fmla="*/ 1 w 129"/>
                  <a:gd name="T47" fmla="*/ 0 h 76"/>
                  <a:gd name="T48" fmla="*/ 1 w 129"/>
                  <a:gd name="T49" fmla="*/ 0 h 76"/>
                  <a:gd name="T50" fmla="*/ 1 w 129"/>
                  <a:gd name="T51" fmla="*/ 0 h 7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9"/>
                  <a:gd name="T79" fmla="*/ 0 h 76"/>
                  <a:gd name="T80" fmla="*/ 129 w 129"/>
                  <a:gd name="T81" fmla="*/ 76 h 7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9" h="76">
                    <a:moveTo>
                      <a:pt x="129" y="0"/>
                    </a:moveTo>
                    <a:lnTo>
                      <a:pt x="127" y="2"/>
                    </a:lnTo>
                    <a:lnTo>
                      <a:pt x="121" y="12"/>
                    </a:lnTo>
                    <a:lnTo>
                      <a:pt x="110" y="23"/>
                    </a:lnTo>
                    <a:lnTo>
                      <a:pt x="99" y="38"/>
                    </a:lnTo>
                    <a:lnTo>
                      <a:pt x="87" y="52"/>
                    </a:lnTo>
                    <a:lnTo>
                      <a:pt x="74" y="65"/>
                    </a:lnTo>
                    <a:lnTo>
                      <a:pt x="62" y="72"/>
                    </a:lnTo>
                    <a:lnTo>
                      <a:pt x="57" y="76"/>
                    </a:lnTo>
                    <a:lnTo>
                      <a:pt x="47" y="72"/>
                    </a:lnTo>
                    <a:lnTo>
                      <a:pt x="40" y="71"/>
                    </a:lnTo>
                    <a:lnTo>
                      <a:pt x="28" y="67"/>
                    </a:lnTo>
                    <a:lnTo>
                      <a:pt x="19" y="63"/>
                    </a:lnTo>
                    <a:lnTo>
                      <a:pt x="11" y="59"/>
                    </a:lnTo>
                    <a:lnTo>
                      <a:pt x="4" y="55"/>
                    </a:lnTo>
                    <a:lnTo>
                      <a:pt x="0" y="52"/>
                    </a:lnTo>
                    <a:lnTo>
                      <a:pt x="2" y="52"/>
                    </a:lnTo>
                    <a:lnTo>
                      <a:pt x="7" y="46"/>
                    </a:lnTo>
                    <a:lnTo>
                      <a:pt x="23" y="40"/>
                    </a:lnTo>
                    <a:lnTo>
                      <a:pt x="43" y="31"/>
                    </a:lnTo>
                    <a:lnTo>
                      <a:pt x="66" y="23"/>
                    </a:lnTo>
                    <a:lnTo>
                      <a:pt x="89" y="14"/>
                    </a:lnTo>
                    <a:lnTo>
                      <a:pt x="110" y="8"/>
                    </a:lnTo>
                    <a:lnTo>
                      <a:pt x="123" y="0"/>
                    </a:lnTo>
                    <a:lnTo>
                      <a:pt x="129" y="0"/>
                    </a:lnTo>
                    <a:close/>
                  </a:path>
                </a:pathLst>
              </a:custGeom>
              <a:solidFill>
                <a:srgbClr val="8AD1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18" name="Freeform 225"/>
              <p:cNvSpPr>
                <a:spLocks/>
              </p:cNvSpPr>
              <p:nvPr/>
            </p:nvSpPr>
            <p:spPr bwMode="auto">
              <a:xfrm>
                <a:off x="2431" y="1216"/>
                <a:ext cx="72" cy="98"/>
              </a:xfrm>
              <a:custGeom>
                <a:avLst/>
                <a:gdLst>
                  <a:gd name="T0" fmla="*/ 0 w 145"/>
                  <a:gd name="T1" fmla="*/ 1 h 196"/>
                  <a:gd name="T2" fmla="*/ 0 w 145"/>
                  <a:gd name="T3" fmla="*/ 1 h 196"/>
                  <a:gd name="T4" fmla="*/ 0 w 145"/>
                  <a:gd name="T5" fmla="*/ 1 h 196"/>
                  <a:gd name="T6" fmla="*/ 0 w 145"/>
                  <a:gd name="T7" fmla="*/ 1 h 196"/>
                  <a:gd name="T8" fmla="*/ 0 w 145"/>
                  <a:gd name="T9" fmla="*/ 1 h 196"/>
                  <a:gd name="T10" fmla="*/ 0 w 145"/>
                  <a:gd name="T11" fmla="*/ 1 h 196"/>
                  <a:gd name="T12" fmla="*/ 0 w 145"/>
                  <a:gd name="T13" fmla="*/ 1 h 196"/>
                  <a:gd name="T14" fmla="*/ 0 w 145"/>
                  <a:gd name="T15" fmla="*/ 1 h 196"/>
                  <a:gd name="T16" fmla="*/ 0 w 145"/>
                  <a:gd name="T17" fmla="*/ 1 h 196"/>
                  <a:gd name="T18" fmla="*/ 0 w 145"/>
                  <a:gd name="T19" fmla="*/ 1 h 196"/>
                  <a:gd name="T20" fmla="*/ 0 w 145"/>
                  <a:gd name="T21" fmla="*/ 1 h 196"/>
                  <a:gd name="T22" fmla="*/ 0 w 145"/>
                  <a:gd name="T23" fmla="*/ 1 h 196"/>
                  <a:gd name="T24" fmla="*/ 0 w 145"/>
                  <a:gd name="T25" fmla="*/ 1 h 196"/>
                  <a:gd name="T26" fmla="*/ 0 w 145"/>
                  <a:gd name="T27" fmla="*/ 1 h 196"/>
                  <a:gd name="T28" fmla="*/ 0 w 145"/>
                  <a:gd name="T29" fmla="*/ 1 h 196"/>
                  <a:gd name="T30" fmla="*/ 0 w 145"/>
                  <a:gd name="T31" fmla="*/ 1 h 196"/>
                  <a:gd name="T32" fmla="*/ 0 w 145"/>
                  <a:gd name="T33" fmla="*/ 1 h 196"/>
                  <a:gd name="T34" fmla="*/ 0 w 145"/>
                  <a:gd name="T35" fmla="*/ 1 h 196"/>
                  <a:gd name="T36" fmla="*/ 0 w 145"/>
                  <a:gd name="T37" fmla="*/ 1 h 196"/>
                  <a:gd name="T38" fmla="*/ 0 w 145"/>
                  <a:gd name="T39" fmla="*/ 1 h 196"/>
                  <a:gd name="T40" fmla="*/ 0 w 145"/>
                  <a:gd name="T41" fmla="*/ 1 h 196"/>
                  <a:gd name="T42" fmla="*/ 0 w 145"/>
                  <a:gd name="T43" fmla="*/ 1 h 196"/>
                  <a:gd name="T44" fmla="*/ 0 w 145"/>
                  <a:gd name="T45" fmla="*/ 1 h 196"/>
                  <a:gd name="T46" fmla="*/ 0 w 145"/>
                  <a:gd name="T47" fmla="*/ 1 h 196"/>
                  <a:gd name="T48" fmla="*/ 0 w 145"/>
                  <a:gd name="T49" fmla="*/ 0 h 196"/>
                  <a:gd name="T50" fmla="*/ 0 w 145"/>
                  <a:gd name="T51" fmla="*/ 0 h 196"/>
                  <a:gd name="T52" fmla="*/ 0 w 145"/>
                  <a:gd name="T53" fmla="*/ 1 h 196"/>
                  <a:gd name="T54" fmla="*/ 0 w 145"/>
                  <a:gd name="T55" fmla="*/ 1 h 196"/>
                  <a:gd name="T56" fmla="*/ 0 w 145"/>
                  <a:gd name="T57" fmla="*/ 1 h 196"/>
                  <a:gd name="T58" fmla="*/ 0 w 145"/>
                  <a:gd name="T59" fmla="*/ 1 h 196"/>
                  <a:gd name="T60" fmla="*/ 0 w 145"/>
                  <a:gd name="T61" fmla="*/ 1 h 196"/>
                  <a:gd name="T62" fmla="*/ 0 w 145"/>
                  <a:gd name="T63" fmla="*/ 1 h 196"/>
                  <a:gd name="T64" fmla="*/ 0 w 145"/>
                  <a:gd name="T65" fmla="*/ 1 h 196"/>
                  <a:gd name="T66" fmla="*/ 0 w 145"/>
                  <a:gd name="T67" fmla="*/ 1 h 19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5"/>
                  <a:gd name="T103" fmla="*/ 0 h 196"/>
                  <a:gd name="T104" fmla="*/ 145 w 145"/>
                  <a:gd name="T105" fmla="*/ 196 h 19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5" h="196">
                    <a:moveTo>
                      <a:pt x="50" y="4"/>
                    </a:moveTo>
                    <a:lnTo>
                      <a:pt x="42" y="8"/>
                    </a:lnTo>
                    <a:lnTo>
                      <a:pt x="36" y="25"/>
                    </a:lnTo>
                    <a:lnTo>
                      <a:pt x="27" y="48"/>
                    </a:lnTo>
                    <a:lnTo>
                      <a:pt x="19" y="76"/>
                    </a:lnTo>
                    <a:lnTo>
                      <a:pt x="10" y="107"/>
                    </a:lnTo>
                    <a:lnTo>
                      <a:pt x="4" y="135"/>
                    </a:lnTo>
                    <a:lnTo>
                      <a:pt x="0" y="158"/>
                    </a:lnTo>
                    <a:lnTo>
                      <a:pt x="2" y="175"/>
                    </a:lnTo>
                    <a:lnTo>
                      <a:pt x="6" y="183"/>
                    </a:lnTo>
                    <a:lnTo>
                      <a:pt x="21" y="188"/>
                    </a:lnTo>
                    <a:lnTo>
                      <a:pt x="40" y="192"/>
                    </a:lnTo>
                    <a:lnTo>
                      <a:pt x="63" y="196"/>
                    </a:lnTo>
                    <a:lnTo>
                      <a:pt x="86" y="194"/>
                    </a:lnTo>
                    <a:lnTo>
                      <a:pt x="107" y="194"/>
                    </a:lnTo>
                    <a:lnTo>
                      <a:pt x="126" y="190"/>
                    </a:lnTo>
                    <a:lnTo>
                      <a:pt x="137" y="186"/>
                    </a:lnTo>
                    <a:lnTo>
                      <a:pt x="141" y="173"/>
                    </a:lnTo>
                    <a:lnTo>
                      <a:pt x="145" y="150"/>
                    </a:lnTo>
                    <a:lnTo>
                      <a:pt x="143" y="120"/>
                    </a:lnTo>
                    <a:lnTo>
                      <a:pt x="141" y="88"/>
                    </a:lnTo>
                    <a:lnTo>
                      <a:pt x="137" y="53"/>
                    </a:lnTo>
                    <a:lnTo>
                      <a:pt x="135" y="27"/>
                    </a:lnTo>
                    <a:lnTo>
                      <a:pt x="133" y="8"/>
                    </a:lnTo>
                    <a:lnTo>
                      <a:pt x="133" y="0"/>
                    </a:lnTo>
                    <a:lnTo>
                      <a:pt x="131" y="0"/>
                    </a:lnTo>
                    <a:lnTo>
                      <a:pt x="126" y="4"/>
                    </a:lnTo>
                    <a:lnTo>
                      <a:pt x="118" y="6"/>
                    </a:lnTo>
                    <a:lnTo>
                      <a:pt x="109" y="10"/>
                    </a:lnTo>
                    <a:lnTo>
                      <a:pt x="95" y="10"/>
                    </a:lnTo>
                    <a:lnTo>
                      <a:pt x="82" y="12"/>
                    </a:lnTo>
                    <a:lnTo>
                      <a:pt x="65" y="8"/>
                    </a:lnTo>
                    <a:lnTo>
                      <a:pt x="50" y="4"/>
                    </a:lnTo>
                    <a:close/>
                  </a:path>
                </a:pathLst>
              </a:custGeom>
              <a:solidFill>
                <a:srgbClr val="80FCB3"/>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19" name="Freeform 226"/>
              <p:cNvSpPr>
                <a:spLocks/>
              </p:cNvSpPr>
              <p:nvPr/>
            </p:nvSpPr>
            <p:spPr bwMode="auto">
              <a:xfrm>
                <a:off x="1729" y="624"/>
                <a:ext cx="47" cy="124"/>
              </a:xfrm>
              <a:custGeom>
                <a:avLst/>
                <a:gdLst>
                  <a:gd name="T0" fmla="*/ 0 w 95"/>
                  <a:gd name="T1" fmla="*/ 1 h 247"/>
                  <a:gd name="T2" fmla="*/ 0 w 95"/>
                  <a:gd name="T3" fmla="*/ 1 h 247"/>
                  <a:gd name="T4" fmla="*/ 0 w 95"/>
                  <a:gd name="T5" fmla="*/ 1 h 247"/>
                  <a:gd name="T6" fmla="*/ 0 w 95"/>
                  <a:gd name="T7" fmla="*/ 1 h 247"/>
                  <a:gd name="T8" fmla="*/ 0 w 95"/>
                  <a:gd name="T9" fmla="*/ 1 h 247"/>
                  <a:gd name="T10" fmla="*/ 0 w 95"/>
                  <a:gd name="T11" fmla="*/ 1 h 247"/>
                  <a:gd name="T12" fmla="*/ 0 w 95"/>
                  <a:gd name="T13" fmla="*/ 1 h 247"/>
                  <a:gd name="T14" fmla="*/ 0 w 95"/>
                  <a:gd name="T15" fmla="*/ 1 h 247"/>
                  <a:gd name="T16" fmla="*/ 0 w 95"/>
                  <a:gd name="T17" fmla="*/ 1 h 247"/>
                  <a:gd name="T18" fmla="*/ 0 w 95"/>
                  <a:gd name="T19" fmla="*/ 1 h 247"/>
                  <a:gd name="T20" fmla="*/ 0 w 95"/>
                  <a:gd name="T21" fmla="*/ 1 h 247"/>
                  <a:gd name="T22" fmla="*/ 0 w 95"/>
                  <a:gd name="T23" fmla="*/ 1 h 247"/>
                  <a:gd name="T24" fmla="*/ 0 w 95"/>
                  <a:gd name="T25" fmla="*/ 1 h 247"/>
                  <a:gd name="T26" fmla="*/ 0 w 95"/>
                  <a:gd name="T27" fmla="*/ 1 h 247"/>
                  <a:gd name="T28" fmla="*/ 0 w 95"/>
                  <a:gd name="T29" fmla="*/ 1 h 247"/>
                  <a:gd name="T30" fmla="*/ 0 w 95"/>
                  <a:gd name="T31" fmla="*/ 1 h 247"/>
                  <a:gd name="T32" fmla="*/ 0 w 95"/>
                  <a:gd name="T33" fmla="*/ 1 h 247"/>
                  <a:gd name="T34" fmla="*/ 0 w 95"/>
                  <a:gd name="T35" fmla="*/ 1 h 247"/>
                  <a:gd name="T36" fmla="*/ 0 w 95"/>
                  <a:gd name="T37" fmla="*/ 1 h 247"/>
                  <a:gd name="T38" fmla="*/ 0 w 95"/>
                  <a:gd name="T39" fmla="*/ 1 h 247"/>
                  <a:gd name="T40" fmla="*/ 0 w 95"/>
                  <a:gd name="T41" fmla="*/ 1 h 247"/>
                  <a:gd name="T42" fmla="*/ 0 w 95"/>
                  <a:gd name="T43" fmla="*/ 1 h 247"/>
                  <a:gd name="T44" fmla="*/ 0 w 95"/>
                  <a:gd name="T45" fmla="*/ 1 h 247"/>
                  <a:gd name="T46" fmla="*/ 0 w 95"/>
                  <a:gd name="T47" fmla="*/ 1 h 247"/>
                  <a:gd name="T48" fmla="*/ 0 w 95"/>
                  <a:gd name="T49" fmla="*/ 1 h 247"/>
                  <a:gd name="T50" fmla="*/ 0 w 95"/>
                  <a:gd name="T51" fmla="*/ 1 h 247"/>
                  <a:gd name="T52" fmla="*/ 0 w 95"/>
                  <a:gd name="T53" fmla="*/ 1 h 247"/>
                  <a:gd name="T54" fmla="*/ 0 w 95"/>
                  <a:gd name="T55" fmla="*/ 1 h 247"/>
                  <a:gd name="T56" fmla="*/ 0 w 95"/>
                  <a:gd name="T57" fmla="*/ 1 h 247"/>
                  <a:gd name="T58" fmla="*/ 0 w 95"/>
                  <a:gd name="T59" fmla="*/ 1 h 247"/>
                  <a:gd name="T60" fmla="*/ 0 w 95"/>
                  <a:gd name="T61" fmla="*/ 1 h 247"/>
                  <a:gd name="T62" fmla="*/ 0 w 95"/>
                  <a:gd name="T63" fmla="*/ 1 h 247"/>
                  <a:gd name="T64" fmla="*/ 0 w 95"/>
                  <a:gd name="T65" fmla="*/ 1 h 247"/>
                  <a:gd name="T66" fmla="*/ 0 w 95"/>
                  <a:gd name="T67" fmla="*/ 1 h 247"/>
                  <a:gd name="T68" fmla="*/ 0 w 95"/>
                  <a:gd name="T69" fmla="*/ 1 h 247"/>
                  <a:gd name="T70" fmla="*/ 0 w 95"/>
                  <a:gd name="T71" fmla="*/ 1 h 247"/>
                  <a:gd name="T72" fmla="*/ 0 w 95"/>
                  <a:gd name="T73" fmla="*/ 0 h 247"/>
                  <a:gd name="T74" fmla="*/ 0 w 95"/>
                  <a:gd name="T75" fmla="*/ 0 h 247"/>
                  <a:gd name="T76" fmla="*/ 0 w 95"/>
                  <a:gd name="T77" fmla="*/ 1 h 247"/>
                  <a:gd name="T78" fmla="*/ 0 w 95"/>
                  <a:gd name="T79" fmla="*/ 1 h 247"/>
                  <a:gd name="T80" fmla="*/ 0 w 95"/>
                  <a:gd name="T81" fmla="*/ 1 h 247"/>
                  <a:gd name="T82" fmla="*/ 0 w 95"/>
                  <a:gd name="T83" fmla="*/ 1 h 247"/>
                  <a:gd name="T84" fmla="*/ 0 w 95"/>
                  <a:gd name="T85" fmla="*/ 1 h 247"/>
                  <a:gd name="T86" fmla="*/ 0 w 95"/>
                  <a:gd name="T87" fmla="*/ 1 h 247"/>
                  <a:gd name="T88" fmla="*/ 0 w 95"/>
                  <a:gd name="T89" fmla="*/ 1 h 247"/>
                  <a:gd name="T90" fmla="*/ 0 w 95"/>
                  <a:gd name="T91" fmla="*/ 1 h 247"/>
                  <a:gd name="T92" fmla="*/ 0 w 95"/>
                  <a:gd name="T93" fmla="*/ 1 h 247"/>
                  <a:gd name="T94" fmla="*/ 0 w 95"/>
                  <a:gd name="T95" fmla="*/ 1 h 247"/>
                  <a:gd name="T96" fmla="*/ 0 w 95"/>
                  <a:gd name="T97" fmla="*/ 1 h 247"/>
                  <a:gd name="T98" fmla="*/ 0 w 95"/>
                  <a:gd name="T99" fmla="*/ 1 h 247"/>
                  <a:gd name="T100" fmla="*/ 0 w 95"/>
                  <a:gd name="T101" fmla="*/ 1 h 247"/>
                  <a:gd name="T102" fmla="*/ 0 w 95"/>
                  <a:gd name="T103" fmla="*/ 1 h 247"/>
                  <a:gd name="T104" fmla="*/ 0 w 95"/>
                  <a:gd name="T105" fmla="*/ 1 h 247"/>
                  <a:gd name="T106" fmla="*/ 0 w 95"/>
                  <a:gd name="T107" fmla="*/ 1 h 247"/>
                  <a:gd name="T108" fmla="*/ 0 w 95"/>
                  <a:gd name="T109" fmla="*/ 1 h 247"/>
                  <a:gd name="T110" fmla="*/ 0 w 95"/>
                  <a:gd name="T111" fmla="*/ 1 h 24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5"/>
                  <a:gd name="T169" fmla="*/ 0 h 247"/>
                  <a:gd name="T170" fmla="*/ 95 w 95"/>
                  <a:gd name="T171" fmla="*/ 247 h 24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5" h="247">
                    <a:moveTo>
                      <a:pt x="89" y="99"/>
                    </a:moveTo>
                    <a:lnTo>
                      <a:pt x="89" y="103"/>
                    </a:lnTo>
                    <a:lnTo>
                      <a:pt x="91" y="118"/>
                    </a:lnTo>
                    <a:lnTo>
                      <a:pt x="91" y="139"/>
                    </a:lnTo>
                    <a:lnTo>
                      <a:pt x="93" y="161"/>
                    </a:lnTo>
                    <a:lnTo>
                      <a:pt x="93" y="186"/>
                    </a:lnTo>
                    <a:lnTo>
                      <a:pt x="95" y="207"/>
                    </a:lnTo>
                    <a:lnTo>
                      <a:pt x="93" y="224"/>
                    </a:lnTo>
                    <a:lnTo>
                      <a:pt x="89" y="236"/>
                    </a:lnTo>
                    <a:lnTo>
                      <a:pt x="81" y="238"/>
                    </a:lnTo>
                    <a:lnTo>
                      <a:pt x="70" y="241"/>
                    </a:lnTo>
                    <a:lnTo>
                      <a:pt x="57" y="245"/>
                    </a:lnTo>
                    <a:lnTo>
                      <a:pt x="43" y="247"/>
                    </a:lnTo>
                    <a:lnTo>
                      <a:pt x="28" y="245"/>
                    </a:lnTo>
                    <a:lnTo>
                      <a:pt x="17" y="239"/>
                    </a:lnTo>
                    <a:lnTo>
                      <a:pt x="9" y="228"/>
                    </a:lnTo>
                    <a:lnTo>
                      <a:pt x="4" y="213"/>
                    </a:lnTo>
                    <a:lnTo>
                      <a:pt x="2" y="194"/>
                    </a:lnTo>
                    <a:lnTo>
                      <a:pt x="0" y="175"/>
                    </a:lnTo>
                    <a:lnTo>
                      <a:pt x="0" y="156"/>
                    </a:lnTo>
                    <a:lnTo>
                      <a:pt x="0" y="141"/>
                    </a:lnTo>
                    <a:lnTo>
                      <a:pt x="0" y="125"/>
                    </a:lnTo>
                    <a:lnTo>
                      <a:pt x="4" y="114"/>
                    </a:lnTo>
                    <a:lnTo>
                      <a:pt x="5" y="106"/>
                    </a:lnTo>
                    <a:lnTo>
                      <a:pt x="11" y="101"/>
                    </a:lnTo>
                    <a:lnTo>
                      <a:pt x="13" y="95"/>
                    </a:lnTo>
                    <a:lnTo>
                      <a:pt x="17" y="87"/>
                    </a:lnTo>
                    <a:lnTo>
                      <a:pt x="21" y="80"/>
                    </a:lnTo>
                    <a:lnTo>
                      <a:pt x="24" y="70"/>
                    </a:lnTo>
                    <a:lnTo>
                      <a:pt x="24" y="59"/>
                    </a:lnTo>
                    <a:lnTo>
                      <a:pt x="26" y="47"/>
                    </a:lnTo>
                    <a:lnTo>
                      <a:pt x="26" y="34"/>
                    </a:lnTo>
                    <a:lnTo>
                      <a:pt x="26" y="25"/>
                    </a:lnTo>
                    <a:lnTo>
                      <a:pt x="24" y="13"/>
                    </a:lnTo>
                    <a:lnTo>
                      <a:pt x="28" y="6"/>
                    </a:lnTo>
                    <a:lnTo>
                      <a:pt x="32" y="2"/>
                    </a:lnTo>
                    <a:lnTo>
                      <a:pt x="36" y="0"/>
                    </a:lnTo>
                    <a:lnTo>
                      <a:pt x="42" y="0"/>
                    </a:lnTo>
                    <a:lnTo>
                      <a:pt x="47" y="2"/>
                    </a:lnTo>
                    <a:lnTo>
                      <a:pt x="51" y="4"/>
                    </a:lnTo>
                    <a:lnTo>
                      <a:pt x="53" y="9"/>
                    </a:lnTo>
                    <a:lnTo>
                      <a:pt x="53" y="15"/>
                    </a:lnTo>
                    <a:lnTo>
                      <a:pt x="53" y="23"/>
                    </a:lnTo>
                    <a:lnTo>
                      <a:pt x="53" y="34"/>
                    </a:lnTo>
                    <a:lnTo>
                      <a:pt x="53" y="46"/>
                    </a:lnTo>
                    <a:lnTo>
                      <a:pt x="53" y="57"/>
                    </a:lnTo>
                    <a:lnTo>
                      <a:pt x="53" y="66"/>
                    </a:lnTo>
                    <a:lnTo>
                      <a:pt x="53" y="76"/>
                    </a:lnTo>
                    <a:lnTo>
                      <a:pt x="57" y="80"/>
                    </a:lnTo>
                    <a:lnTo>
                      <a:pt x="61" y="82"/>
                    </a:lnTo>
                    <a:lnTo>
                      <a:pt x="64" y="82"/>
                    </a:lnTo>
                    <a:lnTo>
                      <a:pt x="70" y="84"/>
                    </a:lnTo>
                    <a:lnTo>
                      <a:pt x="76" y="85"/>
                    </a:lnTo>
                    <a:lnTo>
                      <a:pt x="85" y="89"/>
                    </a:lnTo>
                    <a:lnTo>
                      <a:pt x="89" y="99"/>
                    </a:lnTo>
                    <a:close/>
                  </a:path>
                </a:pathLst>
              </a:custGeom>
              <a:solidFill>
                <a:srgbClr val="BFF296"/>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20" name="Freeform 227"/>
              <p:cNvSpPr>
                <a:spLocks/>
              </p:cNvSpPr>
              <p:nvPr/>
            </p:nvSpPr>
            <p:spPr bwMode="auto">
              <a:xfrm>
                <a:off x="2094" y="431"/>
                <a:ext cx="48" cy="99"/>
              </a:xfrm>
              <a:custGeom>
                <a:avLst/>
                <a:gdLst>
                  <a:gd name="T0" fmla="*/ 1 w 96"/>
                  <a:gd name="T1" fmla="*/ 1 h 198"/>
                  <a:gd name="T2" fmla="*/ 1 w 96"/>
                  <a:gd name="T3" fmla="*/ 1 h 198"/>
                  <a:gd name="T4" fmla="*/ 1 w 96"/>
                  <a:gd name="T5" fmla="*/ 1 h 198"/>
                  <a:gd name="T6" fmla="*/ 1 w 96"/>
                  <a:gd name="T7" fmla="*/ 1 h 198"/>
                  <a:gd name="T8" fmla="*/ 1 w 96"/>
                  <a:gd name="T9" fmla="*/ 1 h 198"/>
                  <a:gd name="T10" fmla="*/ 1 w 96"/>
                  <a:gd name="T11" fmla="*/ 0 h 198"/>
                  <a:gd name="T12" fmla="*/ 1 w 96"/>
                  <a:gd name="T13" fmla="*/ 0 h 198"/>
                  <a:gd name="T14" fmla="*/ 1 w 96"/>
                  <a:gd name="T15" fmla="*/ 0 h 198"/>
                  <a:gd name="T16" fmla="*/ 1 w 96"/>
                  <a:gd name="T17" fmla="*/ 1 h 198"/>
                  <a:gd name="T18" fmla="*/ 1 w 96"/>
                  <a:gd name="T19" fmla="*/ 1 h 198"/>
                  <a:gd name="T20" fmla="*/ 1 w 96"/>
                  <a:gd name="T21" fmla="*/ 1 h 198"/>
                  <a:gd name="T22" fmla="*/ 1 w 96"/>
                  <a:gd name="T23" fmla="*/ 1 h 198"/>
                  <a:gd name="T24" fmla="*/ 1 w 96"/>
                  <a:gd name="T25" fmla="*/ 1 h 198"/>
                  <a:gd name="T26" fmla="*/ 1 w 96"/>
                  <a:gd name="T27" fmla="*/ 1 h 198"/>
                  <a:gd name="T28" fmla="*/ 1 w 96"/>
                  <a:gd name="T29" fmla="*/ 1 h 198"/>
                  <a:gd name="T30" fmla="*/ 1 w 96"/>
                  <a:gd name="T31" fmla="*/ 1 h 198"/>
                  <a:gd name="T32" fmla="*/ 1 w 96"/>
                  <a:gd name="T33" fmla="*/ 1 h 198"/>
                  <a:gd name="T34" fmla="*/ 1 w 96"/>
                  <a:gd name="T35" fmla="*/ 1 h 198"/>
                  <a:gd name="T36" fmla="*/ 1 w 96"/>
                  <a:gd name="T37" fmla="*/ 1 h 198"/>
                  <a:gd name="T38" fmla="*/ 1 w 96"/>
                  <a:gd name="T39" fmla="*/ 1 h 198"/>
                  <a:gd name="T40" fmla="*/ 1 w 96"/>
                  <a:gd name="T41" fmla="*/ 1 h 198"/>
                  <a:gd name="T42" fmla="*/ 1 w 96"/>
                  <a:gd name="T43" fmla="*/ 1 h 198"/>
                  <a:gd name="T44" fmla="*/ 1 w 96"/>
                  <a:gd name="T45" fmla="*/ 1 h 198"/>
                  <a:gd name="T46" fmla="*/ 0 w 96"/>
                  <a:gd name="T47" fmla="*/ 1 h 198"/>
                  <a:gd name="T48" fmla="*/ 0 w 96"/>
                  <a:gd name="T49" fmla="*/ 1 h 198"/>
                  <a:gd name="T50" fmla="*/ 0 w 96"/>
                  <a:gd name="T51" fmla="*/ 1 h 198"/>
                  <a:gd name="T52" fmla="*/ 1 w 96"/>
                  <a:gd name="T53" fmla="*/ 1 h 198"/>
                  <a:gd name="T54" fmla="*/ 1 w 96"/>
                  <a:gd name="T55" fmla="*/ 1 h 198"/>
                  <a:gd name="T56" fmla="*/ 1 w 96"/>
                  <a:gd name="T57" fmla="*/ 1 h 198"/>
                  <a:gd name="T58" fmla="*/ 1 w 96"/>
                  <a:gd name="T59" fmla="*/ 1 h 198"/>
                  <a:gd name="T60" fmla="*/ 1 w 96"/>
                  <a:gd name="T61" fmla="*/ 1 h 198"/>
                  <a:gd name="T62" fmla="*/ 1 w 96"/>
                  <a:gd name="T63" fmla="*/ 1 h 198"/>
                  <a:gd name="T64" fmla="*/ 1 w 96"/>
                  <a:gd name="T65" fmla="*/ 1 h 198"/>
                  <a:gd name="T66" fmla="*/ 1 w 96"/>
                  <a:gd name="T67" fmla="*/ 1 h 198"/>
                  <a:gd name="T68" fmla="*/ 1 w 96"/>
                  <a:gd name="T69" fmla="*/ 1 h 198"/>
                  <a:gd name="T70" fmla="*/ 1 w 96"/>
                  <a:gd name="T71" fmla="*/ 1 h 198"/>
                  <a:gd name="T72" fmla="*/ 1 w 96"/>
                  <a:gd name="T73" fmla="*/ 1 h 198"/>
                  <a:gd name="T74" fmla="*/ 1 w 96"/>
                  <a:gd name="T75" fmla="*/ 1 h 198"/>
                  <a:gd name="T76" fmla="*/ 1 w 96"/>
                  <a:gd name="T77" fmla="*/ 1 h 198"/>
                  <a:gd name="T78" fmla="*/ 1 w 96"/>
                  <a:gd name="T79" fmla="*/ 1 h 198"/>
                  <a:gd name="T80" fmla="*/ 1 w 96"/>
                  <a:gd name="T81" fmla="*/ 1 h 198"/>
                  <a:gd name="T82" fmla="*/ 1 w 96"/>
                  <a:gd name="T83" fmla="*/ 1 h 198"/>
                  <a:gd name="T84" fmla="*/ 1 w 96"/>
                  <a:gd name="T85" fmla="*/ 1 h 198"/>
                  <a:gd name="T86" fmla="*/ 1 w 96"/>
                  <a:gd name="T87" fmla="*/ 1 h 198"/>
                  <a:gd name="T88" fmla="*/ 1 w 96"/>
                  <a:gd name="T89" fmla="*/ 1 h 198"/>
                  <a:gd name="T90" fmla="*/ 1 w 96"/>
                  <a:gd name="T91" fmla="*/ 1 h 198"/>
                  <a:gd name="T92" fmla="*/ 1 w 96"/>
                  <a:gd name="T93" fmla="*/ 1 h 198"/>
                  <a:gd name="T94" fmla="*/ 1 w 96"/>
                  <a:gd name="T95" fmla="*/ 1 h 198"/>
                  <a:gd name="T96" fmla="*/ 1 w 96"/>
                  <a:gd name="T97" fmla="*/ 1 h 198"/>
                  <a:gd name="T98" fmla="*/ 1 w 96"/>
                  <a:gd name="T99" fmla="*/ 1 h 198"/>
                  <a:gd name="T100" fmla="*/ 1 w 96"/>
                  <a:gd name="T101" fmla="*/ 1 h 198"/>
                  <a:gd name="T102" fmla="*/ 1 w 96"/>
                  <a:gd name="T103" fmla="*/ 1 h 1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6"/>
                  <a:gd name="T157" fmla="*/ 0 h 198"/>
                  <a:gd name="T158" fmla="*/ 96 w 96"/>
                  <a:gd name="T159" fmla="*/ 198 h 1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6" h="198">
                    <a:moveTo>
                      <a:pt x="77" y="25"/>
                    </a:moveTo>
                    <a:lnTo>
                      <a:pt x="77" y="21"/>
                    </a:lnTo>
                    <a:lnTo>
                      <a:pt x="77" y="13"/>
                    </a:lnTo>
                    <a:lnTo>
                      <a:pt x="77" y="6"/>
                    </a:lnTo>
                    <a:lnTo>
                      <a:pt x="76" y="2"/>
                    </a:lnTo>
                    <a:lnTo>
                      <a:pt x="68" y="0"/>
                    </a:lnTo>
                    <a:lnTo>
                      <a:pt x="58" y="0"/>
                    </a:lnTo>
                    <a:lnTo>
                      <a:pt x="53" y="0"/>
                    </a:lnTo>
                    <a:lnTo>
                      <a:pt x="49" y="2"/>
                    </a:lnTo>
                    <a:lnTo>
                      <a:pt x="47" y="6"/>
                    </a:lnTo>
                    <a:lnTo>
                      <a:pt x="45" y="15"/>
                    </a:lnTo>
                    <a:lnTo>
                      <a:pt x="43" y="25"/>
                    </a:lnTo>
                    <a:lnTo>
                      <a:pt x="43" y="38"/>
                    </a:lnTo>
                    <a:lnTo>
                      <a:pt x="43" y="55"/>
                    </a:lnTo>
                    <a:lnTo>
                      <a:pt x="43" y="74"/>
                    </a:lnTo>
                    <a:lnTo>
                      <a:pt x="41" y="91"/>
                    </a:lnTo>
                    <a:lnTo>
                      <a:pt x="39" y="110"/>
                    </a:lnTo>
                    <a:lnTo>
                      <a:pt x="34" y="127"/>
                    </a:lnTo>
                    <a:lnTo>
                      <a:pt x="28" y="139"/>
                    </a:lnTo>
                    <a:lnTo>
                      <a:pt x="20" y="148"/>
                    </a:lnTo>
                    <a:lnTo>
                      <a:pt x="15" y="158"/>
                    </a:lnTo>
                    <a:lnTo>
                      <a:pt x="9" y="165"/>
                    </a:lnTo>
                    <a:lnTo>
                      <a:pt x="3" y="173"/>
                    </a:lnTo>
                    <a:lnTo>
                      <a:pt x="0" y="177"/>
                    </a:lnTo>
                    <a:lnTo>
                      <a:pt x="0" y="183"/>
                    </a:lnTo>
                    <a:lnTo>
                      <a:pt x="0" y="186"/>
                    </a:lnTo>
                    <a:lnTo>
                      <a:pt x="3" y="190"/>
                    </a:lnTo>
                    <a:lnTo>
                      <a:pt x="11" y="192"/>
                    </a:lnTo>
                    <a:lnTo>
                      <a:pt x="22" y="194"/>
                    </a:lnTo>
                    <a:lnTo>
                      <a:pt x="36" y="196"/>
                    </a:lnTo>
                    <a:lnTo>
                      <a:pt x="53" y="198"/>
                    </a:lnTo>
                    <a:lnTo>
                      <a:pt x="66" y="198"/>
                    </a:lnTo>
                    <a:lnTo>
                      <a:pt x="79" y="198"/>
                    </a:lnTo>
                    <a:lnTo>
                      <a:pt x="91" y="196"/>
                    </a:lnTo>
                    <a:lnTo>
                      <a:pt x="96" y="194"/>
                    </a:lnTo>
                    <a:lnTo>
                      <a:pt x="96" y="188"/>
                    </a:lnTo>
                    <a:lnTo>
                      <a:pt x="93" y="184"/>
                    </a:lnTo>
                    <a:lnTo>
                      <a:pt x="89" y="177"/>
                    </a:lnTo>
                    <a:lnTo>
                      <a:pt x="85" y="169"/>
                    </a:lnTo>
                    <a:lnTo>
                      <a:pt x="79" y="160"/>
                    </a:lnTo>
                    <a:lnTo>
                      <a:pt x="76" y="146"/>
                    </a:lnTo>
                    <a:lnTo>
                      <a:pt x="74" y="133"/>
                    </a:lnTo>
                    <a:lnTo>
                      <a:pt x="76" y="120"/>
                    </a:lnTo>
                    <a:lnTo>
                      <a:pt x="76" y="103"/>
                    </a:lnTo>
                    <a:lnTo>
                      <a:pt x="77" y="87"/>
                    </a:lnTo>
                    <a:lnTo>
                      <a:pt x="77" y="70"/>
                    </a:lnTo>
                    <a:lnTo>
                      <a:pt x="77" y="57"/>
                    </a:lnTo>
                    <a:lnTo>
                      <a:pt x="77" y="42"/>
                    </a:lnTo>
                    <a:lnTo>
                      <a:pt x="77" y="32"/>
                    </a:lnTo>
                    <a:lnTo>
                      <a:pt x="77" y="27"/>
                    </a:lnTo>
                    <a:lnTo>
                      <a:pt x="77" y="25"/>
                    </a:lnTo>
                    <a:close/>
                  </a:path>
                </a:pathLst>
              </a:custGeom>
              <a:solidFill>
                <a:srgbClr val="B3D1ED"/>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21" name="Freeform 228"/>
              <p:cNvSpPr>
                <a:spLocks/>
              </p:cNvSpPr>
              <p:nvPr/>
            </p:nvSpPr>
            <p:spPr bwMode="auto">
              <a:xfrm>
                <a:off x="2217" y="390"/>
                <a:ext cx="61" cy="152"/>
              </a:xfrm>
              <a:custGeom>
                <a:avLst/>
                <a:gdLst>
                  <a:gd name="T0" fmla="*/ 1 w 121"/>
                  <a:gd name="T1" fmla="*/ 1 h 304"/>
                  <a:gd name="T2" fmla="*/ 1 w 121"/>
                  <a:gd name="T3" fmla="*/ 1 h 304"/>
                  <a:gd name="T4" fmla="*/ 1 w 121"/>
                  <a:gd name="T5" fmla="*/ 1 h 304"/>
                  <a:gd name="T6" fmla="*/ 0 w 121"/>
                  <a:gd name="T7" fmla="*/ 1 h 304"/>
                  <a:gd name="T8" fmla="*/ 0 w 121"/>
                  <a:gd name="T9" fmla="*/ 1 h 304"/>
                  <a:gd name="T10" fmla="*/ 1 w 121"/>
                  <a:gd name="T11" fmla="*/ 1 h 304"/>
                  <a:gd name="T12" fmla="*/ 1 w 121"/>
                  <a:gd name="T13" fmla="*/ 1 h 304"/>
                  <a:gd name="T14" fmla="*/ 1 w 121"/>
                  <a:gd name="T15" fmla="*/ 1 h 304"/>
                  <a:gd name="T16" fmla="*/ 1 w 121"/>
                  <a:gd name="T17" fmla="*/ 1 h 304"/>
                  <a:gd name="T18" fmla="*/ 1 w 121"/>
                  <a:gd name="T19" fmla="*/ 1 h 304"/>
                  <a:gd name="T20" fmla="*/ 1 w 121"/>
                  <a:gd name="T21" fmla="*/ 1 h 304"/>
                  <a:gd name="T22" fmla="*/ 1 w 121"/>
                  <a:gd name="T23" fmla="*/ 1 h 304"/>
                  <a:gd name="T24" fmla="*/ 1 w 121"/>
                  <a:gd name="T25" fmla="*/ 1 h 304"/>
                  <a:gd name="T26" fmla="*/ 1 w 121"/>
                  <a:gd name="T27" fmla="*/ 1 h 304"/>
                  <a:gd name="T28" fmla="*/ 1 w 121"/>
                  <a:gd name="T29" fmla="*/ 1 h 304"/>
                  <a:gd name="T30" fmla="*/ 1 w 121"/>
                  <a:gd name="T31" fmla="*/ 1 h 304"/>
                  <a:gd name="T32" fmla="*/ 1 w 121"/>
                  <a:gd name="T33" fmla="*/ 1 h 304"/>
                  <a:gd name="T34" fmla="*/ 1 w 121"/>
                  <a:gd name="T35" fmla="*/ 1 h 304"/>
                  <a:gd name="T36" fmla="*/ 1 w 121"/>
                  <a:gd name="T37" fmla="*/ 1 h 304"/>
                  <a:gd name="T38" fmla="*/ 1 w 121"/>
                  <a:gd name="T39" fmla="*/ 1 h 304"/>
                  <a:gd name="T40" fmla="*/ 1 w 121"/>
                  <a:gd name="T41" fmla="*/ 1 h 304"/>
                  <a:gd name="T42" fmla="*/ 1 w 121"/>
                  <a:gd name="T43" fmla="*/ 1 h 304"/>
                  <a:gd name="T44" fmla="*/ 1 w 121"/>
                  <a:gd name="T45" fmla="*/ 1 h 304"/>
                  <a:gd name="T46" fmla="*/ 1 w 121"/>
                  <a:gd name="T47" fmla="*/ 1 h 304"/>
                  <a:gd name="T48" fmla="*/ 1 w 121"/>
                  <a:gd name="T49" fmla="*/ 1 h 304"/>
                  <a:gd name="T50" fmla="*/ 1 w 121"/>
                  <a:gd name="T51" fmla="*/ 1 h 304"/>
                  <a:gd name="T52" fmla="*/ 1 w 121"/>
                  <a:gd name="T53" fmla="*/ 1 h 304"/>
                  <a:gd name="T54" fmla="*/ 1 w 121"/>
                  <a:gd name="T55" fmla="*/ 0 h 304"/>
                  <a:gd name="T56" fmla="*/ 1 w 121"/>
                  <a:gd name="T57" fmla="*/ 0 h 304"/>
                  <a:gd name="T58" fmla="*/ 1 w 121"/>
                  <a:gd name="T59" fmla="*/ 1 h 304"/>
                  <a:gd name="T60" fmla="*/ 1 w 121"/>
                  <a:gd name="T61" fmla="*/ 1 h 304"/>
                  <a:gd name="T62" fmla="*/ 1 w 121"/>
                  <a:gd name="T63" fmla="*/ 1 h 304"/>
                  <a:gd name="T64" fmla="*/ 1 w 121"/>
                  <a:gd name="T65" fmla="*/ 1 h 304"/>
                  <a:gd name="T66" fmla="*/ 1 w 121"/>
                  <a:gd name="T67" fmla="*/ 1 h 304"/>
                  <a:gd name="T68" fmla="*/ 1 w 121"/>
                  <a:gd name="T69" fmla="*/ 1 h 304"/>
                  <a:gd name="T70" fmla="*/ 1 w 121"/>
                  <a:gd name="T71" fmla="*/ 1 h 304"/>
                  <a:gd name="T72" fmla="*/ 1 w 121"/>
                  <a:gd name="T73" fmla="*/ 1 h 304"/>
                  <a:gd name="T74" fmla="*/ 1 w 121"/>
                  <a:gd name="T75" fmla="*/ 1 h 304"/>
                  <a:gd name="T76" fmla="*/ 1 w 121"/>
                  <a:gd name="T77" fmla="*/ 1 h 304"/>
                  <a:gd name="T78" fmla="*/ 1 w 121"/>
                  <a:gd name="T79" fmla="*/ 1 h 304"/>
                  <a:gd name="T80" fmla="*/ 1 w 121"/>
                  <a:gd name="T81" fmla="*/ 1 h 304"/>
                  <a:gd name="T82" fmla="*/ 1 w 121"/>
                  <a:gd name="T83" fmla="*/ 1 h 304"/>
                  <a:gd name="T84" fmla="*/ 1 w 121"/>
                  <a:gd name="T85" fmla="*/ 1 h 304"/>
                  <a:gd name="T86" fmla="*/ 1 w 121"/>
                  <a:gd name="T87" fmla="*/ 1 h 304"/>
                  <a:gd name="T88" fmla="*/ 1 w 121"/>
                  <a:gd name="T89" fmla="*/ 1 h 304"/>
                  <a:gd name="T90" fmla="*/ 1 w 121"/>
                  <a:gd name="T91" fmla="*/ 1 h 304"/>
                  <a:gd name="T92" fmla="*/ 1 w 121"/>
                  <a:gd name="T93" fmla="*/ 1 h 304"/>
                  <a:gd name="T94" fmla="*/ 1 w 121"/>
                  <a:gd name="T95" fmla="*/ 1 h 304"/>
                  <a:gd name="T96" fmla="*/ 1 w 121"/>
                  <a:gd name="T97" fmla="*/ 1 h 304"/>
                  <a:gd name="T98" fmla="*/ 1 w 121"/>
                  <a:gd name="T99" fmla="*/ 1 h 304"/>
                  <a:gd name="T100" fmla="*/ 1 w 121"/>
                  <a:gd name="T101" fmla="*/ 1 h 304"/>
                  <a:gd name="T102" fmla="*/ 1 w 121"/>
                  <a:gd name="T103" fmla="*/ 1 h 304"/>
                  <a:gd name="T104" fmla="*/ 1 w 121"/>
                  <a:gd name="T105" fmla="*/ 1 h 304"/>
                  <a:gd name="T106" fmla="*/ 1 w 121"/>
                  <a:gd name="T107" fmla="*/ 1 h 304"/>
                  <a:gd name="T108" fmla="*/ 1 w 121"/>
                  <a:gd name="T109" fmla="*/ 1 h 304"/>
                  <a:gd name="T110" fmla="*/ 1 w 121"/>
                  <a:gd name="T111" fmla="*/ 1 h 304"/>
                  <a:gd name="T112" fmla="*/ 1 w 121"/>
                  <a:gd name="T113" fmla="*/ 1 h 304"/>
                  <a:gd name="T114" fmla="*/ 1 w 121"/>
                  <a:gd name="T115" fmla="*/ 1 h 304"/>
                  <a:gd name="T116" fmla="*/ 1 w 121"/>
                  <a:gd name="T117" fmla="*/ 1 h 304"/>
                  <a:gd name="T118" fmla="*/ 1 w 121"/>
                  <a:gd name="T119" fmla="*/ 1 h 3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1"/>
                  <a:gd name="T181" fmla="*/ 0 h 304"/>
                  <a:gd name="T182" fmla="*/ 121 w 121"/>
                  <a:gd name="T183" fmla="*/ 304 h 30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1" h="304">
                    <a:moveTo>
                      <a:pt x="3" y="293"/>
                    </a:moveTo>
                    <a:lnTo>
                      <a:pt x="2" y="285"/>
                    </a:lnTo>
                    <a:lnTo>
                      <a:pt x="2" y="270"/>
                    </a:lnTo>
                    <a:lnTo>
                      <a:pt x="0" y="247"/>
                    </a:lnTo>
                    <a:lnTo>
                      <a:pt x="0" y="219"/>
                    </a:lnTo>
                    <a:lnTo>
                      <a:pt x="2" y="189"/>
                    </a:lnTo>
                    <a:lnTo>
                      <a:pt x="5" y="160"/>
                    </a:lnTo>
                    <a:lnTo>
                      <a:pt x="11" y="131"/>
                    </a:lnTo>
                    <a:lnTo>
                      <a:pt x="22" y="111"/>
                    </a:lnTo>
                    <a:lnTo>
                      <a:pt x="32" y="97"/>
                    </a:lnTo>
                    <a:lnTo>
                      <a:pt x="41" y="86"/>
                    </a:lnTo>
                    <a:lnTo>
                      <a:pt x="47" y="80"/>
                    </a:lnTo>
                    <a:lnTo>
                      <a:pt x="53" y="76"/>
                    </a:lnTo>
                    <a:lnTo>
                      <a:pt x="55" y="73"/>
                    </a:lnTo>
                    <a:lnTo>
                      <a:pt x="59" y="71"/>
                    </a:lnTo>
                    <a:lnTo>
                      <a:pt x="60" y="67"/>
                    </a:lnTo>
                    <a:lnTo>
                      <a:pt x="62" y="61"/>
                    </a:lnTo>
                    <a:lnTo>
                      <a:pt x="62" y="54"/>
                    </a:lnTo>
                    <a:lnTo>
                      <a:pt x="62" y="46"/>
                    </a:lnTo>
                    <a:lnTo>
                      <a:pt x="60" y="40"/>
                    </a:lnTo>
                    <a:lnTo>
                      <a:pt x="60" y="35"/>
                    </a:lnTo>
                    <a:lnTo>
                      <a:pt x="60" y="27"/>
                    </a:lnTo>
                    <a:lnTo>
                      <a:pt x="59" y="21"/>
                    </a:lnTo>
                    <a:lnTo>
                      <a:pt x="59" y="16"/>
                    </a:lnTo>
                    <a:lnTo>
                      <a:pt x="60" y="14"/>
                    </a:lnTo>
                    <a:lnTo>
                      <a:pt x="64" y="6"/>
                    </a:lnTo>
                    <a:lnTo>
                      <a:pt x="72" y="2"/>
                    </a:lnTo>
                    <a:lnTo>
                      <a:pt x="78" y="0"/>
                    </a:lnTo>
                    <a:lnTo>
                      <a:pt x="81" y="0"/>
                    </a:lnTo>
                    <a:lnTo>
                      <a:pt x="93" y="55"/>
                    </a:lnTo>
                    <a:lnTo>
                      <a:pt x="121" y="80"/>
                    </a:lnTo>
                    <a:lnTo>
                      <a:pt x="119" y="80"/>
                    </a:lnTo>
                    <a:lnTo>
                      <a:pt x="114" y="80"/>
                    </a:lnTo>
                    <a:lnTo>
                      <a:pt x="106" y="82"/>
                    </a:lnTo>
                    <a:lnTo>
                      <a:pt x="97" y="86"/>
                    </a:lnTo>
                    <a:lnTo>
                      <a:pt x="87" y="90"/>
                    </a:lnTo>
                    <a:lnTo>
                      <a:pt x="79" y="97"/>
                    </a:lnTo>
                    <a:lnTo>
                      <a:pt x="74" y="105"/>
                    </a:lnTo>
                    <a:lnTo>
                      <a:pt x="70" y="114"/>
                    </a:lnTo>
                    <a:lnTo>
                      <a:pt x="66" y="126"/>
                    </a:lnTo>
                    <a:lnTo>
                      <a:pt x="62" y="147"/>
                    </a:lnTo>
                    <a:lnTo>
                      <a:pt x="60" y="168"/>
                    </a:lnTo>
                    <a:lnTo>
                      <a:pt x="57" y="194"/>
                    </a:lnTo>
                    <a:lnTo>
                      <a:pt x="55" y="219"/>
                    </a:lnTo>
                    <a:lnTo>
                      <a:pt x="53" y="246"/>
                    </a:lnTo>
                    <a:lnTo>
                      <a:pt x="53" y="268"/>
                    </a:lnTo>
                    <a:lnTo>
                      <a:pt x="55" y="289"/>
                    </a:lnTo>
                    <a:lnTo>
                      <a:pt x="55" y="291"/>
                    </a:lnTo>
                    <a:lnTo>
                      <a:pt x="57" y="295"/>
                    </a:lnTo>
                    <a:lnTo>
                      <a:pt x="55" y="297"/>
                    </a:lnTo>
                    <a:lnTo>
                      <a:pt x="53" y="301"/>
                    </a:lnTo>
                    <a:lnTo>
                      <a:pt x="45" y="301"/>
                    </a:lnTo>
                    <a:lnTo>
                      <a:pt x="36" y="304"/>
                    </a:lnTo>
                    <a:lnTo>
                      <a:pt x="22" y="303"/>
                    </a:lnTo>
                    <a:lnTo>
                      <a:pt x="15" y="303"/>
                    </a:lnTo>
                    <a:lnTo>
                      <a:pt x="9" y="301"/>
                    </a:lnTo>
                    <a:lnTo>
                      <a:pt x="5" y="299"/>
                    </a:lnTo>
                    <a:lnTo>
                      <a:pt x="2" y="295"/>
                    </a:lnTo>
                    <a:lnTo>
                      <a:pt x="3" y="293"/>
                    </a:lnTo>
                    <a:close/>
                  </a:path>
                </a:pathLst>
              </a:custGeom>
              <a:solidFill>
                <a:srgbClr val="A8BA96"/>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22" name="Freeform 229"/>
              <p:cNvSpPr>
                <a:spLocks/>
              </p:cNvSpPr>
              <p:nvPr/>
            </p:nvSpPr>
            <p:spPr bwMode="auto">
              <a:xfrm>
                <a:off x="2268" y="399"/>
                <a:ext cx="46" cy="151"/>
              </a:xfrm>
              <a:custGeom>
                <a:avLst/>
                <a:gdLst>
                  <a:gd name="T0" fmla="*/ 0 w 93"/>
                  <a:gd name="T1" fmla="*/ 0 h 303"/>
                  <a:gd name="T2" fmla="*/ 0 w 93"/>
                  <a:gd name="T3" fmla="*/ 0 h 303"/>
                  <a:gd name="T4" fmla="*/ 0 w 93"/>
                  <a:gd name="T5" fmla="*/ 0 h 303"/>
                  <a:gd name="T6" fmla="*/ 0 w 93"/>
                  <a:gd name="T7" fmla="*/ 0 h 303"/>
                  <a:gd name="T8" fmla="*/ 0 w 93"/>
                  <a:gd name="T9" fmla="*/ 0 h 303"/>
                  <a:gd name="T10" fmla="*/ 0 w 93"/>
                  <a:gd name="T11" fmla="*/ 0 h 303"/>
                  <a:gd name="T12" fmla="*/ 0 w 93"/>
                  <a:gd name="T13" fmla="*/ 0 h 303"/>
                  <a:gd name="T14" fmla="*/ 0 w 93"/>
                  <a:gd name="T15" fmla="*/ 0 h 303"/>
                  <a:gd name="T16" fmla="*/ 0 w 93"/>
                  <a:gd name="T17" fmla="*/ 0 h 303"/>
                  <a:gd name="T18" fmla="*/ 0 w 93"/>
                  <a:gd name="T19" fmla="*/ 0 h 303"/>
                  <a:gd name="T20" fmla="*/ 0 w 93"/>
                  <a:gd name="T21" fmla="*/ 0 h 303"/>
                  <a:gd name="T22" fmla="*/ 0 w 93"/>
                  <a:gd name="T23" fmla="*/ 0 h 303"/>
                  <a:gd name="T24" fmla="*/ 0 w 93"/>
                  <a:gd name="T25" fmla="*/ 0 h 303"/>
                  <a:gd name="T26" fmla="*/ 0 w 93"/>
                  <a:gd name="T27" fmla="*/ 0 h 303"/>
                  <a:gd name="T28" fmla="*/ 0 w 93"/>
                  <a:gd name="T29" fmla="*/ 0 h 303"/>
                  <a:gd name="T30" fmla="*/ 0 w 93"/>
                  <a:gd name="T31" fmla="*/ 0 h 303"/>
                  <a:gd name="T32" fmla="*/ 0 w 93"/>
                  <a:gd name="T33" fmla="*/ 0 h 303"/>
                  <a:gd name="T34" fmla="*/ 0 w 93"/>
                  <a:gd name="T35" fmla="*/ 0 h 303"/>
                  <a:gd name="T36" fmla="*/ 0 w 93"/>
                  <a:gd name="T37" fmla="*/ 0 h 303"/>
                  <a:gd name="T38" fmla="*/ 0 w 93"/>
                  <a:gd name="T39" fmla="*/ 0 h 303"/>
                  <a:gd name="T40" fmla="*/ 0 w 93"/>
                  <a:gd name="T41" fmla="*/ 0 h 303"/>
                  <a:gd name="T42" fmla="*/ 0 w 93"/>
                  <a:gd name="T43" fmla="*/ 0 h 303"/>
                  <a:gd name="T44" fmla="*/ 0 w 93"/>
                  <a:gd name="T45" fmla="*/ 0 h 303"/>
                  <a:gd name="T46" fmla="*/ 0 w 93"/>
                  <a:gd name="T47" fmla="*/ 0 h 303"/>
                  <a:gd name="T48" fmla="*/ 0 w 93"/>
                  <a:gd name="T49" fmla="*/ 0 h 303"/>
                  <a:gd name="T50" fmla="*/ 0 w 93"/>
                  <a:gd name="T51" fmla="*/ 0 h 303"/>
                  <a:gd name="T52" fmla="*/ 0 w 93"/>
                  <a:gd name="T53" fmla="*/ 0 h 303"/>
                  <a:gd name="T54" fmla="*/ 0 w 93"/>
                  <a:gd name="T55" fmla="*/ 0 h 303"/>
                  <a:gd name="T56" fmla="*/ 0 w 93"/>
                  <a:gd name="T57" fmla="*/ 0 h 303"/>
                  <a:gd name="T58" fmla="*/ 0 w 93"/>
                  <a:gd name="T59" fmla="*/ 0 h 303"/>
                  <a:gd name="T60" fmla="*/ 0 w 93"/>
                  <a:gd name="T61" fmla="*/ 0 h 303"/>
                  <a:gd name="T62" fmla="*/ 0 w 93"/>
                  <a:gd name="T63" fmla="*/ 0 h 303"/>
                  <a:gd name="T64" fmla="*/ 0 w 93"/>
                  <a:gd name="T65" fmla="*/ 0 h 303"/>
                  <a:gd name="T66" fmla="*/ 0 w 93"/>
                  <a:gd name="T67" fmla="*/ 0 h 303"/>
                  <a:gd name="T68" fmla="*/ 0 w 93"/>
                  <a:gd name="T69" fmla="*/ 0 h 303"/>
                  <a:gd name="T70" fmla="*/ 0 w 93"/>
                  <a:gd name="T71" fmla="*/ 0 h 303"/>
                  <a:gd name="T72" fmla="*/ 0 w 93"/>
                  <a:gd name="T73" fmla="*/ 0 h 303"/>
                  <a:gd name="T74" fmla="*/ 0 w 93"/>
                  <a:gd name="T75" fmla="*/ 0 h 303"/>
                  <a:gd name="T76" fmla="*/ 0 w 93"/>
                  <a:gd name="T77" fmla="*/ 0 h 303"/>
                  <a:gd name="T78" fmla="*/ 0 w 93"/>
                  <a:gd name="T79" fmla="*/ 0 h 303"/>
                  <a:gd name="T80" fmla="*/ 0 w 93"/>
                  <a:gd name="T81" fmla="*/ 0 h 303"/>
                  <a:gd name="T82" fmla="*/ 0 w 93"/>
                  <a:gd name="T83" fmla="*/ 0 h 303"/>
                  <a:gd name="T84" fmla="*/ 0 w 93"/>
                  <a:gd name="T85" fmla="*/ 0 h 303"/>
                  <a:gd name="T86" fmla="*/ 0 w 93"/>
                  <a:gd name="T87" fmla="*/ 0 h 303"/>
                  <a:gd name="T88" fmla="*/ 0 w 93"/>
                  <a:gd name="T89" fmla="*/ 0 h 303"/>
                  <a:gd name="T90" fmla="*/ 0 w 93"/>
                  <a:gd name="T91" fmla="*/ 0 h 303"/>
                  <a:gd name="T92" fmla="*/ 0 w 93"/>
                  <a:gd name="T93" fmla="*/ 0 h 303"/>
                  <a:gd name="T94" fmla="*/ 0 w 93"/>
                  <a:gd name="T95" fmla="*/ 0 h 303"/>
                  <a:gd name="T96" fmla="*/ 0 w 93"/>
                  <a:gd name="T97" fmla="*/ 0 h 303"/>
                  <a:gd name="T98" fmla="*/ 0 w 93"/>
                  <a:gd name="T99" fmla="*/ 0 h 303"/>
                  <a:gd name="T100" fmla="*/ 0 w 93"/>
                  <a:gd name="T101" fmla="*/ 0 h 303"/>
                  <a:gd name="T102" fmla="*/ 0 w 93"/>
                  <a:gd name="T103" fmla="*/ 0 h 303"/>
                  <a:gd name="T104" fmla="*/ 0 w 93"/>
                  <a:gd name="T105" fmla="*/ 0 h 303"/>
                  <a:gd name="T106" fmla="*/ 0 w 93"/>
                  <a:gd name="T107" fmla="*/ 0 h 303"/>
                  <a:gd name="T108" fmla="*/ 0 w 93"/>
                  <a:gd name="T109" fmla="*/ 0 h 303"/>
                  <a:gd name="T110" fmla="*/ 0 w 93"/>
                  <a:gd name="T111" fmla="*/ 0 h 3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
                  <a:gd name="T169" fmla="*/ 0 h 303"/>
                  <a:gd name="T170" fmla="*/ 93 w 93"/>
                  <a:gd name="T171" fmla="*/ 303 h 30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 h="303">
                    <a:moveTo>
                      <a:pt x="6" y="295"/>
                    </a:moveTo>
                    <a:lnTo>
                      <a:pt x="4" y="289"/>
                    </a:lnTo>
                    <a:lnTo>
                      <a:pt x="4" y="278"/>
                    </a:lnTo>
                    <a:lnTo>
                      <a:pt x="2" y="259"/>
                    </a:lnTo>
                    <a:lnTo>
                      <a:pt x="2" y="238"/>
                    </a:lnTo>
                    <a:lnTo>
                      <a:pt x="0" y="211"/>
                    </a:lnTo>
                    <a:lnTo>
                      <a:pt x="0" y="187"/>
                    </a:lnTo>
                    <a:lnTo>
                      <a:pt x="0" y="162"/>
                    </a:lnTo>
                    <a:lnTo>
                      <a:pt x="0" y="143"/>
                    </a:lnTo>
                    <a:lnTo>
                      <a:pt x="2" y="124"/>
                    </a:lnTo>
                    <a:lnTo>
                      <a:pt x="6" y="114"/>
                    </a:lnTo>
                    <a:lnTo>
                      <a:pt x="12" y="107"/>
                    </a:lnTo>
                    <a:lnTo>
                      <a:pt x="21" y="103"/>
                    </a:lnTo>
                    <a:lnTo>
                      <a:pt x="29" y="97"/>
                    </a:lnTo>
                    <a:lnTo>
                      <a:pt x="38" y="94"/>
                    </a:lnTo>
                    <a:lnTo>
                      <a:pt x="44" y="88"/>
                    </a:lnTo>
                    <a:lnTo>
                      <a:pt x="50" y="78"/>
                    </a:lnTo>
                    <a:lnTo>
                      <a:pt x="52" y="65"/>
                    </a:lnTo>
                    <a:lnTo>
                      <a:pt x="52" y="54"/>
                    </a:lnTo>
                    <a:lnTo>
                      <a:pt x="52" y="40"/>
                    </a:lnTo>
                    <a:lnTo>
                      <a:pt x="54" y="31"/>
                    </a:lnTo>
                    <a:lnTo>
                      <a:pt x="52" y="21"/>
                    </a:lnTo>
                    <a:lnTo>
                      <a:pt x="52" y="12"/>
                    </a:lnTo>
                    <a:lnTo>
                      <a:pt x="52" y="6"/>
                    </a:lnTo>
                    <a:lnTo>
                      <a:pt x="54" y="4"/>
                    </a:lnTo>
                    <a:lnTo>
                      <a:pt x="55" y="2"/>
                    </a:lnTo>
                    <a:lnTo>
                      <a:pt x="57" y="0"/>
                    </a:lnTo>
                    <a:lnTo>
                      <a:pt x="59" y="2"/>
                    </a:lnTo>
                    <a:lnTo>
                      <a:pt x="61" y="6"/>
                    </a:lnTo>
                    <a:lnTo>
                      <a:pt x="61" y="14"/>
                    </a:lnTo>
                    <a:lnTo>
                      <a:pt x="65" y="25"/>
                    </a:lnTo>
                    <a:lnTo>
                      <a:pt x="67" y="42"/>
                    </a:lnTo>
                    <a:lnTo>
                      <a:pt x="69" y="67"/>
                    </a:lnTo>
                    <a:lnTo>
                      <a:pt x="71" y="69"/>
                    </a:lnTo>
                    <a:lnTo>
                      <a:pt x="76" y="75"/>
                    </a:lnTo>
                    <a:lnTo>
                      <a:pt x="78" y="76"/>
                    </a:lnTo>
                    <a:lnTo>
                      <a:pt x="84" y="82"/>
                    </a:lnTo>
                    <a:lnTo>
                      <a:pt x="88" y="88"/>
                    </a:lnTo>
                    <a:lnTo>
                      <a:pt x="92" y="94"/>
                    </a:lnTo>
                    <a:lnTo>
                      <a:pt x="93" y="105"/>
                    </a:lnTo>
                    <a:lnTo>
                      <a:pt x="93" y="130"/>
                    </a:lnTo>
                    <a:lnTo>
                      <a:pt x="92" y="162"/>
                    </a:lnTo>
                    <a:lnTo>
                      <a:pt x="90" y="196"/>
                    </a:lnTo>
                    <a:lnTo>
                      <a:pt x="88" y="229"/>
                    </a:lnTo>
                    <a:lnTo>
                      <a:pt x="84" y="259"/>
                    </a:lnTo>
                    <a:lnTo>
                      <a:pt x="82" y="278"/>
                    </a:lnTo>
                    <a:lnTo>
                      <a:pt x="82" y="287"/>
                    </a:lnTo>
                    <a:lnTo>
                      <a:pt x="78" y="287"/>
                    </a:lnTo>
                    <a:lnTo>
                      <a:pt x="71" y="291"/>
                    </a:lnTo>
                    <a:lnTo>
                      <a:pt x="57" y="293"/>
                    </a:lnTo>
                    <a:lnTo>
                      <a:pt x="44" y="299"/>
                    </a:lnTo>
                    <a:lnTo>
                      <a:pt x="29" y="301"/>
                    </a:lnTo>
                    <a:lnTo>
                      <a:pt x="17" y="303"/>
                    </a:lnTo>
                    <a:lnTo>
                      <a:pt x="8" y="299"/>
                    </a:lnTo>
                    <a:lnTo>
                      <a:pt x="6" y="295"/>
                    </a:lnTo>
                    <a:close/>
                  </a:path>
                </a:pathLst>
              </a:custGeom>
              <a:solidFill>
                <a:srgbClr val="BFF296"/>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23" name="Freeform 230"/>
              <p:cNvSpPr>
                <a:spLocks/>
              </p:cNvSpPr>
              <p:nvPr/>
            </p:nvSpPr>
            <p:spPr bwMode="auto">
              <a:xfrm>
                <a:off x="1766" y="1007"/>
                <a:ext cx="24" cy="25"/>
              </a:xfrm>
              <a:custGeom>
                <a:avLst/>
                <a:gdLst>
                  <a:gd name="T0" fmla="*/ 1 w 47"/>
                  <a:gd name="T1" fmla="*/ 1 h 49"/>
                  <a:gd name="T2" fmla="*/ 1 w 47"/>
                  <a:gd name="T3" fmla="*/ 1 h 49"/>
                  <a:gd name="T4" fmla="*/ 1 w 47"/>
                  <a:gd name="T5" fmla="*/ 1 h 49"/>
                  <a:gd name="T6" fmla="*/ 1 w 47"/>
                  <a:gd name="T7" fmla="*/ 1 h 49"/>
                  <a:gd name="T8" fmla="*/ 1 w 47"/>
                  <a:gd name="T9" fmla="*/ 1 h 49"/>
                  <a:gd name="T10" fmla="*/ 1 w 47"/>
                  <a:gd name="T11" fmla="*/ 1 h 49"/>
                  <a:gd name="T12" fmla="*/ 1 w 47"/>
                  <a:gd name="T13" fmla="*/ 1 h 49"/>
                  <a:gd name="T14" fmla="*/ 1 w 47"/>
                  <a:gd name="T15" fmla="*/ 1 h 49"/>
                  <a:gd name="T16" fmla="*/ 1 w 47"/>
                  <a:gd name="T17" fmla="*/ 1 h 49"/>
                  <a:gd name="T18" fmla="*/ 1 w 47"/>
                  <a:gd name="T19" fmla="*/ 0 h 49"/>
                  <a:gd name="T20" fmla="*/ 1 w 47"/>
                  <a:gd name="T21" fmla="*/ 1 h 49"/>
                  <a:gd name="T22" fmla="*/ 1 w 47"/>
                  <a:gd name="T23" fmla="*/ 1 h 49"/>
                  <a:gd name="T24" fmla="*/ 1 w 47"/>
                  <a:gd name="T25" fmla="*/ 1 h 49"/>
                  <a:gd name="T26" fmla="*/ 1 w 47"/>
                  <a:gd name="T27" fmla="*/ 1 h 49"/>
                  <a:gd name="T28" fmla="*/ 1 w 47"/>
                  <a:gd name="T29" fmla="*/ 1 h 49"/>
                  <a:gd name="T30" fmla="*/ 0 w 47"/>
                  <a:gd name="T31" fmla="*/ 1 h 49"/>
                  <a:gd name="T32" fmla="*/ 1 w 47"/>
                  <a:gd name="T33" fmla="*/ 1 h 49"/>
                  <a:gd name="T34" fmla="*/ 1 w 47"/>
                  <a:gd name="T35" fmla="*/ 1 h 49"/>
                  <a:gd name="T36" fmla="*/ 1 w 47"/>
                  <a:gd name="T37" fmla="*/ 1 h 49"/>
                  <a:gd name="T38" fmla="*/ 1 w 47"/>
                  <a:gd name="T39" fmla="*/ 1 h 49"/>
                  <a:gd name="T40" fmla="*/ 1 w 47"/>
                  <a:gd name="T41" fmla="*/ 1 h 49"/>
                  <a:gd name="T42" fmla="*/ 1 w 47"/>
                  <a:gd name="T43" fmla="*/ 1 h 4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7"/>
                  <a:gd name="T67" fmla="*/ 0 h 49"/>
                  <a:gd name="T68" fmla="*/ 47 w 47"/>
                  <a:gd name="T69" fmla="*/ 49 h 4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7" h="49">
                    <a:moveTo>
                      <a:pt x="11" y="49"/>
                    </a:moveTo>
                    <a:lnTo>
                      <a:pt x="21" y="49"/>
                    </a:lnTo>
                    <a:lnTo>
                      <a:pt x="30" y="46"/>
                    </a:lnTo>
                    <a:lnTo>
                      <a:pt x="38" y="38"/>
                    </a:lnTo>
                    <a:lnTo>
                      <a:pt x="44" y="30"/>
                    </a:lnTo>
                    <a:lnTo>
                      <a:pt x="47" y="19"/>
                    </a:lnTo>
                    <a:lnTo>
                      <a:pt x="47" y="11"/>
                    </a:lnTo>
                    <a:lnTo>
                      <a:pt x="42" y="4"/>
                    </a:lnTo>
                    <a:lnTo>
                      <a:pt x="36" y="2"/>
                    </a:lnTo>
                    <a:lnTo>
                      <a:pt x="28" y="0"/>
                    </a:lnTo>
                    <a:lnTo>
                      <a:pt x="23" y="2"/>
                    </a:lnTo>
                    <a:lnTo>
                      <a:pt x="17" y="4"/>
                    </a:lnTo>
                    <a:lnTo>
                      <a:pt x="11" y="9"/>
                    </a:lnTo>
                    <a:lnTo>
                      <a:pt x="6" y="13"/>
                    </a:lnTo>
                    <a:lnTo>
                      <a:pt x="4" y="21"/>
                    </a:lnTo>
                    <a:lnTo>
                      <a:pt x="0" y="28"/>
                    </a:lnTo>
                    <a:lnTo>
                      <a:pt x="2" y="36"/>
                    </a:lnTo>
                    <a:lnTo>
                      <a:pt x="2" y="42"/>
                    </a:lnTo>
                    <a:lnTo>
                      <a:pt x="6" y="46"/>
                    </a:lnTo>
                    <a:lnTo>
                      <a:pt x="7" y="47"/>
                    </a:lnTo>
                    <a:lnTo>
                      <a:pt x="11" y="49"/>
                    </a:lnTo>
                    <a:close/>
                  </a:path>
                </a:pathLst>
              </a:custGeom>
              <a:solidFill>
                <a:srgbClr val="E6FFE6"/>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24" name="Freeform 231"/>
              <p:cNvSpPr>
                <a:spLocks/>
              </p:cNvSpPr>
              <p:nvPr/>
            </p:nvSpPr>
            <p:spPr bwMode="auto">
              <a:xfrm>
                <a:off x="1624" y="886"/>
                <a:ext cx="103" cy="57"/>
              </a:xfrm>
              <a:custGeom>
                <a:avLst/>
                <a:gdLst>
                  <a:gd name="T0" fmla="*/ 1 w 205"/>
                  <a:gd name="T1" fmla="*/ 1 h 114"/>
                  <a:gd name="T2" fmla="*/ 1 w 205"/>
                  <a:gd name="T3" fmla="*/ 1 h 114"/>
                  <a:gd name="T4" fmla="*/ 1 w 205"/>
                  <a:gd name="T5" fmla="*/ 1 h 114"/>
                  <a:gd name="T6" fmla="*/ 1 w 205"/>
                  <a:gd name="T7" fmla="*/ 1 h 114"/>
                  <a:gd name="T8" fmla="*/ 1 w 205"/>
                  <a:gd name="T9" fmla="*/ 1 h 114"/>
                  <a:gd name="T10" fmla="*/ 1 w 205"/>
                  <a:gd name="T11" fmla="*/ 1 h 114"/>
                  <a:gd name="T12" fmla="*/ 1 w 205"/>
                  <a:gd name="T13" fmla="*/ 1 h 114"/>
                  <a:gd name="T14" fmla="*/ 1 w 205"/>
                  <a:gd name="T15" fmla="*/ 1 h 114"/>
                  <a:gd name="T16" fmla="*/ 1 w 205"/>
                  <a:gd name="T17" fmla="*/ 1 h 114"/>
                  <a:gd name="T18" fmla="*/ 1 w 205"/>
                  <a:gd name="T19" fmla="*/ 1 h 114"/>
                  <a:gd name="T20" fmla="*/ 1 w 205"/>
                  <a:gd name="T21" fmla="*/ 1 h 114"/>
                  <a:gd name="T22" fmla="*/ 1 w 205"/>
                  <a:gd name="T23" fmla="*/ 1 h 114"/>
                  <a:gd name="T24" fmla="*/ 1 w 205"/>
                  <a:gd name="T25" fmla="*/ 1 h 114"/>
                  <a:gd name="T26" fmla="*/ 1 w 205"/>
                  <a:gd name="T27" fmla="*/ 0 h 114"/>
                  <a:gd name="T28" fmla="*/ 1 w 205"/>
                  <a:gd name="T29" fmla="*/ 0 h 114"/>
                  <a:gd name="T30" fmla="*/ 1 w 205"/>
                  <a:gd name="T31" fmla="*/ 1 h 114"/>
                  <a:gd name="T32" fmla="*/ 1 w 205"/>
                  <a:gd name="T33" fmla="*/ 1 h 114"/>
                  <a:gd name="T34" fmla="*/ 1 w 205"/>
                  <a:gd name="T35" fmla="*/ 1 h 114"/>
                  <a:gd name="T36" fmla="*/ 1 w 205"/>
                  <a:gd name="T37" fmla="*/ 1 h 114"/>
                  <a:gd name="T38" fmla="*/ 1 w 205"/>
                  <a:gd name="T39" fmla="*/ 1 h 114"/>
                  <a:gd name="T40" fmla="*/ 1 w 205"/>
                  <a:gd name="T41" fmla="*/ 1 h 114"/>
                  <a:gd name="T42" fmla="*/ 1 w 205"/>
                  <a:gd name="T43" fmla="*/ 1 h 114"/>
                  <a:gd name="T44" fmla="*/ 1 w 205"/>
                  <a:gd name="T45" fmla="*/ 1 h 114"/>
                  <a:gd name="T46" fmla="*/ 1 w 205"/>
                  <a:gd name="T47" fmla="*/ 1 h 114"/>
                  <a:gd name="T48" fmla="*/ 1 w 205"/>
                  <a:gd name="T49" fmla="*/ 1 h 114"/>
                  <a:gd name="T50" fmla="*/ 0 w 205"/>
                  <a:gd name="T51" fmla="*/ 1 h 114"/>
                  <a:gd name="T52" fmla="*/ 1 w 205"/>
                  <a:gd name="T53" fmla="*/ 1 h 114"/>
                  <a:gd name="T54" fmla="*/ 1 w 205"/>
                  <a:gd name="T55" fmla="*/ 1 h 114"/>
                  <a:gd name="T56" fmla="*/ 1 w 205"/>
                  <a:gd name="T57" fmla="*/ 1 h 114"/>
                  <a:gd name="T58" fmla="*/ 1 w 205"/>
                  <a:gd name="T59" fmla="*/ 1 h 114"/>
                  <a:gd name="T60" fmla="*/ 1 w 205"/>
                  <a:gd name="T61" fmla="*/ 1 h 114"/>
                  <a:gd name="T62" fmla="*/ 1 w 205"/>
                  <a:gd name="T63" fmla="*/ 1 h 114"/>
                  <a:gd name="T64" fmla="*/ 1 w 205"/>
                  <a:gd name="T65" fmla="*/ 1 h 114"/>
                  <a:gd name="T66" fmla="*/ 1 w 205"/>
                  <a:gd name="T67" fmla="*/ 1 h 114"/>
                  <a:gd name="T68" fmla="*/ 1 w 205"/>
                  <a:gd name="T69" fmla="*/ 1 h 114"/>
                  <a:gd name="T70" fmla="*/ 1 w 205"/>
                  <a:gd name="T71" fmla="*/ 1 h 114"/>
                  <a:gd name="T72" fmla="*/ 1 w 205"/>
                  <a:gd name="T73" fmla="*/ 1 h 114"/>
                  <a:gd name="T74" fmla="*/ 1 w 205"/>
                  <a:gd name="T75" fmla="*/ 1 h 114"/>
                  <a:gd name="T76" fmla="*/ 1 w 205"/>
                  <a:gd name="T77" fmla="*/ 1 h 114"/>
                  <a:gd name="T78" fmla="*/ 1 w 205"/>
                  <a:gd name="T79" fmla="*/ 1 h 114"/>
                  <a:gd name="T80" fmla="*/ 1 w 205"/>
                  <a:gd name="T81" fmla="*/ 1 h 114"/>
                  <a:gd name="T82" fmla="*/ 1 w 205"/>
                  <a:gd name="T83" fmla="*/ 1 h 1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05"/>
                  <a:gd name="T127" fmla="*/ 0 h 114"/>
                  <a:gd name="T128" fmla="*/ 205 w 205"/>
                  <a:gd name="T129" fmla="*/ 114 h 1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05" h="114">
                    <a:moveTo>
                      <a:pt x="197" y="102"/>
                    </a:moveTo>
                    <a:lnTo>
                      <a:pt x="203" y="91"/>
                    </a:lnTo>
                    <a:lnTo>
                      <a:pt x="205" y="77"/>
                    </a:lnTo>
                    <a:lnTo>
                      <a:pt x="205" y="66"/>
                    </a:lnTo>
                    <a:lnTo>
                      <a:pt x="205" y="55"/>
                    </a:lnTo>
                    <a:lnTo>
                      <a:pt x="201" y="43"/>
                    </a:lnTo>
                    <a:lnTo>
                      <a:pt x="195" y="34"/>
                    </a:lnTo>
                    <a:lnTo>
                      <a:pt x="188" y="26"/>
                    </a:lnTo>
                    <a:lnTo>
                      <a:pt x="180" y="19"/>
                    </a:lnTo>
                    <a:lnTo>
                      <a:pt x="169" y="11"/>
                    </a:lnTo>
                    <a:lnTo>
                      <a:pt x="156" y="5"/>
                    </a:lnTo>
                    <a:lnTo>
                      <a:pt x="142" y="1"/>
                    </a:lnTo>
                    <a:lnTo>
                      <a:pt x="127" y="1"/>
                    </a:lnTo>
                    <a:lnTo>
                      <a:pt x="112" y="0"/>
                    </a:lnTo>
                    <a:lnTo>
                      <a:pt x="97" y="0"/>
                    </a:lnTo>
                    <a:lnTo>
                      <a:pt x="80" y="1"/>
                    </a:lnTo>
                    <a:lnTo>
                      <a:pt x="66" y="3"/>
                    </a:lnTo>
                    <a:lnTo>
                      <a:pt x="53" y="5"/>
                    </a:lnTo>
                    <a:lnTo>
                      <a:pt x="42" y="7"/>
                    </a:lnTo>
                    <a:lnTo>
                      <a:pt x="32" y="13"/>
                    </a:lnTo>
                    <a:lnTo>
                      <a:pt x="24" y="19"/>
                    </a:lnTo>
                    <a:lnTo>
                      <a:pt x="15" y="24"/>
                    </a:lnTo>
                    <a:lnTo>
                      <a:pt x="11" y="34"/>
                    </a:lnTo>
                    <a:lnTo>
                      <a:pt x="5" y="45"/>
                    </a:lnTo>
                    <a:lnTo>
                      <a:pt x="3" y="60"/>
                    </a:lnTo>
                    <a:lnTo>
                      <a:pt x="0" y="81"/>
                    </a:lnTo>
                    <a:lnTo>
                      <a:pt x="5" y="96"/>
                    </a:lnTo>
                    <a:lnTo>
                      <a:pt x="13" y="106"/>
                    </a:lnTo>
                    <a:lnTo>
                      <a:pt x="28" y="112"/>
                    </a:lnTo>
                    <a:lnTo>
                      <a:pt x="45" y="114"/>
                    </a:lnTo>
                    <a:lnTo>
                      <a:pt x="68" y="114"/>
                    </a:lnTo>
                    <a:lnTo>
                      <a:pt x="93" y="114"/>
                    </a:lnTo>
                    <a:lnTo>
                      <a:pt x="121" y="114"/>
                    </a:lnTo>
                    <a:lnTo>
                      <a:pt x="131" y="114"/>
                    </a:lnTo>
                    <a:lnTo>
                      <a:pt x="142" y="114"/>
                    </a:lnTo>
                    <a:lnTo>
                      <a:pt x="154" y="112"/>
                    </a:lnTo>
                    <a:lnTo>
                      <a:pt x="167" y="112"/>
                    </a:lnTo>
                    <a:lnTo>
                      <a:pt x="176" y="110"/>
                    </a:lnTo>
                    <a:lnTo>
                      <a:pt x="188" y="108"/>
                    </a:lnTo>
                    <a:lnTo>
                      <a:pt x="194" y="106"/>
                    </a:lnTo>
                    <a:lnTo>
                      <a:pt x="197" y="102"/>
                    </a:lnTo>
                    <a:close/>
                  </a:path>
                </a:pathLst>
              </a:custGeom>
              <a:solidFill>
                <a:srgbClr val="FFE68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25" name="Freeform 232"/>
              <p:cNvSpPr>
                <a:spLocks/>
              </p:cNvSpPr>
              <p:nvPr/>
            </p:nvSpPr>
            <p:spPr bwMode="auto">
              <a:xfrm>
                <a:off x="1876" y="1416"/>
                <a:ext cx="70" cy="34"/>
              </a:xfrm>
              <a:custGeom>
                <a:avLst/>
                <a:gdLst>
                  <a:gd name="T0" fmla="*/ 1 w 139"/>
                  <a:gd name="T1" fmla="*/ 0 h 69"/>
                  <a:gd name="T2" fmla="*/ 1 w 139"/>
                  <a:gd name="T3" fmla="*/ 0 h 69"/>
                  <a:gd name="T4" fmla="*/ 1 w 139"/>
                  <a:gd name="T5" fmla="*/ 0 h 69"/>
                  <a:gd name="T6" fmla="*/ 1 w 139"/>
                  <a:gd name="T7" fmla="*/ 0 h 69"/>
                  <a:gd name="T8" fmla="*/ 1 w 139"/>
                  <a:gd name="T9" fmla="*/ 0 h 69"/>
                  <a:gd name="T10" fmla="*/ 1 w 139"/>
                  <a:gd name="T11" fmla="*/ 0 h 69"/>
                  <a:gd name="T12" fmla="*/ 1 w 139"/>
                  <a:gd name="T13" fmla="*/ 0 h 69"/>
                  <a:gd name="T14" fmla="*/ 1 w 139"/>
                  <a:gd name="T15" fmla="*/ 0 h 69"/>
                  <a:gd name="T16" fmla="*/ 1 w 139"/>
                  <a:gd name="T17" fmla="*/ 0 h 69"/>
                  <a:gd name="T18" fmla="*/ 1 w 139"/>
                  <a:gd name="T19" fmla="*/ 0 h 69"/>
                  <a:gd name="T20" fmla="*/ 1 w 139"/>
                  <a:gd name="T21" fmla="*/ 0 h 69"/>
                  <a:gd name="T22" fmla="*/ 1 w 139"/>
                  <a:gd name="T23" fmla="*/ 0 h 69"/>
                  <a:gd name="T24" fmla="*/ 1 w 139"/>
                  <a:gd name="T25" fmla="*/ 0 h 69"/>
                  <a:gd name="T26" fmla="*/ 1 w 139"/>
                  <a:gd name="T27" fmla="*/ 0 h 69"/>
                  <a:gd name="T28" fmla="*/ 1 w 139"/>
                  <a:gd name="T29" fmla="*/ 0 h 69"/>
                  <a:gd name="T30" fmla="*/ 1 w 139"/>
                  <a:gd name="T31" fmla="*/ 0 h 69"/>
                  <a:gd name="T32" fmla="*/ 0 w 139"/>
                  <a:gd name="T33" fmla="*/ 0 h 69"/>
                  <a:gd name="T34" fmla="*/ 1 w 139"/>
                  <a:gd name="T35" fmla="*/ 0 h 69"/>
                  <a:gd name="T36" fmla="*/ 1 w 139"/>
                  <a:gd name="T37" fmla="*/ 0 h 69"/>
                  <a:gd name="T38" fmla="*/ 1 w 139"/>
                  <a:gd name="T39" fmla="*/ 0 h 69"/>
                  <a:gd name="T40" fmla="*/ 1 w 139"/>
                  <a:gd name="T41" fmla="*/ 0 h 69"/>
                  <a:gd name="T42" fmla="*/ 1 w 139"/>
                  <a:gd name="T43" fmla="*/ 0 h 69"/>
                  <a:gd name="T44" fmla="*/ 1 w 139"/>
                  <a:gd name="T45" fmla="*/ 0 h 69"/>
                  <a:gd name="T46" fmla="*/ 1 w 139"/>
                  <a:gd name="T47" fmla="*/ 0 h 69"/>
                  <a:gd name="T48" fmla="*/ 1 w 139"/>
                  <a:gd name="T49" fmla="*/ 0 h 69"/>
                  <a:gd name="T50" fmla="*/ 1 w 139"/>
                  <a:gd name="T51" fmla="*/ 0 h 69"/>
                  <a:gd name="T52" fmla="*/ 1 w 139"/>
                  <a:gd name="T53" fmla="*/ 0 h 69"/>
                  <a:gd name="T54" fmla="*/ 1 w 139"/>
                  <a:gd name="T55" fmla="*/ 0 h 69"/>
                  <a:gd name="T56" fmla="*/ 1 w 139"/>
                  <a:gd name="T57" fmla="*/ 0 h 69"/>
                  <a:gd name="T58" fmla="*/ 1 w 139"/>
                  <a:gd name="T59" fmla="*/ 0 h 6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39"/>
                  <a:gd name="T91" fmla="*/ 0 h 69"/>
                  <a:gd name="T92" fmla="*/ 139 w 139"/>
                  <a:gd name="T93" fmla="*/ 69 h 6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39" h="69">
                    <a:moveTo>
                      <a:pt x="74" y="65"/>
                    </a:moveTo>
                    <a:lnTo>
                      <a:pt x="90" y="61"/>
                    </a:lnTo>
                    <a:lnTo>
                      <a:pt x="105" y="55"/>
                    </a:lnTo>
                    <a:lnTo>
                      <a:pt x="120" y="46"/>
                    </a:lnTo>
                    <a:lnTo>
                      <a:pt x="131" y="36"/>
                    </a:lnTo>
                    <a:lnTo>
                      <a:pt x="139" y="25"/>
                    </a:lnTo>
                    <a:lnTo>
                      <a:pt x="139" y="15"/>
                    </a:lnTo>
                    <a:lnTo>
                      <a:pt x="130" y="8"/>
                    </a:lnTo>
                    <a:lnTo>
                      <a:pt x="111" y="2"/>
                    </a:lnTo>
                    <a:lnTo>
                      <a:pt x="93" y="0"/>
                    </a:lnTo>
                    <a:lnTo>
                      <a:pt x="74" y="2"/>
                    </a:lnTo>
                    <a:lnTo>
                      <a:pt x="55" y="6"/>
                    </a:lnTo>
                    <a:lnTo>
                      <a:pt x="38" y="12"/>
                    </a:lnTo>
                    <a:lnTo>
                      <a:pt x="23" y="19"/>
                    </a:lnTo>
                    <a:lnTo>
                      <a:pt x="10" y="29"/>
                    </a:lnTo>
                    <a:lnTo>
                      <a:pt x="2" y="38"/>
                    </a:lnTo>
                    <a:lnTo>
                      <a:pt x="0" y="50"/>
                    </a:lnTo>
                    <a:lnTo>
                      <a:pt x="2" y="55"/>
                    </a:lnTo>
                    <a:lnTo>
                      <a:pt x="6" y="59"/>
                    </a:lnTo>
                    <a:lnTo>
                      <a:pt x="8" y="61"/>
                    </a:lnTo>
                    <a:lnTo>
                      <a:pt x="14" y="65"/>
                    </a:lnTo>
                    <a:lnTo>
                      <a:pt x="23" y="67"/>
                    </a:lnTo>
                    <a:lnTo>
                      <a:pt x="33" y="69"/>
                    </a:lnTo>
                    <a:lnTo>
                      <a:pt x="38" y="69"/>
                    </a:lnTo>
                    <a:lnTo>
                      <a:pt x="48" y="69"/>
                    </a:lnTo>
                    <a:lnTo>
                      <a:pt x="54" y="67"/>
                    </a:lnTo>
                    <a:lnTo>
                      <a:pt x="61" y="67"/>
                    </a:lnTo>
                    <a:lnTo>
                      <a:pt x="67" y="65"/>
                    </a:lnTo>
                    <a:lnTo>
                      <a:pt x="74" y="65"/>
                    </a:lnTo>
                    <a:close/>
                  </a:path>
                </a:pathLst>
              </a:custGeom>
              <a:solidFill>
                <a:srgbClr val="00FFFF"/>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26" name="Freeform 233"/>
              <p:cNvSpPr>
                <a:spLocks/>
              </p:cNvSpPr>
              <p:nvPr/>
            </p:nvSpPr>
            <p:spPr bwMode="auto">
              <a:xfrm>
                <a:off x="1823" y="1537"/>
                <a:ext cx="65" cy="42"/>
              </a:xfrm>
              <a:custGeom>
                <a:avLst/>
                <a:gdLst>
                  <a:gd name="T0" fmla="*/ 1 w 129"/>
                  <a:gd name="T1" fmla="*/ 1 h 83"/>
                  <a:gd name="T2" fmla="*/ 1 w 129"/>
                  <a:gd name="T3" fmla="*/ 1 h 83"/>
                  <a:gd name="T4" fmla="*/ 1 w 129"/>
                  <a:gd name="T5" fmla="*/ 1 h 83"/>
                  <a:gd name="T6" fmla="*/ 1 w 129"/>
                  <a:gd name="T7" fmla="*/ 1 h 83"/>
                  <a:gd name="T8" fmla="*/ 1 w 129"/>
                  <a:gd name="T9" fmla="*/ 1 h 83"/>
                  <a:gd name="T10" fmla="*/ 1 w 129"/>
                  <a:gd name="T11" fmla="*/ 1 h 83"/>
                  <a:gd name="T12" fmla="*/ 1 w 129"/>
                  <a:gd name="T13" fmla="*/ 1 h 83"/>
                  <a:gd name="T14" fmla="*/ 1 w 129"/>
                  <a:gd name="T15" fmla="*/ 0 h 83"/>
                  <a:gd name="T16" fmla="*/ 1 w 129"/>
                  <a:gd name="T17" fmla="*/ 1 h 83"/>
                  <a:gd name="T18" fmla="*/ 1 w 129"/>
                  <a:gd name="T19" fmla="*/ 1 h 83"/>
                  <a:gd name="T20" fmla="*/ 1 w 129"/>
                  <a:gd name="T21" fmla="*/ 1 h 83"/>
                  <a:gd name="T22" fmla="*/ 1 w 129"/>
                  <a:gd name="T23" fmla="*/ 1 h 83"/>
                  <a:gd name="T24" fmla="*/ 1 w 129"/>
                  <a:gd name="T25" fmla="*/ 1 h 83"/>
                  <a:gd name="T26" fmla="*/ 0 w 129"/>
                  <a:gd name="T27" fmla="*/ 1 h 83"/>
                  <a:gd name="T28" fmla="*/ 1 w 129"/>
                  <a:gd name="T29" fmla="*/ 1 h 83"/>
                  <a:gd name="T30" fmla="*/ 1 w 129"/>
                  <a:gd name="T31" fmla="*/ 1 h 83"/>
                  <a:gd name="T32" fmla="*/ 1 w 129"/>
                  <a:gd name="T33" fmla="*/ 1 h 83"/>
                  <a:gd name="T34" fmla="*/ 1 w 129"/>
                  <a:gd name="T35" fmla="*/ 1 h 83"/>
                  <a:gd name="T36" fmla="*/ 1 w 129"/>
                  <a:gd name="T37" fmla="*/ 1 h 83"/>
                  <a:gd name="T38" fmla="*/ 1 w 129"/>
                  <a:gd name="T39" fmla="*/ 1 h 83"/>
                  <a:gd name="T40" fmla="*/ 1 w 129"/>
                  <a:gd name="T41" fmla="*/ 1 h 83"/>
                  <a:gd name="T42" fmla="*/ 1 w 129"/>
                  <a:gd name="T43" fmla="*/ 1 h 8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29"/>
                  <a:gd name="T67" fmla="*/ 0 h 83"/>
                  <a:gd name="T68" fmla="*/ 129 w 129"/>
                  <a:gd name="T69" fmla="*/ 83 h 8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29" h="83">
                    <a:moveTo>
                      <a:pt x="68" y="79"/>
                    </a:moveTo>
                    <a:lnTo>
                      <a:pt x="87" y="72"/>
                    </a:lnTo>
                    <a:lnTo>
                      <a:pt x="106" y="62"/>
                    </a:lnTo>
                    <a:lnTo>
                      <a:pt x="120" y="47"/>
                    </a:lnTo>
                    <a:lnTo>
                      <a:pt x="127" y="34"/>
                    </a:lnTo>
                    <a:lnTo>
                      <a:pt x="129" y="19"/>
                    </a:lnTo>
                    <a:lnTo>
                      <a:pt x="122" y="7"/>
                    </a:lnTo>
                    <a:lnTo>
                      <a:pt x="106" y="0"/>
                    </a:lnTo>
                    <a:lnTo>
                      <a:pt x="84" y="1"/>
                    </a:lnTo>
                    <a:lnTo>
                      <a:pt x="61" y="5"/>
                    </a:lnTo>
                    <a:lnTo>
                      <a:pt x="38" y="17"/>
                    </a:lnTo>
                    <a:lnTo>
                      <a:pt x="19" y="30"/>
                    </a:lnTo>
                    <a:lnTo>
                      <a:pt x="6" y="45"/>
                    </a:lnTo>
                    <a:lnTo>
                      <a:pt x="0" y="58"/>
                    </a:lnTo>
                    <a:lnTo>
                      <a:pt x="2" y="72"/>
                    </a:lnTo>
                    <a:lnTo>
                      <a:pt x="17" y="79"/>
                    </a:lnTo>
                    <a:lnTo>
                      <a:pt x="47" y="83"/>
                    </a:lnTo>
                    <a:lnTo>
                      <a:pt x="55" y="83"/>
                    </a:lnTo>
                    <a:lnTo>
                      <a:pt x="61" y="81"/>
                    </a:lnTo>
                    <a:lnTo>
                      <a:pt x="65" y="79"/>
                    </a:lnTo>
                    <a:lnTo>
                      <a:pt x="68" y="79"/>
                    </a:lnTo>
                    <a:close/>
                  </a:path>
                </a:pathLst>
              </a:custGeom>
              <a:solidFill>
                <a:srgbClr val="B3FFFF"/>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27" name="Freeform 234"/>
              <p:cNvSpPr>
                <a:spLocks/>
              </p:cNvSpPr>
              <p:nvPr/>
            </p:nvSpPr>
            <p:spPr bwMode="auto">
              <a:xfrm>
                <a:off x="2023" y="1469"/>
                <a:ext cx="48" cy="41"/>
              </a:xfrm>
              <a:custGeom>
                <a:avLst/>
                <a:gdLst>
                  <a:gd name="T0" fmla="*/ 0 w 97"/>
                  <a:gd name="T1" fmla="*/ 1 h 81"/>
                  <a:gd name="T2" fmla="*/ 0 w 97"/>
                  <a:gd name="T3" fmla="*/ 1 h 81"/>
                  <a:gd name="T4" fmla="*/ 0 w 97"/>
                  <a:gd name="T5" fmla="*/ 1 h 81"/>
                  <a:gd name="T6" fmla="*/ 0 w 97"/>
                  <a:gd name="T7" fmla="*/ 1 h 81"/>
                  <a:gd name="T8" fmla="*/ 0 w 97"/>
                  <a:gd name="T9" fmla="*/ 1 h 81"/>
                  <a:gd name="T10" fmla="*/ 0 w 97"/>
                  <a:gd name="T11" fmla="*/ 1 h 81"/>
                  <a:gd name="T12" fmla="*/ 0 w 97"/>
                  <a:gd name="T13" fmla="*/ 1 h 81"/>
                  <a:gd name="T14" fmla="*/ 0 w 97"/>
                  <a:gd name="T15" fmla="*/ 0 h 81"/>
                  <a:gd name="T16" fmla="*/ 0 w 97"/>
                  <a:gd name="T17" fmla="*/ 1 h 81"/>
                  <a:gd name="T18" fmla="*/ 0 w 97"/>
                  <a:gd name="T19" fmla="*/ 1 h 81"/>
                  <a:gd name="T20" fmla="*/ 0 w 97"/>
                  <a:gd name="T21" fmla="*/ 1 h 81"/>
                  <a:gd name="T22" fmla="*/ 0 w 97"/>
                  <a:gd name="T23" fmla="*/ 1 h 81"/>
                  <a:gd name="T24" fmla="*/ 0 w 97"/>
                  <a:gd name="T25" fmla="*/ 1 h 81"/>
                  <a:gd name="T26" fmla="*/ 0 w 97"/>
                  <a:gd name="T27" fmla="*/ 1 h 81"/>
                  <a:gd name="T28" fmla="*/ 0 w 97"/>
                  <a:gd name="T29" fmla="*/ 1 h 81"/>
                  <a:gd name="T30" fmla="*/ 0 w 97"/>
                  <a:gd name="T31" fmla="*/ 1 h 81"/>
                  <a:gd name="T32" fmla="*/ 0 w 97"/>
                  <a:gd name="T33" fmla="*/ 1 h 81"/>
                  <a:gd name="T34" fmla="*/ 0 w 97"/>
                  <a:gd name="T35" fmla="*/ 1 h 81"/>
                  <a:gd name="T36" fmla="*/ 0 w 97"/>
                  <a:gd name="T37" fmla="*/ 1 h 81"/>
                  <a:gd name="T38" fmla="*/ 0 w 97"/>
                  <a:gd name="T39" fmla="*/ 1 h 81"/>
                  <a:gd name="T40" fmla="*/ 0 w 97"/>
                  <a:gd name="T41" fmla="*/ 1 h 81"/>
                  <a:gd name="T42" fmla="*/ 0 w 97"/>
                  <a:gd name="T43" fmla="*/ 1 h 8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7"/>
                  <a:gd name="T67" fmla="*/ 0 h 81"/>
                  <a:gd name="T68" fmla="*/ 97 w 97"/>
                  <a:gd name="T69" fmla="*/ 81 h 8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7" h="81">
                    <a:moveTo>
                      <a:pt x="97" y="74"/>
                    </a:moveTo>
                    <a:lnTo>
                      <a:pt x="91" y="57"/>
                    </a:lnTo>
                    <a:lnTo>
                      <a:pt x="84" y="42"/>
                    </a:lnTo>
                    <a:lnTo>
                      <a:pt x="72" y="28"/>
                    </a:lnTo>
                    <a:lnTo>
                      <a:pt x="59" y="17"/>
                    </a:lnTo>
                    <a:lnTo>
                      <a:pt x="42" y="7"/>
                    </a:lnTo>
                    <a:lnTo>
                      <a:pt x="29" y="2"/>
                    </a:lnTo>
                    <a:lnTo>
                      <a:pt x="15" y="0"/>
                    </a:lnTo>
                    <a:lnTo>
                      <a:pt x="6" y="4"/>
                    </a:lnTo>
                    <a:lnTo>
                      <a:pt x="0" y="9"/>
                    </a:lnTo>
                    <a:lnTo>
                      <a:pt x="4" y="19"/>
                    </a:lnTo>
                    <a:lnTo>
                      <a:pt x="11" y="30"/>
                    </a:lnTo>
                    <a:lnTo>
                      <a:pt x="23" y="45"/>
                    </a:lnTo>
                    <a:lnTo>
                      <a:pt x="38" y="57"/>
                    </a:lnTo>
                    <a:lnTo>
                      <a:pt x="53" y="68"/>
                    </a:lnTo>
                    <a:lnTo>
                      <a:pt x="68" y="76"/>
                    </a:lnTo>
                    <a:lnTo>
                      <a:pt x="84" y="81"/>
                    </a:lnTo>
                    <a:lnTo>
                      <a:pt x="91" y="81"/>
                    </a:lnTo>
                    <a:lnTo>
                      <a:pt x="95" y="80"/>
                    </a:lnTo>
                    <a:lnTo>
                      <a:pt x="95" y="76"/>
                    </a:lnTo>
                    <a:lnTo>
                      <a:pt x="97" y="74"/>
                    </a:lnTo>
                    <a:close/>
                  </a:path>
                </a:pathLst>
              </a:custGeom>
              <a:solidFill>
                <a:srgbClr val="A1E6F7"/>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28" name="Freeform 235"/>
              <p:cNvSpPr>
                <a:spLocks/>
              </p:cNvSpPr>
              <p:nvPr/>
            </p:nvSpPr>
            <p:spPr bwMode="auto">
              <a:xfrm>
                <a:off x="2268" y="1469"/>
                <a:ext cx="36" cy="12"/>
              </a:xfrm>
              <a:custGeom>
                <a:avLst/>
                <a:gdLst>
                  <a:gd name="T0" fmla="*/ 0 w 73"/>
                  <a:gd name="T1" fmla="*/ 1 h 24"/>
                  <a:gd name="T2" fmla="*/ 0 w 73"/>
                  <a:gd name="T3" fmla="*/ 1 h 24"/>
                  <a:gd name="T4" fmla="*/ 0 w 73"/>
                  <a:gd name="T5" fmla="*/ 1 h 24"/>
                  <a:gd name="T6" fmla="*/ 0 w 73"/>
                  <a:gd name="T7" fmla="*/ 1 h 24"/>
                  <a:gd name="T8" fmla="*/ 0 w 73"/>
                  <a:gd name="T9" fmla="*/ 1 h 24"/>
                  <a:gd name="T10" fmla="*/ 0 w 73"/>
                  <a:gd name="T11" fmla="*/ 1 h 24"/>
                  <a:gd name="T12" fmla="*/ 0 w 73"/>
                  <a:gd name="T13" fmla="*/ 0 h 24"/>
                  <a:gd name="T14" fmla="*/ 0 w 73"/>
                  <a:gd name="T15" fmla="*/ 0 h 24"/>
                  <a:gd name="T16" fmla="*/ 0 w 73"/>
                  <a:gd name="T17" fmla="*/ 0 h 24"/>
                  <a:gd name="T18" fmla="*/ 0 w 73"/>
                  <a:gd name="T19" fmla="*/ 0 h 24"/>
                  <a:gd name="T20" fmla="*/ 0 w 73"/>
                  <a:gd name="T21" fmla="*/ 0 h 24"/>
                  <a:gd name="T22" fmla="*/ 0 w 73"/>
                  <a:gd name="T23" fmla="*/ 1 h 24"/>
                  <a:gd name="T24" fmla="*/ 0 w 73"/>
                  <a:gd name="T25" fmla="*/ 1 h 24"/>
                  <a:gd name="T26" fmla="*/ 0 w 73"/>
                  <a:gd name="T27" fmla="*/ 1 h 24"/>
                  <a:gd name="T28" fmla="*/ 0 w 73"/>
                  <a:gd name="T29" fmla="*/ 1 h 24"/>
                  <a:gd name="T30" fmla="*/ 0 w 73"/>
                  <a:gd name="T31" fmla="*/ 1 h 24"/>
                  <a:gd name="T32" fmla="*/ 0 w 73"/>
                  <a:gd name="T33" fmla="*/ 1 h 24"/>
                  <a:gd name="T34" fmla="*/ 0 w 73"/>
                  <a:gd name="T35" fmla="*/ 1 h 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
                  <a:gd name="T55" fmla="*/ 0 h 24"/>
                  <a:gd name="T56" fmla="*/ 73 w 73"/>
                  <a:gd name="T57" fmla="*/ 24 h 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 h="24">
                    <a:moveTo>
                      <a:pt x="50" y="19"/>
                    </a:moveTo>
                    <a:lnTo>
                      <a:pt x="38" y="15"/>
                    </a:lnTo>
                    <a:lnTo>
                      <a:pt x="29" y="15"/>
                    </a:lnTo>
                    <a:lnTo>
                      <a:pt x="19" y="15"/>
                    </a:lnTo>
                    <a:lnTo>
                      <a:pt x="8" y="19"/>
                    </a:lnTo>
                    <a:lnTo>
                      <a:pt x="0" y="11"/>
                    </a:lnTo>
                    <a:lnTo>
                      <a:pt x="25" y="0"/>
                    </a:lnTo>
                    <a:lnTo>
                      <a:pt x="31" y="0"/>
                    </a:lnTo>
                    <a:lnTo>
                      <a:pt x="38" y="0"/>
                    </a:lnTo>
                    <a:lnTo>
                      <a:pt x="42" y="0"/>
                    </a:lnTo>
                    <a:lnTo>
                      <a:pt x="50" y="0"/>
                    </a:lnTo>
                    <a:lnTo>
                      <a:pt x="54" y="2"/>
                    </a:lnTo>
                    <a:lnTo>
                      <a:pt x="59" y="4"/>
                    </a:lnTo>
                    <a:lnTo>
                      <a:pt x="65" y="7"/>
                    </a:lnTo>
                    <a:lnTo>
                      <a:pt x="71" y="11"/>
                    </a:lnTo>
                    <a:lnTo>
                      <a:pt x="73" y="24"/>
                    </a:lnTo>
                    <a:lnTo>
                      <a:pt x="50" y="19"/>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29" name="Freeform 236"/>
              <p:cNvSpPr>
                <a:spLocks/>
              </p:cNvSpPr>
              <p:nvPr/>
            </p:nvSpPr>
            <p:spPr bwMode="auto">
              <a:xfrm>
                <a:off x="2244" y="1469"/>
                <a:ext cx="66" cy="38"/>
              </a:xfrm>
              <a:custGeom>
                <a:avLst/>
                <a:gdLst>
                  <a:gd name="T0" fmla="*/ 0 w 133"/>
                  <a:gd name="T1" fmla="*/ 1 h 76"/>
                  <a:gd name="T2" fmla="*/ 0 w 133"/>
                  <a:gd name="T3" fmla="*/ 1 h 76"/>
                  <a:gd name="T4" fmla="*/ 0 w 133"/>
                  <a:gd name="T5" fmla="*/ 1 h 76"/>
                  <a:gd name="T6" fmla="*/ 0 w 133"/>
                  <a:gd name="T7" fmla="*/ 1 h 76"/>
                  <a:gd name="T8" fmla="*/ 0 w 133"/>
                  <a:gd name="T9" fmla="*/ 1 h 76"/>
                  <a:gd name="T10" fmla="*/ 0 w 133"/>
                  <a:gd name="T11" fmla="*/ 1 h 76"/>
                  <a:gd name="T12" fmla="*/ 0 w 133"/>
                  <a:gd name="T13" fmla="*/ 1 h 76"/>
                  <a:gd name="T14" fmla="*/ 0 w 133"/>
                  <a:gd name="T15" fmla="*/ 1 h 76"/>
                  <a:gd name="T16" fmla="*/ 0 w 133"/>
                  <a:gd name="T17" fmla="*/ 1 h 76"/>
                  <a:gd name="T18" fmla="*/ 0 w 133"/>
                  <a:gd name="T19" fmla="*/ 1 h 76"/>
                  <a:gd name="T20" fmla="*/ 0 w 133"/>
                  <a:gd name="T21" fmla="*/ 1 h 76"/>
                  <a:gd name="T22" fmla="*/ 0 w 133"/>
                  <a:gd name="T23" fmla="*/ 1 h 76"/>
                  <a:gd name="T24" fmla="*/ 0 w 133"/>
                  <a:gd name="T25" fmla="*/ 1 h 76"/>
                  <a:gd name="T26" fmla="*/ 0 w 133"/>
                  <a:gd name="T27" fmla="*/ 1 h 76"/>
                  <a:gd name="T28" fmla="*/ 0 w 133"/>
                  <a:gd name="T29" fmla="*/ 1 h 76"/>
                  <a:gd name="T30" fmla="*/ 0 w 133"/>
                  <a:gd name="T31" fmla="*/ 1 h 76"/>
                  <a:gd name="T32" fmla="*/ 0 w 133"/>
                  <a:gd name="T33" fmla="*/ 1 h 76"/>
                  <a:gd name="T34" fmla="*/ 0 w 133"/>
                  <a:gd name="T35" fmla="*/ 0 h 76"/>
                  <a:gd name="T36" fmla="*/ 0 w 133"/>
                  <a:gd name="T37" fmla="*/ 1 h 76"/>
                  <a:gd name="T38" fmla="*/ 0 w 133"/>
                  <a:gd name="T39" fmla="*/ 1 h 76"/>
                  <a:gd name="T40" fmla="*/ 0 w 133"/>
                  <a:gd name="T41" fmla="*/ 1 h 76"/>
                  <a:gd name="T42" fmla="*/ 0 w 133"/>
                  <a:gd name="T43" fmla="*/ 1 h 76"/>
                  <a:gd name="T44" fmla="*/ 0 w 133"/>
                  <a:gd name="T45" fmla="*/ 1 h 76"/>
                  <a:gd name="T46" fmla="*/ 0 w 133"/>
                  <a:gd name="T47" fmla="*/ 1 h 76"/>
                  <a:gd name="T48" fmla="*/ 0 w 133"/>
                  <a:gd name="T49" fmla="*/ 1 h 76"/>
                  <a:gd name="T50" fmla="*/ 0 w 133"/>
                  <a:gd name="T51" fmla="*/ 1 h 76"/>
                  <a:gd name="T52" fmla="*/ 0 w 133"/>
                  <a:gd name="T53" fmla="*/ 1 h 76"/>
                  <a:gd name="T54" fmla="*/ 0 w 133"/>
                  <a:gd name="T55" fmla="*/ 1 h 76"/>
                  <a:gd name="T56" fmla="*/ 0 w 133"/>
                  <a:gd name="T57" fmla="*/ 1 h 76"/>
                  <a:gd name="T58" fmla="*/ 0 w 133"/>
                  <a:gd name="T59" fmla="*/ 1 h 76"/>
                  <a:gd name="T60" fmla="*/ 0 w 133"/>
                  <a:gd name="T61" fmla="*/ 1 h 76"/>
                  <a:gd name="T62" fmla="*/ 0 w 133"/>
                  <a:gd name="T63" fmla="*/ 1 h 76"/>
                  <a:gd name="T64" fmla="*/ 0 w 133"/>
                  <a:gd name="T65" fmla="*/ 1 h 76"/>
                  <a:gd name="T66" fmla="*/ 0 w 133"/>
                  <a:gd name="T67" fmla="*/ 1 h 76"/>
                  <a:gd name="T68" fmla="*/ 0 w 133"/>
                  <a:gd name="T69" fmla="*/ 1 h 76"/>
                  <a:gd name="T70" fmla="*/ 0 w 133"/>
                  <a:gd name="T71" fmla="*/ 1 h 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
                  <a:gd name="T109" fmla="*/ 0 h 76"/>
                  <a:gd name="T110" fmla="*/ 133 w 133"/>
                  <a:gd name="T111" fmla="*/ 76 h 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 h="76">
                    <a:moveTo>
                      <a:pt x="97" y="19"/>
                    </a:moveTo>
                    <a:lnTo>
                      <a:pt x="110" y="24"/>
                    </a:lnTo>
                    <a:lnTo>
                      <a:pt x="112" y="32"/>
                    </a:lnTo>
                    <a:lnTo>
                      <a:pt x="104" y="40"/>
                    </a:lnTo>
                    <a:lnTo>
                      <a:pt x="91" y="47"/>
                    </a:lnTo>
                    <a:lnTo>
                      <a:pt x="72" y="53"/>
                    </a:lnTo>
                    <a:lnTo>
                      <a:pt x="55" y="55"/>
                    </a:lnTo>
                    <a:lnTo>
                      <a:pt x="38" y="57"/>
                    </a:lnTo>
                    <a:lnTo>
                      <a:pt x="26" y="55"/>
                    </a:lnTo>
                    <a:lnTo>
                      <a:pt x="23" y="49"/>
                    </a:lnTo>
                    <a:lnTo>
                      <a:pt x="19" y="45"/>
                    </a:lnTo>
                    <a:lnTo>
                      <a:pt x="17" y="40"/>
                    </a:lnTo>
                    <a:lnTo>
                      <a:pt x="23" y="34"/>
                    </a:lnTo>
                    <a:lnTo>
                      <a:pt x="28" y="28"/>
                    </a:lnTo>
                    <a:lnTo>
                      <a:pt x="38" y="24"/>
                    </a:lnTo>
                    <a:lnTo>
                      <a:pt x="47" y="21"/>
                    </a:lnTo>
                    <a:lnTo>
                      <a:pt x="55" y="19"/>
                    </a:lnTo>
                    <a:lnTo>
                      <a:pt x="72" y="0"/>
                    </a:lnTo>
                    <a:lnTo>
                      <a:pt x="42" y="4"/>
                    </a:lnTo>
                    <a:lnTo>
                      <a:pt x="21" y="15"/>
                    </a:lnTo>
                    <a:lnTo>
                      <a:pt x="6" y="26"/>
                    </a:lnTo>
                    <a:lnTo>
                      <a:pt x="0" y="42"/>
                    </a:lnTo>
                    <a:lnTo>
                      <a:pt x="0" y="55"/>
                    </a:lnTo>
                    <a:lnTo>
                      <a:pt x="9" y="66"/>
                    </a:lnTo>
                    <a:lnTo>
                      <a:pt x="25" y="74"/>
                    </a:lnTo>
                    <a:lnTo>
                      <a:pt x="51" y="76"/>
                    </a:lnTo>
                    <a:lnTo>
                      <a:pt x="76" y="72"/>
                    </a:lnTo>
                    <a:lnTo>
                      <a:pt x="97" y="66"/>
                    </a:lnTo>
                    <a:lnTo>
                      <a:pt x="114" y="59"/>
                    </a:lnTo>
                    <a:lnTo>
                      <a:pt x="125" y="49"/>
                    </a:lnTo>
                    <a:lnTo>
                      <a:pt x="133" y="40"/>
                    </a:lnTo>
                    <a:lnTo>
                      <a:pt x="133" y="30"/>
                    </a:lnTo>
                    <a:lnTo>
                      <a:pt x="129" y="19"/>
                    </a:lnTo>
                    <a:lnTo>
                      <a:pt x="118" y="11"/>
                    </a:lnTo>
                    <a:lnTo>
                      <a:pt x="97" y="19"/>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30" name="Freeform 237"/>
              <p:cNvSpPr>
                <a:spLocks/>
              </p:cNvSpPr>
              <p:nvPr/>
            </p:nvSpPr>
            <p:spPr bwMode="auto">
              <a:xfrm>
                <a:off x="2347" y="1460"/>
                <a:ext cx="37" cy="12"/>
              </a:xfrm>
              <a:custGeom>
                <a:avLst/>
                <a:gdLst>
                  <a:gd name="T0" fmla="*/ 1 w 72"/>
                  <a:gd name="T1" fmla="*/ 1 h 22"/>
                  <a:gd name="T2" fmla="*/ 1 w 72"/>
                  <a:gd name="T3" fmla="*/ 1 h 22"/>
                  <a:gd name="T4" fmla="*/ 1 w 72"/>
                  <a:gd name="T5" fmla="*/ 1 h 22"/>
                  <a:gd name="T6" fmla="*/ 1 w 72"/>
                  <a:gd name="T7" fmla="*/ 1 h 22"/>
                  <a:gd name="T8" fmla="*/ 1 w 72"/>
                  <a:gd name="T9" fmla="*/ 1 h 22"/>
                  <a:gd name="T10" fmla="*/ 1 w 72"/>
                  <a:gd name="T11" fmla="*/ 1 h 22"/>
                  <a:gd name="T12" fmla="*/ 1 w 72"/>
                  <a:gd name="T13" fmla="*/ 1 h 22"/>
                  <a:gd name="T14" fmla="*/ 0 w 72"/>
                  <a:gd name="T15" fmla="*/ 1 h 22"/>
                  <a:gd name="T16" fmla="*/ 1 w 72"/>
                  <a:gd name="T17" fmla="*/ 0 h 22"/>
                  <a:gd name="T18" fmla="*/ 1 w 72"/>
                  <a:gd name="T19" fmla="*/ 0 h 22"/>
                  <a:gd name="T20" fmla="*/ 1 w 72"/>
                  <a:gd name="T21" fmla="*/ 0 h 22"/>
                  <a:gd name="T22" fmla="*/ 1 w 72"/>
                  <a:gd name="T23" fmla="*/ 0 h 22"/>
                  <a:gd name="T24" fmla="*/ 1 w 72"/>
                  <a:gd name="T25" fmla="*/ 1 h 22"/>
                  <a:gd name="T26" fmla="*/ 1 w 72"/>
                  <a:gd name="T27" fmla="*/ 1 h 22"/>
                  <a:gd name="T28" fmla="*/ 1 w 72"/>
                  <a:gd name="T29" fmla="*/ 1 h 22"/>
                  <a:gd name="T30" fmla="*/ 1 w 72"/>
                  <a:gd name="T31" fmla="*/ 1 h 22"/>
                  <a:gd name="T32" fmla="*/ 1 w 72"/>
                  <a:gd name="T33" fmla="*/ 1 h 22"/>
                  <a:gd name="T34" fmla="*/ 1 w 72"/>
                  <a:gd name="T35" fmla="*/ 1 h 22"/>
                  <a:gd name="T36" fmla="*/ 1 w 72"/>
                  <a:gd name="T37" fmla="*/ 1 h 22"/>
                  <a:gd name="T38" fmla="*/ 1 w 72"/>
                  <a:gd name="T39" fmla="*/ 1 h 2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2"/>
                  <a:gd name="T61" fmla="*/ 0 h 22"/>
                  <a:gd name="T62" fmla="*/ 72 w 72"/>
                  <a:gd name="T63" fmla="*/ 22 h 2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2" h="22">
                    <a:moveTo>
                      <a:pt x="49" y="17"/>
                    </a:moveTo>
                    <a:lnTo>
                      <a:pt x="40" y="15"/>
                    </a:lnTo>
                    <a:lnTo>
                      <a:pt x="28" y="15"/>
                    </a:lnTo>
                    <a:lnTo>
                      <a:pt x="23" y="15"/>
                    </a:lnTo>
                    <a:lnTo>
                      <a:pt x="19" y="15"/>
                    </a:lnTo>
                    <a:lnTo>
                      <a:pt x="11" y="15"/>
                    </a:lnTo>
                    <a:lnTo>
                      <a:pt x="8" y="17"/>
                    </a:lnTo>
                    <a:lnTo>
                      <a:pt x="0" y="11"/>
                    </a:lnTo>
                    <a:lnTo>
                      <a:pt x="25" y="0"/>
                    </a:lnTo>
                    <a:lnTo>
                      <a:pt x="30" y="0"/>
                    </a:lnTo>
                    <a:lnTo>
                      <a:pt x="38" y="0"/>
                    </a:lnTo>
                    <a:lnTo>
                      <a:pt x="44" y="0"/>
                    </a:lnTo>
                    <a:lnTo>
                      <a:pt x="49" y="2"/>
                    </a:lnTo>
                    <a:lnTo>
                      <a:pt x="55" y="2"/>
                    </a:lnTo>
                    <a:lnTo>
                      <a:pt x="59" y="3"/>
                    </a:lnTo>
                    <a:lnTo>
                      <a:pt x="65" y="5"/>
                    </a:lnTo>
                    <a:lnTo>
                      <a:pt x="72" y="11"/>
                    </a:lnTo>
                    <a:lnTo>
                      <a:pt x="72" y="22"/>
                    </a:lnTo>
                    <a:lnTo>
                      <a:pt x="49" y="17"/>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31" name="Freeform 238"/>
              <p:cNvSpPr>
                <a:spLocks/>
              </p:cNvSpPr>
              <p:nvPr/>
            </p:nvSpPr>
            <p:spPr bwMode="auto">
              <a:xfrm>
                <a:off x="2325" y="1460"/>
                <a:ext cx="66" cy="38"/>
              </a:xfrm>
              <a:custGeom>
                <a:avLst/>
                <a:gdLst>
                  <a:gd name="T0" fmla="*/ 0 w 133"/>
                  <a:gd name="T1" fmla="*/ 1 h 76"/>
                  <a:gd name="T2" fmla="*/ 0 w 133"/>
                  <a:gd name="T3" fmla="*/ 1 h 76"/>
                  <a:gd name="T4" fmla="*/ 0 w 133"/>
                  <a:gd name="T5" fmla="*/ 1 h 76"/>
                  <a:gd name="T6" fmla="*/ 0 w 133"/>
                  <a:gd name="T7" fmla="*/ 1 h 76"/>
                  <a:gd name="T8" fmla="*/ 0 w 133"/>
                  <a:gd name="T9" fmla="*/ 1 h 76"/>
                  <a:gd name="T10" fmla="*/ 0 w 133"/>
                  <a:gd name="T11" fmla="*/ 1 h 76"/>
                  <a:gd name="T12" fmla="*/ 0 w 133"/>
                  <a:gd name="T13" fmla="*/ 1 h 76"/>
                  <a:gd name="T14" fmla="*/ 0 w 133"/>
                  <a:gd name="T15" fmla="*/ 1 h 76"/>
                  <a:gd name="T16" fmla="*/ 0 w 133"/>
                  <a:gd name="T17" fmla="*/ 1 h 76"/>
                  <a:gd name="T18" fmla="*/ 0 w 133"/>
                  <a:gd name="T19" fmla="*/ 1 h 76"/>
                  <a:gd name="T20" fmla="*/ 0 w 133"/>
                  <a:gd name="T21" fmla="*/ 1 h 76"/>
                  <a:gd name="T22" fmla="*/ 0 w 133"/>
                  <a:gd name="T23" fmla="*/ 1 h 76"/>
                  <a:gd name="T24" fmla="*/ 0 w 133"/>
                  <a:gd name="T25" fmla="*/ 1 h 76"/>
                  <a:gd name="T26" fmla="*/ 0 w 133"/>
                  <a:gd name="T27" fmla="*/ 1 h 76"/>
                  <a:gd name="T28" fmla="*/ 0 w 133"/>
                  <a:gd name="T29" fmla="*/ 1 h 76"/>
                  <a:gd name="T30" fmla="*/ 0 w 133"/>
                  <a:gd name="T31" fmla="*/ 1 h 76"/>
                  <a:gd name="T32" fmla="*/ 0 w 133"/>
                  <a:gd name="T33" fmla="*/ 1 h 76"/>
                  <a:gd name="T34" fmla="*/ 0 w 133"/>
                  <a:gd name="T35" fmla="*/ 0 h 76"/>
                  <a:gd name="T36" fmla="*/ 0 w 133"/>
                  <a:gd name="T37" fmla="*/ 1 h 76"/>
                  <a:gd name="T38" fmla="*/ 0 w 133"/>
                  <a:gd name="T39" fmla="*/ 1 h 76"/>
                  <a:gd name="T40" fmla="*/ 0 w 133"/>
                  <a:gd name="T41" fmla="*/ 1 h 76"/>
                  <a:gd name="T42" fmla="*/ 0 w 133"/>
                  <a:gd name="T43" fmla="*/ 1 h 76"/>
                  <a:gd name="T44" fmla="*/ 0 w 133"/>
                  <a:gd name="T45" fmla="*/ 1 h 76"/>
                  <a:gd name="T46" fmla="*/ 0 w 133"/>
                  <a:gd name="T47" fmla="*/ 1 h 76"/>
                  <a:gd name="T48" fmla="*/ 0 w 133"/>
                  <a:gd name="T49" fmla="*/ 1 h 76"/>
                  <a:gd name="T50" fmla="*/ 0 w 133"/>
                  <a:gd name="T51" fmla="*/ 1 h 76"/>
                  <a:gd name="T52" fmla="*/ 0 w 133"/>
                  <a:gd name="T53" fmla="*/ 1 h 76"/>
                  <a:gd name="T54" fmla="*/ 0 w 133"/>
                  <a:gd name="T55" fmla="*/ 1 h 76"/>
                  <a:gd name="T56" fmla="*/ 0 w 133"/>
                  <a:gd name="T57" fmla="*/ 1 h 76"/>
                  <a:gd name="T58" fmla="*/ 0 w 133"/>
                  <a:gd name="T59" fmla="*/ 1 h 76"/>
                  <a:gd name="T60" fmla="*/ 0 w 133"/>
                  <a:gd name="T61" fmla="*/ 1 h 76"/>
                  <a:gd name="T62" fmla="*/ 0 w 133"/>
                  <a:gd name="T63" fmla="*/ 1 h 76"/>
                  <a:gd name="T64" fmla="*/ 0 w 133"/>
                  <a:gd name="T65" fmla="*/ 1 h 76"/>
                  <a:gd name="T66" fmla="*/ 0 w 133"/>
                  <a:gd name="T67" fmla="*/ 1 h 76"/>
                  <a:gd name="T68" fmla="*/ 0 w 133"/>
                  <a:gd name="T69" fmla="*/ 1 h 76"/>
                  <a:gd name="T70" fmla="*/ 0 w 133"/>
                  <a:gd name="T71" fmla="*/ 1 h 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
                  <a:gd name="T109" fmla="*/ 0 h 76"/>
                  <a:gd name="T110" fmla="*/ 133 w 133"/>
                  <a:gd name="T111" fmla="*/ 76 h 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 h="76">
                    <a:moveTo>
                      <a:pt x="95" y="17"/>
                    </a:moveTo>
                    <a:lnTo>
                      <a:pt x="109" y="24"/>
                    </a:lnTo>
                    <a:lnTo>
                      <a:pt x="111" y="32"/>
                    </a:lnTo>
                    <a:lnTo>
                      <a:pt x="103" y="40"/>
                    </a:lnTo>
                    <a:lnTo>
                      <a:pt x="90" y="45"/>
                    </a:lnTo>
                    <a:lnTo>
                      <a:pt x="73" y="51"/>
                    </a:lnTo>
                    <a:lnTo>
                      <a:pt x="54" y="55"/>
                    </a:lnTo>
                    <a:lnTo>
                      <a:pt x="36" y="57"/>
                    </a:lnTo>
                    <a:lnTo>
                      <a:pt x="25" y="55"/>
                    </a:lnTo>
                    <a:lnTo>
                      <a:pt x="21" y="51"/>
                    </a:lnTo>
                    <a:lnTo>
                      <a:pt x="19" y="47"/>
                    </a:lnTo>
                    <a:lnTo>
                      <a:pt x="17" y="40"/>
                    </a:lnTo>
                    <a:lnTo>
                      <a:pt x="23" y="34"/>
                    </a:lnTo>
                    <a:lnTo>
                      <a:pt x="29" y="28"/>
                    </a:lnTo>
                    <a:lnTo>
                      <a:pt x="38" y="24"/>
                    </a:lnTo>
                    <a:lnTo>
                      <a:pt x="44" y="19"/>
                    </a:lnTo>
                    <a:lnTo>
                      <a:pt x="54" y="17"/>
                    </a:lnTo>
                    <a:lnTo>
                      <a:pt x="71" y="0"/>
                    </a:lnTo>
                    <a:lnTo>
                      <a:pt x="42" y="3"/>
                    </a:lnTo>
                    <a:lnTo>
                      <a:pt x="21" y="13"/>
                    </a:lnTo>
                    <a:lnTo>
                      <a:pt x="6" y="26"/>
                    </a:lnTo>
                    <a:lnTo>
                      <a:pt x="0" y="41"/>
                    </a:lnTo>
                    <a:lnTo>
                      <a:pt x="0" y="55"/>
                    </a:lnTo>
                    <a:lnTo>
                      <a:pt x="8" y="64"/>
                    </a:lnTo>
                    <a:lnTo>
                      <a:pt x="25" y="74"/>
                    </a:lnTo>
                    <a:lnTo>
                      <a:pt x="50" y="76"/>
                    </a:lnTo>
                    <a:lnTo>
                      <a:pt x="74" y="72"/>
                    </a:lnTo>
                    <a:lnTo>
                      <a:pt x="95" y="66"/>
                    </a:lnTo>
                    <a:lnTo>
                      <a:pt x="114" y="59"/>
                    </a:lnTo>
                    <a:lnTo>
                      <a:pt x="126" y="49"/>
                    </a:lnTo>
                    <a:lnTo>
                      <a:pt x="131" y="40"/>
                    </a:lnTo>
                    <a:lnTo>
                      <a:pt x="133" y="30"/>
                    </a:lnTo>
                    <a:lnTo>
                      <a:pt x="128" y="19"/>
                    </a:lnTo>
                    <a:lnTo>
                      <a:pt x="118" y="11"/>
                    </a:lnTo>
                    <a:lnTo>
                      <a:pt x="95" y="17"/>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32" name="Freeform 239"/>
              <p:cNvSpPr>
                <a:spLocks/>
              </p:cNvSpPr>
              <p:nvPr/>
            </p:nvSpPr>
            <p:spPr bwMode="auto">
              <a:xfrm>
                <a:off x="2357" y="1509"/>
                <a:ext cx="36" cy="12"/>
              </a:xfrm>
              <a:custGeom>
                <a:avLst/>
                <a:gdLst>
                  <a:gd name="T0" fmla="*/ 1 w 72"/>
                  <a:gd name="T1" fmla="*/ 1 h 24"/>
                  <a:gd name="T2" fmla="*/ 1 w 72"/>
                  <a:gd name="T3" fmla="*/ 1 h 24"/>
                  <a:gd name="T4" fmla="*/ 1 w 72"/>
                  <a:gd name="T5" fmla="*/ 1 h 24"/>
                  <a:gd name="T6" fmla="*/ 1 w 72"/>
                  <a:gd name="T7" fmla="*/ 1 h 24"/>
                  <a:gd name="T8" fmla="*/ 1 w 72"/>
                  <a:gd name="T9" fmla="*/ 1 h 24"/>
                  <a:gd name="T10" fmla="*/ 1 w 72"/>
                  <a:gd name="T11" fmla="*/ 1 h 24"/>
                  <a:gd name="T12" fmla="*/ 1 w 72"/>
                  <a:gd name="T13" fmla="*/ 1 h 24"/>
                  <a:gd name="T14" fmla="*/ 0 w 72"/>
                  <a:gd name="T15" fmla="*/ 1 h 24"/>
                  <a:gd name="T16" fmla="*/ 1 w 72"/>
                  <a:gd name="T17" fmla="*/ 0 h 24"/>
                  <a:gd name="T18" fmla="*/ 1 w 72"/>
                  <a:gd name="T19" fmla="*/ 0 h 24"/>
                  <a:gd name="T20" fmla="*/ 1 w 72"/>
                  <a:gd name="T21" fmla="*/ 0 h 24"/>
                  <a:gd name="T22" fmla="*/ 1 w 72"/>
                  <a:gd name="T23" fmla="*/ 0 h 24"/>
                  <a:gd name="T24" fmla="*/ 1 w 72"/>
                  <a:gd name="T25" fmla="*/ 1 h 24"/>
                  <a:gd name="T26" fmla="*/ 1 w 72"/>
                  <a:gd name="T27" fmla="*/ 1 h 24"/>
                  <a:gd name="T28" fmla="*/ 1 w 72"/>
                  <a:gd name="T29" fmla="*/ 1 h 24"/>
                  <a:gd name="T30" fmla="*/ 1 w 72"/>
                  <a:gd name="T31" fmla="*/ 1 h 24"/>
                  <a:gd name="T32" fmla="*/ 1 w 72"/>
                  <a:gd name="T33" fmla="*/ 1 h 24"/>
                  <a:gd name="T34" fmla="*/ 1 w 72"/>
                  <a:gd name="T35" fmla="*/ 1 h 24"/>
                  <a:gd name="T36" fmla="*/ 1 w 72"/>
                  <a:gd name="T37" fmla="*/ 1 h 24"/>
                  <a:gd name="T38" fmla="*/ 1 w 72"/>
                  <a:gd name="T39" fmla="*/ 1 h 2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2"/>
                  <a:gd name="T61" fmla="*/ 0 h 24"/>
                  <a:gd name="T62" fmla="*/ 72 w 72"/>
                  <a:gd name="T63" fmla="*/ 24 h 2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2" h="24">
                    <a:moveTo>
                      <a:pt x="49" y="19"/>
                    </a:moveTo>
                    <a:lnTo>
                      <a:pt x="38" y="15"/>
                    </a:lnTo>
                    <a:lnTo>
                      <a:pt x="28" y="15"/>
                    </a:lnTo>
                    <a:lnTo>
                      <a:pt x="23" y="15"/>
                    </a:lnTo>
                    <a:lnTo>
                      <a:pt x="17" y="15"/>
                    </a:lnTo>
                    <a:lnTo>
                      <a:pt x="11" y="17"/>
                    </a:lnTo>
                    <a:lnTo>
                      <a:pt x="6" y="19"/>
                    </a:lnTo>
                    <a:lnTo>
                      <a:pt x="0" y="13"/>
                    </a:lnTo>
                    <a:lnTo>
                      <a:pt x="25" y="0"/>
                    </a:lnTo>
                    <a:lnTo>
                      <a:pt x="30" y="0"/>
                    </a:lnTo>
                    <a:lnTo>
                      <a:pt x="36" y="0"/>
                    </a:lnTo>
                    <a:lnTo>
                      <a:pt x="42" y="0"/>
                    </a:lnTo>
                    <a:lnTo>
                      <a:pt x="47" y="1"/>
                    </a:lnTo>
                    <a:lnTo>
                      <a:pt x="51" y="1"/>
                    </a:lnTo>
                    <a:lnTo>
                      <a:pt x="57" y="3"/>
                    </a:lnTo>
                    <a:lnTo>
                      <a:pt x="63" y="7"/>
                    </a:lnTo>
                    <a:lnTo>
                      <a:pt x="68" y="11"/>
                    </a:lnTo>
                    <a:lnTo>
                      <a:pt x="72" y="24"/>
                    </a:lnTo>
                    <a:lnTo>
                      <a:pt x="49" y="19"/>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33" name="Freeform 240"/>
              <p:cNvSpPr>
                <a:spLocks/>
              </p:cNvSpPr>
              <p:nvPr/>
            </p:nvSpPr>
            <p:spPr bwMode="auto">
              <a:xfrm>
                <a:off x="2333" y="1509"/>
                <a:ext cx="67" cy="38"/>
              </a:xfrm>
              <a:custGeom>
                <a:avLst/>
                <a:gdLst>
                  <a:gd name="T0" fmla="*/ 1 w 134"/>
                  <a:gd name="T1" fmla="*/ 1 h 76"/>
                  <a:gd name="T2" fmla="*/ 1 w 134"/>
                  <a:gd name="T3" fmla="*/ 1 h 76"/>
                  <a:gd name="T4" fmla="*/ 1 w 134"/>
                  <a:gd name="T5" fmla="*/ 1 h 76"/>
                  <a:gd name="T6" fmla="*/ 1 w 134"/>
                  <a:gd name="T7" fmla="*/ 1 h 76"/>
                  <a:gd name="T8" fmla="*/ 1 w 134"/>
                  <a:gd name="T9" fmla="*/ 1 h 76"/>
                  <a:gd name="T10" fmla="*/ 1 w 134"/>
                  <a:gd name="T11" fmla="*/ 1 h 76"/>
                  <a:gd name="T12" fmla="*/ 1 w 134"/>
                  <a:gd name="T13" fmla="*/ 1 h 76"/>
                  <a:gd name="T14" fmla="*/ 1 w 134"/>
                  <a:gd name="T15" fmla="*/ 1 h 76"/>
                  <a:gd name="T16" fmla="*/ 1 w 134"/>
                  <a:gd name="T17" fmla="*/ 1 h 76"/>
                  <a:gd name="T18" fmla="*/ 1 w 134"/>
                  <a:gd name="T19" fmla="*/ 1 h 76"/>
                  <a:gd name="T20" fmla="*/ 1 w 134"/>
                  <a:gd name="T21" fmla="*/ 1 h 76"/>
                  <a:gd name="T22" fmla="*/ 1 w 134"/>
                  <a:gd name="T23" fmla="*/ 1 h 76"/>
                  <a:gd name="T24" fmla="*/ 1 w 134"/>
                  <a:gd name="T25" fmla="*/ 1 h 76"/>
                  <a:gd name="T26" fmla="*/ 1 w 134"/>
                  <a:gd name="T27" fmla="*/ 1 h 76"/>
                  <a:gd name="T28" fmla="*/ 1 w 134"/>
                  <a:gd name="T29" fmla="*/ 1 h 76"/>
                  <a:gd name="T30" fmla="*/ 1 w 134"/>
                  <a:gd name="T31" fmla="*/ 1 h 76"/>
                  <a:gd name="T32" fmla="*/ 1 w 134"/>
                  <a:gd name="T33" fmla="*/ 1 h 76"/>
                  <a:gd name="T34" fmla="*/ 1 w 134"/>
                  <a:gd name="T35" fmla="*/ 0 h 76"/>
                  <a:gd name="T36" fmla="*/ 1 w 134"/>
                  <a:gd name="T37" fmla="*/ 1 h 76"/>
                  <a:gd name="T38" fmla="*/ 1 w 134"/>
                  <a:gd name="T39" fmla="*/ 1 h 76"/>
                  <a:gd name="T40" fmla="*/ 1 w 134"/>
                  <a:gd name="T41" fmla="*/ 1 h 76"/>
                  <a:gd name="T42" fmla="*/ 0 w 134"/>
                  <a:gd name="T43" fmla="*/ 1 h 76"/>
                  <a:gd name="T44" fmla="*/ 0 w 134"/>
                  <a:gd name="T45" fmla="*/ 1 h 76"/>
                  <a:gd name="T46" fmla="*/ 1 w 134"/>
                  <a:gd name="T47" fmla="*/ 1 h 76"/>
                  <a:gd name="T48" fmla="*/ 1 w 134"/>
                  <a:gd name="T49" fmla="*/ 1 h 76"/>
                  <a:gd name="T50" fmla="*/ 1 w 134"/>
                  <a:gd name="T51" fmla="*/ 1 h 76"/>
                  <a:gd name="T52" fmla="*/ 1 w 134"/>
                  <a:gd name="T53" fmla="*/ 1 h 76"/>
                  <a:gd name="T54" fmla="*/ 1 w 134"/>
                  <a:gd name="T55" fmla="*/ 1 h 76"/>
                  <a:gd name="T56" fmla="*/ 1 w 134"/>
                  <a:gd name="T57" fmla="*/ 1 h 76"/>
                  <a:gd name="T58" fmla="*/ 1 w 134"/>
                  <a:gd name="T59" fmla="*/ 1 h 76"/>
                  <a:gd name="T60" fmla="*/ 1 w 134"/>
                  <a:gd name="T61" fmla="*/ 1 h 76"/>
                  <a:gd name="T62" fmla="*/ 1 w 134"/>
                  <a:gd name="T63" fmla="*/ 1 h 76"/>
                  <a:gd name="T64" fmla="*/ 1 w 134"/>
                  <a:gd name="T65" fmla="*/ 1 h 76"/>
                  <a:gd name="T66" fmla="*/ 1 w 134"/>
                  <a:gd name="T67" fmla="*/ 1 h 76"/>
                  <a:gd name="T68" fmla="*/ 1 w 134"/>
                  <a:gd name="T69" fmla="*/ 1 h 76"/>
                  <a:gd name="T70" fmla="*/ 1 w 134"/>
                  <a:gd name="T71" fmla="*/ 1 h 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4"/>
                  <a:gd name="T109" fmla="*/ 0 h 76"/>
                  <a:gd name="T110" fmla="*/ 134 w 134"/>
                  <a:gd name="T111" fmla="*/ 76 h 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4" h="76">
                    <a:moveTo>
                      <a:pt x="97" y="19"/>
                    </a:moveTo>
                    <a:lnTo>
                      <a:pt x="111" y="24"/>
                    </a:lnTo>
                    <a:lnTo>
                      <a:pt x="113" y="32"/>
                    </a:lnTo>
                    <a:lnTo>
                      <a:pt x="105" y="39"/>
                    </a:lnTo>
                    <a:lnTo>
                      <a:pt x="92" y="47"/>
                    </a:lnTo>
                    <a:lnTo>
                      <a:pt x="73" y="53"/>
                    </a:lnTo>
                    <a:lnTo>
                      <a:pt x="56" y="57"/>
                    </a:lnTo>
                    <a:lnTo>
                      <a:pt x="38" y="57"/>
                    </a:lnTo>
                    <a:lnTo>
                      <a:pt x="27" y="55"/>
                    </a:lnTo>
                    <a:lnTo>
                      <a:pt x="23" y="53"/>
                    </a:lnTo>
                    <a:lnTo>
                      <a:pt x="19" y="47"/>
                    </a:lnTo>
                    <a:lnTo>
                      <a:pt x="18" y="41"/>
                    </a:lnTo>
                    <a:lnTo>
                      <a:pt x="23" y="36"/>
                    </a:lnTo>
                    <a:lnTo>
                      <a:pt x="29" y="28"/>
                    </a:lnTo>
                    <a:lnTo>
                      <a:pt x="38" y="24"/>
                    </a:lnTo>
                    <a:lnTo>
                      <a:pt x="46" y="22"/>
                    </a:lnTo>
                    <a:lnTo>
                      <a:pt x="54" y="19"/>
                    </a:lnTo>
                    <a:lnTo>
                      <a:pt x="73" y="0"/>
                    </a:lnTo>
                    <a:lnTo>
                      <a:pt x="42" y="3"/>
                    </a:lnTo>
                    <a:lnTo>
                      <a:pt x="21" y="15"/>
                    </a:lnTo>
                    <a:lnTo>
                      <a:pt x="6" y="26"/>
                    </a:lnTo>
                    <a:lnTo>
                      <a:pt x="0" y="41"/>
                    </a:lnTo>
                    <a:lnTo>
                      <a:pt x="0" y="55"/>
                    </a:lnTo>
                    <a:lnTo>
                      <a:pt x="10" y="66"/>
                    </a:lnTo>
                    <a:lnTo>
                      <a:pt x="25" y="74"/>
                    </a:lnTo>
                    <a:lnTo>
                      <a:pt x="52" y="76"/>
                    </a:lnTo>
                    <a:lnTo>
                      <a:pt x="76" y="74"/>
                    </a:lnTo>
                    <a:lnTo>
                      <a:pt x="97" y="66"/>
                    </a:lnTo>
                    <a:lnTo>
                      <a:pt x="114" y="60"/>
                    </a:lnTo>
                    <a:lnTo>
                      <a:pt x="128" y="53"/>
                    </a:lnTo>
                    <a:lnTo>
                      <a:pt x="134" y="41"/>
                    </a:lnTo>
                    <a:lnTo>
                      <a:pt x="134" y="30"/>
                    </a:lnTo>
                    <a:lnTo>
                      <a:pt x="128" y="19"/>
                    </a:lnTo>
                    <a:lnTo>
                      <a:pt x="116" y="11"/>
                    </a:lnTo>
                    <a:lnTo>
                      <a:pt x="97" y="19"/>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34" name="Freeform 241"/>
              <p:cNvSpPr>
                <a:spLocks/>
              </p:cNvSpPr>
              <p:nvPr/>
            </p:nvSpPr>
            <p:spPr bwMode="auto">
              <a:xfrm>
                <a:off x="2184" y="1477"/>
                <a:ext cx="36" cy="12"/>
              </a:xfrm>
              <a:custGeom>
                <a:avLst/>
                <a:gdLst>
                  <a:gd name="T0" fmla="*/ 1 w 72"/>
                  <a:gd name="T1" fmla="*/ 1 h 23"/>
                  <a:gd name="T2" fmla="*/ 1 w 72"/>
                  <a:gd name="T3" fmla="*/ 1 h 23"/>
                  <a:gd name="T4" fmla="*/ 1 w 72"/>
                  <a:gd name="T5" fmla="*/ 1 h 23"/>
                  <a:gd name="T6" fmla="*/ 1 w 72"/>
                  <a:gd name="T7" fmla="*/ 1 h 23"/>
                  <a:gd name="T8" fmla="*/ 1 w 72"/>
                  <a:gd name="T9" fmla="*/ 1 h 23"/>
                  <a:gd name="T10" fmla="*/ 1 w 72"/>
                  <a:gd name="T11" fmla="*/ 1 h 23"/>
                  <a:gd name="T12" fmla="*/ 1 w 72"/>
                  <a:gd name="T13" fmla="*/ 1 h 23"/>
                  <a:gd name="T14" fmla="*/ 0 w 72"/>
                  <a:gd name="T15" fmla="*/ 1 h 23"/>
                  <a:gd name="T16" fmla="*/ 1 w 72"/>
                  <a:gd name="T17" fmla="*/ 1 h 23"/>
                  <a:gd name="T18" fmla="*/ 1 w 72"/>
                  <a:gd name="T19" fmla="*/ 0 h 23"/>
                  <a:gd name="T20" fmla="*/ 1 w 72"/>
                  <a:gd name="T21" fmla="*/ 0 h 23"/>
                  <a:gd name="T22" fmla="*/ 1 w 72"/>
                  <a:gd name="T23" fmla="*/ 0 h 23"/>
                  <a:gd name="T24" fmla="*/ 1 w 72"/>
                  <a:gd name="T25" fmla="*/ 1 h 23"/>
                  <a:gd name="T26" fmla="*/ 1 w 72"/>
                  <a:gd name="T27" fmla="*/ 1 h 23"/>
                  <a:gd name="T28" fmla="*/ 1 w 72"/>
                  <a:gd name="T29" fmla="*/ 1 h 23"/>
                  <a:gd name="T30" fmla="*/ 1 w 72"/>
                  <a:gd name="T31" fmla="*/ 1 h 23"/>
                  <a:gd name="T32" fmla="*/ 1 w 72"/>
                  <a:gd name="T33" fmla="*/ 1 h 23"/>
                  <a:gd name="T34" fmla="*/ 1 w 72"/>
                  <a:gd name="T35" fmla="*/ 1 h 23"/>
                  <a:gd name="T36" fmla="*/ 1 w 72"/>
                  <a:gd name="T37" fmla="*/ 1 h 23"/>
                  <a:gd name="T38" fmla="*/ 1 w 72"/>
                  <a:gd name="T39" fmla="*/ 1 h 2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2"/>
                  <a:gd name="T61" fmla="*/ 0 h 23"/>
                  <a:gd name="T62" fmla="*/ 72 w 72"/>
                  <a:gd name="T63" fmla="*/ 23 h 2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2" h="23">
                    <a:moveTo>
                      <a:pt x="50" y="21"/>
                    </a:moveTo>
                    <a:lnTo>
                      <a:pt x="38" y="15"/>
                    </a:lnTo>
                    <a:lnTo>
                      <a:pt x="29" y="15"/>
                    </a:lnTo>
                    <a:lnTo>
                      <a:pt x="23" y="15"/>
                    </a:lnTo>
                    <a:lnTo>
                      <a:pt x="17" y="15"/>
                    </a:lnTo>
                    <a:lnTo>
                      <a:pt x="11" y="17"/>
                    </a:lnTo>
                    <a:lnTo>
                      <a:pt x="6" y="21"/>
                    </a:lnTo>
                    <a:lnTo>
                      <a:pt x="0" y="11"/>
                    </a:lnTo>
                    <a:lnTo>
                      <a:pt x="25" y="2"/>
                    </a:lnTo>
                    <a:lnTo>
                      <a:pt x="30" y="0"/>
                    </a:lnTo>
                    <a:lnTo>
                      <a:pt x="38" y="0"/>
                    </a:lnTo>
                    <a:lnTo>
                      <a:pt x="42" y="0"/>
                    </a:lnTo>
                    <a:lnTo>
                      <a:pt x="48" y="2"/>
                    </a:lnTo>
                    <a:lnTo>
                      <a:pt x="53" y="2"/>
                    </a:lnTo>
                    <a:lnTo>
                      <a:pt x="59" y="6"/>
                    </a:lnTo>
                    <a:lnTo>
                      <a:pt x="65" y="7"/>
                    </a:lnTo>
                    <a:lnTo>
                      <a:pt x="70" y="11"/>
                    </a:lnTo>
                    <a:lnTo>
                      <a:pt x="72" y="23"/>
                    </a:lnTo>
                    <a:lnTo>
                      <a:pt x="50" y="21"/>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35" name="Freeform 242"/>
              <p:cNvSpPr>
                <a:spLocks/>
              </p:cNvSpPr>
              <p:nvPr/>
            </p:nvSpPr>
            <p:spPr bwMode="auto">
              <a:xfrm>
                <a:off x="2160" y="1478"/>
                <a:ext cx="67" cy="37"/>
              </a:xfrm>
              <a:custGeom>
                <a:avLst/>
                <a:gdLst>
                  <a:gd name="T0" fmla="*/ 1 w 133"/>
                  <a:gd name="T1" fmla="*/ 1 h 74"/>
                  <a:gd name="T2" fmla="*/ 1 w 133"/>
                  <a:gd name="T3" fmla="*/ 1 h 74"/>
                  <a:gd name="T4" fmla="*/ 1 w 133"/>
                  <a:gd name="T5" fmla="*/ 1 h 74"/>
                  <a:gd name="T6" fmla="*/ 1 w 133"/>
                  <a:gd name="T7" fmla="*/ 1 h 74"/>
                  <a:gd name="T8" fmla="*/ 1 w 133"/>
                  <a:gd name="T9" fmla="*/ 1 h 74"/>
                  <a:gd name="T10" fmla="*/ 1 w 133"/>
                  <a:gd name="T11" fmla="*/ 1 h 74"/>
                  <a:gd name="T12" fmla="*/ 1 w 133"/>
                  <a:gd name="T13" fmla="*/ 1 h 74"/>
                  <a:gd name="T14" fmla="*/ 1 w 133"/>
                  <a:gd name="T15" fmla="*/ 1 h 74"/>
                  <a:gd name="T16" fmla="*/ 1 w 133"/>
                  <a:gd name="T17" fmla="*/ 1 h 74"/>
                  <a:gd name="T18" fmla="*/ 1 w 133"/>
                  <a:gd name="T19" fmla="*/ 1 h 74"/>
                  <a:gd name="T20" fmla="*/ 1 w 133"/>
                  <a:gd name="T21" fmla="*/ 1 h 74"/>
                  <a:gd name="T22" fmla="*/ 1 w 133"/>
                  <a:gd name="T23" fmla="*/ 1 h 74"/>
                  <a:gd name="T24" fmla="*/ 1 w 133"/>
                  <a:gd name="T25" fmla="*/ 1 h 74"/>
                  <a:gd name="T26" fmla="*/ 1 w 133"/>
                  <a:gd name="T27" fmla="*/ 1 h 74"/>
                  <a:gd name="T28" fmla="*/ 1 w 133"/>
                  <a:gd name="T29" fmla="*/ 1 h 74"/>
                  <a:gd name="T30" fmla="*/ 1 w 133"/>
                  <a:gd name="T31" fmla="*/ 1 h 74"/>
                  <a:gd name="T32" fmla="*/ 1 w 133"/>
                  <a:gd name="T33" fmla="*/ 1 h 74"/>
                  <a:gd name="T34" fmla="*/ 1 w 133"/>
                  <a:gd name="T35" fmla="*/ 0 h 74"/>
                  <a:gd name="T36" fmla="*/ 1 w 133"/>
                  <a:gd name="T37" fmla="*/ 1 h 74"/>
                  <a:gd name="T38" fmla="*/ 1 w 133"/>
                  <a:gd name="T39" fmla="*/ 1 h 74"/>
                  <a:gd name="T40" fmla="*/ 1 w 133"/>
                  <a:gd name="T41" fmla="*/ 1 h 74"/>
                  <a:gd name="T42" fmla="*/ 0 w 133"/>
                  <a:gd name="T43" fmla="*/ 1 h 74"/>
                  <a:gd name="T44" fmla="*/ 0 w 133"/>
                  <a:gd name="T45" fmla="*/ 1 h 74"/>
                  <a:gd name="T46" fmla="*/ 1 w 133"/>
                  <a:gd name="T47" fmla="*/ 1 h 74"/>
                  <a:gd name="T48" fmla="*/ 1 w 133"/>
                  <a:gd name="T49" fmla="*/ 1 h 74"/>
                  <a:gd name="T50" fmla="*/ 1 w 133"/>
                  <a:gd name="T51" fmla="*/ 1 h 74"/>
                  <a:gd name="T52" fmla="*/ 1 w 133"/>
                  <a:gd name="T53" fmla="*/ 1 h 74"/>
                  <a:gd name="T54" fmla="*/ 1 w 133"/>
                  <a:gd name="T55" fmla="*/ 1 h 74"/>
                  <a:gd name="T56" fmla="*/ 1 w 133"/>
                  <a:gd name="T57" fmla="*/ 1 h 74"/>
                  <a:gd name="T58" fmla="*/ 1 w 133"/>
                  <a:gd name="T59" fmla="*/ 1 h 74"/>
                  <a:gd name="T60" fmla="*/ 1 w 133"/>
                  <a:gd name="T61" fmla="*/ 1 h 74"/>
                  <a:gd name="T62" fmla="*/ 1 w 133"/>
                  <a:gd name="T63" fmla="*/ 1 h 74"/>
                  <a:gd name="T64" fmla="*/ 1 w 133"/>
                  <a:gd name="T65" fmla="*/ 1 h 74"/>
                  <a:gd name="T66" fmla="*/ 1 w 133"/>
                  <a:gd name="T67" fmla="*/ 1 h 74"/>
                  <a:gd name="T68" fmla="*/ 1 w 133"/>
                  <a:gd name="T69" fmla="*/ 1 h 74"/>
                  <a:gd name="T70" fmla="*/ 1 w 133"/>
                  <a:gd name="T71" fmla="*/ 1 h 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
                  <a:gd name="T109" fmla="*/ 0 h 74"/>
                  <a:gd name="T110" fmla="*/ 133 w 133"/>
                  <a:gd name="T111" fmla="*/ 74 h 7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 h="74">
                    <a:moveTo>
                      <a:pt x="97" y="19"/>
                    </a:moveTo>
                    <a:lnTo>
                      <a:pt x="110" y="24"/>
                    </a:lnTo>
                    <a:lnTo>
                      <a:pt x="112" y="30"/>
                    </a:lnTo>
                    <a:lnTo>
                      <a:pt x="104" y="38"/>
                    </a:lnTo>
                    <a:lnTo>
                      <a:pt x="91" y="45"/>
                    </a:lnTo>
                    <a:lnTo>
                      <a:pt x="74" y="51"/>
                    </a:lnTo>
                    <a:lnTo>
                      <a:pt x="55" y="55"/>
                    </a:lnTo>
                    <a:lnTo>
                      <a:pt x="38" y="55"/>
                    </a:lnTo>
                    <a:lnTo>
                      <a:pt x="26" y="53"/>
                    </a:lnTo>
                    <a:lnTo>
                      <a:pt x="22" y="49"/>
                    </a:lnTo>
                    <a:lnTo>
                      <a:pt x="19" y="45"/>
                    </a:lnTo>
                    <a:lnTo>
                      <a:pt x="17" y="40"/>
                    </a:lnTo>
                    <a:lnTo>
                      <a:pt x="22" y="34"/>
                    </a:lnTo>
                    <a:lnTo>
                      <a:pt x="28" y="28"/>
                    </a:lnTo>
                    <a:lnTo>
                      <a:pt x="38" y="23"/>
                    </a:lnTo>
                    <a:lnTo>
                      <a:pt x="45" y="19"/>
                    </a:lnTo>
                    <a:lnTo>
                      <a:pt x="53" y="19"/>
                    </a:lnTo>
                    <a:lnTo>
                      <a:pt x="72" y="0"/>
                    </a:lnTo>
                    <a:lnTo>
                      <a:pt x="41" y="4"/>
                    </a:lnTo>
                    <a:lnTo>
                      <a:pt x="20" y="13"/>
                    </a:lnTo>
                    <a:lnTo>
                      <a:pt x="5" y="24"/>
                    </a:lnTo>
                    <a:lnTo>
                      <a:pt x="0" y="40"/>
                    </a:lnTo>
                    <a:lnTo>
                      <a:pt x="0" y="53"/>
                    </a:lnTo>
                    <a:lnTo>
                      <a:pt x="9" y="62"/>
                    </a:lnTo>
                    <a:lnTo>
                      <a:pt x="24" y="72"/>
                    </a:lnTo>
                    <a:lnTo>
                      <a:pt x="49" y="74"/>
                    </a:lnTo>
                    <a:lnTo>
                      <a:pt x="76" y="70"/>
                    </a:lnTo>
                    <a:lnTo>
                      <a:pt x="97" y="64"/>
                    </a:lnTo>
                    <a:lnTo>
                      <a:pt x="114" y="57"/>
                    </a:lnTo>
                    <a:lnTo>
                      <a:pt x="125" y="49"/>
                    </a:lnTo>
                    <a:lnTo>
                      <a:pt x="131" y="38"/>
                    </a:lnTo>
                    <a:lnTo>
                      <a:pt x="133" y="28"/>
                    </a:lnTo>
                    <a:lnTo>
                      <a:pt x="127" y="19"/>
                    </a:lnTo>
                    <a:lnTo>
                      <a:pt x="117" y="9"/>
                    </a:lnTo>
                    <a:lnTo>
                      <a:pt x="97" y="19"/>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36" name="Freeform 243"/>
              <p:cNvSpPr>
                <a:spLocks/>
              </p:cNvSpPr>
              <p:nvPr/>
            </p:nvSpPr>
            <p:spPr bwMode="auto">
              <a:xfrm>
                <a:off x="2182" y="1529"/>
                <a:ext cx="36" cy="11"/>
              </a:xfrm>
              <a:custGeom>
                <a:avLst/>
                <a:gdLst>
                  <a:gd name="T0" fmla="*/ 0 w 73"/>
                  <a:gd name="T1" fmla="*/ 0 h 23"/>
                  <a:gd name="T2" fmla="*/ 0 w 73"/>
                  <a:gd name="T3" fmla="*/ 0 h 23"/>
                  <a:gd name="T4" fmla="*/ 0 w 73"/>
                  <a:gd name="T5" fmla="*/ 0 h 23"/>
                  <a:gd name="T6" fmla="*/ 0 w 73"/>
                  <a:gd name="T7" fmla="*/ 0 h 23"/>
                  <a:gd name="T8" fmla="*/ 0 w 73"/>
                  <a:gd name="T9" fmla="*/ 0 h 23"/>
                  <a:gd name="T10" fmla="*/ 0 w 73"/>
                  <a:gd name="T11" fmla="*/ 0 h 23"/>
                  <a:gd name="T12" fmla="*/ 0 w 73"/>
                  <a:gd name="T13" fmla="*/ 0 h 23"/>
                  <a:gd name="T14" fmla="*/ 0 w 73"/>
                  <a:gd name="T15" fmla="*/ 0 h 23"/>
                  <a:gd name="T16" fmla="*/ 0 w 73"/>
                  <a:gd name="T17" fmla="*/ 0 h 23"/>
                  <a:gd name="T18" fmla="*/ 0 w 73"/>
                  <a:gd name="T19" fmla="*/ 0 h 23"/>
                  <a:gd name="T20" fmla="*/ 0 w 73"/>
                  <a:gd name="T21" fmla="*/ 0 h 23"/>
                  <a:gd name="T22" fmla="*/ 0 w 73"/>
                  <a:gd name="T23" fmla="*/ 0 h 23"/>
                  <a:gd name="T24" fmla="*/ 0 w 73"/>
                  <a:gd name="T25" fmla="*/ 0 h 23"/>
                  <a:gd name="T26" fmla="*/ 0 w 73"/>
                  <a:gd name="T27" fmla="*/ 0 h 23"/>
                  <a:gd name="T28" fmla="*/ 0 w 73"/>
                  <a:gd name="T29" fmla="*/ 0 h 23"/>
                  <a:gd name="T30" fmla="*/ 0 w 73"/>
                  <a:gd name="T31" fmla="*/ 0 h 23"/>
                  <a:gd name="T32" fmla="*/ 0 w 73"/>
                  <a:gd name="T33" fmla="*/ 0 h 23"/>
                  <a:gd name="T34" fmla="*/ 0 w 73"/>
                  <a:gd name="T35" fmla="*/ 0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
                  <a:gd name="T55" fmla="*/ 0 h 23"/>
                  <a:gd name="T56" fmla="*/ 73 w 73"/>
                  <a:gd name="T57" fmla="*/ 23 h 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 h="23">
                    <a:moveTo>
                      <a:pt x="48" y="19"/>
                    </a:moveTo>
                    <a:lnTo>
                      <a:pt x="38" y="16"/>
                    </a:lnTo>
                    <a:lnTo>
                      <a:pt x="29" y="16"/>
                    </a:lnTo>
                    <a:lnTo>
                      <a:pt x="17" y="16"/>
                    </a:lnTo>
                    <a:lnTo>
                      <a:pt x="6" y="19"/>
                    </a:lnTo>
                    <a:lnTo>
                      <a:pt x="0" y="10"/>
                    </a:lnTo>
                    <a:lnTo>
                      <a:pt x="23" y="0"/>
                    </a:lnTo>
                    <a:lnTo>
                      <a:pt x="29" y="0"/>
                    </a:lnTo>
                    <a:lnTo>
                      <a:pt x="36" y="0"/>
                    </a:lnTo>
                    <a:lnTo>
                      <a:pt x="42" y="0"/>
                    </a:lnTo>
                    <a:lnTo>
                      <a:pt x="48" y="0"/>
                    </a:lnTo>
                    <a:lnTo>
                      <a:pt x="52" y="2"/>
                    </a:lnTo>
                    <a:lnTo>
                      <a:pt x="59" y="4"/>
                    </a:lnTo>
                    <a:lnTo>
                      <a:pt x="63" y="6"/>
                    </a:lnTo>
                    <a:lnTo>
                      <a:pt x="69" y="10"/>
                    </a:lnTo>
                    <a:lnTo>
                      <a:pt x="73" y="23"/>
                    </a:lnTo>
                    <a:lnTo>
                      <a:pt x="48" y="19"/>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37" name="Freeform 244"/>
              <p:cNvSpPr>
                <a:spLocks/>
              </p:cNvSpPr>
              <p:nvPr/>
            </p:nvSpPr>
            <p:spPr bwMode="auto">
              <a:xfrm>
                <a:off x="2158" y="1529"/>
                <a:ext cx="67" cy="38"/>
              </a:xfrm>
              <a:custGeom>
                <a:avLst/>
                <a:gdLst>
                  <a:gd name="T0" fmla="*/ 1 w 133"/>
                  <a:gd name="T1" fmla="*/ 1 h 76"/>
                  <a:gd name="T2" fmla="*/ 1 w 133"/>
                  <a:gd name="T3" fmla="*/ 1 h 76"/>
                  <a:gd name="T4" fmla="*/ 1 w 133"/>
                  <a:gd name="T5" fmla="*/ 1 h 76"/>
                  <a:gd name="T6" fmla="*/ 1 w 133"/>
                  <a:gd name="T7" fmla="*/ 1 h 76"/>
                  <a:gd name="T8" fmla="*/ 1 w 133"/>
                  <a:gd name="T9" fmla="*/ 1 h 76"/>
                  <a:gd name="T10" fmla="*/ 1 w 133"/>
                  <a:gd name="T11" fmla="*/ 1 h 76"/>
                  <a:gd name="T12" fmla="*/ 1 w 133"/>
                  <a:gd name="T13" fmla="*/ 1 h 76"/>
                  <a:gd name="T14" fmla="*/ 1 w 133"/>
                  <a:gd name="T15" fmla="*/ 1 h 76"/>
                  <a:gd name="T16" fmla="*/ 1 w 133"/>
                  <a:gd name="T17" fmla="*/ 1 h 76"/>
                  <a:gd name="T18" fmla="*/ 1 w 133"/>
                  <a:gd name="T19" fmla="*/ 1 h 76"/>
                  <a:gd name="T20" fmla="*/ 1 w 133"/>
                  <a:gd name="T21" fmla="*/ 1 h 76"/>
                  <a:gd name="T22" fmla="*/ 1 w 133"/>
                  <a:gd name="T23" fmla="*/ 1 h 76"/>
                  <a:gd name="T24" fmla="*/ 1 w 133"/>
                  <a:gd name="T25" fmla="*/ 1 h 76"/>
                  <a:gd name="T26" fmla="*/ 1 w 133"/>
                  <a:gd name="T27" fmla="*/ 1 h 76"/>
                  <a:gd name="T28" fmla="*/ 1 w 133"/>
                  <a:gd name="T29" fmla="*/ 1 h 76"/>
                  <a:gd name="T30" fmla="*/ 1 w 133"/>
                  <a:gd name="T31" fmla="*/ 1 h 76"/>
                  <a:gd name="T32" fmla="*/ 1 w 133"/>
                  <a:gd name="T33" fmla="*/ 1 h 76"/>
                  <a:gd name="T34" fmla="*/ 1 w 133"/>
                  <a:gd name="T35" fmla="*/ 0 h 76"/>
                  <a:gd name="T36" fmla="*/ 1 w 133"/>
                  <a:gd name="T37" fmla="*/ 1 h 76"/>
                  <a:gd name="T38" fmla="*/ 1 w 133"/>
                  <a:gd name="T39" fmla="*/ 1 h 76"/>
                  <a:gd name="T40" fmla="*/ 1 w 133"/>
                  <a:gd name="T41" fmla="*/ 1 h 76"/>
                  <a:gd name="T42" fmla="*/ 0 w 133"/>
                  <a:gd name="T43" fmla="*/ 1 h 76"/>
                  <a:gd name="T44" fmla="*/ 0 w 133"/>
                  <a:gd name="T45" fmla="*/ 1 h 76"/>
                  <a:gd name="T46" fmla="*/ 1 w 133"/>
                  <a:gd name="T47" fmla="*/ 1 h 76"/>
                  <a:gd name="T48" fmla="*/ 1 w 133"/>
                  <a:gd name="T49" fmla="*/ 1 h 76"/>
                  <a:gd name="T50" fmla="*/ 1 w 133"/>
                  <a:gd name="T51" fmla="*/ 1 h 76"/>
                  <a:gd name="T52" fmla="*/ 1 w 133"/>
                  <a:gd name="T53" fmla="*/ 1 h 76"/>
                  <a:gd name="T54" fmla="*/ 1 w 133"/>
                  <a:gd name="T55" fmla="*/ 1 h 76"/>
                  <a:gd name="T56" fmla="*/ 1 w 133"/>
                  <a:gd name="T57" fmla="*/ 1 h 76"/>
                  <a:gd name="T58" fmla="*/ 1 w 133"/>
                  <a:gd name="T59" fmla="*/ 1 h 76"/>
                  <a:gd name="T60" fmla="*/ 1 w 133"/>
                  <a:gd name="T61" fmla="*/ 1 h 76"/>
                  <a:gd name="T62" fmla="*/ 1 w 133"/>
                  <a:gd name="T63" fmla="*/ 1 h 76"/>
                  <a:gd name="T64" fmla="*/ 1 w 133"/>
                  <a:gd name="T65" fmla="*/ 1 h 76"/>
                  <a:gd name="T66" fmla="*/ 1 w 133"/>
                  <a:gd name="T67" fmla="*/ 1 h 76"/>
                  <a:gd name="T68" fmla="*/ 1 w 133"/>
                  <a:gd name="T69" fmla="*/ 1 h 76"/>
                  <a:gd name="T70" fmla="*/ 1 w 133"/>
                  <a:gd name="T71" fmla="*/ 1 h 7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3"/>
                  <a:gd name="T109" fmla="*/ 0 h 76"/>
                  <a:gd name="T110" fmla="*/ 133 w 133"/>
                  <a:gd name="T111" fmla="*/ 76 h 7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3" h="76">
                    <a:moveTo>
                      <a:pt x="95" y="19"/>
                    </a:moveTo>
                    <a:lnTo>
                      <a:pt x="110" y="25"/>
                    </a:lnTo>
                    <a:lnTo>
                      <a:pt x="112" y="33"/>
                    </a:lnTo>
                    <a:lnTo>
                      <a:pt x="104" y="40"/>
                    </a:lnTo>
                    <a:lnTo>
                      <a:pt x="91" y="48"/>
                    </a:lnTo>
                    <a:lnTo>
                      <a:pt x="74" y="54"/>
                    </a:lnTo>
                    <a:lnTo>
                      <a:pt x="55" y="56"/>
                    </a:lnTo>
                    <a:lnTo>
                      <a:pt x="38" y="57"/>
                    </a:lnTo>
                    <a:lnTo>
                      <a:pt x="26" y="56"/>
                    </a:lnTo>
                    <a:lnTo>
                      <a:pt x="23" y="52"/>
                    </a:lnTo>
                    <a:lnTo>
                      <a:pt x="19" y="48"/>
                    </a:lnTo>
                    <a:lnTo>
                      <a:pt x="17" y="40"/>
                    </a:lnTo>
                    <a:lnTo>
                      <a:pt x="23" y="37"/>
                    </a:lnTo>
                    <a:lnTo>
                      <a:pt x="30" y="29"/>
                    </a:lnTo>
                    <a:lnTo>
                      <a:pt x="38" y="25"/>
                    </a:lnTo>
                    <a:lnTo>
                      <a:pt x="45" y="21"/>
                    </a:lnTo>
                    <a:lnTo>
                      <a:pt x="53" y="19"/>
                    </a:lnTo>
                    <a:lnTo>
                      <a:pt x="70" y="0"/>
                    </a:lnTo>
                    <a:lnTo>
                      <a:pt x="42" y="4"/>
                    </a:lnTo>
                    <a:lnTo>
                      <a:pt x="21" y="16"/>
                    </a:lnTo>
                    <a:lnTo>
                      <a:pt x="5" y="27"/>
                    </a:lnTo>
                    <a:lnTo>
                      <a:pt x="0" y="40"/>
                    </a:lnTo>
                    <a:lnTo>
                      <a:pt x="0" y="54"/>
                    </a:lnTo>
                    <a:lnTo>
                      <a:pt x="9" y="67"/>
                    </a:lnTo>
                    <a:lnTo>
                      <a:pt x="26" y="73"/>
                    </a:lnTo>
                    <a:lnTo>
                      <a:pt x="51" y="76"/>
                    </a:lnTo>
                    <a:lnTo>
                      <a:pt x="76" y="73"/>
                    </a:lnTo>
                    <a:lnTo>
                      <a:pt x="97" y="67"/>
                    </a:lnTo>
                    <a:lnTo>
                      <a:pt x="114" y="59"/>
                    </a:lnTo>
                    <a:lnTo>
                      <a:pt x="127" y="52"/>
                    </a:lnTo>
                    <a:lnTo>
                      <a:pt x="133" y="40"/>
                    </a:lnTo>
                    <a:lnTo>
                      <a:pt x="133" y="31"/>
                    </a:lnTo>
                    <a:lnTo>
                      <a:pt x="127" y="19"/>
                    </a:lnTo>
                    <a:lnTo>
                      <a:pt x="116" y="10"/>
                    </a:lnTo>
                    <a:lnTo>
                      <a:pt x="95" y="19"/>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38" name="Freeform 245"/>
              <p:cNvSpPr>
                <a:spLocks/>
              </p:cNvSpPr>
              <p:nvPr/>
            </p:nvSpPr>
            <p:spPr bwMode="auto">
              <a:xfrm>
                <a:off x="2285" y="1045"/>
                <a:ext cx="12" cy="20"/>
              </a:xfrm>
              <a:custGeom>
                <a:avLst/>
                <a:gdLst>
                  <a:gd name="T0" fmla="*/ 1 w 24"/>
                  <a:gd name="T1" fmla="*/ 1 h 40"/>
                  <a:gd name="T2" fmla="*/ 1 w 24"/>
                  <a:gd name="T3" fmla="*/ 0 h 40"/>
                  <a:gd name="T4" fmla="*/ 1 w 24"/>
                  <a:gd name="T5" fmla="*/ 1 h 40"/>
                  <a:gd name="T6" fmla="*/ 1 w 24"/>
                  <a:gd name="T7" fmla="*/ 1 h 40"/>
                  <a:gd name="T8" fmla="*/ 1 w 24"/>
                  <a:gd name="T9" fmla="*/ 1 h 40"/>
                  <a:gd name="T10" fmla="*/ 0 w 24"/>
                  <a:gd name="T11" fmla="*/ 1 h 40"/>
                  <a:gd name="T12" fmla="*/ 0 w 24"/>
                  <a:gd name="T13" fmla="*/ 1 h 40"/>
                  <a:gd name="T14" fmla="*/ 0 w 24"/>
                  <a:gd name="T15" fmla="*/ 1 h 40"/>
                  <a:gd name="T16" fmla="*/ 1 w 24"/>
                  <a:gd name="T17" fmla="*/ 1 h 40"/>
                  <a:gd name="T18" fmla="*/ 1 w 24"/>
                  <a:gd name="T19" fmla="*/ 1 h 40"/>
                  <a:gd name="T20" fmla="*/ 1 w 24"/>
                  <a:gd name="T21" fmla="*/ 1 h 40"/>
                  <a:gd name="T22" fmla="*/ 1 w 24"/>
                  <a:gd name="T23" fmla="*/ 1 h 40"/>
                  <a:gd name="T24" fmla="*/ 1 w 24"/>
                  <a:gd name="T25" fmla="*/ 1 h 40"/>
                  <a:gd name="T26" fmla="*/ 1 w 24"/>
                  <a:gd name="T27" fmla="*/ 1 h 40"/>
                  <a:gd name="T28" fmla="*/ 1 w 24"/>
                  <a:gd name="T29" fmla="*/ 1 h 40"/>
                  <a:gd name="T30" fmla="*/ 1 w 24"/>
                  <a:gd name="T31" fmla="*/ 1 h 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4"/>
                  <a:gd name="T49" fmla="*/ 0 h 40"/>
                  <a:gd name="T50" fmla="*/ 24 w 24"/>
                  <a:gd name="T51" fmla="*/ 40 h 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4" h="40">
                    <a:moveTo>
                      <a:pt x="20" y="6"/>
                    </a:moveTo>
                    <a:lnTo>
                      <a:pt x="11" y="0"/>
                    </a:lnTo>
                    <a:lnTo>
                      <a:pt x="5" y="4"/>
                    </a:lnTo>
                    <a:lnTo>
                      <a:pt x="3" y="8"/>
                    </a:lnTo>
                    <a:lnTo>
                      <a:pt x="1" y="13"/>
                    </a:lnTo>
                    <a:lnTo>
                      <a:pt x="0" y="19"/>
                    </a:lnTo>
                    <a:lnTo>
                      <a:pt x="0" y="25"/>
                    </a:lnTo>
                    <a:lnTo>
                      <a:pt x="0" y="36"/>
                    </a:lnTo>
                    <a:lnTo>
                      <a:pt x="3" y="40"/>
                    </a:lnTo>
                    <a:lnTo>
                      <a:pt x="9" y="40"/>
                    </a:lnTo>
                    <a:lnTo>
                      <a:pt x="17" y="36"/>
                    </a:lnTo>
                    <a:lnTo>
                      <a:pt x="20" y="28"/>
                    </a:lnTo>
                    <a:lnTo>
                      <a:pt x="24" y="19"/>
                    </a:lnTo>
                    <a:lnTo>
                      <a:pt x="24" y="11"/>
                    </a:lnTo>
                    <a:lnTo>
                      <a:pt x="20" y="6"/>
                    </a:lnTo>
                    <a:close/>
                  </a:path>
                </a:pathLst>
              </a:custGeom>
              <a:solidFill>
                <a:srgbClr val="40D1BA"/>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39" name="Freeform 246"/>
              <p:cNvSpPr>
                <a:spLocks/>
              </p:cNvSpPr>
              <p:nvPr/>
            </p:nvSpPr>
            <p:spPr bwMode="auto">
              <a:xfrm>
                <a:off x="2376" y="1052"/>
                <a:ext cx="13" cy="19"/>
              </a:xfrm>
              <a:custGeom>
                <a:avLst/>
                <a:gdLst>
                  <a:gd name="T0" fmla="*/ 0 w 27"/>
                  <a:gd name="T1" fmla="*/ 1 h 38"/>
                  <a:gd name="T2" fmla="*/ 0 w 27"/>
                  <a:gd name="T3" fmla="*/ 0 h 38"/>
                  <a:gd name="T4" fmla="*/ 0 w 27"/>
                  <a:gd name="T5" fmla="*/ 1 h 38"/>
                  <a:gd name="T6" fmla="*/ 0 w 27"/>
                  <a:gd name="T7" fmla="*/ 1 h 38"/>
                  <a:gd name="T8" fmla="*/ 0 w 27"/>
                  <a:gd name="T9" fmla="*/ 1 h 38"/>
                  <a:gd name="T10" fmla="*/ 0 w 27"/>
                  <a:gd name="T11" fmla="*/ 1 h 38"/>
                  <a:gd name="T12" fmla="*/ 0 w 27"/>
                  <a:gd name="T13" fmla="*/ 1 h 38"/>
                  <a:gd name="T14" fmla="*/ 0 w 27"/>
                  <a:gd name="T15" fmla="*/ 1 h 38"/>
                  <a:gd name="T16" fmla="*/ 0 w 27"/>
                  <a:gd name="T17" fmla="*/ 1 h 38"/>
                  <a:gd name="T18" fmla="*/ 0 w 27"/>
                  <a:gd name="T19" fmla="*/ 1 h 38"/>
                  <a:gd name="T20" fmla="*/ 0 w 27"/>
                  <a:gd name="T21" fmla="*/ 1 h 38"/>
                  <a:gd name="T22" fmla="*/ 0 w 27"/>
                  <a:gd name="T23" fmla="*/ 1 h 38"/>
                  <a:gd name="T24" fmla="*/ 0 w 27"/>
                  <a:gd name="T25" fmla="*/ 1 h 38"/>
                  <a:gd name="T26" fmla="*/ 0 w 27"/>
                  <a:gd name="T27" fmla="*/ 1 h 38"/>
                  <a:gd name="T28" fmla="*/ 0 w 27"/>
                  <a:gd name="T29" fmla="*/ 1 h 38"/>
                  <a:gd name="T30" fmla="*/ 0 w 27"/>
                  <a:gd name="T31" fmla="*/ 1 h 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7"/>
                  <a:gd name="T49" fmla="*/ 0 h 38"/>
                  <a:gd name="T50" fmla="*/ 27 w 27"/>
                  <a:gd name="T51" fmla="*/ 38 h 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7" h="38">
                    <a:moveTo>
                      <a:pt x="23" y="4"/>
                    </a:moveTo>
                    <a:lnTo>
                      <a:pt x="13" y="0"/>
                    </a:lnTo>
                    <a:lnTo>
                      <a:pt x="6" y="4"/>
                    </a:lnTo>
                    <a:lnTo>
                      <a:pt x="4" y="6"/>
                    </a:lnTo>
                    <a:lnTo>
                      <a:pt x="2" y="12"/>
                    </a:lnTo>
                    <a:lnTo>
                      <a:pt x="0" y="17"/>
                    </a:lnTo>
                    <a:lnTo>
                      <a:pt x="0" y="23"/>
                    </a:lnTo>
                    <a:lnTo>
                      <a:pt x="0" y="34"/>
                    </a:lnTo>
                    <a:lnTo>
                      <a:pt x="4" y="38"/>
                    </a:lnTo>
                    <a:lnTo>
                      <a:pt x="9" y="38"/>
                    </a:lnTo>
                    <a:lnTo>
                      <a:pt x="17" y="34"/>
                    </a:lnTo>
                    <a:lnTo>
                      <a:pt x="21" y="25"/>
                    </a:lnTo>
                    <a:lnTo>
                      <a:pt x="27" y="17"/>
                    </a:lnTo>
                    <a:lnTo>
                      <a:pt x="27" y="10"/>
                    </a:lnTo>
                    <a:lnTo>
                      <a:pt x="23" y="4"/>
                    </a:lnTo>
                    <a:close/>
                  </a:path>
                </a:pathLst>
              </a:custGeom>
              <a:solidFill>
                <a:srgbClr val="40D1BA"/>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40" name="Freeform 247"/>
              <p:cNvSpPr>
                <a:spLocks/>
              </p:cNvSpPr>
              <p:nvPr/>
            </p:nvSpPr>
            <p:spPr bwMode="auto">
              <a:xfrm>
                <a:off x="2713" y="1050"/>
                <a:ext cx="59" cy="26"/>
              </a:xfrm>
              <a:custGeom>
                <a:avLst/>
                <a:gdLst>
                  <a:gd name="T0" fmla="*/ 1 w 117"/>
                  <a:gd name="T1" fmla="*/ 0 h 54"/>
                  <a:gd name="T2" fmla="*/ 1 w 117"/>
                  <a:gd name="T3" fmla="*/ 0 h 54"/>
                  <a:gd name="T4" fmla="*/ 1 w 117"/>
                  <a:gd name="T5" fmla="*/ 0 h 54"/>
                  <a:gd name="T6" fmla="*/ 0 w 117"/>
                  <a:gd name="T7" fmla="*/ 0 h 54"/>
                  <a:gd name="T8" fmla="*/ 1 w 117"/>
                  <a:gd name="T9" fmla="*/ 0 h 54"/>
                  <a:gd name="T10" fmla="*/ 1 w 117"/>
                  <a:gd name="T11" fmla="*/ 0 h 54"/>
                  <a:gd name="T12" fmla="*/ 1 w 117"/>
                  <a:gd name="T13" fmla="*/ 0 h 54"/>
                  <a:gd name="T14" fmla="*/ 1 w 117"/>
                  <a:gd name="T15" fmla="*/ 0 h 54"/>
                  <a:gd name="T16" fmla="*/ 1 w 117"/>
                  <a:gd name="T17" fmla="*/ 0 h 54"/>
                  <a:gd name="T18" fmla="*/ 1 w 117"/>
                  <a:gd name="T19" fmla="*/ 0 h 54"/>
                  <a:gd name="T20" fmla="*/ 1 w 117"/>
                  <a:gd name="T21" fmla="*/ 0 h 54"/>
                  <a:gd name="T22" fmla="*/ 1 w 117"/>
                  <a:gd name="T23" fmla="*/ 0 h 54"/>
                  <a:gd name="T24" fmla="*/ 1 w 117"/>
                  <a:gd name="T25" fmla="*/ 0 h 54"/>
                  <a:gd name="T26" fmla="*/ 1 w 117"/>
                  <a:gd name="T27" fmla="*/ 0 h 54"/>
                  <a:gd name="T28" fmla="*/ 1 w 117"/>
                  <a:gd name="T29" fmla="*/ 0 h 54"/>
                  <a:gd name="T30" fmla="*/ 1 w 117"/>
                  <a:gd name="T31" fmla="*/ 0 h 54"/>
                  <a:gd name="T32" fmla="*/ 1 w 117"/>
                  <a:gd name="T33" fmla="*/ 0 h 54"/>
                  <a:gd name="T34" fmla="*/ 1 w 117"/>
                  <a:gd name="T35" fmla="*/ 0 h 54"/>
                  <a:gd name="T36" fmla="*/ 1 w 117"/>
                  <a:gd name="T37" fmla="*/ 0 h 54"/>
                  <a:gd name="T38" fmla="*/ 1 w 117"/>
                  <a:gd name="T39" fmla="*/ 0 h 54"/>
                  <a:gd name="T40" fmla="*/ 1 w 117"/>
                  <a:gd name="T41" fmla="*/ 0 h 54"/>
                  <a:gd name="T42" fmla="*/ 1 w 117"/>
                  <a:gd name="T43" fmla="*/ 0 h 54"/>
                  <a:gd name="T44" fmla="*/ 1 w 117"/>
                  <a:gd name="T45" fmla="*/ 0 h 54"/>
                  <a:gd name="T46" fmla="*/ 1 w 117"/>
                  <a:gd name="T47" fmla="*/ 0 h 54"/>
                  <a:gd name="T48" fmla="*/ 1 w 117"/>
                  <a:gd name="T49" fmla="*/ 0 h 54"/>
                  <a:gd name="T50" fmla="*/ 1 w 117"/>
                  <a:gd name="T51" fmla="*/ 0 h 54"/>
                  <a:gd name="T52" fmla="*/ 1 w 117"/>
                  <a:gd name="T53" fmla="*/ 0 h 54"/>
                  <a:gd name="T54" fmla="*/ 1 w 117"/>
                  <a:gd name="T55" fmla="*/ 0 h 54"/>
                  <a:gd name="T56" fmla="*/ 1 w 117"/>
                  <a:gd name="T57" fmla="*/ 0 h 54"/>
                  <a:gd name="T58" fmla="*/ 1 w 117"/>
                  <a:gd name="T59" fmla="*/ 0 h 54"/>
                  <a:gd name="T60" fmla="*/ 1 w 117"/>
                  <a:gd name="T61" fmla="*/ 0 h 54"/>
                  <a:gd name="T62" fmla="*/ 1 w 117"/>
                  <a:gd name="T63" fmla="*/ 0 h 54"/>
                  <a:gd name="T64" fmla="*/ 1 w 117"/>
                  <a:gd name="T65" fmla="*/ 0 h 54"/>
                  <a:gd name="T66" fmla="*/ 1 w 117"/>
                  <a:gd name="T67" fmla="*/ 0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7"/>
                  <a:gd name="T103" fmla="*/ 0 h 54"/>
                  <a:gd name="T104" fmla="*/ 117 w 117"/>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7" h="54">
                    <a:moveTo>
                      <a:pt x="24" y="48"/>
                    </a:moveTo>
                    <a:lnTo>
                      <a:pt x="9" y="40"/>
                    </a:lnTo>
                    <a:lnTo>
                      <a:pt x="2" y="31"/>
                    </a:lnTo>
                    <a:lnTo>
                      <a:pt x="0" y="23"/>
                    </a:lnTo>
                    <a:lnTo>
                      <a:pt x="3" y="16"/>
                    </a:lnTo>
                    <a:lnTo>
                      <a:pt x="11" y="8"/>
                    </a:lnTo>
                    <a:lnTo>
                      <a:pt x="24" y="4"/>
                    </a:lnTo>
                    <a:lnTo>
                      <a:pt x="40" y="0"/>
                    </a:lnTo>
                    <a:lnTo>
                      <a:pt x="60" y="0"/>
                    </a:lnTo>
                    <a:lnTo>
                      <a:pt x="64" y="0"/>
                    </a:lnTo>
                    <a:lnTo>
                      <a:pt x="70" y="2"/>
                    </a:lnTo>
                    <a:lnTo>
                      <a:pt x="76" y="4"/>
                    </a:lnTo>
                    <a:lnTo>
                      <a:pt x="83" y="6"/>
                    </a:lnTo>
                    <a:lnTo>
                      <a:pt x="89" y="6"/>
                    </a:lnTo>
                    <a:lnTo>
                      <a:pt x="95" y="8"/>
                    </a:lnTo>
                    <a:lnTo>
                      <a:pt x="100" y="10"/>
                    </a:lnTo>
                    <a:lnTo>
                      <a:pt x="104" y="12"/>
                    </a:lnTo>
                    <a:lnTo>
                      <a:pt x="114" y="19"/>
                    </a:lnTo>
                    <a:lnTo>
                      <a:pt x="117" y="29"/>
                    </a:lnTo>
                    <a:lnTo>
                      <a:pt x="117" y="37"/>
                    </a:lnTo>
                    <a:lnTo>
                      <a:pt x="116" y="42"/>
                    </a:lnTo>
                    <a:lnTo>
                      <a:pt x="108" y="48"/>
                    </a:lnTo>
                    <a:lnTo>
                      <a:pt x="100" y="52"/>
                    </a:lnTo>
                    <a:lnTo>
                      <a:pt x="87" y="54"/>
                    </a:lnTo>
                    <a:lnTo>
                      <a:pt x="72" y="54"/>
                    </a:lnTo>
                    <a:lnTo>
                      <a:pt x="66" y="54"/>
                    </a:lnTo>
                    <a:lnTo>
                      <a:pt x="60" y="52"/>
                    </a:lnTo>
                    <a:lnTo>
                      <a:pt x="55" y="52"/>
                    </a:lnTo>
                    <a:lnTo>
                      <a:pt x="49" y="52"/>
                    </a:lnTo>
                    <a:lnTo>
                      <a:pt x="41" y="50"/>
                    </a:lnTo>
                    <a:lnTo>
                      <a:pt x="36" y="50"/>
                    </a:lnTo>
                    <a:lnTo>
                      <a:pt x="30" y="48"/>
                    </a:lnTo>
                    <a:lnTo>
                      <a:pt x="24" y="48"/>
                    </a:lnTo>
                    <a:close/>
                  </a:path>
                </a:pathLst>
              </a:custGeom>
              <a:solidFill>
                <a:srgbClr val="A1E6F7"/>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41" name="Freeform 248"/>
              <p:cNvSpPr>
                <a:spLocks/>
              </p:cNvSpPr>
              <p:nvPr/>
            </p:nvSpPr>
            <p:spPr bwMode="auto">
              <a:xfrm>
                <a:off x="2602" y="444"/>
                <a:ext cx="86" cy="129"/>
              </a:xfrm>
              <a:custGeom>
                <a:avLst/>
                <a:gdLst>
                  <a:gd name="T0" fmla="*/ 1 w 171"/>
                  <a:gd name="T1" fmla="*/ 1 h 256"/>
                  <a:gd name="T2" fmla="*/ 1 w 171"/>
                  <a:gd name="T3" fmla="*/ 1 h 256"/>
                  <a:gd name="T4" fmla="*/ 1 w 171"/>
                  <a:gd name="T5" fmla="*/ 1 h 256"/>
                  <a:gd name="T6" fmla="*/ 1 w 171"/>
                  <a:gd name="T7" fmla="*/ 1 h 256"/>
                  <a:gd name="T8" fmla="*/ 1 w 171"/>
                  <a:gd name="T9" fmla="*/ 1 h 256"/>
                  <a:gd name="T10" fmla="*/ 1 w 171"/>
                  <a:gd name="T11" fmla="*/ 1 h 256"/>
                  <a:gd name="T12" fmla="*/ 1 w 171"/>
                  <a:gd name="T13" fmla="*/ 1 h 256"/>
                  <a:gd name="T14" fmla="*/ 1 w 171"/>
                  <a:gd name="T15" fmla="*/ 0 h 256"/>
                  <a:gd name="T16" fmla="*/ 1 w 171"/>
                  <a:gd name="T17" fmla="*/ 1 h 256"/>
                  <a:gd name="T18" fmla="*/ 1 w 171"/>
                  <a:gd name="T19" fmla="*/ 1 h 256"/>
                  <a:gd name="T20" fmla="*/ 1 w 171"/>
                  <a:gd name="T21" fmla="*/ 1 h 256"/>
                  <a:gd name="T22" fmla="*/ 1 w 171"/>
                  <a:gd name="T23" fmla="*/ 1 h 256"/>
                  <a:gd name="T24" fmla="*/ 1 w 171"/>
                  <a:gd name="T25" fmla="*/ 1 h 256"/>
                  <a:gd name="T26" fmla="*/ 1 w 171"/>
                  <a:gd name="T27" fmla="*/ 1 h 256"/>
                  <a:gd name="T28" fmla="*/ 1 w 171"/>
                  <a:gd name="T29" fmla="*/ 1 h 256"/>
                  <a:gd name="T30" fmla="*/ 1 w 171"/>
                  <a:gd name="T31" fmla="*/ 1 h 256"/>
                  <a:gd name="T32" fmla="*/ 1 w 171"/>
                  <a:gd name="T33" fmla="*/ 1 h 256"/>
                  <a:gd name="T34" fmla="*/ 1 w 171"/>
                  <a:gd name="T35" fmla="*/ 1 h 256"/>
                  <a:gd name="T36" fmla="*/ 1 w 171"/>
                  <a:gd name="T37" fmla="*/ 1 h 256"/>
                  <a:gd name="T38" fmla="*/ 1 w 171"/>
                  <a:gd name="T39" fmla="*/ 1 h 256"/>
                  <a:gd name="T40" fmla="*/ 1 w 171"/>
                  <a:gd name="T41" fmla="*/ 1 h 256"/>
                  <a:gd name="T42" fmla="*/ 1 w 171"/>
                  <a:gd name="T43" fmla="*/ 1 h 256"/>
                  <a:gd name="T44" fmla="*/ 1 w 171"/>
                  <a:gd name="T45" fmla="*/ 1 h 256"/>
                  <a:gd name="T46" fmla="*/ 1 w 171"/>
                  <a:gd name="T47" fmla="*/ 1 h 256"/>
                  <a:gd name="T48" fmla="*/ 1 w 171"/>
                  <a:gd name="T49" fmla="*/ 1 h 256"/>
                  <a:gd name="T50" fmla="*/ 0 w 171"/>
                  <a:gd name="T51" fmla="*/ 1 h 256"/>
                  <a:gd name="T52" fmla="*/ 1 w 171"/>
                  <a:gd name="T53" fmla="*/ 1 h 256"/>
                  <a:gd name="T54" fmla="*/ 1 w 171"/>
                  <a:gd name="T55" fmla="*/ 1 h 256"/>
                  <a:gd name="T56" fmla="*/ 1 w 171"/>
                  <a:gd name="T57" fmla="*/ 1 h 256"/>
                  <a:gd name="T58" fmla="*/ 1 w 171"/>
                  <a:gd name="T59" fmla="*/ 1 h 256"/>
                  <a:gd name="T60" fmla="*/ 1 w 171"/>
                  <a:gd name="T61" fmla="*/ 1 h 256"/>
                  <a:gd name="T62" fmla="*/ 1 w 171"/>
                  <a:gd name="T63" fmla="*/ 1 h 256"/>
                  <a:gd name="T64" fmla="*/ 1 w 171"/>
                  <a:gd name="T65" fmla="*/ 1 h 256"/>
                  <a:gd name="T66" fmla="*/ 1 w 171"/>
                  <a:gd name="T67" fmla="*/ 1 h 256"/>
                  <a:gd name="T68" fmla="*/ 1 w 171"/>
                  <a:gd name="T69" fmla="*/ 1 h 256"/>
                  <a:gd name="T70" fmla="*/ 1 w 171"/>
                  <a:gd name="T71" fmla="*/ 1 h 256"/>
                  <a:gd name="T72" fmla="*/ 1 w 171"/>
                  <a:gd name="T73" fmla="*/ 1 h 256"/>
                  <a:gd name="T74" fmla="*/ 1 w 171"/>
                  <a:gd name="T75" fmla="*/ 1 h 256"/>
                  <a:gd name="T76" fmla="*/ 1 w 171"/>
                  <a:gd name="T77" fmla="*/ 1 h 256"/>
                  <a:gd name="T78" fmla="*/ 1 w 171"/>
                  <a:gd name="T79" fmla="*/ 1 h 256"/>
                  <a:gd name="T80" fmla="*/ 1 w 171"/>
                  <a:gd name="T81" fmla="*/ 1 h 256"/>
                  <a:gd name="T82" fmla="*/ 1 w 171"/>
                  <a:gd name="T83" fmla="*/ 1 h 256"/>
                  <a:gd name="T84" fmla="*/ 1 w 171"/>
                  <a:gd name="T85" fmla="*/ 1 h 256"/>
                  <a:gd name="T86" fmla="*/ 1 w 171"/>
                  <a:gd name="T87" fmla="*/ 1 h 256"/>
                  <a:gd name="T88" fmla="*/ 1 w 171"/>
                  <a:gd name="T89" fmla="*/ 1 h 256"/>
                  <a:gd name="T90" fmla="*/ 1 w 171"/>
                  <a:gd name="T91" fmla="*/ 1 h 25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1"/>
                  <a:gd name="T139" fmla="*/ 0 h 256"/>
                  <a:gd name="T140" fmla="*/ 171 w 171"/>
                  <a:gd name="T141" fmla="*/ 256 h 25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1" h="256">
                    <a:moveTo>
                      <a:pt x="156" y="100"/>
                    </a:moveTo>
                    <a:lnTo>
                      <a:pt x="154" y="78"/>
                    </a:lnTo>
                    <a:lnTo>
                      <a:pt x="152" y="59"/>
                    </a:lnTo>
                    <a:lnTo>
                      <a:pt x="147" y="40"/>
                    </a:lnTo>
                    <a:lnTo>
                      <a:pt x="137" y="24"/>
                    </a:lnTo>
                    <a:lnTo>
                      <a:pt x="122" y="11"/>
                    </a:lnTo>
                    <a:lnTo>
                      <a:pt x="107" y="2"/>
                    </a:lnTo>
                    <a:lnTo>
                      <a:pt x="88" y="0"/>
                    </a:lnTo>
                    <a:lnTo>
                      <a:pt x="67" y="5"/>
                    </a:lnTo>
                    <a:lnTo>
                      <a:pt x="61" y="5"/>
                    </a:lnTo>
                    <a:lnTo>
                      <a:pt x="55" y="7"/>
                    </a:lnTo>
                    <a:lnTo>
                      <a:pt x="52" y="9"/>
                    </a:lnTo>
                    <a:lnTo>
                      <a:pt x="48" y="13"/>
                    </a:lnTo>
                    <a:lnTo>
                      <a:pt x="46" y="26"/>
                    </a:lnTo>
                    <a:lnTo>
                      <a:pt x="40" y="40"/>
                    </a:lnTo>
                    <a:lnTo>
                      <a:pt x="33" y="51"/>
                    </a:lnTo>
                    <a:lnTo>
                      <a:pt x="25" y="62"/>
                    </a:lnTo>
                    <a:lnTo>
                      <a:pt x="17" y="74"/>
                    </a:lnTo>
                    <a:lnTo>
                      <a:pt x="12" y="87"/>
                    </a:lnTo>
                    <a:lnTo>
                      <a:pt x="6" y="99"/>
                    </a:lnTo>
                    <a:lnTo>
                      <a:pt x="6" y="112"/>
                    </a:lnTo>
                    <a:lnTo>
                      <a:pt x="12" y="127"/>
                    </a:lnTo>
                    <a:lnTo>
                      <a:pt x="12" y="142"/>
                    </a:lnTo>
                    <a:lnTo>
                      <a:pt x="8" y="157"/>
                    </a:lnTo>
                    <a:lnTo>
                      <a:pt x="4" y="175"/>
                    </a:lnTo>
                    <a:lnTo>
                      <a:pt x="0" y="190"/>
                    </a:lnTo>
                    <a:lnTo>
                      <a:pt x="2" y="205"/>
                    </a:lnTo>
                    <a:lnTo>
                      <a:pt x="8" y="218"/>
                    </a:lnTo>
                    <a:lnTo>
                      <a:pt x="25" y="230"/>
                    </a:lnTo>
                    <a:lnTo>
                      <a:pt x="38" y="222"/>
                    </a:lnTo>
                    <a:lnTo>
                      <a:pt x="54" y="226"/>
                    </a:lnTo>
                    <a:lnTo>
                      <a:pt x="69" y="233"/>
                    </a:lnTo>
                    <a:lnTo>
                      <a:pt x="82" y="245"/>
                    </a:lnTo>
                    <a:lnTo>
                      <a:pt x="95" y="252"/>
                    </a:lnTo>
                    <a:lnTo>
                      <a:pt x="111" y="256"/>
                    </a:lnTo>
                    <a:lnTo>
                      <a:pt x="122" y="254"/>
                    </a:lnTo>
                    <a:lnTo>
                      <a:pt x="137" y="243"/>
                    </a:lnTo>
                    <a:lnTo>
                      <a:pt x="143" y="224"/>
                    </a:lnTo>
                    <a:lnTo>
                      <a:pt x="149" y="205"/>
                    </a:lnTo>
                    <a:lnTo>
                      <a:pt x="156" y="188"/>
                    </a:lnTo>
                    <a:lnTo>
                      <a:pt x="166" y="169"/>
                    </a:lnTo>
                    <a:lnTo>
                      <a:pt x="169" y="152"/>
                    </a:lnTo>
                    <a:lnTo>
                      <a:pt x="171" y="135"/>
                    </a:lnTo>
                    <a:lnTo>
                      <a:pt x="166" y="116"/>
                    </a:lnTo>
                    <a:lnTo>
                      <a:pt x="156" y="100"/>
                    </a:lnTo>
                    <a:close/>
                  </a:path>
                </a:pathLst>
              </a:custGeom>
              <a:solidFill>
                <a:srgbClr val="4D4D4D"/>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42" name="Freeform 249"/>
              <p:cNvSpPr>
                <a:spLocks/>
              </p:cNvSpPr>
              <p:nvPr/>
            </p:nvSpPr>
            <p:spPr bwMode="auto">
              <a:xfrm>
                <a:off x="2439" y="303"/>
                <a:ext cx="18" cy="14"/>
              </a:xfrm>
              <a:custGeom>
                <a:avLst/>
                <a:gdLst>
                  <a:gd name="T0" fmla="*/ 0 w 37"/>
                  <a:gd name="T1" fmla="*/ 0 h 29"/>
                  <a:gd name="T2" fmla="*/ 0 w 37"/>
                  <a:gd name="T3" fmla="*/ 0 h 29"/>
                  <a:gd name="T4" fmla="*/ 0 w 37"/>
                  <a:gd name="T5" fmla="*/ 0 h 29"/>
                  <a:gd name="T6" fmla="*/ 0 w 37"/>
                  <a:gd name="T7" fmla="*/ 0 h 29"/>
                  <a:gd name="T8" fmla="*/ 0 w 37"/>
                  <a:gd name="T9" fmla="*/ 0 h 29"/>
                  <a:gd name="T10" fmla="*/ 0 w 37"/>
                  <a:gd name="T11" fmla="*/ 0 h 29"/>
                  <a:gd name="T12" fmla="*/ 0 w 37"/>
                  <a:gd name="T13" fmla="*/ 0 h 29"/>
                  <a:gd name="T14" fmla="*/ 0 w 37"/>
                  <a:gd name="T15" fmla="*/ 0 h 29"/>
                  <a:gd name="T16" fmla="*/ 0 w 37"/>
                  <a:gd name="T17" fmla="*/ 0 h 29"/>
                  <a:gd name="T18" fmla="*/ 0 w 37"/>
                  <a:gd name="T19" fmla="*/ 0 h 29"/>
                  <a:gd name="T20" fmla="*/ 0 w 37"/>
                  <a:gd name="T21" fmla="*/ 0 h 29"/>
                  <a:gd name="T22" fmla="*/ 0 w 37"/>
                  <a:gd name="T23" fmla="*/ 0 h 29"/>
                  <a:gd name="T24" fmla="*/ 0 w 37"/>
                  <a:gd name="T25" fmla="*/ 0 h 29"/>
                  <a:gd name="T26" fmla="*/ 0 w 37"/>
                  <a:gd name="T27" fmla="*/ 0 h 29"/>
                  <a:gd name="T28" fmla="*/ 0 w 37"/>
                  <a:gd name="T29" fmla="*/ 0 h 29"/>
                  <a:gd name="T30" fmla="*/ 0 w 37"/>
                  <a:gd name="T31" fmla="*/ 0 h 29"/>
                  <a:gd name="T32" fmla="*/ 0 w 37"/>
                  <a:gd name="T33" fmla="*/ 0 h 29"/>
                  <a:gd name="T34" fmla="*/ 0 w 37"/>
                  <a:gd name="T35" fmla="*/ 0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7"/>
                  <a:gd name="T55" fmla="*/ 0 h 29"/>
                  <a:gd name="T56" fmla="*/ 37 w 37"/>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7" h="29">
                    <a:moveTo>
                      <a:pt x="37" y="29"/>
                    </a:moveTo>
                    <a:lnTo>
                      <a:pt x="35" y="23"/>
                    </a:lnTo>
                    <a:lnTo>
                      <a:pt x="33" y="16"/>
                    </a:lnTo>
                    <a:lnTo>
                      <a:pt x="27" y="12"/>
                    </a:lnTo>
                    <a:lnTo>
                      <a:pt x="23" y="8"/>
                    </a:lnTo>
                    <a:lnTo>
                      <a:pt x="18" y="4"/>
                    </a:lnTo>
                    <a:lnTo>
                      <a:pt x="12" y="2"/>
                    </a:lnTo>
                    <a:lnTo>
                      <a:pt x="6" y="0"/>
                    </a:lnTo>
                    <a:lnTo>
                      <a:pt x="2" y="0"/>
                    </a:lnTo>
                    <a:lnTo>
                      <a:pt x="0" y="2"/>
                    </a:lnTo>
                    <a:lnTo>
                      <a:pt x="2" y="8"/>
                    </a:lnTo>
                    <a:lnTo>
                      <a:pt x="4" y="12"/>
                    </a:lnTo>
                    <a:lnTo>
                      <a:pt x="10" y="19"/>
                    </a:lnTo>
                    <a:lnTo>
                      <a:pt x="18" y="23"/>
                    </a:lnTo>
                    <a:lnTo>
                      <a:pt x="23" y="27"/>
                    </a:lnTo>
                    <a:lnTo>
                      <a:pt x="31" y="29"/>
                    </a:lnTo>
                    <a:lnTo>
                      <a:pt x="37" y="29"/>
                    </a:lnTo>
                    <a:close/>
                  </a:path>
                </a:pathLst>
              </a:custGeom>
              <a:solidFill>
                <a:srgbClr val="9CB8FF"/>
              </a:solidFill>
              <a:ln w="9525">
                <a:solidFill>
                  <a:schemeClr val="bg1"/>
                </a:solidFill>
                <a:round/>
                <a:headEnd/>
                <a:tailEnd/>
              </a:ln>
            </p:spPr>
            <p:txBody>
              <a:bodyPr>
                <a:prstTxWarp prst="textNoShape">
                  <a:avLst/>
                </a:prstTxWarp>
              </a:bodyPr>
              <a:lstStyle/>
              <a:p>
                <a:endParaRPr lang="en-US">
                  <a:solidFill>
                    <a:srgbClr val="FFFFFF"/>
                  </a:solidFill>
                </a:endParaRPr>
              </a:p>
            </p:txBody>
          </p:sp>
          <p:sp>
            <p:nvSpPr>
              <p:cNvPr id="543" name="Freeform 250"/>
              <p:cNvSpPr>
                <a:spLocks/>
              </p:cNvSpPr>
              <p:nvPr/>
            </p:nvSpPr>
            <p:spPr bwMode="auto">
              <a:xfrm>
                <a:off x="2203" y="379"/>
                <a:ext cx="80" cy="161"/>
              </a:xfrm>
              <a:custGeom>
                <a:avLst/>
                <a:gdLst>
                  <a:gd name="T0" fmla="*/ 1 w 160"/>
                  <a:gd name="T1" fmla="*/ 0 h 323"/>
                  <a:gd name="T2" fmla="*/ 1 w 160"/>
                  <a:gd name="T3" fmla="*/ 0 h 323"/>
                  <a:gd name="T4" fmla="*/ 1 w 160"/>
                  <a:gd name="T5" fmla="*/ 0 h 323"/>
                  <a:gd name="T6" fmla="*/ 1 w 160"/>
                  <a:gd name="T7" fmla="*/ 0 h 323"/>
                  <a:gd name="T8" fmla="*/ 1 w 160"/>
                  <a:gd name="T9" fmla="*/ 0 h 323"/>
                  <a:gd name="T10" fmla="*/ 1 w 160"/>
                  <a:gd name="T11" fmla="*/ 0 h 323"/>
                  <a:gd name="T12" fmla="*/ 1 w 160"/>
                  <a:gd name="T13" fmla="*/ 0 h 323"/>
                  <a:gd name="T14" fmla="*/ 1 w 160"/>
                  <a:gd name="T15" fmla="*/ 0 h 323"/>
                  <a:gd name="T16" fmla="*/ 1 w 160"/>
                  <a:gd name="T17" fmla="*/ 0 h 323"/>
                  <a:gd name="T18" fmla="*/ 1 w 160"/>
                  <a:gd name="T19" fmla="*/ 0 h 323"/>
                  <a:gd name="T20" fmla="*/ 1 w 160"/>
                  <a:gd name="T21" fmla="*/ 0 h 323"/>
                  <a:gd name="T22" fmla="*/ 1 w 160"/>
                  <a:gd name="T23" fmla="*/ 0 h 323"/>
                  <a:gd name="T24" fmla="*/ 1 w 160"/>
                  <a:gd name="T25" fmla="*/ 0 h 323"/>
                  <a:gd name="T26" fmla="*/ 1 w 160"/>
                  <a:gd name="T27" fmla="*/ 0 h 323"/>
                  <a:gd name="T28" fmla="*/ 1 w 160"/>
                  <a:gd name="T29" fmla="*/ 0 h 323"/>
                  <a:gd name="T30" fmla="*/ 1 w 160"/>
                  <a:gd name="T31" fmla="*/ 0 h 323"/>
                  <a:gd name="T32" fmla="*/ 1 w 160"/>
                  <a:gd name="T33" fmla="*/ 0 h 323"/>
                  <a:gd name="T34" fmla="*/ 1 w 160"/>
                  <a:gd name="T35" fmla="*/ 0 h 323"/>
                  <a:gd name="T36" fmla="*/ 1 w 160"/>
                  <a:gd name="T37" fmla="*/ 0 h 323"/>
                  <a:gd name="T38" fmla="*/ 1 w 160"/>
                  <a:gd name="T39" fmla="*/ 0 h 323"/>
                  <a:gd name="T40" fmla="*/ 1 w 160"/>
                  <a:gd name="T41" fmla="*/ 0 h 323"/>
                  <a:gd name="T42" fmla="*/ 0 w 160"/>
                  <a:gd name="T43" fmla="*/ 0 h 323"/>
                  <a:gd name="T44" fmla="*/ 0 w 160"/>
                  <a:gd name="T45" fmla="*/ 0 h 323"/>
                  <a:gd name="T46" fmla="*/ 1 w 160"/>
                  <a:gd name="T47" fmla="*/ 0 h 323"/>
                  <a:gd name="T48" fmla="*/ 1 w 160"/>
                  <a:gd name="T49" fmla="*/ 0 h 323"/>
                  <a:gd name="T50" fmla="*/ 1 w 160"/>
                  <a:gd name="T51" fmla="*/ 0 h 323"/>
                  <a:gd name="T52" fmla="*/ 1 w 160"/>
                  <a:gd name="T53" fmla="*/ 0 h 323"/>
                  <a:gd name="T54" fmla="*/ 1 w 160"/>
                  <a:gd name="T55" fmla="*/ 0 h 323"/>
                  <a:gd name="T56" fmla="*/ 1 w 160"/>
                  <a:gd name="T57" fmla="*/ 0 h 323"/>
                  <a:gd name="T58" fmla="*/ 1 w 160"/>
                  <a:gd name="T59" fmla="*/ 0 h 323"/>
                  <a:gd name="T60" fmla="*/ 1 w 160"/>
                  <a:gd name="T61" fmla="*/ 0 h 323"/>
                  <a:gd name="T62" fmla="*/ 1 w 160"/>
                  <a:gd name="T63" fmla="*/ 0 h 323"/>
                  <a:gd name="T64" fmla="*/ 1 w 160"/>
                  <a:gd name="T65" fmla="*/ 0 h 3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0"/>
                  <a:gd name="T100" fmla="*/ 0 h 323"/>
                  <a:gd name="T101" fmla="*/ 160 w 160"/>
                  <a:gd name="T102" fmla="*/ 323 h 3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0" h="323">
                    <a:moveTo>
                      <a:pt x="78" y="7"/>
                    </a:moveTo>
                    <a:lnTo>
                      <a:pt x="101" y="0"/>
                    </a:lnTo>
                    <a:lnTo>
                      <a:pt x="114" y="3"/>
                    </a:lnTo>
                    <a:lnTo>
                      <a:pt x="120" y="15"/>
                    </a:lnTo>
                    <a:lnTo>
                      <a:pt x="124" y="32"/>
                    </a:lnTo>
                    <a:lnTo>
                      <a:pt x="126" y="49"/>
                    </a:lnTo>
                    <a:lnTo>
                      <a:pt x="131" y="68"/>
                    </a:lnTo>
                    <a:lnTo>
                      <a:pt x="141" y="83"/>
                    </a:lnTo>
                    <a:lnTo>
                      <a:pt x="160" y="95"/>
                    </a:lnTo>
                    <a:lnTo>
                      <a:pt x="158" y="98"/>
                    </a:lnTo>
                    <a:lnTo>
                      <a:pt x="158" y="108"/>
                    </a:lnTo>
                    <a:lnTo>
                      <a:pt x="139" y="106"/>
                    </a:lnTo>
                    <a:lnTo>
                      <a:pt x="127" y="102"/>
                    </a:lnTo>
                    <a:lnTo>
                      <a:pt x="118" y="95"/>
                    </a:lnTo>
                    <a:lnTo>
                      <a:pt x="114" y="85"/>
                    </a:lnTo>
                    <a:lnTo>
                      <a:pt x="108" y="72"/>
                    </a:lnTo>
                    <a:lnTo>
                      <a:pt x="107" y="58"/>
                    </a:lnTo>
                    <a:lnTo>
                      <a:pt x="105" y="45"/>
                    </a:lnTo>
                    <a:lnTo>
                      <a:pt x="103" y="32"/>
                    </a:lnTo>
                    <a:lnTo>
                      <a:pt x="99" y="28"/>
                    </a:lnTo>
                    <a:lnTo>
                      <a:pt x="91" y="28"/>
                    </a:lnTo>
                    <a:lnTo>
                      <a:pt x="86" y="30"/>
                    </a:lnTo>
                    <a:lnTo>
                      <a:pt x="84" y="36"/>
                    </a:lnTo>
                    <a:lnTo>
                      <a:pt x="84" y="47"/>
                    </a:lnTo>
                    <a:lnTo>
                      <a:pt x="84" y="58"/>
                    </a:lnTo>
                    <a:lnTo>
                      <a:pt x="82" y="68"/>
                    </a:lnTo>
                    <a:lnTo>
                      <a:pt x="82" y="79"/>
                    </a:lnTo>
                    <a:lnTo>
                      <a:pt x="76" y="89"/>
                    </a:lnTo>
                    <a:lnTo>
                      <a:pt x="72" y="96"/>
                    </a:lnTo>
                    <a:lnTo>
                      <a:pt x="63" y="106"/>
                    </a:lnTo>
                    <a:lnTo>
                      <a:pt x="51" y="114"/>
                    </a:lnTo>
                    <a:lnTo>
                      <a:pt x="40" y="123"/>
                    </a:lnTo>
                    <a:lnTo>
                      <a:pt x="34" y="142"/>
                    </a:lnTo>
                    <a:lnTo>
                      <a:pt x="27" y="167"/>
                    </a:lnTo>
                    <a:lnTo>
                      <a:pt x="25" y="197"/>
                    </a:lnTo>
                    <a:lnTo>
                      <a:pt x="21" y="230"/>
                    </a:lnTo>
                    <a:lnTo>
                      <a:pt x="21" y="262"/>
                    </a:lnTo>
                    <a:lnTo>
                      <a:pt x="21" y="292"/>
                    </a:lnTo>
                    <a:lnTo>
                      <a:pt x="25" y="321"/>
                    </a:lnTo>
                    <a:lnTo>
                      <a:pt x="17" y="321"/>
                    </a:lnTo>
                    <a:lnTo>
                      <a:pt x="10" y="323"/>
                    </a:lnTo>
                    <a:lnTo>
                      <a:pt x="6" y="302"/>
                    </a:lnTo>
                    <a:lnTo>
                      <a:pt x="2" y="279"/>
                    </a:lnTo>
                    <a:lnTo>
                      <a:pt x="0" y="252"/>
                    </a:lnTo>
                    <a:lnTo>
                      <a:pt x="0" y="224"/>
                    </a:lnTo>
                    <a:lnTo>
                      <a:pt x="0" y="195"/>
                    </a:lnTo>
                    <a:lnTo>
                      <a:pt x="4" y="167"/>
                    </a:lnTo>
                    <a:lnTo>
                      <a:pt x="8" y="140"/>
                    </a:lnTo>
                    <a:lnTo>
                      <a:pt x="17" y="117"/>
                    </a:lnTo>
                    <a:lnTo>
                      <a:pt x="21" y="108"/>
                    </a:lnTo>
                    <a:lnTo>
                      <a:pt x="29" y="100"/>
                    </a:lnTo>
                    <a:lnTo>
                      <a:pt x="36" y="96"/>
                    </a:lnTo>
                    <a:lnTo>
                      <a:pt x="44" y="93"/>
                    </a:lnTo>
                    <a:lnTo>
                      <a:pt x="50" y="87"/>
                    </a:lnTo>
                    <a:lnTo>
                      <a:pt x="57" y="81"/>
                    </a:lnTo>
                    <a:lnTo>
                      <a:pt x="61" y="70"/>
                    </a:lnTo>
                    <a:lnTo>
                      <a:pt x="65" y="55"/>
                    </a:lnTo>
                    <a:lnTo>
                      <a:pt x="65" y="49"/>
                    </a:lnTo>
                    <a:lnTo>
                      <a:pt x="63" y="43"/>
                    </a:lnTo>
                    <a:lnTo>
                      <a:pt x="61" y="36"/>
                    </a:lnTo>
                    <a:lnTo>
                      <a:pt x="63" y="30"/>
                    </a:lnTo>
                    <a:lnTo>
                      <a:pt x="63" y="22"/>
                    </a:lnTo>
                    <a:lnTo>
                      <a:pt x="67" y="17"/>
                    </a:lnTo>
                    <a:lnTo>
                      <a:pt x="70" y="11"/>
                    </a:lnTo>
                    <a:lnTo>
                      <a:pt x="78" y="7"/>
                    </a:lnTo>
                    <a:close/>
                  </a:path>
                </a:pathLst>
              </a:custGeom>
              <a:solidFill>
                <a:srgbClr val="000000"/>
              </a:solidFill>
              <a:ln w="9525">
                <a:solidFill>
                  <a:schemeClr val="bg1"/>
                </a:solidFill>
                <a:round/>
                <a:headEnd/>
                <a:tailEnd/>
              </a:ln>
            </p:spPr>
            <p:txBody>
              <a:bodyPr>
                <a:prstTxWarp prst="textNoShape">
                  <a:avLst/>
                </a:prstTxWarp>
              </a:bodyPr>
              <a:lstStyle/>
              <a:p>
                <a:endParaRPr lang="en-US">
                  <a:solidFill>
                    <a:srgbClr val="FFFFFF"/>
                  </a:solidFill>
                </a:endParaRPr>
              </a:p>
            </p:txBody>
          </p:sp>
        </p:grpSp>
      </p:grpSp>
      <p:grpSp>
        <p:nvGrpSpPr>
          <p:cNvPr id="312" name="Group 253"/>
          <p:cNvGrpSpPr>
            <a:grpSpLocks/>
          </p:cNvGrpSpPr>
          <p:nvPr/>
        </p:nvGrpSpPr>
        <p:grpSpPr bwMode="auto">
          <a:xfrm>
            <a:off x="304800" y="1524000"/>
            <a:ext cx="1522413" cy="1249816"/>
            <a:chOff x="4704" y="3072"/>
            <a:chExt cx="672" cy="652"/>
          </a:xfrm>
        </p:grpSpPr>
        <p:pic>
          <p:nvPicPr>
            <p:cNvPr id="313" name="Picture 254" descr="MPj03143670000[1]"/>
            <p:cNvPicPr>
              <a:picLocks noChangeAspect="1" noChangeArrowheads="1"/>
            </p:cNvPicPr>
            <p:nvPr/>
          </p:nvPicPr>
          <p:blipFill>
            <a:blip r:embed="rId8" cstate="print"/>
            <a:srcRect/>
            <a:stretch>
              <a:fillRect/>
            </a:stretch>
          </p:blipFill>
          <p:spPr bwMode="auto">
            <a:xfrm>
              <a:off x="4704" y="3072"/>
              <a:ext cx="540" cy="624"/>
            </a:xfrm>
            <a:prstGeom prst="rect">
              <a:avLst/>
            </a:prstGeom>
            <a:noFill/>
            <a:ln w="9525">
              <a:solidFill>
                <a:schemeClr val="bg1"/>
              </a:solidFill>
              <a:miter lim="800000"/>
              <a:headEnd/>
              <a:tailEnd/>
            </a:ln>
          </p:spPr>
        </p:pic>
        <p:graphicFrame>
          <p:nvGraphicFramePr>
            <p:cNvPr id="314" name="Object 2"/>
            <p:cNvGraphicFramePr>
              <a:graphicFrameLocks noChangeAspect="1"/>
            </p:cNvGraphicFramePr>
            <p:nvPr/>
          </p:nvGraphicFramePr>
          <p:xfrm>
            <a:off x="4752" y="3168"/>
            <a:ext cx="624" cy="556"/>
          </p:xfrm>
          <a:graphic>
            <a:graphicData uri="http://schemas.openxmlformats.org/presentationml/2006/ole">
              <mc:AlternateContent xmlns:mc="http://schemas.openxmlformats.org/markup-compatibility/2006">
                <mc:Choice xmlns:v="urn:schemas-microsoft-com:vml" Requires="v">
                  <p:oleObj spid="_x0000_s17034" name="Picture (32-bit)" r:id="rId9" imgW="2705040" imgH="2409840" progId="">
                    <p:embed/>
                  </p:oleObj>
                </mc:Choice>
                <mc:Fallback>
                  <p:oleObj name="Picture (32-bit)" r:id="rId9" imgW="2705040" imgH="2409840"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2" y="3168"/>
                          <a:ext cx="624" cy="5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grpSp>
        <p:nvGrpSpPr>
          <p:cNvPr id="308" name="Group 256"/>
          <p:cNvGrpSpPr>
            <a:grpSpLocks/>
          </p:cNvGrpSpPr>
          <p:nvPr/>
        </p:nvGrpSpPr>
        <p:grpSpPr bwMode="auto">
          <a:xfrm>
            <a:off x="2286000" y="5333999"/>
            <a:ext cx="960438" cy="1295401"/>
            <a:chOff x="1158" y="4464"/>
            <a:chExt cx="605" cy="816"/>
          </a:xfrm>
        </p:grpSpPr>
        <p:pic>
          <p:nvPicPr>
            <p:cNvPr id="309" name="Picture 257" descr="MCj04038830000[1]"/>
            <p:cNvPicPr>
              <a:picLocks noChangeAspect="1" noChangeArrowheads="1"/>
            </p:cNvPicPr>
            <p:nvPr/>
          </p:nvPicPr>
          <p:blipFill>
            <a:blip r:embed="rId11" cstate="print"/>
            <a:srcRect/>
            <a:stretch>
              <a:fillRect/>
            </a:stretch>
          </p:blipFill>
          <p:spPr bwMode="auto">
            <a:xfrm>
              <a:off x="1248" y="4464"/>
              <a:ext cx="419" cy="432"/>
            </a:xfrm>
            <a:prstGeom prst="rect">
              <a:avLst/>
            </a:prstGeom>
            <a:noFill/>
            <a:ln w="9525">
              <a:solidFill>
                <a:schemeClr val="bg1"/>
              </a:solidFill>
              <a:miter lim="800000"/>
              <a:headEnd/>
              <a:tailEnd/>
            </a:ln>
          </p:spPr>
        </p:pic>
        <p:sp>
          <p:nvSpPr>
            <p:cNvPr id="310" name="Text Box 258"/>
            <p:cNvSpPr txBox="1">
              <a:spLocks noChangeArrowheads="1"/>
            </p:cNvSpPr>
            <p:nvPr/>
          </p:nvSpPr>
          <p:spPr bwMode="auto">
            <a:xfrm>
              <a:off x="1158" y="5106"/>
              <a:ext cx="605" cy="174"/>
            </a:xfrm>
            <a:prstGeom prst="rect">
              <a:avLst/>
            </a:prstGeom>
            <a:noFill/>
            <a:ln w="9525">
              <a:noFill/>
              <a:miter lim="800000"/>
              <a:headEnd/>
              <a:tailEnd/>
            </a:ln>
          </p:spPr>
          <p:txBody>
            <a:bodyPr wrap="none">
              <a:prstTxWarp prst="textNoShape">
                <a:avLst/>
              </a:prstTxWarp>
              <a:spAutoFit/>
            </a:bodyPr>
            <a:lstStyle/>
            <a:p>
              <a:r>
                <a:rPr lang="en-US" sz="1200" b="1" dirty="0">
                  <a:solidFill>
                    <a:srgbClr val="FFFFFF"/>
                  </a:solidFill>
                  <a:latin typeface="Arial" pitchFamily="-107" charset="0"/>
                </a:rPr>
                <a:t>Pharmacy </a:t>
              </a:r>
            </a:p>
          </p:txBody>
        </p:sp>
      </p:grpSp>
      <p:grpSp>
        <p:nvGrpSpPr>
          <p:cNvPr id="551" name="Group 260"/>
          <p:cNvGrpSpPr>
            <a:grpSpLocks noChangeAspect="1"/>
          </p:cNvGrpSpPr>
          <p:nvPr/>
        </p:nvGrpSpPr>
        <p:grpSpPr bwMode="auto">
          <a:xfrm>
            <a:off x="4194656" y="1524000"/>
            <a:ext cx="1185863" cy="936625"/>
            <a:chOff x="1824" y="384"/>
            <a:chExt cx="2557" cy="2195"/>
          </a:xfrm>
        </p:grpSpPr>
        <p:pic>
          <p:nvPicPr>
            <p:cNvPr id="565" name="Picture 261"/>
            <p:cNvPicPr>
              <a:picLocks noChangeAspect="1" noChangeArrowheads="1"/>
            </p:cNvPicPr>
            <p:nvPr/>
          </p:nvPicPr>
          <p:blipFill>
            <a:blip r:embed="rId12" cstate="print"/>
            <a:srcRect/>
            <a:stretch>
              <a:fillRect/>
            </a:stretch>
          </p:blipFill>
          <p:spPr bwMode="auto">
            <a:xfrm>
              <a:off x="2303" y="432"/>
              <a:ext cx="1705" cy="978"/>
            </a:xfrm>
            <a:prstGeom prst="rect">
              <a:avLst/>
            </a:prstGeom>
            <a:noFill/>
            <a:ln w="9525">
              <a:noFill/>
              <a:miter lim="800000"/>
              <a:headEnd/>
              <a:tailEnd/>
            </a:ln>
            <a:effectLst>
              <a:outerShdw dist="35921" dir="2700000" algn="ctr" rotWithShape="0">
                <a:schemeClr val="accent1"/>
              </a:outerShdw>
            </a:effectLst>
          </p:spPr>
        </p:pic>
        <p:pic>
          <p:nvPicPr>
            <p:cNvPr id="566" name="Picture 262"/>
            <p:cNvPicPr>
              <a:picLocks noChangeAspect="1" noChangeArrowheads="1"/>
            </p:cNvPicPr>
            <p:nvPr/>
          </p:nvPicPr>
          <p:blipFill>
            <a:blip r:embed="rId13" cstate="print"/>
            <a:srcRect/>
            <a:stretch>
              <a:fillRect/>
            </a:stretch>
          </p:blipFill>
          <p:spPr bwMode="auto">
            <a:xfrm>
              <a:off x="1824" y="384"/>
              <a:ext cx="910" cy="2195"/>
            </a:xfrm>
            <a:prstGeom prst="rect">
              <a:avLst/>
            </a:prstGeom>
            <a:noFill/>
            <a:ln w="9525">
              <a:noFill/>
              <a:miter lim="800000"/>
              <a:headEnd/>
              <a:tailEnd/>
            </a:ln>
          </p:spPr>
        </p:pic>
        <p:pic>
          <p:nvPicPr>
            <p:cNvPr id="567" name="Picture 263"/>
            <p:cNvPicPr>
              <a:picLocks noChangeAspect="1" noChangeArrowheads="1"/>
            </p:cNvPicPr>
            <p:nvPr/>
          </p:nvPicPr>
          <p:blipFill>
            <a:blip r:embed="rId14" cstate="print"/>
            <a:srcRect/>
            <a:stretch>
              <a:fillRect/>
            </a:stretch>
          </p:blipFill>
          <p:spPr bwMode="auto">
            <a:xfrm>
              <a:off x="3121" y="1247"/>
              <a:ext cx="1260" cy="1109"/>
            </a:xfrm>
            <a:prstGeom prst="rect">
              <a:avLst/>
            </a:prstGeom>
            <a:noFill/>
            <a:ln w="9525">
              <a:noFill/>
              <a:miter lim="800000"/>
              <a:headEnd/>
              <a:tailEnd/>
            </a:ln>
            <a:effectLst>
              <a:outerShdw dist="35921" dir="2700000" algn="ctr" rotWithShape="0">
                <a:schemeClr val="accent1"/>
              </a:outerShdw>
            </a:effectLst>
          </p:spPr>
        </p:pic>
        <p:pic>
          <p:nvPicPr>
            <p:cNvPr id="568" name="Picture 264"/>
            <p:cNvPicPr>
              <a:picLocks noChangeAspect="1" noChangeArrowheads="1"/>
            </p:cNvPicPr>
            <p:nvPr/>
          </p:nvPicPr>
          <p:blipFill>
            <a:blip r:embed="rId15" cstate="print"/>
            <a:srcRect/>
            <a:stretch>
              <a:fillRect/>
            </a:stretch>
          </p:blipFill>
          <p:spPr bwMode="auto">
            <a:xfrm>
              <a:off x="2495" y="1295"/>
              <a:ext cx="887" cy="960"/>
            </a:xfrm>
            <a:prstGeom prst="rect">
              <a:avLst/>
            </a:prstGeom>
            <a:noFill/>
            <a:ln w="9525">
              <a:noFill/>
              <a:miter lim="800000"/>
              <a:headEnd/>
              <a:tailEnd/>
            </a:ln>
            <a:effectLst>
              <a:outerShdw dist="35921" dir="2700000" algn="ctr" rotWithShape="0">
                <a:schemeClr val="accent1"/>
              </a:outerShdw>
            </a:effectLst>
          </p:spPr>
        </p:pic>
      </p:grpSp>
      <p:pic>
        <p:nvPicPr>
          <p:cNvPr id="559" name="Picture 273"/>
          <p:cNvPicPr>
            <a:picLocks noChangeAspect="1" noChangeArrowheads="1"/>
          </p:cNvPicPr>
          <p:nvPr/>
        </p:nvPicPr>
        <p:blipFill>
          <a:blip r:embed="rId14" cstate="print"/>
          <a:srcRect/>
          <a:stretch>
            <a:fillRect/>
          </a:stretch>
        </p:blipFill>
        <p:spPr bwMode="auto">
          <a:xfrm>
            <a:off x="5389412" y="5291900"/>
            <a:ext cx="584352" cy="473220"/>
          </a:xfrm>
          <a:prstGeom prst="rect">
            <a:avLst/>
          </a:prstGeom>
          <a:noFill/>
          <a:ln w="9525">
            <a:solidFill>
              <a:srgbClr val="FFFFFF"/>
            </a:solidFill>
            <a:miter lim="800000"/>
            <a:headEnd/>
            <a:tailEnd/>
          </a:ln>
          <a:effectLst>
            <a:outerShdw dist="35921" dir="2700000" algn="ctr" rotWithShape="0">
              <a:schemeClr val="accent1"/>
            </a:outerShdw>
          </a:effectLst>
        </p:spPr>
      </p:pic>
      <p:pic>
        <p:nvPicPr>
          <p:cNvPr id="560" name="Picture 274"/>
          <p:cNvPicPr>
            <a:picLocks noChangeAspect="1" noChangeArrowheads="1"/>
          </p:cNvPicPr>
          <p:nvPr/>
        </p:nvPicPr>
        <p:blipFill>
          <a:blip r:embed="rId15" cstate="print"/>
          <a:srcRect/>
          <a:stretch>
            <a:fillRect/>
          </a:stretch>
        </p:blipFill>
        <p:spPr bwMode="auto">
          <a:xfrm>
            <a:off x="5099091" y="5312382"/>
            <a:ext cx="411365" cy="409640"/>
          </a:xfrm>
          <a:prstGeom prst="rect">
            <a:avLst/>
          </a:prstGeom>
          <a:noFill/>
          <a:ln w="9525">
            <a:solidFill>
              <a:srgbClr val="FFFFFF"/>
            </a:solidFill>
            <a:miter lim="800000"/>
            <a:headEnd/>
            <a:tailEnd/>
          </a:ln>
          <a:effectLst>
            <a:outerShdw dist="35921" dir="2700000" algn="ctr" rotWithShape="0">
              <a:schemeClr val="accent1"/>
            </a:outerShdw>
          </a:effectLst>
        </p:spPr>
      </p:pic>
      <p:grpSp>
        <p:nvGrpSpPr>
          <p:cNvPr id="570" name="Group 279"/>
          <p:cNvGrpSpPr>
            <a:grpSpLocks/>
          </p:cNvGrpSpPr>
          <p:nvPr/>
        </p:nvGrpSpPr>
        <p:grpSpPr bwMode="auto">
          <a:xfrm>
            <a:off x="7532636" y="1524001"/>
            <a:ext cx="925564" cy="912513"/>
            <a:chOff x="4334" y="1747"/>
            <a:chExt cx="926" cy="1106"/>
          </a:xfrm>
        </p:grpSpPr>
        <p:pic>
          <p:nvPicPr>
            <p:cNvPr id="572" name="Picture 571" descr="MPj04317240000[1]"/>
            <p:cNvPicPr>
              <a:picLocks noChangeAspect="1" noChangeArrowheads="1"/>
            </p:cNvPicPr>
            <p:nvPr/>
          </p:nvPicPr>
          <p:blipFill>
            <a:blip r:embed="rId16" cstate="print"/>
            <a:srcRect/>
            <a:stretch>
              <a:fillRect/>
            </a:stretch>
          </p:blipFill>
          <p:spPr bwMode="auto">
            <a:xfrm>
              <a:off x="4514" y="1747"/>
              <a:ext cx="746" cy="746"/>
            </a:xfrm>
            <a:prstGeom prst="rect">
              <a:avLst/>
            </a:prstGeom>
            <a:noFill/>
            <a:ln w="9525">
              <a:solidFill>
                <a:srgbClr val="FFFFFF"/>
              </a:solidFill>
              <a:miter lim="800000"/>
              <a:headEnd/>
              <a:tailEnd/>
            </a:ln>
          </p:spPr>
        </p:pic>
        <p:pic>
          <p:nvPicPr>
            <p:cNvPr id="573" name="Picture 572" descr="MPj04222470000[1]"/>
            <p:cNvPicPr>
              <a:picLocks noChangeAspect="1" noChangeArrowheads="1"/>
            </p:cNvPicPr>
            <p:nvPr/>
          </p:nvPicPr>
          <p:blipFill>
            <a:blip r:embed="rId17" cstate="print"/>
            <a:srcRect/>
            <a:stretch>
              <a:fillRect/>
            </a:stretch>
          </p:blipFill>
          <p:spPr bwMode="auto">
            <a:xfrm>
              <a:off x="4334" y="2059"/>
              <a:ext cx="503" cy="756"/>
            </a:xfrm>
            <a:prstGeom prst="rect">
              <a:avLst/>
            </a:prstGeom>
            <a:noFill/>
            <a:ln w="9525">
              <a:solidFill>
                <a:srgbClr val="FFFFFF"/>
              </a:solidFill>
              <a:miter lim="800000"/>
              <a:headEnd/>
              <a:tailEnd/>
            </a:ln>
          </p:spPr>
        </p:pic>
        <p:pic>
          <p:nvPicPr>
            <p:cNvPr id="574" name="Picture 573" descr="MPj04306800000[1]"/>
            <p:cNvPicPr>
              <a:picLocks noChangeAspect="1" noChangeArrowheads="1"/>
            </p:cNvPicPr>
            <p:nvPr/>
          </p:nvPicPr>
          <p:blipFill>
            <a:blip r:embed="rId18" cstate="print"/>
            <a:srcRect/>
            <a:stretch>
              <a:fillRect/>
            </a:stretch>
          </p:blipFill>
          <p:spPr bwMode="auto">
            <a:xfrm>
              <a:off x="4639" y="2300"/>
              <a:ext cx="553" cy="553"/>
            </a:xfrm>
            <a:prstGeom prst="rect">
              <a:avLst/>
            </a:prstGeom>
            <a:noFill/>
            <a:ln w="9525">
              <a:solidFill>
                <a:srgbClr val="FFFFFF"/>
              </a:solidFill>
              <a:miter lim="800000"/>
              <a:headEnd/>
              <a:tailEnd/>
            </a:ln>
          </p:spPr>
        </p:pic>
      </p:grpSp>
      <p:pic>
        <p:nvPicPr>
          <p:cNvPr id="575" name="Picture 284" descr="j0363412[1]"/>
          <p:cNvPicPr>
            <a:picLocks noChangeAspect="1" noChangeArrowheads="1"/>
          </p:cNvPicPr>
          <p:nvPr/>
        </p:nvPicPr>
        <p:blipFill>
          <a:blip r:embed="rId19" cstate="print"/>
          <a:srcRect/>
          <a:stretch>
            <a:fillRect/>
          </a:stretch>
        </p:blipFill>
        <p:spPr bwMode="auto">
          <a:xfrm>
            <a:off x="7815263" y="5341937"/>
            <a:ext cx="1057275" cy="1058863"/>
          </a:xfrm>
          <a:prstGeom prst="rect">
            <a:avLst/>
          </a:prstGeom>
          <a:noFill/>
          <a:ln w="9525">
            <a:noFill/>
            <a:miter lim="800000"/>
            <a:headEnd/>
            <a:tailEnd/>
          </a:ln>
        </p:spPr>
      </p:pic>
      <p:grpSp>
        <p:nvGrpSpPr>
          <p:cNvPr id="577" name="Group 286"/>
          <p:cNvGrpSpPr>
            <a:grpSpLocks noChangeAspect="1"/>
          </p:cNvGrpSpPr>
          <p:nvPr/>
        </p:nvGrpSpPr>
        <p:grpSpPr bwMode="auto">
          <a:xfrm>
            <a:off x="304800" y="5600699"/>
            <a:ext cx="977900" cy="520700"/>
            <a:chOff x="288" y="2748"/>
            <a:chExt cx="2016" cy="1073"/>
          </a:xfrm>
        </p:grpSpPr>
        <p:pic>
          <p:nvPicPr>
            <p:cNvPr id="578" name="Picture 287" descr="j0287191"/>
            <p:cNvPicPr>
              <a:picLocks noChangeAspect="1" noChangeArrowheads="1"/>
            </p:cNvPicPr>
            <p:nvPr/>
          </p:nvPicPr>
          <p:blipFill>
            <a:blip r:embed="rId20" cstate="print"/>
            <a:srcRect/>
            <a:stretch>
              <a:fillRect/>
            </a:stretch>
          </p:blipFill>
          <p:spPr bwMode="auto">
            <a:xfrm>
              <a:off x="288" y="2748"/>
              <a:ext cx="1152" cy="1073"/>
            </a:xfrm>
            <a:prstGeom prst="rect">
              <a:avLst/>
            </a:prstGeom>
            <a:noFill/>
            <a:ln w="9525">
              <a:noFill/>
              <a:miter lim="800000"/>
              <a:headEnd/>
              <a:tailEnd/>
            </a:ln>
          </p:spPr>
        </p:pic>
        <p:pic>
          <p:nvPicPr>
            <p:cNvPr id="579" name="Picture 288" descr="j0281290"/>
            <p:cNvPicPr>
              <a:picLocks noChangeAspect="1" noChangeArrowheads="1"/>
            </p:cNvPicPr>
            <p:nvPr/>
          </p:nvPicPr>
          <p:blipFill>
            <a:blip r:embed="rId21" cstate="print"/>
            <a:srcRect/>
            <a:stretch>
              <a:fillRect/>
            </a:stretch>
          </p:blipFill>
          <p:spPr bwMode="auto">
            <a:xfrm>
              <a:off x="1200" y="2880"/>
              <a:ext cx="1104" cy="906"/>
            </a:xfrm>
            <a:prstGeom prst="rect">
              <a:avLst/>
            </a:prstGeom>
            <a:noFill/>
            <a:ln w="9525">
              <a:noFill/>
              <a:miter lim="800000"/>
              <a:headEnd/>
              <a:tailEnd/>
            </a:ln>
          </p:spPr>
        </p:pic>
      </p:grpSp>
      <p:sp>
        <p:nvSpPr>
          <p:cNvPr id="580" name="Text Box 289"/>
          <p:cNvSpPr txBox="1">
            <a:spLocks noChangeArrowheads="1"/>
          </p:cNvSpPr>
          <p:nvPr/>
        </p:nvSpPr>
        <p:spPr bwMode="auto">
          <a:xfrm>
            <a:off x="4937125" y="2636838"/>
            <a:ext cx="504825" cy="274637"/>
          </a:xfrm>
          <a:prstGeom prst="rect">
            <a:avLst/>
          </a:prstGeom>
          <a:noFill/>
          <a:ln w="9525">
            <a:noFill/>
            <a:miter lim="800000"/>
            <a:headEnd/>
            <a:tailEnd/>
          </a:ln>
        </p:spPr>
        <p:txBody>
          <a:bodyPr wrap="none">
            <a:prstTxWarp prst="textNoShape">
              <a:avLst/>
            </a:prstTxWarp>
            <a:spAutoFit/>
          </a:bodyPr>
          <a:lstStyle/>
          <a:p>
            <a:r>
              <a:rPr lang="en-US" sz="1200" i="1">
                <a:latin typeface="Arial" pitchFamily="-107" charset="0"/>
              </a:rPr>
              <a:t>EHR</a:t>
            </a:r>
          </a:p>
        </p:txBody>
      </p:sp>
      <p:sp>
        <p:nvSpPr>
          <p:cNvPr id="581" name="Text Box 290"/>
          <p:cNvSpPr txBox="1">
            <a:spLocks noChangeArrowheads="1"/>
          </p:cNvSpPr>
          <p:nvPr/>
        </p:nvSpPr>
        <p:spPr bwMode="auto">
          <a:xfrm>
            <a:off x="5100215" y="6324600"/>
            <a:ext cx="995785" cy="276999"/>
          </a:xfrm>
          <a:prstGeom prst="rect">
            <a:avLst/>
          </a:prstGeom>
          <a:noFill/>
          <a:ln w="9525">
            <a:noFill/>
            <a:miter lim="800000"/>
            <a:headEnd/>
            <a:tailEnd/>
          </a:ln>
        </p:spPr>
        <p:txBody>
          <a:bodyPr wrap="none">
            <a:prstTxWarp prst="textNoShape">
              <a:avLst/>
            </a:prstTxWarp>
            <a:spAutoFit/>
          </a:bodyPr>
          <a:lstStyle/>
          <a:p>
            <a:r>
              <a:rPr lang="en-US" sz="1200" b="1" dirty="0" smtClean="0">
                <a:solidFill>
                  <a:srgbClr val="FFFFFF"/>
                </a:solidFill>
                <a:latin typeface="Arial" pitchFamily="-107" charset="0"/>
              </a:rPr>
              <a:t>Exchanges</a:t>
            </a:r>
            <a:endParaRPr lang="en-US" sz="1200" b="1" dirty="0">
              <a:solidFill>
                <a:srgbClr val="FFFFFF"/>
              </a:solidFill>
              <a:latin typeface="Arial" pitchFamily="-107" charset="0"/>
            </a:endParaRPr>
          </a:p>
        </p:txBody>
      </p:sp>
      <p:sp>
        <p:nvSpPr>
          <p:cNvPr id="582" name="Text Box 291"/>
          <p:cNvSpPr txBox="1">
            <a:spLocks noChangeArrowheads="1"/>
          </p:cNvSpPr>
          <p:nvPr/>
        </p:nvSpPr>
        <p:spPr bwMode="auto">
          <a:xfrm>
            <a:off x="7918450" y="6367462"/>
            <a:ext cx="1530350" cy="274637"/>
          </a:xfrm>
          <a:prstGeom prst="rect">
            <a:avLst/>
          </a:prstGeom>
          <a:noFill/>
          <a:ln w="9525">
            <a:noFill/>
            <a:miter lim="800000"/>
            <a:headEnd/>
            <a:tailEnd/>
          </a:ln>
        </p:spPr>
        <p:txBody>
          <a:bodyPr>
            <a:prstTxWarp prst="textNoShape">
              <a:avLst/>
            </a:prstTxWarp>
            <a:spAutoFit/>
          </a:bodyPr>
          <a:lstStyle/>
          <a:p>
            <a:r>
              <a:rPr lang="en-US" sz="1200" b="1" dirty="0" smtClean="0">
                <a:solidFill>
                  <a:srgbClr val="FFFFFF"/>
                </a:solidFill>
                <a:latin typeface="Arial" pitchFamily="-107" charset="0"/>
              </a:rPr>
              <a:t>Homecare</a:t>
            </a:r>
            <a:endParaRPr lang="en-US" sz="1200" b="1" dirty="0">
              <a:solidFill>
                <a:srgbClr val="FFFFFF"/>
              </a:solidFill>
              <a:latin typeface="Arial" pitchFamily="-107" charset="0"/>
            </a:endParaRPr>
          </a:p>
        </p:txBody>
      </p:sp>
      <p:sp>
        <p:nvSpPr>
          <p:cNvPr id="585" name="Text Box 13"/>
          <p:cNvSpPr txBox="1">
            <a:spLocks noChangeArrowheads="1"/>
          </p:cNvSpPr>
          <p:nvPr/>
        </p:nvSpPr>
        <p:spPr bwMode="auto">
          <a:xfrm>
            <a:off x="2971800" y="1143000"/>
            <a:ext cx="1039067" cy="276999"/>
          </a:xfrm>
          <a:prstGeom prst="rect">
            <a:avLst/>
          </a:prstGeom>
          <a:noFill/>
          <a:ln w="9525">
            <a:noFill/>
            <a:miter lim="800000"/>
            <a:headEnd/>
            <a:tailEnd/>
          </a:ln>
        </p:spPr>
        <p:txBody>
          <a:bodyPr wrap="none">
            <a:prstTxWarp prst="textNoShape">
              <a:avLst/>
            </a:prstTxWarp>
            <a:spAutoFit/>
          </a:bodyPr>
          <a:lstStyle/>
          <a:p>
            <a:r>
              <a:rPr lang="en-US" sz="1200" b="1" dirty="0" smtClean="0">
                <a:solidFill>
                  <a:srgbClr val="FFFFFF"/>
                </a:solidFill>
                <a:latin typeface="Arial" pitchFamily="-107" charset="0"/>
              </a:rPr>
              <a:t>EHR-Admin</a:t>
            </a:r>
            <a:endParaRPr lang="en-US" sz="1200" b="1" dirty="0">
              <a:solidFill>
                <a:srgbClr val="FFFFFF"/>
              </a:solidFill>
              <a:latin typeface="Arial" pitchFamily="-107" charset="0"/>
            </a:endParaRPr>
          </a:p>
        </p:txBody>
      </p:sp>
      <p:sp>
        <p:nvSpPr>
          <p:cNvPr id="586" name="Text Box 13"/>
          <p:cNvSpPr txBox="1">
            <a:spLocks noChangeArrowheads="1"/>
          </p:cNvSpPr>
          <p:nvPr/>
        </p:nvSpPr>
        <p:spPr bwMode="auto">
          <a:xfrm>
            <a:off x="4114653" y="1143000"/>
            <a:ext cx="1338828" cy="276999"/>
          </a:xfrm>
          <a:prstGeom prst="rect">
            <a:avLst/>
          </a:prstGeom>
          <a:noFill/>
          <a:ln w="9525">
            <a:noFill/>
            <a:miter lim="800000"/>
            <a:headEnd/>
            <a:tailEnd/>
          </a:ln>
        </p:spPr>
        <p:txBody>
          <a:bodyPr wrap="none">
            <a:prstTxWarp prst="textNoShape">
              <a:avLst/>
            </a:prstTxWarp>
            <a:spAutoFit/>
          </a:bodyPr>
          <a:lstStyle/>
          <a:p>
            <a:r>
              <a:rPr lang="en-US" sz="1200" b="1" dirty="0" smtClean="0">
                <a:solidFill>
                  <a:srgbClr val="FFFFFF"/>
                </a:solidFill>
                <a:latin typeface="Arial" pitchFamily="-107" charset="0"/>
              </a:rPr>
              <a:t> EMR-Physician</a:t>
            </a:r>
            <a:endParaRPr lang="en-US" sz="1200" b="1" dirty="0">
              <a:solidFill>
                <a:srgbClr val="FFFFFF"/>
              </a:solidFill>
              <a:latin typeface="Arial" pitchFamily="-107" charset="0"/>
            </a:endParaRPr>
          </a:p>
        </p:txBody>
      </p:sp>
      <p:sp>
        <p:nvSpPr>
          <p:cNvPr id="587" name="Text Box 13"/>
          <p:cNvSpPr txBox="1">
            <a:spLocks noChangeArrowheads="1"/>
          </p:cNvSpPr>
          <p:nvPr/>
        </p:nvSpPr>
        <p:spPr bwMode="auto">
          <a:xfrm>
            <a:off x="7682075" y="990600"/>
            <a:ext cx="748923" cy="461665"/>
          </a:xfrm>
          <a:prstGeom prst="rect">
            <a:avLst/>
          </a:prstGeom>
          <a:noFill/>
          <a:ln w="9525">
            <a:noFill/>
            <a:miter lim="800000"/>
            <a:headEnd/>
            <a:tailEnd/>
          </a:ln>
        </p:spPr>
        <p:txBody>
          <a:bodyPr wrap="none">
            <a:prstTxWarp prst="textNoShape">
              <a:avLst/>
            </a:prstTxWarp>
            <a:spAutoFit/>
          </a:bodyPr>
          <a:lstStyle/>
          <a:p>
            <a:pPr algn="ctr"/>
            <a:r>
              <a:rPr lang="en-US" sz="1200" b="1" dirty="0" smtClean="0">
                <a:solidFill>
                  <a:srgbClr val="FFFFFF"/>
                </a:solidFill>
                <a:latin typeface="Arial" pitchFamily="-107" charset="0"/>
              </a:rPr>
              <a:t>Medical</a:t>
            </a:r>
          </a:p>
          <a:p>
            <a:pPr algn="ctr"/>
            <a:r>
              <a:rPr lang="en-US" sz="1200" b="1" dirty="0" smtClean="0">
                <a:solidFill>
                  <a:srgbClr val="FFFFFF"/>
                </a:solidFill>
                <a:latin typeface="Arial" pitchFamily="-107" charset="0"/>
              </a:rPr>
              <a:t>History</a:t>
            </a:r>
            <a:endParaRPr lang="en-US" sz="1200" b="1" dirty="0">
              <a:solidFill>
                <a:srgbClr val="FFFFFF"/>
              </a:solidFill>
              <a:latin typeface="Arial" pitchFamily="-107" charset="0"/>
            </a:endParaRPr>
          </a:p>
        </p:txBody>
      </p:sp>
      <p:pic>
        <p:nvPicPr>
          <p:cNvPr id="2052" name="Picture 4" descr="http://www.xcellbiomarketing.com/resources/MedicalDevices.gif?timestamp=1339490246636"/>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477000" y="5333089"/>
            <a:ext cx="854632" cy="762911"/>
          </a:xfrm>
          <a:prstGeom prst="rect">
            <a:avLst/>
          </a:prstGeom>
          <a:noFill/>
          <a:extLst>
            <a:ext uri="{909E8E84-426E-40DD-AFC4-6F175D3DCCD1}">
              <a14:hiddenFill xmlns:a14="http://schemas.microsoft.com/office/drawing/2010/main">
                <a:solidFill>
                  <a:srgbClr val="FFFFFF"/>
                </a:solidFill>
              </a14:hiddenFill>
            </a:ext>
          </a:extLst>
        </p:spPr>
      </p:pic>
      <p:sp>
        <p:nvSpPr>
          <p:cNvPr id="589" name="Text Box 290"/>
          <p:cNvSpPr txBox="1">
            <a:spLocks noChangeArrowheads="1"/>
          </p:cNvSpPr>
          <p:nvPr/>
        </p:nvSpPr>
        <p:spPr bwMode="auto">
          <a:xfrm>
            <a:off x="6551849" y="6354762"/>
            <a:ext cx="763351" cy="276999"/>
          </a:xfrm>
          <a:prstGeom prst="rect">
            <a:avLst/>
          </a:prstGeom>
          <a:noFill/>
          <a:ln w="9525">
            <a:noFill/>
            <a:miter lim="800000"/>
            <a:headEnd/>
            <a:tailEnd/>
          </a:ln>
        </p:spPr>
        <p:txBody>
          <a:bodyPr wrap="none">
            <a:prstTxWarp prst="textNoShape">
              <a:avLst/>
            </a:prstTxWarp>
            <a:spAutoFit/>
          </a:bodyPr>
          <a:lstStyle/>
          <a:p>
            <a:r>
              <a:rPr lang="en-US" sz="1200" b="1" dirty="0" smtClean="0">
                <a:solidFill>
                  <a:srgbClr val="FFFFFF"/>
                </a:solidFill>
                <a:latin typeface="Arial" pitchFamily="-107" charset="0"/>
              </a:rPr>
              <a:t>Devices</a:t>
            </a:r>
            <a:endParaRPr lang="en-US" sz="1200" b="1" dirty="0">
              <a:solidFill>
                <a:srgbClr val="FFFFFF"/>
              </a:solidFill>
              <a:latin typeface="Arial" pitchFamily="-107" charset="0"/>
            </a:endParaRPr>
          </a:p>
        </p:txBody>
      </p:sp>
      <p:pic>
        <p:nvPicPr>
          <p:cNvPr id="2054" name="Picture 6" descr="http://www.mashmedical-sa.com/images/Medical-devices.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676869" y="1516528"/>
            <a:ext cx="1417782" cy="1079607"/>
          </a:xfrm>
          <a:prstGeom prst="rect">
            <a:avLst/>
          </a:prstGeom>
          <a:noFill/>
          <a:extLst>
            <a:ext uri="{909E8E84-426E-40DD-AFC4-6F175D3DCCD1}">
              <a14:hiddenFill xmlns:a14="http://schemas.microsoft.com/office/drawing/2010/main">
                <a:solidFill>
                  <a:srgbClr val="FFFFFF"/>
                </a:solidFill>
              </a14:hiddenFill>
            </a:ext>
          </a:extLst>
        </p:spPr>
      </p:pic>
      <p:sp>
        <p:nvSpPr>
          <p:cNvPr id="591" name="Text Box 290"/>
          <p:cNvSpPr txBox="1">
            <a:spLocks noChangeArrowheads="1"/>
          </p:cNvSpPr>
          <p:nvPr/>
        </p:nvSpPr>
        <p:spPr bwMode="auto">
          <a:xfrm>
            <a:off x="5715712" y="1083368"/>
            <a:ext cx="1354858" cy="276999"/>
          </a:xfrm>
          <a:prstGeom prst="rect">
            <a:avLst/>
          </a:prstGeom>
          <a:noFill/>
          <a:ln w="9525">
            <a:noFill/>
            <a:miter lim="800000"/>
            <a:headEnd/>
            <a:tailEnd/>
          </a:ln>
        </p:spPr>
        <p:txBody>
          <a:bodyPr wrap="none">
            <a:prstTxWarp prst="textNoShape">
              <a:avLst/>
            </a:prstTxWarp>
            <a:spAutoFit/>
          </a:bodyPr>
          <a:lstStyle/>
          <a:p>
            <a:r>
              <a:rPr lang="en-US" sz="1200" b="1" dirty="0" smtClean="0">
                <a:solidFill>
                  <a:srgbClr val="FFFFFF"/>
                </a:solidFill>
                <a:latin typeface="Arial" pitchFamily="-107" charset="0"/>
              </a:rPr>
              <a:t>Clinical Devices</a:t>
            </a:r>
            <a:endParaRPr lang="en-US" sz="1200" b="1" dirty="0">
              <a:solidFill>
                <a:srgbClr val="FFFFFF"/>
              </a:solidFill>
              <a:latin typeface="Arial" pitchFamily="-107" charset="0"/>
            </a:endParaRPr>
          </a:p>
        </p:txBody>
      </p:sp>
      <p:sp>
        <p:nvSpPr>
          <p:cNvPr id="592" name="Line 15"/>
          <p:cNvSpPr>
            <a:spLocks noChangeShapeType="1"/>
          </p:cNvSpPr>
          <p:nvPr/>
        </p:nvSpPr>
        <p:spPr bwMode="auto">
          <a:xfrm flipV="1">
            <a:off x="1828800" y="2895600"/>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593" name="Line 15"/>
          <p:cNvSpPr>
            <a:spLocks noChangeShapeType="1"/>
          </p:cNvSpPr>
          <p:nvPr/>
        </p:nvSpPr>
        <p:spPr bwMode="auto">
          <a:xfrm flipV="1">
            <a:off x="2743200" y="2895600"/>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594" name="Line 15"/>
          <p:cNvSpPr>
            <a:spLocks noChangeShapeType="1"/>
          </p:cNvSpPr>
          <p:nvPr/>
        </p:nvSpPr>
        <p:spPr bwMode="auto">
          <a:xfrm flipV="1">
            <a:off x="3657600" y="2895600"/>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595" name="Line 15"/>
          <p:cNvSpPr>
            <a:spLocks noChangeShapeType="1"/>
          </p:cNvSpPr>
          <p:nvPr/>
        </p:nvSpPr>
        <p:spPr bwMode="auto">
          <a:xfrm flipV="1">
            <a:off x="4572000" y="2895600"/>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596" name="Line 15"/>
          <p:cNvSpPr>
            <a:spLocks noChangeShapeType="1"/>
          </p:cNvSpPr>
          <p:nvPr/>
        </p:nvSpPr>
        <p:spPr bwMode="auto">
          <a:xfrm flipV="1">
            <a:off x="5486400" y="2895600"/>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597" name="Line 15"/>
          <p:cNvSpPr>
            <a:spLocks noChangeShapeType="1"/>
          </p:cNvSpPr>
          <p:nvPr/>
        </p:nvSpPr>
        <p:spPr bwMode="auto">
          <a:xfrm flipV="1">
            <a:off x="6400800" y="2895600"/>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599" name="Line 15"/>
          <p:cNvSpPr>
            <a:spLocks noChangeShapeType="1"/>
          </p:cNvSpPr>
          <p:nvPr/>
        </p:nvSpPr>
        <p:spPr bwMode="auto">
          <a:xfrm flipV="1">
            <a:off x="7315200" y="2895600"/>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600" name="Line 15"/>
          <p:cNvSpPr>
            <a:spLocks noChangeShapeType="1"/>
          </p:cNvSpPr>
          <p:nvPr/>
        </p:nvSpPr>
        <p:spPr bwMode="auto">
          <a:xfrm flipV="1">
            <a:off x="8229600" y="2895600"/>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grpSp>
        <p:nvGrpSpPr>
          <p:cNvPr id="601" name="Group 600"/>
          <p:cNvGrpSpPr/>
          <p:nvPr/>
        </p:nvGrpSpPr>
        <p:grpSpPr>
          <a:xfrm>
            <a:off x="413544" y="3352800"/>
            <a:ext cx="8273256" cy="1227089"/>
            <a:chOff x="952500" y="3695700"/>
            <a:chExt cx="5372100" cy="1714500"/>
          </a:xfrm>
          <a:solidFill>
            <a:schemeClr val="bg1">
              <a:lumMod val="50000"/>
            </a:schemeClr>
          </a:solidFill>
        </p:grpSpPr>
        <p:sp>
          <p:nvSpPr>
            <p:cNvPr id="602" name="Flowchart: Magnetic Disk 601"/>
            <p:cNvSpPr/>
            <p:nvPr/>
          </p:nvSpPr>
          <p:spPr>
            <a:xfrm rot="5400000">
              <a:off x="1447800" y="3200400"/>
              <a:ext cx="1676400" cy="2667000"/>
            </a:xfrm>
            <a:prstGeom prst="flowChartMagneticDisk">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3" name="Flowchart: Magnetic Disk 602"/>
            <p:cNvSpPr/>
            <p:nvPr/>
          </p:nvSpPr>
          <p:spPr>
            <a:xfrm rot="5400000" flipH="1" flipV="1">
              <a:off x="4152900" y="3238500"/>
              <a:ext cx="1676400" cy="2667000"/>
            </a:xfrm>
            <a:prstGeom prst="flowChartMagneticDisk">
              <a:avLst/>
            </a:prstGeom>
            <a:grp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04" name="Line 4"/>
          <p:cNvSpPr>
            <a:spLocks noChangeShapeType="1"/>
          </p:cNvSpPr>
          <p:nvPr/>
        </p:nvSpPr>
        <p:spPr bwMode="auto">
          <a:xfrm>
            <a:off x="152401" y="3260530"/>
            <a:ext cx="8763000" cy="27183"/>
          </a:xfrm>
          <a:prstGeom prst="line">
            <a:avLst/>
          </a:prstGeom>
          <a:noFill/>
          <a:ln w="57150">
            <a:solidFill>
              <a:srgbClr val="FFFFFF"/>
            </a:solidFill>
            <a:round/>
            <a:headEnd/>
            <a:tailEnd/>
          </a:ln>
        </p:spPr>
        <p:txBody>
          <a:bodyPr>
            <a:prstTxWarp prst="textNoShape">
              <a:avLst/>
            </a:prstTxWarp>
          </a:bodyPr>
          <a:lstStyle/>
          <a:p>
            <a:endParaRPr lang="en-US"/>
          </a:p>
        </p:txBody>
      </p:sp>
      <p:sp>
        <p:nvSpPr>
          <p:cNvPr id="605" name="Line 4"/>
          <p:cNvSpPr>
            <a:spLocks noChangeShapeType="1"/>
          </p:cNvSpPr>
          <p:nvPr/>
        </p:nvSpPr>
        <p:spPr bwMode="auto">
          <a:xfrm>
            <a:off x="152400" y="4648200"/>
            <a:ext cx="8763000" cy="27183"/>
          </a:xfrm>
          <a:prstGeom prst="line">
            <a:avLst/>
          </a:prstGeom>
          <a:noFill/>
          <a:ln w="57150">
            <a:solidFill>
              <a:srgbClr val="FFFFFF"/>
            </a:solidFill>
            <a:round/>
            <a:headEnd/>
            <a:tailEnd/>
          </a:ln>
        </p:spPr>
        <p:txBody>
          <a:bodyPr>
            <a:prstTxWarp prst="textNoShape">
              <a:avLst/>
            </a:prstTxWarp>
          </a:bodyPr>
          <a:lstStyle/>
          <a:p>
            <a:endParaRPr lang="en-US"/>
          </a:p>
        </p:txBody>
      </p:sp>
      <p:grpSp>
        <p:nvGrpSpPr>
          <p:cNvPr id="2049" name="Group 2048"/>
          <p:cNvGrpSpPr/>
          <p:nvPr/>
        </p:nvGrpSpPr>
        <p:grpSpPr>
          <a:xfrm>
            <a:off x="7336368" y="3487442"/>
            <a:ext cx="915987" cy="990600"/>
            <a:chOff x="-1525587" y="3733800"/>
            <a:chExt cx="915987" cy="990600"/>
          </a:xfrm>
        </p:grpSpPr>
        <p:sp>
          <p:nvSpPr>
            <p:cNvPr id="612" name="Can 611"/>
            <p:cNvSpPr/>
            <p:nvPr/>
          </p:nvSpPr>
          <p:spPr>
            <a:xfrm>
              <a:off x="-1525587" y="3733800"/>
              <a:ext cx="611187" cy="685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3" name="Can 612"/>
            <p:cNvSpPr/>
            <p:nvPr/>
          </p:nvSpPr>
          <p:spPr>
            <a:xfrm>
              <a:off x="-1373187" y="3886200"/>
              <a:ext cx="611187" cy="685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 name="Can 613"/>
            <p:cNvSpPr/>
            <p:nvPr/>
          </p:nvSpPr>
          <p:spPr>
            <a:xfrm>
              <a:off x="-1220787" y="4038600"/>
              <a:ext cx="611187" cy="685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5" name="Can 614"/>
          <p:cNvSpPr/>
          <p:nvPr/>
        </p:nvSpPr>
        <p:spPr>
          <a:xfrm>
            <a:off x="4113213" y="3505200"/>
            <a:ext cx="611187" cy="685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6" name="Can 615"/>
          <p:cNvSpPr/>
          <p:nvPr/>
        </p:nvSpPr>
        <p:spPr>
          <a:xfrm>
            <a:off x="4265613" y="3657600"/>
            <a:ext cx="611187" cy="685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 name="Can 616"/>
          <p:cNvSpPr/>
          <p:nvPr/>
        </p:nvSpPr>
        <p:spPr>
          <a:xfrm>
            <a:off x="4418013" y="3810000"/>
            <a:ext cx="611187" cy="685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9" name="Group 618"/>
          <p:cNvGrpSpPr/>
          <p:nvPr/>
        </p:nvGrpSpPr>
        <p:grpSpPr>
          <a:xfrm>
            <a:off x="1042458" y="3472656"/>
            <a:ext cx="915987" cy="990600"/>
            <a:chOff x="-1525587" y="3733800"/>
            <a:chExt cx="915987" cy="990600"/>
          </a:xfrm>
        </p:grpSpPr>
        <p:sp>
          <p:nvSpPr>
            <p:cNvPr id="620" name="Can 619"/>
            <p:cNvSpPr/>
            <p:nvPr/>
          </p:nvSpPr>
          <p:spPr>
            <a:xfrm>
              <a:off x="-1525587" y="3733800"/>
              <a:ext cx="611187" cy="685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1" name="Can 620"/>
            <p:cNvSpPr/>
            <p:nvPr/>
          </p:nvSpPr>
          <p:spPr>
            <a:xfrm>
              <a:off x="-1373187" y="3886200"/>
              <a:ext cx="611187" cy="685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 name="Can 621"/>
            <p:cNvSpPr/>
            <p:nvPr/>
          </p:nvSpPr>
          <p:spPr>
            <a:xfrm>
              <a:off x="-1220787" y="4038600"/>
              <a:ext cx="611187" cy="685800"/>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3" name="Line 18"/>
          <p:cNvSpPr>
            <a:spLocks noChangeShapeType="1"/>
          </p:cNvSpPr>
          <p:nvPr/>
        </p:nvSpPr>
        <p:spPr bwMode="auto">
          <a:xfrm flipV="1">
            <a:off x="2286000" y="4648200"/>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624" name="Line 18"/>
          <p:cNvSpPr>
            <a:spLocks noChangeShapeType="1"/>
          </p:cNvSpPr>
          <p:nvPr/>
        </p:nvSpPr>
        <p:spPr bwMode="auto">
          <a:xfrm flipV="1">
            <a:off x="3200400" y="4648200"/>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625" name="Line 18"/>
          <p:cNvSpPr>
            <a:spLocks noChangeShapeType="1"/>
          </p:cNvSpPr>
          <p:nvPr/>
        </p:nvSpPr>
        <p:spPr bwMode="auto">
          <a:xfrm flipV="1">
            <a:off x="4114800" y="4648200"/>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626" name="Line 18"/>
          <p:cNvSpPr>
            <a:spLocks noChangeShapeType="1"/>
          </p:cNvSpPr>
          <p:nvPr/>
        </p:nvSpPr>
        <p:spPr bwMode="auto">
          <a:xfrm flipV="1">
            <a:off x="4953000" y="4648200"/>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627" name="Line 18"/>
          <p:cNvSpPr>
            <a:spLocks noChangeShapeType="1"/>
          </p:cNvSpPr>
          <p:nvPr/>
        </p:nvSpPr>
        <p:spPr bwMode="auto">
          <a:xfrm flipV="1">
            <a:off x="5943600" y="4648200"/>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628" name="Line 18"/>
          <p:cNvSpPr>
            <a:spLocks noChangeShapeType="1"/>
          </p:cNvSpPr>
          <p:nvPr/>
        </p:nvSpPr>
        <p:spPr bwMode="auto">
          <a:xfrm flipV="1">
            <a:off x="6858000" y="4648200"/>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629" name="Line 18"/>
          <p:cNvSpPr>
            <a:spLocks noChangeShapeType="1"/>
          </p:cNvSpPr>
          <p:nvPr/>
        </p:nvSpPr>
        <p:spPr bwMode="auto">
          <a:xfrm flipV="1">
            <a:off x="7772400" y="4648200"/>
            <a:ext cx="0" cy="381000"/>
          </a:xfrm>
          <a:prstGeom prst="line">
            <a:avLst/>
          </a:prstGeom>
          <a:noFill/>
          <a:ln w="57150">
            <a:solidFill>
              <a:srgbClr val="FFFFFF"/>
            </a:solidFill>
            <a:round/>
            <a:headEnd/>
            <a:tailEnd/>
          </a:ln>
        </p:spPr>
        <p:txBody>
          <a:bodyPr>
            <a:prstTxWarp prst="textNoShape">
              <a:avLst/>
            </a:prstTxWarp>
          </a:bodyPr>
          <a:lstStyle/>
          <a:p>
            <a:endParaRPr lang="en-US">
              <a:solidFill>
                <a:srgbClr val="FFFFFF"/>
              </a:solidFill>
            </a:endParaRPr>
          </a:p>
        </p:txBody>
      </p:sp>
      <p:sp>
        <p:nvSpPr>
          <p:cNvPr id="304" name="Rectangle 2"/>
          <p:cNvSpPr txBox="1">
            <a:spLocks noChangeArrowheads="1"/>
          </p:cNvSpPr>
          <p:nvPr/>
        </p:nvSpPr>
        <p:spPr>
          <a:xfrm>
            <a:off x="0" y="0"/>
            <a:ext cx="9144000" cy="762000"/>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800" b="1" dirty="0" smtClean="0"/>
              <a:t>Integrated Healthcare Platforms</a:t>
            </a:r>
          </a:p>
          <a:p>
            <a:pPr>
              <a:defRPr/>
            </a:pPr>
            <a:r>
              <a:rPr lang="en-US" sz="2700" dirty="0" smtClean="0">
                <a:latin typeface="Calibri Light" panose="020F0302020204030204" pitchFamily="34" charset="0"/>
              </a:rPr>
              <a:t>Data Logging and Access via Secure Interoperable Standards</a:t>
            </a:r>
          </a:p>
        </p:txBody>
      </p:sp>
      <p:sp>
        <p:nvSpPr>
          <p:cNvPr id="305" name="TextBox 304"/>
          <p:cNvSpPr txBox="1"/>
          <p:nvPr/>
        </p:nvSpPr>
        <p:spPr>
          <a:xfrm>
            <a:off x="1026412" y="3429000"/>
            <a:ext cx="1030988" cy="101566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wrap="none" rtlCol="0">
            <a:spAutoFit/>
          </a:bodyPr>
          <a:lstStyle/>
          <a:p>
            <a:pPr algn="ctr"/>
            <a:r>
              <a:rPr lang="en-US" sz="2000" dirty="0" smtClean="0"/>
              <a:t>Internet</a:t>
            </a:r>
          </a:p>
          <a:p>
            <a:pPr algn="ctr"/>
            <a:r>
              <a:rPr lang="en-US" sz="2000" dirty="0"/>
              <a:t>o</a:t>
            </a:r>
            <a:r>
              <a:rPr lang="en-US" sz="2000" dirty="0" smtClean="0"/>
              <a:t>f</a:t>
            </a:r>
          </a:p>
          <a:p>
            <a:pPr algn="ctr"/>
            <a:r>
              <a:rPr lang="en-US" sz="2000" dirty="0" smtClean="0"/>
              <a:t>Systems</a:t>
            </a:r>
            <a:endParaRPr lang="en-US" sz="2000" dirty="0"/>
          </a:p>
        </p:txBody>
      </p:sp>
    </p:spTree>
    <p:extLst>
      <p:ext uri="{BB962C8B-B14F-4D97-AF65-F5344CB8AC3E}">
        <p14:creationId xmlns:p14="http://schemas.microsoft.com/office/powerpoint/2010/main" val="48606109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6" descr="16159.JPG"/>
          <p:cNvPicPr>
            <a:picLocks noChangeAspect="1"/>
          </p:cNvPicPr>
          <p:nvPr/>
        </p:nvPicPr>
        <p:blipFill>
          <a:blip r:embed="rId3">
            <a:extLst>
              <a:ext uri="{28A0092B-C50C-407E-A947-70E740481C1C}">
                <a14:useLocalDpi xmlns:a14="http://schemas.microsoft.com/office/drawing/2010/main" val="0"/>
              </a:ext>
            </a:extLst>
          </a:blip>
          <a:srcRect t="28020" b="28020"/>
          <a:stretch>
            <a:fillRect/>
          </a:stretch>
        </p:blipFill>
        <p:spPr>
          <a:xfrm>
            <a:off x="457200" y="1905000"/>
            <a:ext cx="8229600" cy="4525963"/>
          </a:xfrm>
          <a:prstGeom prst="rect">
            <a:avLst/>
          </a:prstGeom>
        </p:spPr>
      </p:pic>
      <p:sp>
        <p:nvSpPr>
          <p:cNvPr id="3" name="Cloud Callout 2"/>
          <p:cNvSpPr/>
          <p:nvPr/>
        </p:nvSpPr>
        <p:spPr>
          <a:xfrm>
            <a:off x="1605280" y="2806700"/>
            <a:ext cx="45719" cy="45719"/>
          </a:xfrm>
          <a:prstGeom prst="cloud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p:cNvGrpSpPr/>
          <p:nvPr/>
        </p:nvGrpSpPr>
        <p:grpSpPr>
          <a:xfrm>
            <a:off x="5125719" y="1905000"/>
            <a:ext cx="3561081" cy="2362200"/>
            <a:chOff x="4897119" y="1600200"/>
            <a:chExt cx="3561081" cy="2362200"/>
          </a:xfrm>
        </p:grpSpPr>
        <p:pic>
          <p:nvPicPr>
            <p:cNvPr id="5" name="Picture 4" descr="4AC54318EC1C11DA.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95067" y="1600200"/>
              <a:ext cx="1363133" cy="2044700"/>
            </a:xfrm>
            <a:prstGeom prst="rect">
              <a:avLst/>
            </a:prstGeom>
          </p:spPr>
        </p:pic>
        <p:sp>
          <p:nvSpPr>
            <p:cNvPr id="6" name="TextBox 5"/>
            <p:cNvSpPr txBox="1"/>
            <p:nvPr/>
          </p:nvSpPr>
          <p:spPr>
            <a:xfrm>
              <a:off x="7042428" y="3500735"/>
              <a:ext cx="1146468" cy="461665"/>
            </a:xfrm>
            <a:prstGeom prst="rect">
              <a:avLst/>
            </a:prstGeom>
            <a:solidFill>
              <a:schemeClr val="tx1"/>
            </a:solidFill>
          </p:spPr>
          <p:txBody>
            <a:bodyPr wrap="none" rtlCol="0">
              <a:spAutoFit/>
            </a:bodyPr>
            <a:lstStyle/>
            <a:p>
              <a:r>
                <a:rPr lang="en-US" sz="2400" b="1" dirty="0" smtClean="0">
                  <a:solidFill>
                    <a:srgbClr val="FFFFFF"/>
                  </a:solidFill>
                </a:rPr>
                <a:t>Surgery</a:t>
              </a:r>
              <a:endParaRPr lang="en-US" sz="2400" b="1" dirty="0">
                <a:solidFill>
                  <a:srgbClr val="FFFFFF"/>
                </a:solidFill>
              </a:endParaRPr>
            </a:p>
          </p:txBody>
        </p:sp>
        <p:sp>
          <p:nvSpPr>
            <p:cNvPr id="7" name="Bent Arrow 6"/>
            <p:cNvSpPr/>
            <p:nvPr/>
          </p:nvSpPr>
          <p:spPr>
            <a:xfrm>
              <a:off x="4897119" y="3124200"/>
              <a:ext cx="2197947" cy="822960"/>
            </a:xfrm>
            <a:prstGeom prst="bentArrow">
              <a:avLst>
                <a:gd name="adj1" fmla="val 25000"/>
                <a:gd name="adj2" fmla="val 24228"/>
                <a:gd name="adj3" fmla="val 25000"/>
                <a:gd name="adj4" fmla="val 43750"/>
              </a:avLst>
            </a:prstGeom>
            <a:solidFill>
              <a:srgbClr val="FFFF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8" name="Group 7"/>
          <p:cNvGrpSpPr/>
          <p:nvPr/>
        </p:nvGrpSpPr>
        <p:grpSpPr>
          <a:xfrm>
            <a:off x="457200" y="1905000"/>
            <a:ext cx="3242047" cy="2041479"/>
            <a:chOff x="457200" y="1600200"/>
            <a:chExt cx="3242047" cy="2041479"/>
          </a:xfrm>
        </p:grpSpPr>
        <p:pic>
          <p:nvPicPr>
            <p:cNvPr id="9" name="Picture 8" descr="01223875EC1C11DA.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600200"/>
              <a:ext cx="1244600" cy="1866900"/>
            </a:xfrm>
            <a:prstGeom prst="rect">
              <a:avLst/>
            </a:prstGeom>
          </p:spPr>
        </p:pic>
        <p:sp>
          <p:nvSpPr>
            <p:cNvPr id="10" name="TextBox 9"/>
            <p:cNvSpPr txBox="1"/>
            <p:nvPr/>
          </p:nvSpPr>
          <p:spPr>
            <a:xfrm>
              <a:off x="457200" y="3015902"/>
              <a:ext cx="1371401" cy="461665"/>
            </a:xfrm>
            <a:prstGeom prst="rect">
              <a:avLst/>
            </a:prstGeom>
            <a:solidFill>
              <a:schemeClr val="tx1"/>
            </a:solidFill>
          </p:spPr>
          <p:txBody>
            <a:bodyPr wrap="none" rtlCol="0">
              <a:spAutoFit/>
            </a:bodyPr>
            <a:lstStyle/>
            <a:p>
              <a:r>
                <a:rPr lang="en-US" sz="2400" b="1" dirty="0" smtClean="0">
                  <a:solidFill>
                    <a:srgbClr val="FFFFFF"/>
                  </a:solidFill>
                </a:rPr>
                <a:t>Physician</a:t>
              </a:r>
              <a:endParaRPr lang="en-US" sz="2400" b="1" dirty="0">
                <a:solidFill>
                  <a:srgbClr val="FFFFFF"/>
                </a:solidFill>
              </a:endParaRPr>
            </a:p>
          </p:txBody>
        </p:sp>
        <p:sp>
          <p:nvSpPr>
            <p:cNvPr id="11" name="Left Arrow 10"/>
            <p:cNvSpPr/>
            <p:nvPr/>
          </p:nvSpPr>
          <p:spPr>
            <a:xfrm rot="1767410">
              <a:off x="1859949" y="3327550"/>
              <a:ext cx="1839298" cy="314129"/>
            </a:xfrm>
            <a:prstGeom prst="leftArrow">
              <a:avLst>
                <a:gd name="adj1" fmla="val 69205"/>
                <a:gd name="adj2" fmla="val 50000"/>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3896539" y="4855096"/>
            <a:ext cx="1300356" cy="1696170"/>
            <a:chOff x="3896539" y="4550296"/>
            <a:chExt cx="1300356" cy="1696170"/>
          </a:xfrm>
        </p:grpSpPr>
        <p:pic>
          <p:nvPicPr>
            <p:cNvPr id="13" name="Picture 12" descr="13136382EC1C11DA.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9700" y="4550296"/>
              <a:ext cx="1176019" cy="1612032"/>
            </a:xfrm>
            <a:prstGeom prst="rect">
              <a:avLst/>
            </a:prstGeom>
          </p:spPr>
        </p:pic>
        <p:pic>
          <p:nvPicPr>
            <p:cNvPr id="14" name="Picture 13" descr="AlivecorECG.jpg"/>
            <p:cNvPicPr>
              <a:picLocks noChangeAspect="1"/>
            </p:cNvPicPr>
            <p:nvPr/>
          </p:nvPicPr>
          <p:blipFill>
            <a:blip r:embed="rId7" cstate="print"/>
            <a:srcRect t="9494"/>
            <a:stretch>
              <a:fillRect/>
            </a:stretch>
          </p:blipFill>
          <p:spPr>
            <a:xfrm>
              <a:off x="3934639" y="5664498"/>
              <a:ext cx="959886" cy="581968"/>
            </a:xfrm>
            <a:prstGeom prst="rect">
              <a:avLst/>
            </a:prstGeom>
          </p:spPr>
        </p:pic>
        <p:sp>
          <p:nvSpPr>
            <p:cNvPr id="15" name="TextBox 14"/>
            <p:cNvSpPr txBox="1"/>
            <p:nvPr/>
          </p:nvSpPr>
          <p:spPr>
            <a:xfrm>
              <a:off x="3896539" y="4550296"/>
              <a:ext cx="1300356" cy="369332"/>
            </a:xfrm>
            <a:prstGeom prst="rect">
              <a:avLst/>
            </a:prstGeom>
            <a:noFill/>
          </p:spPr>
          <p:txBody>
            <a:bodyPr wrap="none" rtlCol="0">
              <a:spAutoFit/>
            </a:bodyPr>
            <a:lstStyle/>
            <a:p>
              <a:r>
                <a:rPr lang="en-US" dirty="0" smtClean="0">
                  <a:solidFill>
                    <a:schemeClr val="bg1"/>
                  </a:solidFill>
                </a:rPr>
                <a:t>Cardiologist</a:t>
              </a:r>
              <a:endParaRPr lang="en-US" dirty="0">
                <a:solidFill>
                  <a:schemeClr val="bg1"/>
                </a:solidFill>
              </a:endParaRPr>
            </a:p>
          </p:txBody>
        </p:sp>
      </p:grpSp>
      <p:grpSp>
        <p:nvGrpSpPr>
          <p:cNvPr id="17" name="Group 16"/>
          <p:cNvGrpSpPr/>
          <p:nvPr/>
        </p:nvGrpSpPr>
        <p:grpSpPr>
          <a:xfrm>
            <a:off x="5419314" y="4317772"/>
            <a:ext cx="3299546" cy="2149356"/>
            <a:chOff x="5419314" y="4012972"/>
            <a:chExt cx="3299546" cy="2149356"/>
          </a:xfrm>
        </p:grpSpPr>
        <p:pic>
          <p:nvPicPr>
            <p:cNvPr id="18" name="Picture 17" descr="D2A0D4B9EC1B11DA.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1028" y="4012972"/>
              <a:ext cx="1415772" cy="2123658"/>
            </a:xfrm>
            <a:prstGeom prst="rect">
              <a:avLst/>
            </a:prstGeom>
          </p:spPr>
        </p:pic>
        <p:sp>
          <p:nvSpPr>
            <p:cNvPr id="19" name="TextBox 18"/>
            <p:cNvSpPr txBox="1"/>
            <p:nvPr/>
          </p:nvSpPr>
          <p:spPr>
            <a:xfrm>
              <a:off x="7271028" y="5700663"/>
              <a:ext cx="1447832" cy="461665"/>
            </a:xfrm>
            <a:prstGeom prst="rect">
              <a:avLst/>
            </a:prstGeom>
            <a:solidFill>
              <a:schemeClr val="tx1"/>
            </a:solidFill>
          </p:spPr>
          <p:txBody>
            <a:bodyPr wrap="none" rtlCol="0">
              <a:spAutoFit/>
            </a:bodyPr>
            <a:lstStyle/>
            <a:p>
              <a:r>
                <a:rPr lang="en-US" sz="2400" b="1" dirty="0" smtClean="0">
                  <a:solidFill>
                    <a:srgbClr val="FFFFFF"/>
                  </a:solidFill>
                </a:rPr>
                <a:t>Radiology</a:t>
              </a:r>
              <a:endParaRPr lang="en-US" sz="2400" b="1" dirty="0">
                <a:solidFill>
                  <a:srgbClr val="FFFFFF"/>
                </a:solidFill>
              </a:endParaRPr>
            </a:p>
          </p:txBody>
        </p:sp>
        <p:sp>
          <p:nvSpPr>
            <p:cNvPr id="20" name="Right Arrow 19"/>
            <p:cNvSpPr/>
            <p:nvPr/>
          </p:nvSpPr>
          <p:spPr>
            <a:xfrm rot="21440375">
              <a:off x="5419314" y="5625331"/>
              <a:ext cx="1684795" cy="431800"/>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grpSp>
        <p:nvGrpSpPr>
          <p:cNvPr id="21" name="Group 20"/>
          <p:cNvGrpSpPr/>
          <p:nvPr/>
        </p:nvGrpSpPr>
        <p:grpSpPr>
          <a:xfrm>
            <a:off x="457200" y="4983163"/>
            <a:ext cx="3358178" cy="1447800"/>
            <a:chOff x="-2565400" y="3414369"/>
            <a:chExt cx="3358178" cy="1447800"/>
          </a:xfrm>
        </p:grpSpPr>
        <p:pic>
          <p:nvPicPr>
            <p:cNvPr id="22" name="Picture 21" descr="65644536EC1C11DA.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65400" y="3414369"/>
              <a:ext cx="2171701" cy="1447800"/>
            </a:xfrm>
            <a:prstGeom prst="rect">
              <a:avLst/>
            </a:prstGeom>
          </p:spPr>
        </p:pic>
        <p:sp>
          <p:nvSpPr>
            <p:cNvPr id="23" name="Left Arrow 22"/>
            <p:cNvSpPr/>
            <p:nvPr/>
          </p:nvSpPr>
          <p:spPr>
            <a:xfrm rot="19555639">
              <a:off x="-373375" y="3510428"/>
              <a:ext cx="1166153" cy="338137"/>
            </a:xfrm>
            <a:prstGeom prst="lef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2451100" y="4400504"/>
              <a:ext cx="1562100" cy="461665"/>
            </a:xfrm>
            <a:prstGeom prst="rect">
              <a:avLst/>
            </a:prstGeom>
            <a:solidFill>
              <a:schemeClr val="tx1"/>
            </a:solidFill>
          </p:spPr>
          <p:txBody>
            <a:bodyPr wrap="square" rtlCol="0">
              <a:spAutoFit/>
            </a:bodyPr>
            <a:lstStyle/>
            <a:p>
              <a:r>
                <a:rPr lang="en-US" sz="2400" b="1" dirty="0" smtClean="0">
                  <a:solidFill>
                    <a:schemeClr val="bg1"/>
                  </a:solidFill>
                </a:rPr>
                <a:t>Laboratory</a:t>
              </a:r>
              <a:endParaRPr lang="en-US" sz="2400" b="1" dirty="0">
                <a:solidFill>
                  <a:schemeClr val="bg1"/>
                </a:solidFill>
              </a:endParaRPr>
            </a:p>
          </p:txBody>
        </p:sp>
      </p:grpSp>
      <p:sp>
        <p:nvSpPr>
          <p:cNvPr id="26" name="TextBox 25"/>
          <p:cNvSpPr txBox="1"/>
          <p:nvPr/>
        </p:nvSpPr>
        <p:spPr>
          <a:xfrm>
            <a:off x="3657600" y="4343400"/>
            <a:ext cx="1700274" cy="461665"/>
          </a:xfrm>
          <a:prstGeom prst="rect">
            <a:avLst/>
          </a:prstGeom>
          <a:solidFill>
            <a:schemeClr val="tx1"/>
          </a:solidFill>
        </p:spPr>
        <p:txBody>
          <a:bodyPr wrap="none" rtlCol="0">
            <a:spAutoFit/>
          </a:bodyPr>
          <a:lstStyle/>
          <a:p>
            <a:r>
              <a:rPr lang="en-US" sz="2400" b="1" dirty="0" smtClean="0">
                <a:solidFill>
                  <a:schemeClr val="bg1"/>
                </a:solidFill>
              </a:rPr>
              <a:t>Cardiologist</a:t>
            </a:r>
            <a:endParaRPr lang="en-US" sz="2400" b="1" dirty="0">
              <a:solidFill>
                <a:schemeClr val="bg1"/>
              </a:solidFill>
            </a:endParaRPr>
          </a:p>
        </p:txBody>
      </p:sp>
      <p:pic>
        <p:nvPicPr>
          <p:cNvPr id="1026" name="Picture 2" descr="http://www.ingearcareer.org/wp-content/uploads/2013/10/home_icon_0913-copy.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95724" y="1219200"/>
            <a:ext cx="951154" cy="1042988"/>
          </a:xfrm>
          <a:prstGeom prst="rect">
            <a:avLst/>
          </a:prstGeom>
          <a:noFill/>
          <a:extLst>
            <a:ext uri="{909E8E84-426E-40DD-AFC4-6F175D3DCCD1}">
              <a14:hiddenFill xmlns:a14="http://schemas.microsoft.com/office/drawing/2010/main">
                <a:solidFill>
                  <a:srgbClr val="FFFFFF"/>
                </a:solidFill>
              </a14:hiddenFill>
            </a:ext>
          </a:extLst>
        </p:spPr>
      </p:pic>
      <p:sp>
        <p:nvSpPr>
          <p:cNvPr id="30" name="Up Arrow 29"/>
          <p:cNvSpPr/>
          <p:nvPr/>
        </p:nvSpPr>
        <p:spPr>
          <a:xfrm>
            <a:off x="4267200" y="2819400"/>
            <a:ext cx="457200" cy="1412771"/>
          </a:xfrm>
          <a:prstGeom prst="up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18874" y="6553200"/>
            <a:ext cx="1476623" cy="276999"/>
          </a:xfrm>
          <a:prstGeom prst="rect">
            <a:avLst/>
          </a:prstGeom>
          <a:noFill/>
        </p:spPr>
        <p:txBody>
          <a:bodyPr wrap="none" rtlCol="0">
            <a:spAutoFit/>
          </a:bodyPr>
          <a:lstStyle/>
          <a:p>
            <a:r>
              <a:rPr lang="en-US" sz="1200" dirty="0" err="1" smtClean="0"/>
              <a:t>Dr</a:t>
            </a:r>
            <a:r>
              <a:rPr lang="en-US" sz="1200" dirty="0" smtClean="0"/>
              <a:t> Ram </a:t>
            </a:r>
            <a:r>
              <a:rPr lang="en-US" sz="1200" dirty="0" err="1" smtClean="0"/>
              <a:t>Sriram</a:t>
            </a:r>
            <a:r>
              <a:rPr lang="en-US" sz="1200" dirty="0" smtClean="0"/>
              <a:t>, NIST</a:t>
            </a:r>
            <a:endParaRPr lang="en-US" sz="1200" dirty="0"/>
          </a:p>
        </p:txBody>
      </p:sp>
      <p:sp>
        <p:nvSpPr>
          <p:cNvPr id="32" name="TextBox 31"/>
          <p:cNvSpPr txBox="1"/>
          <p:nvPr/>
        </p:nvSpPr>
        <p:spPr>
          <a:xfrm>
            <a:off x="4003701" y="2286000"/>
            <a:ext cx="949299" cy="461665"/>
          </a:xfrm>
          <a:prstGeom prst="rect">
            <a:avLst/>
          </a:prstGeom>
          <a:solidFill>
            <a:schemeClr val="tx1"/>
          </a:solidFill>
        </p:spPr>
        <p:txBody>
          <a:bodyPr wrap="none" rtlCol="0">
            <a:spAutoFit/>
          </a:bodyPr>
          <a:lstStyle/>
          <a:p>
            <a:r>
              <a:rPr lang="en-US" sz="2400" b="1" dirty="0" smtClean="0">
                <a:solidFill>
                  <a:srgbClr val="FFFFFF"/>
                </a:solidFill>
              </a:rPr>
              <a:t>Home</a:t>
            </a:r>
            <a:endParaRPr lang="en-US" sz="2400" b="1" dirty="0">
              <a:solidFill>
                <a:srgbClr val="FFFFFF"/>
              </a:solidFill>
            </a:endParaRPr>
          </a:p>
        </p:txBody>
      </p:sp>
      <p:sp>
        <p:nvSpPr>
          <p:cNvPr id="31" name="Rectangle 2"/>
          <p:cNvSpPr txBox="1">
            <a:spLocks noChangeArrowheads="1"/>
          </p:cNvSpPr>
          <p:nvPr/>
        </p:nvSpPr>
        <p:spPr>
          <a:xfrm>
            <a:off x="0" y="0"/>
            <a:ext cx="9144000" cy="1127760"/>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800" b="1" dirty="0" smtClean="0"/>
              <a:t>Integrated Healthcare Platforms</a:t>
            </a:r>
          </a:p>
          <a:p>
            <a:pPr>
              <a:defRPr/>
            </a:pPr>
            <a:r>
              <a:rPr lang="en-US" sz="2700" dirty="0">
                <a:latin typeface="Calibri Light" panose="020F0302020204030204" pitchFamily="34" charset="0"/>
              </a:rPr>
              <a:t>n</a:t>
            </a:r>
            <a:r>
              <a:rPr lang="en-US" sz="2700" dirty="0" smtClean="0">
                <a:latin typeface="Calibri Light" panose="020F0302020204030204" pitchFamily="34" charset="0"/>
              </a:rPr>
              <a:t>-Directional Data Access via Secure Interoperable Standards</a:t>
            </a:r>
          </a:p>
        </p:txBody>
      </p:sp>
    </p:spTree>
    <p:extLst>
      <p:ext uri="{BB962C8B-B14F-4D97-AF65-F5344CB8AC3E}">
        <p14:creationId xmlns:p14="http://schemas.microsoft.com/office/powerpoint/2010/main" val="427797563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5250"/>
            <a:ext cx="9144000" cy="1085850"/>
          </a:xfrm>
          <a:prstGeom prst="rect">
            <a:avLst/>
          </a:prstGeom>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dirty="0" smtClean="0">
                <a:latin typeface="Calibri Light" panose="020F0302020204030204" pitchFamily="34" charset="0"/>
              </a:rPr>
              <a:t>Congestive Heart Failure</a:t>
            </a:r>
          </a:p>
          <a:p>
            <a:pPr algn="ctr"/>
            <a:r>
              <a:rPr lang="en-US" sz="2100" i="1" dirty="0">
                <a:latin typeface="Calibri Light" panose="020F0302020204030204" pitchFamily="34" charset="0"/>
              </a:rPr>
              <a:t>W</a:t>
            </a:r>
            <a:r>
              <a:rPr lang="en-US" sz="2100" i="1" dirty="0" smtClean="0">
                <a:latin typeface="Calibri Light" panose="020F0302020204030204" pitchFamily="34" charset="0"/>
              </a:rPr>
              <a:t>hy should CHF claim about 5 million lives in the US?    </a:t>
            </a:r>
            <a:endParaRPr lang="en-US" sz="2100" i="1" dirty="0">
              <a:latin typeface="Calibri Light" panose="020F0302020204030204" pitchFamily="34" charset="0"/>
            </a:endParaRPr>
          </a:p>
        </p:txBody>
      </p:sp>
      <p:sp>
        <p:nvSpPr>
          <p:cNvPr id="4" name="TextBox 3"/>
          <p:cNvSpPr txBox="1"/>
          <p:nvPr/>
        </p:nvSpPr>
        <p:spPr>
          <a:xfrm>
            <a:off x="76200" y="1085671"/>
            <a:ext cx="6480428" cy="923330"/>
          </a:xfrm>
          <a:prstGeom prst="rect">
            <a:avLst/>
          </a:prstGeom>
          <a:noFill/>
          <a:ln>
            <a:solidFill>
              <a:schemeClr val="tx2">
                <a:lumMod val="60000"/>
                <a:lumOff val="40000"/>
              </a:schemeClr>
            </a:solidFill>
          </a:ln>
        </p:spPr>
        <p:txBody>
          <a:bodyPr wrap="none" rtlCol="0">
            <a:spAutoFit/>
          </a:bodyPr>
          <a:lstStyle/>
          <a:p>
            <a:r>
              <a:rPr lang="en-US" dirty="0" smtClean="0"/>
              <a:t>● About</a:t>
            </a:r>
            <a:r>
              <a:rPr lang="en-US" dirty="0"/>
              <a:t> 5.1 million people in the United States have heart failure</a:t>
            </a:r>
            <a:r>
              <a:rPr lang="en-US" dirty="0" smtClean="0"/>
              <a:t>.</a:t>
            </a:r>
            <a:endParaRPr lang="en-US" dirty="0"/>
          </a:p>
          <a:p>
            <a:r>
              <a:rPr lang="en-US" dirty="0"/>
              <a:t>● </a:t>
            </a:r>
            <a:r>
              <a:rPr lang="en-US" dirty="0" smtClean="0"/>
              <a:t> About </a:t>
            </a:r>
            <a:r>
              <a:rPr lang="en-US" dirty="0"/>
              <a:t>half of people </a:t>
            </a:r>
            <a:r>
              <a:rPr lang="en-US" dirty="0" smtClean="0"/>
              <a:t>with CHF die </a:t>
            </a:r>
            <a:r>
              <a:rPr lang="en-US" dirty="0"/>
              <a:t>within 5 years of diagnosis</a:t>
            </a:r>
            <a:r>
              <a:rPr lang="en-US" dirty="0" smtClean="0"/>
              <a:t>.</a:t>
            </a:r>
            <a:endParaRPr lang="en-US" dirty="0"/>
          </a:p>
          <a:p>
            <a:r>
              <a:rPr lang="en-US" dirty="0"/>
              <a:t>● </a:t>
            </a:r>
            <a:r>
              <a:rPr lang="en-US" dirty="0" smtClean="0"/>
              <a:t> CHF costs </a:t>
            </a:r>
            <a:r>
              <a:rPr lang="en-US" dirty="0"/>
              <a:t>the nation an estimated $32 billion each year</a:t>
            </a:r>
            <a:r>
              <a:rPr lang="en-US" dirty="0" smtClean="0"/>
              <a:t>.</a:t>
            </a:r>
            <a:endParaRPr lang="en-US" dirty="0"/>
          </a:p>
        </p:txBody>
      </p:sp>
      <p:sp>
        <p:nvSpPr>
          <p:cNvPr id="5" name="TextBox 4"/>
          <p:cNvSpPr txBox="1"/>
          <p:nvPr/>
        </p:nvSpPr>
        <p:spPr>
          <a:xfrm>
            <a:off x="3810000" y="6400800"/>
            <a:ext cx="5268430" cy="307777"/>
          </a:xfrm>
          <a:prstGeom prst="rect">
            <a:avLst/>
          </a:prstGeom>
          <a:noFill/>
        </p:spPr>
        <p:txBody>
          <a:bodyPr wrap="none" rtlCol="0">
            <a:spAutoFit/>
          </a:bodyPr>
          <a:lstStyle/>
          <a:p>
            <a:r>
              <a:rPr lang="en-US" sz="1400" dirty="0" smtClean="0">
                <a:hlinkClick r:id="rId3"/>
              </a:rPr>
              <a:t>www.cdc.gov/dhdsp/data_statistics/fact_sheets/fs_heart_failure.htm</a:t>
            </a:r>
            <a:r>
              <a:rPr lang="en-US" sz="1400" dirty="0" smtClean="0"/>
              <a:t> </a:t>
            </a:r>
            <a:endParaRPr lang="en-US" sz="1400" dirty="0"/>
          </a:p>
        </p:txBody>
      </p:sp>
      <p:sp>
        <p:nvSpPr>
          <p:cNvPr id="2" name="TextBox 1"/>
          <p:cNvSpPr txBox="1"/>
          <p:nvPr/>
        </p:nvSpPr>
        <p:spPr>
          <a:xfrm>
            <a:off x="76200" y="2291983"/>
            <a:ext cx="9144000" cy="4108817"/>
          </a:xfrm>
          <a:prstGeom prst="rect">
            <a:avLst/>
          </a:prstGeom>
          <a:noFill/>
        </p:spPr>
        <p:txBody>
          <a:bodyPr wrap="square" rtlCol="0">
            <a:spAutoFit/>
          </a:bodyPr>
          <a:lstStyle/>
          <a:p>
            <a:r>
              <a:rPr lang="en-US" dirty="0" smtClean="0"/>
              <a:t>Abundance of prognostic biochemical markers – </a:t>
            </a:r>
          </a:p>
          <a:p>
            <a:endParaRPr lang="en-US" dirty="0" smtClean="0"/>
          </a:p>
          <a:p>
            <a:r>
              <a:rPr lang="en-US" dirty="0" smtClean="0"/>
              <a:t>● C-</a:t>
            </a:r>
            <a:r>
              <a:rPr lang="en-US" dirty="0" err="1" smtClean="0"/>
              <a:t>reative</a:t>
            </a:r>
            <a:r>
              <a:rPr lang="en-US" dirty="0" smtClean="0"/>
              <a:t> protein (CRP5 / CRP6) – 1954 and Framingham Heart Study</a:t>
            </a:r>
          </a:p>
          <a:p>
            <a:r>
              <a:rPr lang="en-US" dirty="0"/>
              <a:t>● </a:t>
            </a:r>
            <a:r>
              <a:rPr lang="en-US" dirty="0" err="1" smtClean="0"/>
              <a:t>Tumour</a:t>
            </a:r>
            <a:r>
              <a:rPr lang="en-US" dirty="0" smtClean="0"/>
              <a:t> </a:t>
            </a:r>
            <a:r>
              <a:rPr lang="en-US" dirty="0"/>
              <a:t>necrosis factor </a:t>
            </a:r>
            <a:r>
              <a:rPr lang="en-US" dirty="0" smtClean="0"/>
              <a:t>alpha (TNFα)</a:t>
            </a:r>
          </a:p>
          <a:p>
            <a:r>
              <a:rPr lang="en-US" dirty="0"/>
              <a:t>● </a:t>
            </a:r>
            <a:r>
              <a:rPr lang="en-US" dirty="0" smtClean="0"/>
              <a:t>Brain Natriuretic Peptide (1981) BNP &lt;100 </a:t>
            </a:r>
            <a:r>
              <a:rPr lang="en-US" dirty="0" err="1" smtClean="0"/>
              <a:t>pg</a:t>
            </a:r>
            <a:r>
              <a:rPr lang="en-US" dirty="0" smtClean="0"/>
              <a:t>/ml CHF unlikely and &gt;400 </a:t>
            </a:r>
            <a:r>
              <a:rPr lang="en-US" dirty="0" err="1"/>
              <a:t>pg</a:t>
            </a:r>
            <a:r>
              <a:rPr lang="en-US" dirty="0"/>
              <a:t>/ml </a:t>
            </a:r>
            <a:r>
              <a:rPr lang="en-US" dirty="0" smtClean="0"/>
              <a:t>CHF likely</a:t>
            </a:r>
          </a:p>
          <a:p>
            <a:r>
              <a:rPr lang="en-US" dirty="0"/>
              <a:t>● </a:t>
            </a:r>
            <a:r>
              <a:rPr lang="en-US" dirty="0" smtClean="0"/>
              <a:t>N-terminal (NT) pro-BNP &lt;300 </a:t>
            </a:r>
            <a:r>
              <a:rPr lang="en-US" dirty="0" err="1"/>
              <a:t>pg</a:t>
            </a:r>
            <a:r>
              <a:rPr lang="en-US" dirty="0"/>
              <a:t>/ml CHF unlikely </a:t>
            </a:r>
            <a:r>
              <a:rPr lang="en-US" dirty="0" smtClean="0"/>
              <a:t>and </a:t>
            </a:r>
            <a:r>
              <a:rPr lang="en-US" dirty="0"/>
              <a:t>&gt;</a:t>
            </a:r>
            <a:r>
              <a:rPr lang="en-US" dirty="0" smtClean="0"/>
              <a:t>400-900 </a:t>
            </a:r>
            <a:r>
              <a:rPr lang="en-US" dirty="0" err="1" smtClean="0"/>
              <a:t>pg</a:t>
            </a:r>
            <a:r>
              <a:rPr lang="en-US" dirty="0" smtClean="0"/>
              <a:t>/ml </a:t>
            </a:r>
            <a:r>
              <a:rPr lang="en-US" dirty="0"/>
              <a:t>CHF </a:t>
            </a:r>
            <a:r>
              <a:rPr lang="en-US" dirty="0" smtClean="0"/>
              <a:t>likely (age related)</a:t>
            </a:r>
            <a:endParaRPr lang="en-US" dirty="0"/>
          </a:p>
          <a:p>
            <a:endParaRPr lang="en-US" dirty="0" smtClean="0"/>
          </a:p>
          <a:p>
            <a:endParaRPr lang="en-US" dirty="0" smtClean="0"/>
          </a:p>
          <a:p>
            <a:pPr>
              <a:lnSpc>
                <a:spcPct val="150000"/>
              </a:lnSpc>
            </a:pPr>
            <a:r>
              <a:rPr lang="en-US" b="1" dirty="0"/>
              <a:t>48,629 patients of </a:t>
            </a:r>
            <a:r>
              <a:rPr lang="en-US" b="1" dirty="0" smtClean="0"/>
              <a:t>acute decompensated </a:t>
            </a:r>
            <a:r>
              <a:rPr lang="en-US" b="1" dirty="0"/>
              <a:t>heart failure found linear </a:t>
            </a:r>
            <a:r>
              <a:rPr lang="en-US" b="1" dirty="0" smtClean="0"/>
              <a:t>correlation between </a:t>
            </a:r>
            <a:r>
              <a:rPr lang="en-US" b="1" dirty="0"/>
              <a:t>BNP levels and in hospital </a:t>
            </a:r>
            <a:r>
              <a:rPr lang="en-US" b="1" dirty="0" smtClean="0"/>
              <a:t>mortality. Failure of BNP to decline during hospitalization predicts death and re-hospitalization while discharge levels of 250pg/ml or less predicts event free survival. </a:t>
            </a:r>
          </a:p>
          <a:p>
            <a:endParaRPr lang="en-US" dirty="0" smtClean="0"/>
          </a:p>
          <a:p>
            <a:endParaRPr lang="en-US" dirty="0"/>
          </a:p>
        </p:txBody>
      </p:sp>
      <p:sp>
        <p:nvSpPr>
          <p:cNvPr id="6" name="TextBox 5"/>
          <p:cNvSpPr txBox="1"/>
          <p:nvPr/>
        </p:nvSpPr>
        <p:spPr>
          <a:xfrm>
            <a:off x="76200" y="6019800"/>
            <a:ext cx="2072427" cy="738664"/>
          </a:xfrm>
          <a:prstGeom prst="rect">
            <a:avLst/>
          </a:prstGeom>
          <a:noFill/>
        </p:spPr>
        <p:txBody>
          <a:bodyPr wrap="square" rtlCol="0">
            <a:spAutoFit/>
          </a:bodyPr>
          <a:lstStyle/>
          <a:p>
            <a:r>
              <a:rPr lang="en-US" sz="1400" dirty="0">
                <a:hlinkClick r:id="rId4"/>
              </a:rPr>
              <a:t>http://</a:t>
            </a:r>
            <a:r>
              <a:rPr lang="en-US" sz="1400" dirty="0" smtClean="0">
                <a:hlinkClick r:id="rId4"/>
              </a:rPr>
              <a:t>bit.ly/CHF-US</a:t>
            </a:r>
            <a:endParaRPr lang="en-US" sz="1400" dirty="0" smtClean="0"/>
          </a:p>
          <a:p>
            <a:r>
              <a:rPr lang="en-US" sz="1400" dirty="0">
                <a:hlinkClick r:id="rId5"/>
              </a:rPr>
              <a:t>http://</a:t>
            </a:r>
            <a:r>
              <a:rPr lang="en-US" sz="1400" dirty="0" smtClean="0">
                <a:hlinkClick r:id="rId5"/>
              </a:rPr>
              <a:t>bit.ly/CHF-IN</a:t>
            </a:r>
            <a:endParaRPr lang="en-US" sz="1400" dirty="0" smtClean="0"/>
          </a:p>
          <a:p>
            <a:r>
              <a:rPr lang="en-US" sz="1400" dirty="0">
                <a:hlinkClick r:id="rId6"/>
              </a:rPr>
              <a:t>http://</a:t>
            </a:r>
            <a:r>
              <a:rPr lang="en-US" sz="1400" dirty="0" smtClean="0">
                <a:hlinkClick r:id="rId6"/>
              </a:rPr>
              <a:t>bit.ly/CHF-JP</a:t>
            </a:r>
            <a:endParaRPr lang="en-US" sz="1400" dirty="0" smtClean="0"/>
          </a:p>
        </p:txBody>
      </p:sp>
    </p:spTree>
    <p:extLst>
      <p:ext uri="{BB962C8B-B14F-4D97-AF65-F5344CB8AC3E}">
        <p14:creationId xmlns:p14="http://schemas.microsoft.com/office/powerpoint/2010/main" val="264755279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387" y="1133475"/>
            <a:ext cx="9039225" cy="5724525"/>
          </a:xfrm>
          <a:prstGeom prst="rect">
            <a:avLst/>
          </a:prstGeom>
        </p:spPr>
      </p:pic>
      <p:sp>
        <p:nvSpPr>
          <p:cNvPr id="3" name="Rectangle 2"/>
          <p:cNvSpPr/>
          <p:nvPr/>
        </p:nvSpPr>
        <p:spPr>
          <a:xfrm>
            <a:off x="0" y="-27708"/>
            <a:ext cx="9144000" cy="689696"/>
          </a:xfrm>
          <a:prstGeom prst="rect">
            <a:avLst/>
          </a:prstGeom>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100" dirty="0" smtClean="0">
                <a:latin typeface="Calibri Light" panose="020F0302020204030204" pitchFamily="34" charset="0"/>
              </a:rPr>
              <a:t>Lab on a Chip - Detection of Non-Small Cell Lung Cancer (C) and Ovarian Cancer (D)</a:t>
            </a:r>
            <a:r>
              <a:rPr lang="en-US" sz="2100" i="1" dirty="0" smtClean="0">
                <a:latin typeface="Calibri Light" panose="020F0302020204030204" pitchFamily="34" charset="0"/>
              </a:rPr>
              <a:t>   </a:t>
            </a:r>
            <a:endParaRPr lang="en-US" sz="2100" i="1" dirty="0">
              <a:latin typeface="Calibri Light" panose="020F0302020204030204" pitchFamily="34" charset="0"/>
            </a:endParaRPr>
          </a:p>
        </p:txBody>
      </p:sp>
      <p:sp>
        <p:nvSpPr>
          <p:cNvPr id="4" name="TextBox 3"/>
          <p:cNvSpPr txBox="1"/>
          <p:nvPr/>
        </p:nvSpPr>
        <p:spPr>
          <a:xfrm>
            <a:off x="0" y="6629400"/>
            <a:ext cx="3876382" cy="261610"/>
          </a:xfrm>
          <a:prstGeom prst="rect">
            <a:avLst/>
          </a:prstGeom>
          <a:noFill/>
        </p:spPr>
        <p:txBody>
          <a:bodyPr wrap="none" rtlCol="0">
            <a:spAutoFit/>
          </a:bodyPr>
          <a:lstStyle/>
          <a:p>
            <a:pPr algn="ctr"/>
            <a:r>
              <a:rPr lang="en-US" sz="1100" dirty="0"/>
              <a:t>http://pubs.rsc.org/en/content/articlepdf/2014/LC/C4LC00662C</a:t>
            </a:r>
          </a:p>
        </p:txBody>
      </p:sp>
      <p:pic>
        <p:nvPicPr>
          <p:cNvPr id="16386" name="Picture 2" descr="http://images.wisegeek.com/usb-wifi-dong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5800"/>
            <a:ext cx="1371600" cy="1143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1748135"/>
            <a:ext cx="370614" cy="461665"/>
          </a:xfrm>
          <a:prstGeom prst="rect">
            <a:avLst/>
          </a:prstGeom>
          <a:noFill/>
        </p:spPr>
        <p:txBody>
          <a:bodyPr wrap="none" rtlCol="0">
            <a:spAutoFit/>
          </a:bodyPr>
          <a:lstStyle/>
          <a:p>
            <a:r>
              <a:rPr lang="en-US" sz="2400" b="1" dirty="0" smtClean="0">
                <a:solidFill>
                  <a:schemeClr val="bg1"/>
                </a:solidFill>
              </a:rPr>
              <a:t>A</a:t>
            </a:r>
            <a:endParaRPr lang="en-US" sz="2400" b="1" dirty="0">
              <a:solidFill>
                <a:schemeClr val="bg1"/>
              </a:solidFill>
            </a:endParaRPr>
          </a:p>
        </p:txBody>
      </p:sp>
    </p:spTree>
    <p:extLst>
      <p:ext uri="{BB962C8B-B14F-4D97-AF65-F5344CB8AC3E}">
        <p14:creationId xmlns:p14="http://schemas.microsoft.com/office/powerpoint/2010/main" val="201808201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5250"/>
            <a:ext cx="9144000" cy="1085850"/>
          </a:xfrm>
          <a:prstGeom prst="rect">
            <a:avLst/>
          </a:prstGeom>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r>
              <a:rPr lang="en-US" sz="3200" dirty="0" smtClean="0">
                <a:latin typeface="Calibri Light" panose="020F0302020204030204" pitchFamily="34" charset="0"/>
              </a:rPr>
              <a:t>Pay 1c Per Analytics       Apps, Data Distribution Service</a:t>
            </a:r>
          </a:p>
        </p:txBody>
      </p:sp>
      <p:pic>
        <p:nvPicPr>
          <p:cNvPr id="8" name="Picture 4" descr="http://gearheadgal.net/storage/split-stick-usb-colors.jpg?__SQUARESPACE_CACHEVERSION=12680687543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79401">
            <a:off x="577372" y="1931459"/>
            <a:ext cx="5715000" cy="35718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4800" y="5181600"/>
            <a:ext cx="1615827" cy="369332"/>
          </a:xfrm>
          <a:prstGeom prst="rect">
            <a:avLst/>
          </a:prstGeom>
          <a:noFill/>
        </p:spPr>
        <p:txBody>
          <a:bodyPr wrap="none" rtlCol="0">
            <a:spAutoFit/>
          </a:bodyPr>
          <a:lstStyle/>
          <a:p>
            <a:r>
              <a:rPr lang="en-US" dirty="0" smtClean="0"/>
              <a:t>Glucose Sensor</a:t>
            </a:r>
            <a:endParaRPr lang="en-US" dirty="0"/>
          </a:p>
        </p:txBody>
      </p:sp>
      <p:sp>
        <p:nvSpPr>
          <p:cNvPr id="11" name="TextBox 10"/>
          <p:cNvSpPr txBox="1"/>
          <p:nvPr/>
        </p:nvSpPr>
        <p:spPr>
          <a:xfrm>
            <a:off x="0" y="6412468"/>
            <a:ext cx="1935979" cy="369332"/>
          </a:xfrm>
          <a:prstGeom prst="rect">
            <a:avLst/>
          </a:prstGeom>
          <a:noFill/>
        </p:spPr>
        <p:txBody>
          <a:bodyPr wrap="none" rtlCol="0">
            <a:spAutoFit/>
          </a:bodyPr>
          <a:lstStyle/>
          <a:p>
            <a:r>
              <a:rPr lang="en-US" dirty="0" smtClean="0"/>
              <a:t>Cholesterol Sensor</a:t>
            </a:r>
            <a:endParaRPr lang="en-US" dirty="0"/>
          </a:p>
        </p:txBody>
      </p:sp>
      <p:sp>
        <p:nvSpPr>
          <p:cNvPr id="12" name="TextBox 11"/>
          <p:cNvSpPr txBox="1"/>
          <p:nvPr/>
        </p:nvSpPr>
        <p:spPr>
          <a:xfrm>
            <a:off x="639910" y="3581400"/>
            <a:ext cx="1265090" cy="369332"/>
          </a:xfrm>
          <a:prstGeom prst="rect">
            <a:avLst/>
          </a:prstGeom>
          <a:noFill/>
        </p:spPr>
        <p:txBody>
          <a:bodyPr wrap="none" rtlCol="0">
            <a:spAutoFit/>
          </a:bodyPr>
          <a:lstStyle/>
          <a:p>
            <a:r>
              <a:rPr lang="en-US" dirty="0" smtClean="0"/>
              <a:t>BNP Sensor</a:t>
            </a:r>
            <a:endParaRPr lang="en-US" dirty="0"/>
          </a:p>
        </p:txBody>
      </p:sp>
      <p:sp>
        <p:nvSpPr>
          <p:cNvPr id="13" name="TextBox 12"/>
          <p:cNvSpPr txBox="1"/>
          <p:nvPr/>
        </p:nvSpPr>
        <p:spPr>
          <a:xfrm>
            <a:off x="0" y="2450068"/>
            <a:ext cx="1935979" cy="369332"/>
          </a:xfrm>
          <a:prstGeom prst="rect">
            <a:avLst/>
          </a:prstGeom>
          <a:noFill/>
        </p:spPr>
        <p:txBody>
          <a:bodyPr wrap="none" rtlCol="0">
            <a:spAutoFit/>
          </a:bodyPr>
          <a:lstStyle/>
          <a:p>
            <a:r>
              <a:rPr lang="en-US" dirty="0" smtClean="0"/>
              <a:t>Cholesterol Sensor</a:t>
            </a:r>
            <a:endParaRPr lang="en-US" dirty="0"/>
          </a:p>
        </p:txBody>
      </p:sp>
      <p:sp>
        <p:nvSpPr>
          <p:cNvPr id="14" name="TextBox 13"/>
          <p:cNvSpPr txBox="1"/>
          <p:nvPr/>
        </p:nvSpPr>
        <p:spPr>
          <a:xfrm>
            <a:off x="304800" y="1447800"/>
            <a:ext cx="1615827" cy="369332"/>
          </a:xfrm>
          <a:prstGeom prst="rect">
            <a:avLst/>
          </a:prstGeom>
          <a:noFill/>
        </p:spPr>
        <p:txBody>
          <a:bodyPr wrap="none" rtlCol="0">
            <a:spAutoFit/>
          </a:bodyPr>
          <a:lstStyle/>
          <a:p>
            <a:r>
              <a:rPr lang="en-US" dirty="0" smtClean="0"/>
              <a:t>Glucose Sensor</a:t>
            </a:r>
            <a:endParaRPr lang="en-US" dirty="0"/>
          </a:p>
        </p:txBody>
      </p:sp>
      <p:pic>
        <p:nvPicPr>
          <p:cNvPr id="4" name="Picture 3"/>
          <p:cNvPicPr>
            <a:picLocks noChangeAspect="1"/>
          </p:cNvPicPr>
          <p:nvPr/>
        </p:nvPicPr>
        <p:blipFill>
          <a:blip r:embed="rId4"/>
          <a:stretch>
            <a:fillRect/>
          </a:stretch>
        </p:blipFill>
        <p:spPr>
          <a:xfrm>
            <a:off x="4572001" y="1600200"/>
            <a:ext cx="4572000" cy="1828800"/>
          </a:xfrm>
          <a:prstGeom prst="rect">
            <a:avLst/>
          </a:prstGeom>
        </p:spPr>
      </p:pic>
      <p:pic>
        <p:nvPicPr>
          <p:cNvPr id="19458" name="Picture 2" descr="http://www.allyhealth.net/wp-content/uploads/2014/03/Telemedicin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3430" y="3429000"/>
            <a:ext cx="3056570" cy="1905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495800" y="1219200"/>
            <a:ext cx="4729052" cy="384721"/>
          </a:xfrm>
          <a:prstGeom prst="rect">
            <a:avLst/>
          </a:prstGeom>
          <a:noFill/>
        </p:spPr>
        <p:txBody>
          <a:bodyPr wrap="none" rtlCol="0">
            <a:spAutoFit/>
          </a:bodyPr>
          <a:lstStyle/>
          <a:p>
            <a:r>
              <a:rPr lang="en-US" sz="1900" dirty="0" smtClean="0"/>
              <a:t>What does the data suggest about my health?</a:t>
            </a:r>
            <a:endParaRPr lang="en-US" sz="1900" dirty="0"/>
          </a:p>
        </p:txBody>
      </p:sp>
      <p:pic>
        <p:nvPicPr>
          <p:cNvPr id="21506" name="Picture 2" descr="http://wireless.csail.mit.edu/sites/wireless/files/mobile_0_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856" y="4768334"/>
            <a:ext cx="2045656" cy="2133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a:stretch>
            <a:fillRect/>
          </a:stretch>
        </p:blipFill>
        <p:spPr>
          <a:xfrm>
            <a:off x="5181600" y="5550932"/>
            <a:ext cx="3276600" cy="1307068"/>
          </a:xfrm>
          <a:prstGeom prst="rect">
            <a:avLst/>
          </a:prstGeom>
        </p:spPr>
      </p:pic>
      <p:cxnSp>
        <p:nvCxnSpPr>
          <p:cNvPr id="17" name="Straight Arrow Connector 16"/>
          <p:cNvCxnSpPr/>
          <p:nvPr/>
        </p:nvCxnSpPr>
        <p:spPr>
          <a:xfrm rot="16200000" flipH="1" flipV="1">
            <a:off x="4567927" y="6168127"/>
            <a:ext cx="8146" cy="1066800"/>
          </a:xfrm>
          <a:prstGeom prst="straightConnector1">
            <a:avLst/>
          </a:prstGeom>
          <a:ln w="381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H="1" flipV="1">
            <a:off x="1824727" y="6168126"/>
            <a:ext cx="8146" cy="1066800"/>
          </a:xfrm>
          <a:prstGeom prst="straightConnector1">
            <a:avLst/>
          </a:prstGeom>
          <a:ln w="381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162800" y="4724400"/>
            <a:ext cx="0" cy="762000"/>
          </a:xfrm>
          <a:prstGeom prst="straightConnector1">
            <a:avLst/>
          </a:prstGeom>
          <a:ln w="38100">
            <a:solidFill>
              <a:srgbClr val="C0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23" name="Picture 22"/>
          <p:cNvPicPr>
            <a:picLocks noChangeAspect="1"/>
          </p:cNvPicPr>
          <p:nvPr/>
        </p:nvPicPr>
        <p:blipFill>
          <a:blip r:embed="rId8"/>
          <a:stretch>
            <a:fillRect/>
          </a:stretch>
        </p:blipFill>
        <p:spPr>
          <a:xfrm>
            <a:off x="7495945" y="5550932"/>
            <a:ext cx="1648055" cy="1307068"/>
          </a:xfrm>
          <a:prstGeom prst="rect">
            <a:avLst/>
          </a:prstGeom>
        </p:spPr>
      </p:pic>
      <p:sp>
        <p:nvSpPr>
          <p:cNvPr id="24" name="TextBox 23"/>
          <p:cNvSpPr txBox="1"/>
          <p:nvPr/>
        </p:nvSpPr>
        <p:spPr>
          <a:xfrm>
            <a:off x="7426289" y="6477000"/>
            <a:ext cx="910827" cy="384721"/>
          </a:xfrm>
          <a:prstGeom prst="rect">
            <a:avLst/>
          </a:prstGeom>
          <a:noFill/>
        </p:spPr>
        <p:txBody>
          <a:bodyPr wrap="none" rtlCol="0">
            <a:spAutoFit/>
          </a:bodyPr>
          <a:lstStyle/>
          <a:p>
            <a:r>
              <a:rPr lang="en-US" sz="950" dirty="0" smtClean="0"/>
              <a:t>NK Labs</a:t>
            </a:r>
          </a:p>
          <a:p>
            <a:r>
              <a:rPr lang="en-US" sz="950" dirty="0" smtClean="0"/>
              <a:t>ARA Prototype</a:t>
            </a:r>
            <a:endParaRPr lang="en-US" sz="950" dirty="0"/>
          </a:p>
        </p:txBody>
      </p:sp>
      <p:sp>
        <p:nvSpPr>
          <p:cNvPr id="25" name="TextBox 24"/>
          <p:cNvSpPr txBox="1"/>
          <p:nvPr/>
        </p:nvSpPr>
        <p:spPr>
          <a:xfrm>
            <a:off x="7467600" y="5486400"/>
            <a:ext cx="1739579" cy="238527"/>
          </a:xfrm>
          <a:prstGeom prst="rect">
            <a:avLst/>
          </a:prstGeom>
          <a:noFill/>
        </p:spPr>
        <p:txBody>
          <a:bodyPr wrap="none" rtlCol="0">
            <a:spAutoFit/>
          </a:bodyPr>
          <a:lstStyle/>
          <a:p>
            <a:r>
              <a:rPr lang="en-US" sz="950" dirty="0" smtClean="0"/>
              <a:t>Hot swappable, modular, smart</a:t>
            </a:r>
            <a:endParaRPr lang="en-US" sz="950" dirty="0"/>
          </a:p>
        </p:txBody>
      </p:sp>
      <p:pic>
        <p:nvPicPr>
          <p:cNvPr id="22" name="Picture 4" descr="http://www.ihelplounge.com/wp-content/uploads/2014/02/logo5g.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7373936" y="3335337"/>
            <a:ext cx="1905001" cy="133032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4572000" y="2032337"/>
            <a:ext cx="1030988" cy="101566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wrap="none" rtlCol="0">
            <a:spAutoFit/>
          </a:bodyPr>
          <a:lstStyle/>
          <a:p>
            <a:pPr algn="ctr"/>
            <a:r>
              <a:rPr lang="en-US" sz="2000" dirty="0" smtClean="0"/>
              <a:t>Internet</a:t>
            </a:r>
          </a:p>
          <a:p>
            <a:pPr algn="ctr"/>
            <a:r>
              <a:rPr lang="en-US" sz="2000" dirty="0"/>
              <a:t>o</a:t>
            </a:r>
            <a:r>
              <a:rPr lang="en-US" sz="2000" dirty="0" smtClean="0"/>
              <a:t>f</a:t>
            </a:r>
          </a:p>
          <a:p>
            <a:pPr algn="ctr"/>
            <a:r>
              <a:rPr lang="en-US" sz="2000" dirty="0" smtClean="0"/>
              <a:t>Systems</a:t>
            </a:r>
            <a:endParaRPr lang="en-US" sz="2000" dirty="0"/>
          </a:p>
        </p:txBody>
      </p:sp>
    </p:spTree>
    <p:extLst>
      <p:ext uri="{BB962C8B-B14F-4D97-AF65-F5344CB8AC3E}">
        <p14:creationId xmlns:p14="http://schemas.microsoft.com/office/powerpoint/2010/main" val="73677080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120" y="914400"/>
            <a:ext cx="2131200" cy="56655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4"/>
          <p:cNvSpPr>
            <a:spLocks noChangeArrowheads="1"/>
          </p:cNvSpPr>
          <p:nvPr/>
        </p:nvSpPr>
        <p:spPr bwMode="auto">
          <a:xfrm>
            <a:off x="1327680" y="4091373"/>
            <a:ext cx="829440" cy="249147"/>
          </a:xfrm>
          <a:prstGeom prst="rect">
            <a:avLst/>
          </a:prstGeom>
          <a:solidFill>
            <a:srgbClr val="CFE7F5"/>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nchor="ctr"/>
          <a:lstStyle/>
          <a:p>
            <a:pPr algn="ctr">
              <a:tabLst>
                <a:tab pos="656650" algn="l"/>
              </a:tabLst>
            </a:pPr>
            <a:r>
              <a:rPr lang="en-US">
                <a:solidFill>
                  <a:srgbClr val="000000"/>
                </a:solidFill>
              </a:rPr>
              <a:t>Sensor</a:t>
            </a:r>
          </a:p>
        </p:txBody>
      </p:sp>
      <p:sp>
        <p:nvSpPr>
          <p:cNvPr id="3077" name="Rectangle 5"/>
          <p:cNvSpPr>
            <a:spLocks noChangeArrowheads="1"/>
          </p:cNvSpPr>
          <p:nvPr/>
        </p:nvSpPr>
        <p:spPr bwMode="auto">
          <a:xfrm>
            <a:off x="165600" y="3509552"/>
            <a:ext cx="829440" cy="249147"/>
          </a:xfrm>
          <a:prstGeom prst="rect">
            <a:avLst/>
          </a:prstGeom>
          <a:solidFill>
            <a:srgbClr val="CFE7F5"/>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nchor="ctr"/>
          <a:lstStyle/>
          <a:p>
            <a:pPr algn="ctr">
              <a:tabLst>
                <a:tab pos="656650" algn="l"/>
              </a:tabLst>
            </a:pPr>
            <a:r>
              <a:rPr lang="en-US">
                <a:solidFill>
                  <a:srgbClr val="000000"/>
                </a:solidFill>
              </a:rPr>
              <a:t>Sensor</a:t>
            </a:r>
          </a:p>
        </p:txBody>
      </p:sp>
      <p:sp>
        <p:nvSpPr>
          <p:cNvPr id="3078" name="Rectangle 6"/>
          <p:cNvSpPr>
            <a:spLocks noChangeArrowheads="1"/>
          </p:cNvSpPr>
          <p:nvPr/>
        </p:nvSpPr>
        <p:spPr bwMode="auto">
          <a:xfrm>
            <a:off x="2133600" y="2514600"/>
            <a:ext cx="762000" cy="280092"/>
          </a:xfrm>
          <a:prstGeom prst="rect">
            <a:avLst/>
          </a:prstGeom>
          <a:solidFill>
            <a:srgbClr val="CC6633"/>
          </a:solidFill>
          <a:ln w="9525">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nchor="ctr"/>
          <a:lstStyle/>
          <a:p>
            <a:pPr algn="ctr">
              <a:tabLst>
                <a:tab pos="656650" algn="l"/>
              </a:tabLst>
            </a:pPr>
            <a:r>
              <a:rPr lang="en-US" sz="1400" dirty="0">
                <a:solidFill>
                  <a:srgbClr val="000000"/>
                </a:solidFill>
                <a:latin typeface="Calibri Light" panose="020F0302020204030204" pitchFamily="34" charset="0"/>
              </a:rPr>
              <a:t>TA HH</a:t>
            </a:r>
          </a:p>
        </p:txBody>
      </p:sp>
      <p:cxnSp>
        <p:nvCxnSpPr>
          <p:cNvPr id="3079" name="AutoShape 7"/>
          <p:cNvCxnSpPr>
            <a:cxnSpLocks noChangeShapeType="1"/>
            <a:stCxn id="3077" idx="0"/>
            <a:endCxn id="3081" idx="1"/>
          </p:cNvCxnSpPr>
          <p:nvPr/>
        </p:nvCxnSpPr>
        <p:spPr bwMode="auto">
          <a:xfrm rot="5400000" flipH="1" flipV="1">
            <a:off x="1326756" y="2458028"/>
            <a:ext cx="305089" cy="1797960"/>
          </a:xfrm>
          <a:prstGeom prst="curvedConnector2">
            <a:avLst/>
          </a:prstGeom>
          <a:noFill/>
          <a:ln w="18360">
            <a:solidFill>
              <a:srgbClr val="FF0000"/>
            </a:solidFill>
            <a:prstDash val="sysDot"/>
            <a:bevel/>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3080" name="AutoShape 8"/>
          <p:cNvCxnSpPr>
            <a:cxnSpLocks noChangeShapeType="1"/>
            <a:stCxn id="3081" idx="1"/>
            <a:endCxn id="3076" idx="0"/>
          </p:cNvCxnSpPr>
          <p:nvPr/>
        </p:nvCxnSpPr>
        <p:spPr bwMode="auto">
          <a:xfrm rot="10800000" flipV="1">
            <a:off x="1742400" y="3204463"/>
            <a:ext cx="635880" cy="886910"/>
          </a:xfrm>
          <a:prstGeom prst="curvedConnector2">
            <a:avLst/>
          </a:prstGeom>
          <a:noFill/>
          <a:ln w="1836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081" name="Rectangle 9"/>
          <p:cNvSpPr>
            <a:spLocks noChangeArrowheads="1"/>
          </p:cNvSpPr>
          <p:nvPr/>
        </p:nvSpPr>
        <p:spPr bwMode="auto">
          <a:xfrm>
            <a:off x="2378280" y="3027453"/>
            <a:ext cx="886200" cy="354020"/>
          </a:xfrm>
          <a:prstGeom prst="rect">
            <a:avLst/>
          </a:prstGeom>
          <a:solidFill>
            <a:srgbClr val="94BD5E"/>
          </a:solidFill>
          <a:ln w="9525">
            <a:no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2019" rIns="81639" bIns="40820" anchor="ctr"/>
          <a:lstStyle/>
          <a:p>
            <a:pPr algn="ctr">
              <a:tabLst>
                <a:tab pos="656650" algn="l"/>
              </a:tabLst>
            </a:pPr>
            <a:r>
              <a:rPr lang="en-US" sz="1400" dirty="0" smtClean="0">
                <a:solidFill>
                  <a:schemeClr val="bg1"/>
                </a:solidFill>
                <a:latin typeface="Calibri Light" panose="020F0302020204030204" pitchFamily="34" charset="0"/>
              </a:rPr>
              <a:t> AMMO</a:t>
            </a:r>
            <a:endParaRPr lang="en-US" sz="1400" dirty="0">
              <a:solidFill>
                <a:schemeClr val="bg1"/>
              </a:solidFill>
              <a:latin typeface="Calibri Light" panose="020F0302020204030204" pitchFamily="34" charset="0"/>
            </a:endParaRPr>
          </a:p>
        </p:txBody>
      </p:sp>
      <p:sp>
        <p:nvSpPr>
          <p:cNvPr id="3082" name="Text Box 10"/>
          <p:cNvSpPr txBox="1">
            <a:spLocks noChangeArrowheads="1"/>
          </p:cNvSpPr>
          <p:nvPr/>
        </p:nvSpPr>
        <p:spPr bwMode="auto">
          <a:xfrm>
            <a:off x="6200161" y="1219201"/>
            <a:ext cx="1648439" cy="1254164"/>
          </a:xfrm>
          <a:prstGeom prst="rect">
            <a:avLst/>
          </a:prstGeom>
          <a:noFill/>
          <a:ln w="18360">
            <a:solidFill>
              <a:schemeClr val="bg1">
                <a:lumMod val="75000"/>
              </a:schemeClr>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803" tIns="63385" rIns="89803" bIns="48983"/>
          <a:lstStyle>
            <a:lvl1pPr>
              <a:tabLst>
                <a:tab pos="723900" algn="l"/>
                <a:tab pos="1447800" algn="l"/>
              </a:tabLst>
              <a:defRPr>
                <a:solidFill>
                  <a:srgbClr val="000000"/>
                </a:solidFill>
                <a:latin typeface="Arial" charset="0"/>
              </a:defRPr>
            </a:lvl1pPr>
            <a:lvl2pPr>
              <a:tabLst>
                <a:tab pos="723900" algn="l"/>
                <a:tab pos="1447800" algn="l"/>
              </a:tabLst>
              <a:defRPr>
                <a:solidFill>
                  <a:srgbClr val="000000"/>
                </a:solidFill>
                <a:latin typeface="Arial" charset="0"/>
              </a:defRPr>
            </a:lvl2pPr>
            <a:lvl3pPr>
              <a:tabLst>
                <a:tab pos="723900" algn="l"/>
                <a:tab pos="1447800" algn="l"/>
              </a:tabLst>
              <a:defRPr>
                <a:solidFill>
                  <a:srgbClr val="000000"/>
                </a:solidFill>
                <a:latin typeface="Arial" charset="0"/>
              </a:defRPr>
            </a:lvl3pPr>
            <a:lvl4pPr>
              <a:tabLst>
                <a:tab pos="723900" algn="l"/>
                <a:tab pos="1447800" algn="l"/>
              </a:tabLst>
              <a:defRPr>
                <a:solidFill>
                  <a:srgbClr val="000000"/>
                </a:solidFill>
                <a:latin typeface="Arial" charset="0"/>
              </a:defRPr>
            </a:lvl4pPr>
            <a:lvl5pPr>
              <a:tabLst>
                <a:tab pos="723900" algn="l"/>
                <a:tab pos="1447800" algn="l"/>
              </a:tabLst>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Lst>
              <a:defRPr>
                <a:solidFill>
                  <a:srgbClr val="000000"/>
                </a:solidFill>
                <a:latin typeface="Arial" charset="0"/>
              </a:defRPr>
            </a:lvl9pPr>
          </a:lstStyle>
          <a:p>
            <a:r>
              <a:rPr lang="en-US" sz="1400" dirty="0" smtClean="0">
                <a:latin typeface="Calibri Light" panose="020F0302020204030204" pitchFamily="34" charset="0"/>
              </a:rPr>
              <a:t>- glucose</a:t>
            </a:r>
            <a:endParaRPr lang="en-US" sz="1400" dirty="0">
              <a:latin typeface="Calibri Light" panose="020F0302020204030204" pitchFamily="34" charset="0"/>
            </a:endParaRPr>
          </a:p>
          <a:p>
            <a:r>
              <a:rPr lang="en-US" sz="1400" dirty="0">
                <a:latin typeface="Calibri Light" panose="020F0302020204030204" pitchFamily="34" charset="0"/>
              </a:rPr>
              <a:t>- heart rate</a:t>
            </a:r>
          </a:p>
          <a:p>
            <a:r>
              <a:rPr lang="en-US" sz="1400" dirty="0">
                <a:latin typeface="Calibri Light" panose="020F0302020204030204" pitchFamily="34" charset="0"/>
              </a:rPr>
              <a:t>- pulse </a:t>
            </a:r>
            <a:r>
              <a:rPr lang="en-US" sz="1400" dirty="0" smtClean="0">
                <a:latin typeface="Calibri Light" panose="020F0302020204030204" pitchFamily="34" charset="0"/>
              </a:rPr>
              <a:t>oximeter</a:t>
            </a:r>
            <a:endParaRPr lang="en-US" sz="1400" dirty="0">
              <a:latin typeface="Calibri Light" panose="020F0302020204030204" pitchFamily="34" charset="0"/>
            </a:endParaRPr>
          </a:p>
          <a:p>
            <a:r>
              <a:rPr lang="en-US" sz="1400" dirty="0">
                <a:latin typeface="Calibri Light" panose="020F0302020204030204" pitchFamily="34" charset="0"/>
              </a:rPr>
              <a:t>- b</a:t>
            </a:r>
            <a:r>
              <a:rPr lang="en-US" sz="1400" dirty="0" smtClean="0">
                <a:latin typeface="Calibri Light" panose="020F0302020204030204" pitchFamily="34" charset="0"/>
              </a:rPr>
              <a:t>ody temperature</a:t>
            </a:r>
            <a:endParaRPr lang="en-US" sz="1400" dirty="0">
              <a:latin typeface="Calibri Light" panose="020F0302020204030204" pitchFamily="34" charset="0"/>
            </a:endParaRPr>
          </a:p>
          <a:p>
            <a:r>
              <a:rPr lang="en-US" sz="1400" dirty="0">
                <a:latin typeface="Calibri Light" panose="020F0302020204030204" pitchFamily="34" charset="0"/>
              </a:rPr>
              <a:t>- </a:t>
            </a:r>
            <a:r>
              <a:rPr lang="en-US" sz="1400" dirty="0" smtClean="0">
                <a:latin typeface="Calibri Light" panose="020F0302020204030204" pitchFamily="34" charset="0"/>
              </a:rPr>
              <a:t>pedometer</a:t>
            </a:r>
            <a:endParaRPr lang="en-US" sz="1400" dirty="0">
              <a:latin typeface="Calibri Light" panose="020F0302020204030204" pitchFamily="34" charset="0"/>
            </a:endParaRPr>
          </a:p>
          <a:p>
            <a:endParaRPr lang="en-US" sz="1400" dirty="0">
              <a:latin typeface="Calibri Light" panose="020F0302020204030204" pitchFamily="34" charset="0"/>
            </a:endParaRPr>
          </a:p>
        </p:txBody>
      </p:sp>
      <p:sp>
        <p:nvSpPr>
          <p:cNvPr id="3083" name="Text Box 11"/>
          <p:cNvSpPr txBox="1">
            <a:spLocks noChangeArrowheads="1"/>
          </p:cNvSpPr>
          <p:nvPr/>
        </p:nvSpPr>
        <p:spPr bwMode="auto">
          <a:xfrm>
            <a:off x="3254400" y="1435191"/>
            <a:ext cx="5889600" cy="14747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defRPr>
            </a:lvl9pPr>
          </a:lstStyle>
          <a:p>
            <a:endParaRPr lang="en-US" sz="1400" dirty="0">
              <a:effectLst>
                <a:outerShdw blurRad="38100" dist="38100" dir="2700000" algn="tl">
                  <a:srgbClr val="C0C0C0"/>
                </a:outerShdw>
              </a:effectLst>
              <a:latin typeface="Calibri Light" panose="020F0302020204030204" pitchFamily="34" charset="0"/>
            </a:endParaRPr>
          </a:p>
          <a:p>
            <a:r>
              <a:rPr lang="en-US" sz="1400" dirty="0">
                <a:latin typeface="Calibri Light" panose="020F0302020204030204" pitchFamily="34" charset="0"/>
              </a:rPr>
              <a:t>- </a:t>
            </a:r>
            <a:r>
              <a:rPr lang="en-US" sz="1400" dirty="0" smtClean="0">
                <a:latin typeface="Calibri Light" panose="020F0302020204030204" pitchFamily="34" charset="0"/>
              </a:rPr>
              <a:t>Bluetooth-enabled sensors / devices</a:t>
            </a:r>
            <a:endParaRPr lang="en-US" sz="1400" dirty="0">
              <a:latin typeface="Calibri Light" panose="020F0302020204030204" pitchFamily="34" charset="0"/>
            </a:endParaRPr>
          </a:p>
          <a:p>
            <a:r>
              <a:rPr lang="en-US" sz="1400" dirty="0">
                <a:latin typeface="Calibri Light" panose="020F0302020204030204" pitchFamily="34" charset="0"/>
              </a:rPr>
              <a:t>- AMMO </a:t>
            </a:r>
            <a:r>
              <a:rPr lang="en-US" sz="1400" dirty="0" smtClean="0">
                <a:latin typeface="Calibri Light" panose="020F0302020204030204" pitchFamily="34" charset="0"/>
              </a:rPr>
              <a:t>receives/uploads sensor data</a:t>
            </a:r>
            <a:endParaRPr lang="en-US" sz="1400" dirty="0">
              <a:latin typeface="Calibri Light" panose="020F0302020204030204" pitchFamily="34" charset="0"/>
            </a:endParaRPr>
          </a:p>
          <a:p>
            <a:endParaRPr lang="en-US" sz="1400" dirty="0">
              <a:latin typeface="Calibri Light" panose="020F0302020204030204" pitchFamily="34" charset="0"/>
            </a:endParaRPr>
          </a:p>
        </p:txBody>
      </p:sp>
      <p:sp>
        <p:nvSpPr>
          <p:cNvPr id="3084" name="Text Box 12"/>
          <p:cNvSpPr txBox="1">
            <a:spLocks noChangeArrowheads="1"/>
          </p:cNvSpPr>
          <p:nvPr/>
        </p:nvSpPr>
        <p:spPr bwMode="auto">
          <a:xfrm>
            <a:off x="3249480" y="2819400"/>
            <a:ext cx="5361120" cy="10109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221" rIns="81639" bIns="40820"/>
          <a:lstStyle>
            <a:lvl1pPr>
              <a:tabLst>
                <a:tab pos="723900" algn="l"/>
                <a:tab pos="1447800" algn="l"/>
                <a:tab pos="2171700" algn="l"/>
                <a:tab pos="2895600" algn="l"/>
                <a:tab pos="3619500" algn="l"/>
                <a:tab pos="4343400" algn="l"/>
                <a:tab pos="5067300" algn="l"/>
                <a:tab pos="5791200" algn="l"/>
              </a:tabLst>
              <a:defRPr>
                <a:solidFill>
                  <a:srgbClr val="000000"/>
                </a:solidFill>
                <a:latin typeface="Arial" charset="0"/>
              </a:defRPr>
            </a:lvl1pPr>
            <a:lvl2pPr>
              <a:tabLst>
                <a:tab pos="723900" algn="l"/>
                <a:tab pos="1447800" algn="l"/>
                <a:tab pos="2171700" algn="l"/>
                <a:tab pos="2895600" algn="l"/>
                <a:tab pos="3619500" algn="l"/>
                <a:tab pos="4343400" algn="l"/>
                <a:tab pos="5067300" algn="l"/>
                <a:tab pos="5791200" algn="l"/>
              </a:tabLst>
              <a:defRPr>
                <a:solidFill>
                  <a:srgbClr val="000000"/>
                </a:solidFill>
                <a:latin typeface="Arial" charset="0"/>
              </a:defRPr>
            </a:lvl2pPr>
            <a:lvl3pPr>
              <a:tabLst>
                <a:tab pos="723900" algn="l"/>
                <a:tab pos="1447800" algn="l"/>
                <a:tab pos="2171700" algn="l"/>
                <a:tab pos="2895600" algn="l"/>
                <a:tab pos="3619500" algn="l"/>
                <a:tab pos="4343400" algn="l"/>
                <a:tab pos="5067300" algn="l"/>
                <a:tab pos="5791200" algn="l"/>
              </a:tabLst>
              <a:defRPr>
                <a:solidFill>
                  <a:srgbClr val="000000"/>
                </a:solidFill>
                <a:latin typeface="Arial" charset="0"/>
              </a:defRPr>
            </a:lvl3pPr>
            <a:lvl4pPr>
              <a:tabLst>
                <a:tab pos="723900" algn="l"/>
                <a:tab pos="1447800" algn="l"/>
                <a:tab pos="2171700" algn="l"/>
                <a:tab pos="2895600" algn="l"/>
                <a:tab pos="3619500" algn="l"/>
                <a:tab pos="4343400" algn="l"/>
                <a:tab pos="5067300" algn="l"/>
                <a:tab pos="5791200" algn="l"/>
              </a:tabLst>
              <a:defRPr>
                <a:solidFill>
                  <a:srgbClr val="000000"/>
                </a:solidFill>
                <a:latin typeface="Arial" charset="0"/>
              </a:defRPr>
            </a:lvl4pPr>
            <a:lvl5pPr>
              <a:tabLst>
                <a:tab pos="723900" algn="l"/>
                <a:tab pos="1447800" algn="l"/>
                <a:tab pos="2171700" algn="l"/>
                <a:tab pos="2895600" algn="l"/>
                <a:tab pos="3619500" algn="l"/>
                <a:tab pos="4343400" algn="l"/>
                <a:tab pos="5067300" algn="l"/>
                <a:tab pos="5791200" algn="l"/>
              </a:tabLst>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Lst>
              <a:defRPr>
                <a:solidFill>
                  <a:srgbClr val="000000"/>
                </a:solidFill>
                <a:latin typeface="Arial" charset="0"/>
              </a:defRPr>
            </a:lvl9pPr>
          </a:lstStyle>
          <a:p>
            <a:r>
              <a:rPr lang="en-US" sz="1400" dirty="0" smtClean="0">
                <a:latin typeface="Calibri Light" panose="020F0302020204030204" pitchFamily="34" charset="0"/>
              </a:rPr>
              <a:t>- Soldier in desert (high temperature)</a:t>
            </a:r>
            <a:endParaRPr lang="en-US" sz="1400" dirty="0">
              <a:latin typeface="Calibri Light" panose="020F0302020204030204" pitchFamily="34" charset="0"/>
            </a:endParaRPr>
          </a:p>
          <a:p>
            <a:r>
              <a:rPr lang="en-US" sz="1400" dirty="0">
                <a:latin typeface="Calibri Light" panose="020F0302020204030204" pitchFamily="34" charset="0"/>
              </a:rPr>
              <a:t>- M</a:t>
            </a:r>
            <a:r>
              <a:rPr lang="en-US" sz="1400" dirty="0" smtClean="0">
                <a:latin typeface="Calibri Light" panose="020F0302020204030204" pitchFamily="34" charset="0"/>
              </a:rPr>
              <a:t>onitor health </a:t>
            </a:r>
            <a:r>
              <a:rPr lang="en-US" sz="1400" dirty="0">
                <a:latin typeface="Calibri Light" panose="020F0302020204030204" pitchFamily="34" charset="0"/>
              </a:rPr>
              <a:t>via sensor </a:t>
            </a:r>
            <a:r>
              <a:rPr lang="en-US" sz="1400" dirty="0" smtClean="0">
                <a:latin typeface="Calibri Light" panose="020F0302020204030204" pitchFamily="34" charset="0"/>
              </a:rPr>
              <a:t>data / analytics</a:t>
            </a:r>
            <a:endParaRPr lang="en-US" sz="1400" dirty="0">
              <a:latin typeface="Calibri Light" panose="020F0302020204030204" pitchFamily="34" charset="0"/>
            </a:endParaRPr>
          </a:p>
          <a:p>
            <a:r>
              <a:rPr lang="en-US" sz="1400" dirty="0" smtClean="0">
                <a:latin typeface="Calibri Light" panose="020F0302020204030204" pitchFamily="34" charset="0"/>
              </a:rPr>
              <a:t>- Intervene before it is necessary / prevent A&amp;E</a:t>
            </a:r>
          </a:p>
        </p:txBody>
      </p:sp>
      <p:sp>
        <p:nvSpPr>
          <p:cNvPr id="3085" name="Rectangle 13"/>
          <p:cNvSpPr>
            <a:spLocks noChangeArrowheads="1"/>
          </p:cNvSpPr>
          <p:nvPr/>
        </p:nvSpPr>
        <p:spPr bwMode="auto">
          <a:xfrm>
            <a:off x="83520" y="2348790"/>
            <a:ext cx="829440" cy="249147"/>
          </a:xfrm>
          <a:prstGeom prst="rect">
            <a:avLst/>
          </a:prstGeom>
          <a:solidFill>
            <a:srgbClr val="CFE7F5"/>
          </a:solidFill>
          <a:ln w="9525">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55221" rIns="81639" bIns="40820" anchor="ctr"/>
          <a:lstStyle/>
          <a:p>
            <a:pPr algn="ctr">
              <a:tabLst>
                <a:tab pos="656650" algn="l"/>
              </a:tabLst>
            </a:pPr>
            <a:r>
              <a:rPr lang="en-US">
                <a:solidFill>
                  <a:srgbClr val="000000"/>
                </a:solidFill>
              </a:rPr>
              <a:t>Sensor</a:t>
            </a:r>
          </a:p>
        </p:txBody>
      </p:sp>
      <p:cxnSp>
        <p:nvCxnSpPr>
          <p:cNvPr id="3086" name="AutoShape 14"/>
          <p:cNvCxnSpPr>
            <a:cxnSpLocks noChangeShapeType="1"/>
            <a:stCxn id="3085" idx="3"/>
            <a:endCxn id="3081" idx="1"/>
          </p:cNvCxnSpPr>
          <p:nvPr/>
        </p:nvCxnSpPr>
        <p:spPr bwMode="auto">
          <a:xfrm>
            <a:off x="912960" y="2473364"/>
            <a:ext cx="1465320" cy="731099"/>
          </a:xfrm>
          <a:prstGeom prst="curvedConnector3">
            <a:avLst>
              <a:gd name="adj1" fmla="val 50000"/>
            </a:avLst>
          </a:prstGeom>
          <a:noFill/>
          <a:ln w="1836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6" name="TextBox 15"/>
          <p:cNvSpPr txBox="1"/>
          <p:nvPr/>
        </p:nvSpPr>
        <p:spPr>
          <a:xfrm>
            <a:off x="0" y="-123111"/>
            <a:ext cx="9144000" cy="1015663"/>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en-US" sz="6000" dirty="0" smtClean="0"/>
              <a:t>BAN – Body Area Networks</a:t>
            </a:r>
            <a:endParaRPr lang="en-US" sz="6000" dirty="0" smtClean="0">
              <a:latin typeface="Calibri Light" panose="020F0302020204030204" pitchFamily="34" charset="0"/>
            </a:endParaRPr>
          </a:p>
        </p:txBody>
      </p:sp>
      <p:sp>
        <p:nvSpPr>
          <p:cNvPr id="17" name="TextBox 16"/>
          <p:cNvSpPr txBox="1"/>
          <p:nvPr/>
        </p:nvSpPr>
        <p:spPr>
          <a:xfrm>
            <a:off x="0" y="6088559"/>
            <a:ext cx="9144000" cy="76944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en-US" sz="4400" dirty="0"/>
              <a:t>Android Mobile Middleware Objects</a:t>
            </a:r>
            <a:endParaRPr lang="en-US" sz="4400" dirty="0" smtClean="0">
              <a:latin typeface="Calibri Light" panose="020F0302020204030204" pitchFamily="34" charset="0"/>
            </a:endParaRPr>
          </a:p>
        </p:txBody>
      </p:sp>
      <p:sp>
        <p:nvSpPr>
          <p:cNvPr id="21" name="Content Placeholder 2"/>
          <p:cNvSpPr txBox="1">
            <a:spLocks/>
          </p:cNvSpPr>
          <p:nvPr/>
        </p:nvSpPr>
        <p:spPr>
          <a:xfrm>
            <a:off x="3733800" y="4002229"/>
            <a:ext cx="5257800" cy="1941371"/>
          </a:xfrm>
          <a:prstGeom prst="rect">
            <a:avLst/>
          </a:prstGeom>
          <a:ln w="3175">
            <a:solidFill>
              <a:schemeClr val="bg1">
                <a:lumMod val="85000"/>
              </a:schemeClr>
            </a:solidFill>
          </a:ln>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400" b="1" dirty="0" smtClean="0">
                <a:solidFill>
                  <a:schemeClr val="bg1">
                    <a:lumMod val="50000"/>
                  </a:schemeClr>
                </a:solidFill>
                <a:latin typeface="Calibri Light" panose="020F0302020204030204" pitchFamily="34" charset="0"/>
              </a:rPr>
              <a:t>POTENTIAL AMMO APPLICATIONS</a:t>
            </a:r>
          </a:p>
          <a:p>
            <a:pPr marL="685800" lvl="1" indent="-457200">
              <a:buFont typeface="Courier New" panose="02070309020205020404" pitchFamily="49" charset="0"/>
              <a:buChar char="o"/>
            </a:pPr>
            <a:r>
              <a:rPr lang="en-US" sz="1200" dirty="0" smtClean="0">
                <a:latin typeface="Calibri Light" panose="020F0302020204030204" pitchFamily="34" charset="0"/>
              </a:rPr>
              <a:t>Pre- and Post- surgery interactive care plan execution and monitoring</a:t>
            </a:r>
          </a:p>
          <a:p>
            <a:pPr marL="685800" lvl="1" indent="-457200">
              <a:buFont typeface="Courier New" panose="02070309020205020404" pitchFamily="49" charset="0"/>
              <a:buChar char="o"/>
            </a:pPr>
            <a:r>
              <a:rPr lang="en-US" sz="1200" dirty="0" smtClean="0">
                <a:latin typeface="Calibri Light" panose="020F0302020204030204" pitchFamily="34" charset="0"/>
              </a:rPr>
              <a:t>Improved home-health &amp; patient communication with social partners  </a:t>
            </a:r>
          </a:p>
          <a:p>
            <a:pPr marL="685800" lvl="1" indent="-457200">
              <a:buFont typeface="Courier New" panose="02070309020205020404" pitchFamily="49" charset="0"/>
              <a:buChar char="o"/>
            </a:pPr>
            <a:r>
              <a:rPr lang="en-US" sz="1200" dirty="0" smtClean="0">
                <a:latin typeface="Calibri Light" panose="020F0302020204030204" pitchFamily="34" charset="0"/>
              </a:rPr>
              <a:t>Remediate loss of HIV patients identified for anti-retro viral treatment</a:t>
            </a:r>
          </a:p>
          <a:p>
            <a:pPr marL="685800" lvl="1" indent="-457200">
              <a:buFont typeface="Courier New" panose="02070309020205020404" pitchFamily="49" charset="0"/>
              <a:buChar char="o"/>
            </a:pPr>
            <a:r>
              <a:rPr lang="en-US" sz="1200" dirty="0" smtClean="0">
                <a:latin typeface="Calibri Light" panose="020F0302020204030204" pitchFamily="34" charset="0"/>
              </a:rPr>
              <a:t>Ebola Infection - patient, population and physician data / monitoring</a:t>
            </a:r>
          </a:p>
          <a:p>
            <a:pPr marL="685800" lvl="1" indent="-457200">
              <a:buFont typeface="Courier New" panose="02070309020205020404" pitchFamily="49" charset="0"/>
              <a:buChar char="o"/>
            </a:pPr>
            <a:r>
              <a:rPr lang="en-US" sz="1200" dirty="0" err="1" smtClean="0">
                <a:latin typeface="Calibri Light" panose="020F0302020204030204" pitchFamily="34" charset="0"/>
              </a:rPr>
              <a:t>Adhoc</a:t>
            </a:r>
            <a:r>
              <a:rPr lang="en-US" sz="1200" dirty="0" smtClean="0">
                <a:latin typeface="Calibri Light" panose="020F0302020204030204" pitchFamily="34" charset="0"/>
              </a:rPr>
              <a:t> mesh / zero configuration networking for search &amp; rescue (A&amp;E)</a:t>
            </a:r>
          </a:p>
          <a:p>
            <a:pPr marL="685800" lvl="1" indent="-457200">
              <a:buFont typeface="Courier New" panose="02070309020205020404" pitchFamily="49" charset="0"/>
              <a:buChar char="o"/>
            </a:pPr>
            <a:r>
              <a:rPr lang="en-US" sz="1200" dirty="0" smtClean="0">
                <a:latin typeface="Calibri Light" panose="020F0302020204030204" pitchFamily="34" charset="0"/>
              </a:rPr>
              <a:t>Google Project </a:t>
            </a:r>
            <a:r>
              <a:rPr lang="en-US" sz="1200" dirty="0" err="1" smtClean="0">
                <a:latin typeface="Calibri Light" panose="020F0302020204030204" pitchFamily="34" charset="0"/>
              </a:rPr>
              <a:t>Ara</a:t>
            </a:r>
            <a:r>
              <a:rPr lang="en-US" sz="1200" dirty="0" smtClean="0">
                <a:latin typeface="Calibri Light" panose="020F0302020204030204" pitchFamily="34" charset="0"/>
              </a:rPr>
              <a:t> - integrated/on-platform tactical radio and SDR </a:t>
            </a:r>
          </a:p>
          <a:p>
            <a:pPr marL="685800" lvl="1" indent="-457200">
              <a:buFont typeface="Courier New" panose="02070309020205020404" pitchFamily="49" charset="0"/>
              <a:buChar char="o"/>
            </a:pPr>
            <a:r>
              <a:rPr lang="en-US" sz="1200" dirty="0" smtClean="0">
                <a:latin typeface="Calibri Light" panose="020F0302020204030204" pitchFamily="34" charset="0"/>
              </a:rPr>
              <a:t>Novel nano-sensors with embedded sub-cutaneous radio/transmitters</a:t>
            </a:r>
          </a:p>
          <a:p>
            <a:pPr marL="685800" lvl="1" indent="-457200">
              <a:buFont typeface="Arial" panose="020B0604020202020204" pitchFamily="34" charset="0"/>
              <a:buChar char="•"/>
            </a:pPr>
            <a:endParaRPr lang="en-US" sz="1200" dirty="0">
              <a:latin typeface="Calibri Light" panose="020F0302020204030204" pitchFamily="34" charset="0"/>
            </a:endParaRPr>
          </a:p>
        </p:txBody>
      </p:sp>
      <p:sp>
        <p:nvSpPr>
          <p:cNvPr id="6" name="TextBox 5"/>
          <p:cNvSpPr txBox="1"/>
          <p:nvPr/>
        </p:nvSpPr>
        <p:spPr>
          <a:xfrm>
            <a:off x="7935015" y="5895201"/>
            <a:ext cx="1208985" cy="276999"/>
          </a:xfrm>
          <a:prstGeom prst="rect">
            <a:avLst/>
          </a:prstGeom>
          <a:noFill/>
        </p:spPr>
        <p:txBody>
          <a:bodyPr wrap="none" rtlCol="0">
            <a:spAutoFit/>
          </a:bodyPr>
          <a:lstStyle/>
          <a:p>
            <a:r>
              <a:rPr lang="en-US" sz="1200" dirty="0" smtClean="0">
                <a:hlinkClick r:id="rId4" action="ppaction://hlinkfile"/>
              </a:rPr>
              <a:t>Sandeep </a:t>
            </a:r>
            <a:r>
              <a:rPr lang="en-US" sz="1200" dirty="0" err="1" smtClean="0">
                <a:hlinkClick r:id="rId4" action="ppaction://hlinkfile"/>
              </a:rPr>
              <a:t>Neema</a:t>
            </a:r>
            <a:endParaRPr lang="en-US" sz="1200" dirty="0"/>
          </a:p>
        </p:txBody>
      </p:sp>
    </p:spTree>
    <p:extLst>
      <p:ext uri="{BB962C8B-B14F-4D97-AF65-F5344CB8AC3E}">
        <p14:creationId xmlns:p14="http://schemas.microsoft.com/office/powerpoint/2010/main" val="2271910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287" y="676275"/>
            <a:ext cx="9115425" cy="6181725"/>
          </a:xfrm>
          <a:prstGeom prst="rect">
            <a:avLst/>
          </a:prstGeom>
        </p:spPr>
      </p:pic>
      <p:sp>
        <p:nvSpPr>
          <p:cNvPr id="3" name="Text Placeholder 2"/>
          <p:cNvSpPr txBox="1">
            <a:spLocks/>
          </p:cNvSpPr>
          <p:nvPr/>
        </p:nvSpPr>
        <p:spPr>
          <a:xfrm>
            <a:off x="0" y="0"/>
            <a:ext cx="9144000" cy="678873"/>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en-US" sz="3600" dirty="0" err="1" smtClean="0">
                <a:latin typeface="Calibri Light" panose="020F0302020204030204" pitchFamily="34" charset="0"/>
              </a:rPr>
              <a:t>IoS</a:t>
            </a:r>
            <a:r>
              <a:rPr lang="en-US" sz="3600" dirty="0" smtClean="0">
                <a:latin typeface="Calibri Light" panose="020F0302020204030204" pitchFamily="34" charset="0"/>
              </a:rPr>
              <a:t> </a:t>
            </a:r>
            <a:r>
              <a:rPr lang="en-US" sz="3600" dirty="0" smtClean="0">
                <a:latin typeface="Calibri" panose="020F0502020204030204" pitchFamily="34" charset="0"/>
              </a:rPr>
              <a:t>● </a:t>
            </a:r>
            <a:r>
              <a:rPr lang="en-US" sz="3600" dirty="0" smtClean="0">
                <a:latin typeface="Calibri Light" panose="020F0302020204030204" pitchFamily="34" charset="0"/>
              </a:rPr>
              <a:t>Business Ecosystem </a:t>
            </a:r>
            <a:r>
              <a:rPr lang="en-US" sz="3600" dirty="0" smtClean="0">
                <a:latin typeface="Calibri" panose="020F0502020204030204" pitchFamily="34" charset="0"/>
              </a:rPr>
              <a:t>● </a:t>
            </a:r>
            <a:r>
              <a:rPr lang="en-US" sz="3600" dirty="0" smtClean="0">
                <a:latin typeface="Calibri Light" panose="020F0302020204030204" pitchFamily="34" charset="0"/>
              </a:rPr>
              <a:t>http://bit.ly/MIT-IOT </a:t>
            </a:r>
            <a:endParaRPr lang="en-US" sz="3600" dirty="0">
              <a:latin typeface="Calibri Light" panose="020F0302020204030204" pitchFamily="34" charset="0"/>
            </a:endParaRPr>
          </a:p>
        </p:txBody>
      </p:sp>
      <p:sp>
        <p:nvSpPr>
          <p:cNvPr id="4" name="TextBox 3"/>
          <p:cNvSpPr txBox="1"/>
          <p:nvPr/>
        </p:nvSpPr>
        <p:spPr>
          <a:xfrm>
            <a:off x="0" y="6553200"/>
            <a:ext cx="399468" cy="276999"/>
          </a:xfrm>
          <a:prstGeom prst="rect">
            <a:avLst/>
          </a:prstGeom>
          <a:solidFill>
            <a:schemeClr val="accent2"/>
          </a:solidFill>
        </p:spPr>
        <p:txBody>
          <a:bodyPr wrap="none" rtlCol="0">
            <a:spAutoFit/>
          </a:bodyPr>
          <a:lstStyle/>
          <a:p>
            <a:r>
              <a:rPr lang="en-US" sz="1200" dirty="0" smtClean="0">
                <a:solidFill>
                  <a:schemeClr val="bg1"/>
                </a:solidFill>
              </a:rPr>
              <a:t>IDC</a:t>
            </a:r>
            <a:endParaRPr lang="en-US" sz="1200" dirty="0">
              <a:solidFill>
                <a:schemeClr val="bg1"/>
              </a:solidFill>
            </a:endParaRPr>
          </a:p>
        </p:txBody>
      </p:sp>
    </p:spTree>
    <p:extLst>
      <p:ext uri="{BB962C8B-B14F-4D97-AF65-F5344CB8AC3E}">
        <p14:creationId xmlns:p14="http://schemas.microsoft.com/office/powerpoint/2010/main" val="371178118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0"/>
            <a:ext cx="9144000" cy="1143000"/>
          </a:xfrm>
          <a:prstGeom prst="rect">
            <a:avLst/>
          </a:prstGeom>
        </p:spPr>
        <p:style>
          <a:lnRef idx="0">
            <a:schemeClr val="accent1"/>
          </a:lnRef>
          <a:fillRef idx="3">
            <a:schemeClr val="accent1"/>
          </a:fillRef>
          <a:effectRef idx="3">
            <a:schemeClr val="accent1"/>
          </a:effectRef>
          <a:fontRef idx="minor">
            <a:schemeClr val="lt1"/>
          </a:fontRef>
        </p:style>
        <p:txBody>
          <a:bodyP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3600" dirty="0" smtClean="0">
                <a:solidFill>
                  <a:schemeClr val="bg1"/>
                </a:solidFill>
              </a:rPr>
              <a:t>Global </a:t>
            </a:r>
            <a:r>
              <a:rPr lang="en-US" sz="3600" dirty="0">
                <a:solidFill>
                  <a:schemeClr val="bg1"/>
                </a:solidFill>
              </a:rPr>
              <a:t>Healthcare </a:t>
            </a:r>
            <a:r>
              <a:rPr lang="en-US" sz="3600" dirty="0" smtClean="0">
                <a:solidFill>
                  <a:schemeClr val="bg1"/>
                </a:solidFill>
              </a:rPr>
              <a:t>Economics – Platform Shifts ?</a:t>
            </a:r>
          </a:p>
          <a:p>
            <a:pPr>
              <a:defRPr/>
            </a:pPr>
            <a:r>
              <a:rPr lang="en-US" sz="3200" dirty="0" smtClean="0">
                <a:solidFill>
                  <a:schemeClr val="bg1"/>
                </a:solidFill>
              </a:rPr>
              <a:t>3D Printed Medical Devices + OS Hardware / Software</a:t>
            </a:r>
            <a:endParaRPr lang="en-US" sz="2000" dirty="0" smtClean="0">
              <a:solidFill>
                <a:schemeClr val="bg1"/>
              </a:solidFill>
            </a:endParaRPr>
          </a:p>
        </p:txBody>
      </p:sp>
      <p:pic>
        <p:nvPicPr>
          <p:cNvPr id="22532" name="Picture 4" descr="http://upload.wikimedia.org/wikipedia/commons/3/3d/RaspberryP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3511153"/>
            <a:ext cx="5020865" cy="33468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Shoumen\Desktop\h_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0"/>
            <a:ext cx="4572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guidelinemedical.com/wp-content/uploads/2013/10/bioprint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247774"/>
            <a:ext cx="5410200" cy="24098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19600" y="3657600"/>
            <a:ext cx="152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4" name="Picture 6" descr="http://4.bp.blogspot.com/-JgOm0qPAEkw/UOLgK2rdMdI/AAAAAAAAAIo/5dF8z3SmX_s/s1600/pi_wallpap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6248401"/>
            <a:ext cx="10287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http://www.varesano.net/files/arduino_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2400" y="624840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http://4.bp.blogspot.com/-xWdswCZkU2w/UJVLZ8XigsI/AAAAAAAAAXE/UntcF8CQZ9U/s1600/arduino-inside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800" y="1981200"/>
            <a:ext cx="1219200" cy="1090612"/>
          </a:xfrm>
          <a:prstGeom prst="rect">
            <a:avLst/>
          </a:prstGeom>
          <a:noFill/>
          <a:extLst>
            <a:ext uri="{909E8E84-426E-40DD-AFC4-6F175D3DCCD1}">
              <a14:hiddenFill xmlns:a14="http://schemas.microsoft.com/office/drawing/2010/main">
                <a:solidFill>
                  <a:srgbClr val="FFFFFF"/>
                </a:solidFill>
              </a14:hiddenFill>
            </a:ext>
          </a:extLst>
        </p:spPr>
      </p:pic>
      <p:pic>
        <p:nvPicPr>
          <p:cNvPr id="22540" name="Picture 12" descr="http://store.arduino.cc/home_grid_images/Arduino_at_Heart.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20000" y="2057400"/>
            <a:ext cx="1190625" cy="89296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exuberantsolutions.com/images/5g-inserbia.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91000" y="3657600"/>
            <a:ext cx="758825" cy="6286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924800" y="5689937"/>
            <a:ext cx="1030988" cy="101566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wrap="none" rtlCol="0">
            <a:spAutoFit/>
          </a:bodyPr>
          <a:lstStyle/>
          <a:p>
            <a:pPr algn="ctr"/>
            <a:r>
              <a:rPr lang="en-US" sz="2000" dirty="0" smtClean="0"/>
              <a:t>Internet</a:t>
            </a:r>
          </a:p>
          <a:p>
            <a:pPr algn="ctr"/>
            <a:r>
              <a:rPr lang="en-US" sz="2000" dirty="0"/>
              <a:t>o</a:t>
            </a:r>
            <a:r>
              <a:rPr lang="en-US" sz="2000" dirty="0" smtClean="0"/>
              <a:t>f</a:t>
            </a:r>
          </a:p>
          <a:p>
            <a:pPr algn="ctr"/>
            <a:r>
              <a:rPr lang="en-US" sz="2000" dirty="0" smtClean="0"/>
              <a:t>Systems</a:t>
            </a:r>
            <a:endParaRPr lang="en-US" sz="2000" dirty="0"/>
          </a:p>
        </p:txBody>
      </p:sp>
    </p:spTree>
    <p:extLst>
      <p:ext uri="{BB962C8B-B14F-4D97-AF65-F5344CB8AC3E}">
        <p14:creationId xmlns:p14="http://schemas.microsoft.com/office/powerpoint/2010/main" val="72943369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56272"/>
            <a:ext cx="9144000" cy="1477328"/>
          </a:xfrm>
          <a:prstGeom prst="rect">
            <a:avLst/>
          </a:prstGeom>
        </p:spPr>
        <p:txBody>
          <a:bodyPr wrap="square">
            <a:spAutoFit/>
          </a:bodyPr>
          <a:lstStyle/>
          <a:p>
            <a:pPr>
              <a:lnSpc>
                <a:spcPct val="150000"/>
              </a:lnSpc>
              <a:spcAft>
                <a:spcPts val="750"/>
              </a:spcAft>
            </a:pPr>
            <a:r>
              <a:rPr lang="en-US" sz="2000" i="1" dirty="0">
                <a:solidFill>
                  <a:srgbClr val="333333"/>
                </a:solidFill>
                <a:ea typeface="Times New Roman" panose="02020603050405020304" pitchFamily="18" charset="0"/>
                <a:cs typeface="Times New Roman" panose="02020603050405020304" pitchFamily="18" charset="0"/>
              </a:rPr>
              <a:t>Swiss engineer George de </a:t>
            </a:r>
            <a:r>
              <a:rPr lang="en-US" sz="2000" i="1" dirty="0" err="1">
                <a:solidFill>
                  <a:srgbClr val="333333"/>
                </a:solidFill>
                <a:ea typeface="Times New Roman" panose="02020603050405020304" pitchFamily="18" charset="0"/>
                <a:cs typeface="Times New Roman" panose="02020603050405020304" pitchFamily="18" charset="0"/>
              </a:rPr>
              <a:t>Mestro</a:t>
            </a:r>
            <a:r>
              <a:rPr lang="en-US" sz="2000" i="1" dirty="0">
                <a:solidFill>
                  <a:srgbClr val="333333"/>
                </a:solidFill>
                <a:ea typeface="Times New Roman" panose="02020603050405020304" pitchFamily="18" charset="0"/>
                <a:cs typeface="Times New Roman" panose="02020603050405020304" pitchFamily="18" charset="0"/>
              </a:rPr>
              <a:t> invented Velcro after his dog came home covered with thistle burrs, Speedo learned from sharkskin to make faster swimsuits, and chemical companies designed self-cleaning paint after studying lotus leaves.</a:t>
            </a:r>
            <a:endParaRPr lang="en-US" sz="2000" i="1" dirty="0">
              <a:effectLst/>
              <a:ea typeface="Calibri" panose="020F0502020204030204" pitchFamily="34" charset="0"/>
              <a:cs typeface="Times New Roman" panose="02020603050405020304" pitchFamily="18" charset="0"/>
            </a:endParaRPr>
          </a:p>
        </p:txBody>
      </p:sp>
      <p:sp>
        <p:nvSpPr>
          <p:cNvPr id="3" name="Rectangle 2"/>
          <p:cNvSpPr/>
          <p:nvPr/>
        </p:nvSpPr>
        <p:spPr>
          <a:xfrm>
            <a:off x="0" y="0"/>
            <a:ext cx="9144000" cy="6858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600" dirty="0" smtClean="0">
                <a:latin typeface="Calibri Light" panose="020F0302020204030204" pitchFamily="34" charset="0"/>
              </a:rPr>
              <a:t>Emergence of </a:t>
            </a:r>
            <a:r>
              <a:rPr lang="en-US" sz="2600" dirty="0" err="1" smtClean="0">
                <a:latin typeface="Calibri Light" panose="020F0302020204030204" pitchFamily="34" charset="0"/>
              </a:rPr>
              <a:t>IoS</a:t>
            </a:r>
            <a:r>
              <a:rPr lang="en-US" sz="2600" dirty="0" smtClean="0">
                <a:latin typeface="Calibri Light" panose="020F0302020204030204" pitchFamily="34" charset="0"/>
              </a:rPr>
              <a:t> Preventive Medicine Era </a:t>
            </a:r>
            <a:r>
              <a:rPr lang="en-US" sz="2600" dirty="0" smtClean="0">
                <a:latin typeface="Calibri" panose="020F0502020204030204" pitchFamily="34" charset="0"/>
              </a:rPr>
              <a:t>● </a:t>
            </a:r>
            <a:r>
              <a:rPr lang="en-US" sz="2600" dirty="0" smtClean="0">
                <a:latin typeface="Calibri Light" panose="020F0302020204030204" pitchFamily="34" charset="0"/>
              </a:rPr>
              <a:t>Wearable Diagnostic Devices with High Performance Ultra-Sensitive Nano-Sensors</a:t>
            </a:r>
            <a:endParaRPr lang="en-US" sz="2600" dirty="0">
              <a:latin typeface="Calibri Light" panose="020F0302020204030204" pitchFamily="34" charset="0"/>
            </a:endParaRPr>
          </a:p>
        </p:txBody>
      </p:sp>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9457" name="Picture 5" descr="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2153603"/>
            <a:ext cx="6438900" cy="2113597"/>
          </a:xfrm>
          <a:prstGeom prst="rect">
            <a:avLst/>
          </a:prstGeom>
          <a:noFill/>
          <a:ln>
            <a:solidFill>
              <a:schemeClr val="tx2">
                <a:lumMod val="60000"/>
                <a:lumOff val="40000"/>
              </a:schemeClr>
            </a:solidFill>
          </a:ln>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2219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5"/>
          <p:cNvSpPr/>
          <p:nvPr/>
        </p:nvSpPr>
        <p:spPr>
          <a:xfrm>
            <a:off x="0" y="4272677"/>
            <a:ext cx="9144000" cy="2585323"/>
          </a:xfrm>
          <a:prstGeom prst="rect">
            <a:avLst/>
          </a:prstGeom>
        </p:spPr>
        <p:txBody>
          <a:bodyPr wrap="square">
            <a:spAutoFit/>
          </a:bodyPr>
          <a:lstStyle/>
          <a:p>
            <a:pPr>
              <a:lnSpc>
                <a:spcPct val="150000"/>
              </a:lnSpc>
              <a:spcAft>
                <a:spcPts val="750"/>
              </a:spcAft>
            </a:pPr>
            <a:r>
              <a:rPr lang="en-US" dirty="0" smtClean="0">
                <a:solidFill>
                  <a:srgbClr val="333333"/>
                </a:solidFill>
                <a:ea typeface="Times New Roman" panose="02020603050405020304" pitchFamily="18" charset="0"/>
                <a:cs typeface="Times New Roman" panose="02020603050405020304" pitchFamily="18" charset="0"/>
              </a:rPr>
              <a:t>GE scientists have </a:t>
            </a:r>
            <a:r>
              <a:rPr lang="en-US" dirty="0">
                <a:solidFill>
                  <a:srgbClr val="333333"/>
                </a:solidFill>
                <a:ea typeface="Times New Roman" panose="02020603050405020304" pitchFamily="18" charset="0"/>
                <a:cs typeface="Times New Roman" panose="02020603050405020304" pitchFamily="18" charset="0"/>
              </a:rPr>
              <a:t>observed that </a:t>
            </a:r>
            <a:r>
              <a:rPr lang="en-US" i="1" dirty="0" err="1">
                <a:solidFill>
                  <a:srgbClr val="333333"/>
                </a:solidFill>
                <a:ea typeface="Times New Roman" panose="02020603050405020304" pitchFamily="18" charset="0"/>
                <a:cs typeface="Times New Roman" panose="02020603050405020304" pitchFamily="18" charset="0"/>
              </a:rPr>
              <a:t>Morpho</a:t>
            </a:r>
            <a:r>
              <a:rPr lang="en-US" dirty="0">
                <a:solidFill>
                  <a:srgbClr val="333333"/>
                </a:solidFill>
                <a:ea typeface="Times New Roman" panose="02020603050405020304" pitchFamily="18" charset="0"/>
                <a:cs typeface="Times New Roman" panose="02020603050405020304" pitchFamily="18" charset="0"/>
              </a:rPr>
              <a:t> wings change their color when they come into contact with heat, gases and chemicals. </a:t>
            </a:r>
            <a:r>
              <a:rPr lang="en-US" dirty="0" smtClean="0">
                <a:solidFill>
                  <a:srgbClr val="333333"/>
                </a:solidFill>
                <a:ea typeface="Times New Roman" panose="02020603050405020304" pitchFamily="18" charset="0"/>
                <a:cs typeface="Times New Roman" panose="02020603050405020304" pitchFamily="18" charset="0"/>
              </a:rPr>
              <a:t>The normal iridescent blue color of butterfly wings (A) changes when exposed to ethanol (panel B top) or toluene (panel B bottom). </a:t>
            </a:r>
            <a:r>
              <a:rPr lang="en-US" dirty="0" err="1" smtClean="0">
                <a:solidFill>
                  <a:srgbClr val="333333"/>
                </a:solidFill>
                <a:ea typeface="Times New Roman" panose="02020603050405020304" pitchFamily="18" charset="0"/>
                <a:cs typeface="Times New Roman" panose="02020603050405020304" pitchFamily="18" charset="0"/>
              </a:rPr>
              <a:t>Radislav</a:t>
            </a:r>
            <a:r>
              <a:rPr lang="en-US" dirty="0" smtClean="0">
                <a:solidFill>
                  <a:srgbClr val="333333"/>
                </a:solidFill>
                <a:ea typeface="Times New Roman" panose="02020603050405020304" pitchFamily="18" charset="0"/>
                <a:cs typeface="Times New Roman" panose="02020603050405020304" pitchFamily="18" charset="0"/>
              </a:rPr>
              <a:t> </a:t>
            </a:r>
            <a:r>
              <a:rPr lang="en-US" dirty="0" err="1" smtClean="0">
                <a:solidFill>
                  <a:srgbClr val="333333"/>
                </a:solidFill>
                <a:ea typeface="Times New Roman" panose="02020603050405020304" pitchFamily="18" charset="0"/>
                <a:cs typeface="Times New Roman" panose="02020603050405020304" pitchFamily="18" charset="0"/>
              </a:rPr>
              <a:t>Potyrailo’s</a:t>
            </a:r>
            <a:r>
              <a:rPr lang="en-US" dirty="0" smtClean="0">
                <a:solidFill>
                  <a:srgbClr val="333333"/>
                </a:solidFill>
                <a:ea typeface="Times New Roman" panose="02020603050405020304" pitchFamily="18" charset="0"/>
                <a:cs typeface="Times New Roman" panose="02020603050405020304" pitchFamily="18" charset="0"/>
              </a:rPr>
              <a:t> team at GE wants to </a:t>
            </a:r>
            <a:r>
              <a:rPr lang="en-US" dirty="0">
                <a:solidFill>
                  <a:srgbClr val="333333"/>
                </a:solidFill>
                <a:ea typeface="Times New Roman" panose="02020603050405020304" pitchFamily="18" charset="0"/>
                <a:cs typeface="Times New Roman" panose="02020603050405020304" pitchFamily="18" charset="0"/>
              </a:rPr>
              <a:t>use their findings to develop fast, ultra-sensitive thermal and chemical imaging </a:t>
            </a:r>
            <a:r>
              <a:rPr lang="en-US" dirty="0" smtClean="0">
                <a:solidFill>
                  <a:srgbClr val="333333"/>
                </a:solidFill>
                <a:ea typeface="Times New Roman" panose="02020603050405020304" pitchFamily="18" charset="0"/>
                <a:cs typeface="Times New Roman" panose="02020603050405020304" pitchFamily="18" charset="0"/>
              </a:rPr>
              <a:t>sensors for applications </a:t>
            </a:r>
            <a:r>
              <a:rPr lang="en-US" dirty="0">
                <a:solidFill>
                  <a:srgbClr val="333333"/>
                </a:solidFill>
                <a:ea typeface="Times New Roman" panose="02020603050405020304" pitchFamily="18" charset="0"/>
                <a:cs typeface="Times New Roman" panose="02020603050405020304" pitchFamily="18" charset="0"/>
              </a:rPr>
              <a:t>in night vision goggles, super-sensitive surveillance cameras, </a:t>
            </a:r>
            <a:r>
              <a:rPr lang="en-US" dirty="0" smtClean="0">
                <a:solidFill>
                  <a:srgbClr val="333333"/>
                </a:solidFill>
                <a:ea typeface="Times New Roman" panose="02020603050405020304" pitchFamily="18" charset="0"/>
                <a:cs typeface="Times New Roman" panose="02020603050405020304" pitchFamily="18" charset="0"/>
              </a:rPr>
              <a:t>handheld or wearable </a:t>
            </a:r>
            <a:r>
              <a:rPr lang="en-US" dirty="0">
                <a:solidFill>
                  <a:srgbClr val="333333"/>
                </a:solidFill>
                <a:ea typeface="Times New Roman" panose="02020603050405020304" pitchFamily="18" charset="0"/>
                <a:cs typeface="Times New Roman" panose="02020603050405020304" pitchFamily="18" charset="0"/>
              </a:rPr>
              <a:t>medical diagnostic </a:t>
            </a:r>
            <a:r>
              <a:rPr lang="en-US" dirty="0" smtClean="0">
                <a:solidFill>
                  <a:srgbClr val="333333"/>
                </a:solidFill>
                <a:ea typeface="Times New Roman" panose="02020603050405020304" pitchFamily="18" charset="0"/>
                <a:cs typeface="Times New Roman" panose="02020603050405020304" pitchFamily="18" charset="0"/>
              </a:rPr>
              <a:t>devices. </a:t>
            </a:r>
            <a:r>
              <a:rPr lang="en-US" dirty="0" smtClean="0">
                <a:solidFill>
                  <a:srgbClr val="333333"/>
                </a:solidFill>
                <a:ea typeface="Times New Roman" panose="02020603050405020304" pitchFamily="18" charset="0"/>
                <a:cs typeface="Times New Roman" panose="02020603050405020304" pitchFamily="18" charset="0"/>
                <a:sym typeface="Wingdings 2" panose="05020102010507070707" pitchFamily="18" charset="2"/>
              </a:rPr>
              <a:t> </a:t>
            </a:r>
            <a:r>
              <a:rPr lang="en-US" sz="1100" dirty="0" smtClean="0"/>
              <a:t>www.gereports.com/post/80985289914/like-a-butterfly-out-of-hell-the-next-wave-of</a:t>
            </a:r>
            <a:endParaRPr lang="en-US"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9841344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4724400"/>
          </a:xfrm>
          <a:prstGeom prst="rect">
            <a:avLst/>
          </a:prstGeom>
          <a:noFill/>
          <a:ln>
            <a:noFill/>
          </a:ln>
        </p:spPr>
      </p:pic>
      <p:sp>
        <p:nvSpPr>
          <p:cNvPr id="3" name="Text Placeholder 2"/>
          <p:cNvSpPr txBox="1">
            <a:spLocks/>
          </p:cNvSpPr>
          <p:nvPr/>
        </p:nvSpPr>
        <p:spPr>
          <a:xfrm>
            <a:off x="0" y="19050"/>
            <a:ext cx="9144000" cy="663338"/>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en-US" sz="2200" dirty="0" smtClean="0">
                <a:latin typeface="Calibri Light" panose="020F0302020204030204" pitchFamily="34" charset="0"/>
              </a:rPr>
              <a:t>Changes to be ushered in by the connectivity potential from the </a:t>
            </a:r>
            <a:r>
              <a:rPr lang="en-US" sz="2200" dirty="0" err="1" smtClean="0">
                <a:latin typeface="Calibri Light" panose="020F0302020204030204" pitchFamily="34" charset="0"/>
              </a:rPr>
              <a:t>IoS</a:t>
            </a:r>
            <a:r>
              <a:rPr lang="en-US" sz="2200" dirty="0" smtClean="0">
                <a:latin typeface="Calibri Light" panose="020F0302020204030204" pitchFamily="34" charset="0"/>
              </a:rPr>
              <a:t> will shape the global economy in ways which could be limited only by our imagination</a:t>
            </a:r>
            <a:endParaRPr lang="en-US" sz="2200" dirty="0">
              <a:latin typeface="Calibri Light" panose="020F0302020204030204" pitchFamily="34" charset="0"/>
            </a:endParaRPr>
          </a:p>
        </p:txBody>
      </p:sp>
      <p:sp>
        <p:nvSpPr>
          <p:cNvPr id="4" name="Rectangle 3"/>
          <p:cNvSpPr/>
          <p:nvPr/>
        </p:nvSpPr>
        <p:spPr>
          <a:xfrm>
            <a:off x="0" y="5562132"/>
            <a:ext cx="9144000" cy="1295868"/>
          </a:xfrm>
          <a:prstGeom prst="rect">
            <a:avLst/>
          </a:prstGeom>
        </p:spPr>
        <p:txBody>
          <a:bodyPr wrap="square">
            <a:spAutoFit/>
          </a:bodyPr>
          <a:lstStyle/>
          <a:p>
            <a:pPr>
              <a:lnSpc>
                <a:spcPct val="150000"/>
              </a:lnSpc>
              <a:spcAft>
                <a:spcPts val="750"/>
              </a:spcAft>
            </a:pPr>
            <a:r>
              <a:rPr lang="en-US" i="1" dirty="0">
                <a:solidFill>
                  <a:srgbClr val="333333"/>
                </a:solidFill>
                <a:ea typeface="Times New Roman" panose="02020603050405020304" pitchFamily="18" charset="0"/>
                <a:cs typeface="Times New Roman" panose="02020603050405020304" pitchFamily="18" charset="0"/>
              </a:rPr>
              <a:t>Scientists at GE Global Research discovered that the nanostructures on the wing scales of </a:t>
            </a:r>
            <a:r>
              <a:rPr lang="en-US" i="1" dirty="0" err="1">
                <a:solidFill>
                  <a:srgbClr val="333333"/>
                </a:solidFill>
                <a:ea typeface="Times New Roman" panose="02020603050405020304" pitchFamily="18" charset="0"/>
                <a:cs typeface="Times New Roman" panose="02020603050405020304" pitchFamily="18" charset="0"/>
              </a:rPr>
              <a:t>Morpho</a:t>
            </a:r>
            <a:r>
              <a:rPr lang="en-US" i="1" dirty="0">
                <a:solidFill>
                  <a:srgbClr val="333333"/>
                </a:solidFill>
                <a:ea typeface="Times New Roman" panose="02020603050405020304" pitchFamily="18" charset="0"/>
                <a:cs typeface="Times New Roman" panose="02020603050405020304" pitchFamily="18" charset="0"/>
              </a:rPr>
              <a:t> butterflies have excellent sensing capabilities. They could allow them to build sensors that can detect heat and also as many as 1,000 different chemicals. </a:t>
            </a:r>
            <a:r>
              <a:rPr lang="en-US" i="1" dirty="0" smtClean="0">
                <a:solidFill>
                  <a:srgbClr val="333333"/>
                </a:solidFill>
                <a:ea typeface="Times New Roman" panose="02020603050405020304" pitchFamily="18" charset="0"/>
                <a:cs typeface="Times New Roman" panose="02020603050405020304" pitchFamily="18" charset="0"/>
              </a:rPr>
              <a:t>Image: GE Global Research</a:t>
            </a:r>
            <a:endParaRPr lang="en-US"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932858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p:cNvPicPr/>
          <p:nvPr/>
        </p:nvPicPr>
        <p:blipFill>
          <a:blip r:embed="rId2">
            <a:extLst>
              <a:ext uri="{28A0092B-C50C-407E-A947-70E740481C1C}">
                <a14:useLocalDpi xmlns:a14="http://schemas.microsoft.com/office/drawing/2010/main" val="0"/>
              </a:ext>
            </a:extLst>
          </a:blip>
          <a:srcRect/>
          <a:stretch>
            <a:fillRect/>
          </a:stretch>
        </p:blipFill>
        <p:spPr bwMode="auto">
          <a:xfrm>
            <a:off x="0" y="912674"/>
            <a:ext cx="9144000" cy="4724400"/>
          </a:xfrm>
          <a:prstGeom prst="rect">
            <a:avLst/>
          </a:prstGeom>
          <a:noFill/>
          <a:ln>
            <a:noFill/>
          </a:ln>
        </p:spPr>
      </p:pic>
      <p:sp>
        <p:nvSpPr>
          <p:cNvPr id="6" name="Rectangle 5"/>
          <p:cNvSpPr/>
          <p:nvPr/>
        </p:nvSpPr>
        <p:spPr>
          <a:xfrm>
            <a:off x="4572000" y="680662"/>
            <a:ext cx="4572000" cy="4956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http://www.mpbio.com/images/product-images/molecular-structure/0219383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74674"/>
            <a:ext cx="3962400" cy="2514600"/>
          </a:xfrm>
          <a:prstGeom prst="rect">
            <a:avLst/>
          </a:prstGeom>
          <a:solidFill>
            <a:srgbClr val="FFFF00"/>
          </a:solidFill>
        </p:spPr>
      </p:pic>
      <p:sp>
        <p:nvSpPr>
          <p:cNvPr id="9" name="Text Placeholder 2"/>
          <p:cNvSpPr txBox="1">
            <a:spLocks/>
          </p:cNvSpPr>
          <p:nvPr/>
        </p:nvSpPr>
        <p:spPr>
          <a:xfrm>
            <a:off x="0" y="-32084"/>
            <a:ext cx="9144000" cy="714472"/>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en-US" sz="4400" dirty="0" smtClean="0">
                <a:latin typeface="Calibri Light" panose="020F0302020204030204" pitchFamily="34" charset="0"/>
              </a:rPr>
              <a:t>Can Butterflies Help Prevent Diabetes?</a:t>
            </a:r>
            <a:endParaRPr lang="en-US" sz="4400" dirty="0">
              <a:latin typeface="Calibri Light" panose="020F0302020204030204" pitchFamily="34" charset="0"/>
            </a:endParaRPr>
          </a:p>
        </p:txBody>
      </p:sp>
      <p:sp>
        <p:nvSpPr>
          <p:cNvPr id="10" name="TextBox 9"/>
          <p:cNvSpPr txBox="1"/>
          <p:nvPr/>
        </p:nvSpPr>
        <p:spPr>
          <a:xfrm>
            <a:off x="0" y="5103674"/>
            <a:ext cx="9351278" cy="1754326"/>
          </a:xfrm>
          <a:prstGeom prst="rect">
            <a:avLst/>
          </a:prstGeom>
          <a:noFill/>
        </p:spPr>
        <p:txBody>
          <a:bodyPr wrap="none" rtlCol="0">
            <a:spAutoFit/>
          </a:bodyPr>
          <a:lstStyle/>
          <a:p>
            <a:r>
              <a:rPr lang="en-US" dirty="0" smtClean="0"/>
              <a:t>Dual Acetone Sensors on a single chip may differentiate between acetone in the environment vs</a:t>
            </a:r>
          </a:p>
          <a:p>
            <a:r>
              <a:rPr lang="en-US" dirty="0" smtClean="0"/>
              <a:t>acetone in the blood, breath or urine of diabetics. Subtractive analysis alerts to blood ketones.</a:t>
            </a:r>
          </a:p>
          <a:p>
            <a:r>
              <a:rPr lang="en-US" dirty="0" smtClean="0"/>
              <a:t>Occurs when body uses </a:t>
            </a:r>
            <a:r>
              <a:rPr lang="en-US" dirty="0"/>
              <a:t>fat </a:t>
            </a:r>
            <a:r>
              <a:rPr lang="en-US" dirty="0" smtClean="0"/>
              <a:t>instead of glucose. It signals insulin dysfunction. If undiagnosed, it</a:t>
            </a:r>
          </a:p>
          <a:p>
            <a:r>
              <a:rPr lang="en-US" dirty="0"/>
              <a:t>m</a:t>
            </a:r>
            <a:r>
              <a:rPr lang="en-US" dirty="0" smtClean="0"/>
              <a:t>ay lead to diabetic </a:t>
            </a:r>
            <a:r>
              <a:rPr lang="en-US" dirty="0"/>
              <a:t>ketoacidosis (DKA) </a:t>
            </a:r>
            <a:r>
              <a:rPr lang="en-US" dirty="0" smtClean="0"/>
              <a:t>which may result in diabetic</a:t>
            </a:r>
            <a:r>
              <a:rPr lang="en-US" dirty="0"/>
              <a:t> </a:t>
            </a:r>
            <a:r>
              <a:rPr lang="en-US" dirty="0" smtClean="0"/>
              <a:t>coma</a:t>
            </a:r>
            <a:r>
              <a:rPr lang="en-US" dirty="0"/>
              <a:t> </a:t>
            </a:r>
            <a:r>
              <a:rPr lang="en-US" dirty="0" smtClean="0"/>
              <a:t>and may be fatal. The </a:t>
            </a:r>
          </a:p>
          <a:p>
            <a:r>
              <a:rPr lang="en-US" dirty="0"/>
              <a:t>a</a:t>
            </a:r>
            <a:r>
              <a:rPr lang="en-US" dirty="0" smtClean="0"/>
              <a:t>cetone (ketone bodies) sensors may be able to detect trace levels (nano </a:t>
            </a:r>
            <a:r>
              <a:rPr lang="en-US" dirty="0" err="1" smtClean="0"/>
              <a:t>milli</a:t>
            </a:r>
            <a:r>
              <a:rPr lang="en-US" dirty="0" smtClean="0"/>
              <a:t> moles </a:t>
            </a:r>
            <a:r>
              <a:rPr lang="en-US" dirty="0" err="1" smtClean="0"/>
              <a:t>eq</a:t>
            </a:r>
            <a:r>
              <a:rPr lang="en-US" dirty="0" smtClean="0"/>
              <a:t>) and may </a:t>
            </a:r>
          </a:p>
          <a:p>
            <a:r>
              <a:rPr lang="en-US" dirty="0"/>
              <a:t>h</a:t>
            </a:r>
            <a:r>
              <a:rPr lang="en-US" dirty="0" smtClean="0"/>
              <a:t>elp preventive care to stem the clinical onset of type II diabetes mellitus (glucose &gt;120 mg/dl).</a:t>
            </a:r>
          </a:p>
        </p:txBody>
      </p:sp>
      <p:sp>
        <p:nvSpPr>
          <p:cNvPr id="7" name="TextBox 6"/>
          <p:cNvSpPr txBox="1"/>
          <p:nvPr/>
        </p:nvSpPr>
        <p:spPr>
          <a:xfrm>
            <a:off x="-26024" y="680662"/>
            <a:ext cx="9322424" cy="323165"/>
          </a:xfrm>
          <a:prstGeom prst="rect">
            <a:avLst/>
          </a:prstGeom>
          <a:noFill/>
        </p:spPr>
        <p:txBody>
          <a:bodyPr wrap="none" rtlCol="0">
            <a:spAutoFit/>
          </a:bodyPr>
          <a:lstStyle/>
          <a:p>
            <a:r>
              <a:rPr lang="en-US" sz="1500" i="1" dirty="0" smtClean="0">
                <a:solidFill>
                  <a:schemeClr val="bg1">
                    <a:lumMod val="65000"/>
                  </a:schemeClr>
                </a:solidFill>
              </a:rPr>
              <a:t>This is only a suggestion by the author and not a fact or system which is under investigation or is available at present. </a:t>
            </a:r>
            <a:endParaRPr lang="en-US" sz="1500" i="1" dirty="0">
              <a:solidFill>
                <a:schemeClr val="bg1">
                  <a:lumMod val="65000"/>
                </a:schemeClr>
              </a:solidFill>
            </a:endParaRPr>
          </a:p>
        </p:txBody>
      </p:sp>
    </p:spTree>
    <p:extLst>
      <p:ext uri="{BB962C8B-B14F-4D97-AF65-F5344CB8AC3E}">
        <p14:creationId xmlns:p14="http://schemas.microsoft.com/office/powerpoint/2010/main" val="8652325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52401" y="-76200"/>
            <a:ext cx="6172199" cy="6858000"/>
          </a:xfrm>
          <a:prstGeom prst="rect">
            <a:avLst/>
          </a:prstGeom>
        </p:spPr>
      </p:pic>
      <p:sp>
        <p:nvSpPr>
          <p:cNvPr id="3" name="TextBox 2"/>
          <p:cNvSpPr txBox="1"/>
          <p:nvPr/>
        </p:nvSpPr>
        <p:spPr>
          <a:xfrm>
            <a:off x="3166151" y="5498812"/>
            <a:ext cx="1939249" cy="292388"/>
          </a:xfrm>
          <a:prstGeom prst="rect">
            <a:avLst/>
          </a:prstGeom>
          <a:solidFill>
            <a:schemeClr val="bg1"/>
          </a:solidFill>
        </p:spPr>
        <p:txBody>
          <a:bodyPr wrap="none" rtlCol="0">
            <a:spAutoFit/>
          </a:bodyPr>
          <a:lstStyle/>
          <a:p>
            <a:pPr algn="r"/>
            <a:r>
              <a:rPr lang="en-US" sz="1300" dirty="0"/>
              <a:t>http://bit.ly/OS-ARDUINO</a:t>
            </a:r>
          </a:p>
        </p:txBody>
      </p:sp>
      <p:sp>
        <p:nvSpPr>
          <p:cNvPr id="4" name="Text Placeholder 2"/>
          <p:cNvSpPr txBox="1">
            <a:spLocks/>
          </p:cNvSpPr>
          <p:nvPr/>
        </p:nvSpPr>
        <p:spPr>
          <a:xfrm>
            <a:off x="0" y="16042"/>
            <a:ext cx="9144000" cy="666346"/>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en-US" sz="2200" dirty="0" smtClean="0">
                <a:latin typeface="Calibri Light" panose="020F0302020204030204" pitchFamily="34" charset="0"/>
              </a:rPr>
              <a:t>Changes to be ushered in by the connectivity potential from the </a:t>
            </a:r>
            <a:r>
              <a:rPr lang="en-US" sz="2200" dirty="0" err="1" smtClean="0">
                <a:latin typeface="Calibri Light" panose="020F0302020204030204" pitchFamily="34" charset="0"/>
              </a:rPr>
              <a:t>IoS</a:t>
            </a:r>
            <a:r>
              <a:rPr lang="en-US" sz="2200" dirty="0" smtClean="0">
                <a:latin typeface="Calibri Light" panose="020F0302020204030204" pitchFamily="34" charset="0"/>
              </a:rPr>
              <a:t> will shape the global economy in ways which could be limited only by our imagination</a:t>
            </a:r>
            <a:endParaRPr lang="en-US" sz="2200" dirty="0">
              <a:latin typeface="Calibri Light" panose="020F0302020204030204" pitchFamily="34" charset="0"/>
            </a:endParaRPr>
          </a:p>
        </p:txBody>
      </p:sp>
      <p:pic>
        <p:nvPicPr>
          <p:cNvPr id="21506" name="Picture 2" descr="http://www.ti.com/ww/en/beagleboard/product_detail_black_l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828800"/>
            <a:ext cx="2819400" cy="50292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64132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tatic01.nyt.com/images/2014/10/23/us/ROBOT/ROBOT-master675-v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0"/>
            <a:ext cx="51816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static01.nyt.com/images/2014/10/22/multimedia/nytm-ebola-robots/nytm-ebola-robots-videoSixteenByNine540-v2.jpg"/>
          <p:cNvPicPr/>
          <p:nvPr/>
        </p:nvPicPr>
        <p:blipFill>
          <a:blip r:embed="rId4">
            <a:extLst>
              <a:ext uri="{28A0092B-C50C-407E-A947-70E740481C1C}">
                <a14:useLocalDpi xmlns:a14="http://schemas.microsoft.com/office/drawing/2010/main" val="0"/>
              </a:ext>
            </a:extLst>
          </a:blip>
          <a:srcRect/>
          <a:stretch>
            <a:fillRect/>
          </a:stretch>
        </p:blipFill>
        <p:spPr bwMode="auto">
          <a:xfrm>
            <a:off x="20053" y="3821668"/>
            <a:ext cx="5143500" cy="3036332"/>
          </a:xfrm>
          <a:prstGeom prst="rect">
            <a:avLst/>
          </a:prstGeom>
          <a:noFill/>
          <a:ln>
            <a:noFill/>
          </a:ln>
        </p:spPr>
      </p:pic>
      <p:sp>
        <p:nvSpPr>
          <p:cNvPr id="2" name="TextBox 1"/>
          <p:cNvSpPr txBox="1"/>
          <p:nvPr/>
        </p:nvSpPr>
        <p:spPr>
          <a:xfrm>
            <a:off x="5082643" y="6657945"/>
            <a:ext cx="4289957" cy="200055"/>
          </a:xfrm>
          <a:prstGeom prst="rect">
            <a:avLst/>
          </a:prstGeom>
          <a:noFill/>
        </p:spPr>
        <p:txBody>
          <a:bodyPr wrap="none" rtlCol="0">
            <a:spAutoFit/>
          </a:bodyPr>
          <a:lstStyle/>
          <a:p>
            <a:r>
              <a:rPr lang="en-US" sz="690" dirty="0" smtClean="0"/>
              <a:t>www.nytimes.com/2014/10/23/science/scientists-consider-repurposing-robots-for-ebola.html?ref=technology</a:t>
            </a:r>
            <a:endParaRPr lang="en-US" sz="690" dirty="0"/>
          </a:p>
        </p:txBody>
      </p:sp>
      <p:pic>
        <p:nvPicPr>
          <p:cNvPr id="6" name="Picture 5" descr="http://static01.nyt.com/images/2014/10/01/international-home/ebola-virus-promoimage/ebola-virus-promoimage-master495-v7.png">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0" y="304800"/>
            <a:ext cx="5163553" cy="3516868"/>
          </a:xfrm>
          <a:prstGeom prst="rect">
            <a:avLst/>
          </a:prstGeom>
          <a:noFill/>
          <a:ln w="12700">
            <a:noFill/>
          </a:ln>
        </p:spPr>
      </p:pic>
      <p:sp>
        <p:nvSpPr>
          <p:cNvPr id="5" name="TextBox 4"/>
          <p:cNvSpPr txBox="1"/>
          <p:nvPr/>
        </p:nvSpPr>
        <p:spPr>
          <a:xfrm>
            <a:off x="5118160" y="4796130"/>
            <a:ext cx="2882840" cy="1627369"/>
          </a:xfrm>
          <a:prstGeom prst="rect">
            <a:avLst/>
          </a:prstGeom>
          <a:noFill/>
          <a:ln w="3175">
            <a:solidFill>
              <a:schemeClr val="tx1"/>
            </a:solidFill>
          </a:ln>
        </p:spPr>
        <p:txBody>
          <a:bodyPr wrap="square" rtlCol="0">
            <a:spAutoFit/>
          </a:bodyPr>
          <a:lstStyle/>
          <a:p>
            <a:pPr>
              <a:lnSpc>
                <a:spcPct val="150000"/>
              </a:lnSpc>
            </a:pPr>
            <a:r>
              <a:rPr lang="en-US" sz="950" dirty="0">
                <a:solidFill>
                  <a:schemeClr val="bg1">
                    <a:lumMod val="50000"/>
                  </a:schemeClr>
                </a:solidFill>
              </a:rPr>
              <a:t>Bill </a:t>
            </a:r>
            <a:r>
              <a:rPr lang="en-US" sz="950" dirty="0" smtClean="0">
                <a:solidFill>
                  <a:schemeClr val="bg1">
                    <a:lumMod val="50000"/>
                  </a:schemeClr>
                </a:solidFill>
              </a:rPr>
              <a:t>and Gerry </a:t>
            </a:r>
            <a:r>
              <a:rPr lang="en-US" sz="950" dirty="0">
                <a:solidFill>
                  <a:schemeClr val="bg1">
                    <a:lumMod val="50000"/>
                  </a:schemeClr>
                </a:solidFill>
              </a:rPr>
              <a:t>Brinton </a:t>
            </a:r>
            <a:r>
              <a:rPr lang="en-US" sz="950" dirty="0" smtClean="0">
                <a:solidFill>
                  <a:schemeClr val="bg1">
                    <a:lumMod val="50000"/>
                  </a:schemeClr>
                </a:solidFill>
              </a:rPr>
              <a:t>of Charles Creek Winery </a:t>
            </a:r>
          </a:p>
          <a:p>
            <a:pPr>
              <a:lnSpc>
                <a:spcPct val="150000"/>
              </a:lnSpc>
            </a:pPr>
            <a:r>
              <a:rPr lang="en-US" sz="950" dirty="0" smtClean="0">
                <a:solidFill>
                  <a:schemeClr val="bg1">
                    <a:lumMod val="50000"/>
                  </a:schemeClr>
                </a:solidFill>
              </a:rPr>
              <a:t>pose with Sonoma Valley Hospital (SVH, CA)</a:t>
            </a:r>
          </a:p>
          <a:p>
            <a:pPr>
              <a:lnSpc>
                <a:spcPct val="150000"/>
              </a:lnSpc>
            </a:pPr>
            <a:r>
              <a:rPr lang="en-US" sz="950" dirty="0" smtClean="0">
                <a:solidFill>
                  <a:schemeClr val="bg1">
                    <a:lumMod val="50000"/>
                  </a:schemeClr>
                </a:solidFill>
              </a:rPr>
              <a:t>CEO </a:t>
            </a:r>
            <a:r>
              <a:rPr lang="en-US" sz="950" dirty="0">
                <a:solidFill>
                  <a:schemeClr val="bg1">
                    <a:lumMod val="50000"/>
                  </a:schemeClr>
                </a:solidFill>
              </a:rPr>
              <a:t>Kelly Mather </a:t>
            </a:r>
            <a:r>
              <a:rPr lang="en-US" sz="950" dirty="0" smtClean="0">
                <a:solidFill>
                  <a:schemeClr val="bg1">
                    <a:lumMod val="50000"/>
                  </a:schemeClr>
                </a:solidFill>
              </a:rPr>
              <a:t>to display the “Lisa” aka the </a:t>
            </a:r>
          </a:p>
          <a:p>
            <a:pPr>
              <a:lnSpc>
                <a:spcPct val="150000"/>
              </a:lnSpc>
            </a:pPr>
            <a:r>
              <a:rPr lang="en-US" sz="950" dirty="0" smtClean="0">
                <a:solidFill>
                  <a:schemeClr val="bg1">
                    <a:lumMod val="50000"/>
                  </a:schemeClr>
                </a:solidFill>
              </a:rPr>
              <a:t>Germ-Zapping Robot manufactured by </a:t>
            </a:r>
            <a:r>
              <a:rPr lang="en-US" sz="950" dirty="0" err="1" smtClean="0">
                <a:solidFill>
                  <a:schemeClr val="bg1">
                    <a:lumMod val="50000"/>
                  </a:schemeClr>
                </a:solidFill>
              </a:rPr>
              <a:t>Xenex</a:t>
            </a:r>
            <a:r>
              <a:rPr lang="en-US" sz="950" dirty="0" smtClean="0">
                <a:solidFill>
                  <a:schemeClr val="bg1">
                    <a:lumMod val="50000"/>
                  </a:schemeClr>
                </a:solidFill>
              </a:rPr>
              <a:t>      (pulsed </a:t>
            </a:r>
            <a:r>
              <a:rPr lang="en-US" sz="950" dirty="0">
                <a:solidFill>
                  <a:schemeClr val="bg1">
                    <a:lumMod val="50000"/>
                  </a:schemeClr>
                </a:solidFill>
              </a:rPr>
              <a:t>xenon UV disinfection technology to </a:t>
            </a:r>
            <a:endParaRPr lang="en-US" sz="950" dirty="0" smtClean="0">
              <a:solidFill>
                <a:schemeClr val="bg1">
                  <a:lumMod val="50000"/>
                </a:schemeClr>
              </a:solidFill>
            </a:endParaRPr>
          </a:p>
          <a:p>
            <a:pPr>
              <a:lnSpc>
                <a:spcPct val="150000"/>
              </a:lnSpc>
            </a:pPr>
            <a:r>
              <a:rPr lang="en-US" sz="950" dirty="0">
                <a:solidFill>
                  <a:schemeClr val="bg1">
                    <a:lumMod val="50000"/>
                  </a:schemeClr>
                </a:solidFill>
              </a:rPr>
              <a:t>r</a:t>
            </a:r>
            <a:r>
              <a:rPr lang="en-US" sz="950" dirty="0" smtClean="0">
                <a:solidFill>
                  <a:schemeClr val="bg1">
                    <a:lumMod val="50000"/>
                  </a:schemeClr>
                </a:solidFill>
              </a:rPr>
              <a:t>apidly reduce </a:t>
            </a:r>
            <a:r>
              <a:rPr lang="en-US" sz="950" dirty="0">
                <a:solidFill>
                  <a:schemeClr val="bg1">
                    <a:lumMod val="50000"/>
                  </a:schemeClr>
                </a:solidFill>
              </a:rPr>
              <a:t>germ </a:t>
            </a:r>
            <a:r>
              <a:rPr lang="en-US" sz="950" dirty="0" smtClean="0">
                <a:solidFill>
                  <a:schemeClr val="bg1">
                    <a:lumMod val="50000"/>
                  </a:schemeClr>
                </a:solidFill>
              </a:rPr>
              <a:t>loads). </a:t>
            </a:r>
            <a:r>
              <a:rPr lang="en-US" sz="950" dirty="0">
                <a:solidFill>
                  <a:schemeClr val="bg1">
                    <a:lumMod val="50000"/>
                  </a:schemeClr>
                </a:solidFill>
              </a:rPr>
              <a:t>T</a:t>
            </a:r>
            <a:r>
              <a:rPr lang="en-US" sz="950" dirty="0" smtClean="0">
                <a:solidFill>
                  <a:schemeClr val="bg1">
                    <a:lumMod val="50000"/>
                  </a:schemeClr>
                </a:solidFill>
              </a:rPr>
              <a:t>he </a:t>
            </a:r>
            <a:r>
              <a:rPr lang="en-US" sz="950" dirty="0" err="1">
                <a:solidFill>
                  <a:schemeClr val="bg1">
                    <a:lumMod val="50000"/>
                  </a:schemeClr>
                </a:solidFill>
              </a:rPr>
              <a:t>Brintons</a:t>
            </a:r>
            <a:r>
              <a:rPr lang="en-US" sz="950" dirty="0">
                <a:solidFill>
                  <a:schemeClr val="bg1">
                    <a:lumMod val="50000"/>
                  </a:schemeClr>
                </a:solidFill>
              </a:rPr>
              <a:t> </a:t>
            </a:r>
            <a:endParaRPr lang="en-US" sz="950" dirty="0" smtClean="0">
              <a:solidFill>
                <a:schemeClr val="bg1">
                  <a:lumMod val="50000"/>
                </a:schemeClr>
              </a:solidFill>
            </a:endParaRPr>
          </a:p>
          <a:p>
            <a:pPr>
              <a:lnSpc>
                <a:spcPct val="150000"/>
              </a:lnSpc>
            </a:pPr>
            <a:r>
              <a:rPr lang="en-US" sz="950" dirty="0" smtClean="0">
                <a:solidFill>
                  <a:schemeClr val="bg1">
                    <a:lumMod val="50000"/>
                  </a:schemeClr>
                </a:solidFill>
              </a:rPr>
              <a:t>donated the robot to </a:t>
            </a:r>
            <a:r>
              <a:rPr lang="en-US" sz="950" dirty="0">
                <a:solidFill>
                  <a:schemeClr val="bg1">
                    <a:lumMod val="50000"/>
                  </a:schemeClr>
                </a:solidFill>
              </a:rPr>
              <a:t>the </a:t>
            </a:r>
            <a:r>
              <a:rPr lang="en-US" sz="950" dirty="0" smtClean="0">
                <a:solidFill>
                  <a:schemeClr val="bg1">
                    <a:lumMod val="50000"/>
                  </a:schemeClr>
                </a:solidFill>
              </a:rPr>
              <a:t>hospital (SVH).</a:t>
            </a:r>
            <a:endParaRPr lang="en-US" sz="950" dirty="0">
              <a:solidFill>
                <a:schemeClr val="bg1">
                  <a:lumMod val="50000"/>
                </a:schemeClr>
              </a:solidFill>
            </a:endParaRPr>
          </a:p>
        </p:txBody>
      </p:sp>
      <p:pic>
        <p:nvPicPr>
          <p:cNvPr id="9" name="Picture 4" descr="http://www.svh.com/wp-content/uploads/2014/10/SVH-Xenex-Donation-Photograph-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43801" y="4419600"/>
            <a:ext cx="1600199" cy="22383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514" y="0"/>
            <a:ext cx="5166067" cy="346249"/>
          </a:xfrm>
          <a:prstGeom prst="rect">
            <a:avLst/>
          </a:prstGeom>
        </p:spPr>
        <p:style>
          <a:lnRef idx="0">
            <a:schemeClr val="accent2"/>
          </a:lnRef>
          <a:fillRef idx="3">
            <a:schemeClr val="accent2"/>
          </a:fillRef>
          <a:effectRef idx="3">
            <a:schemeClr val="accent2"/>
          </a:effectRef>
          <a:fontRef idx="minor">
            <a:schemeClr val="lt1"/>
          </a:fontRef>
        </p:style>
        <p:txBody>
          <a:bodyPr wrap="square" rtlCol="0" anchor="t">
            <a:spAutoFit/>
          </a:bodyPr>
          <a:lstStyle/>
          <a:p>
            <a:pPr algn="ctr"/>
            <a:r>
              <a:rPr lang="en-US" sz="1650" dirty="0" smtClean="0">
                <a:latin typeface="Calibri Light" panose="020F0302020204030204" pitchFamily="34" charset="0"/>
              </a:rPr>
              <a:t>Robotics Community Responds to Safety of Ebola Workers </a:t>
            </a:r>
            <a:endParaRPr lang="en-US" sz="1650" dirty="0">
              <a:latin typeface="Calibri Light" panose="020F0302020204030204" pitchFamily="34" charset="0"/>
            </a:endParaRPr>
          </a:p>
        </p:txBody>
      </p:sp>
    </p:spTree>
    <p:extLst>
      <p:ext uri="{BB962C8B-B14F-4D97-AF65-F5344CB8AC3E}">
        <p14:creationId xmlns:p14="http://schemas.microsoft.com/office/powerpoint/2010/main" val="274179070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57400" y="0"/>
            <a:ext cx="7086600" cy="6858000"/>
          </a:xfrm>
          <a:prstGeom prst="rect">
            <a:avLst/>
          </a:prstGeom>
          <a:ln>
            <a:solidFill>
              <a:schemeClr val="bg1">
                <a:lumMod val="75000"/>
              </a:schemeClr>
            </a:solidFill>
          </a:ln>
        </p:spPr>
      </p:pic>
      <p:sp>
        <p:nvSpPr>
          <p:cNvPr id="3" name="Rectangle 2"/>
          <p:cNvSpPr/>
          <p:nvPr/>
        </p:nvSpPr>
        <p:spPr>
          <a:xfrm>
            <a:off x="2209800" y="818147"/>
            <a:ext cx="6858000" cy="553453"/>
          </a:xfrm>
          <a:prstGeom prst="rect">
            <a:avLst/>
          </a:prstGeom>
          <a:solidFill>
            <a:schemeClr val="bg1"/>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smtClean="0">
                <a:solidFill>
                  <a:schemeClr val="bg1">
                    <a:lumMod val="65000"/>
                  </a:schemeClr>
                </a:solidFill>
              </a:rPr>
              <a:t>You cannot buy a TV without a remote. You cannot buy a medical device with a remote. </a:t>
            </a:r>
            <a:r>
              <a:rPr lang="en-US" sz="2000" i="1" dirty="0" err="1" smtClean="0">
                <a:solidFill>
                  <a:schemeClr val="bg1">
                    <a:lumMod val="65000"/>
                  </a:schemeClr>
                </a:solidFill>
              </a:rPr>
              <a:t>Dr</a:t>
            </a:r>
            <a:r>
              <a:rPr lang="en-US" sz="2000" i="1" dirty="0" smtClean="0">
                <a:solidFill>
                  <a:schemeClr val="bg1">
                    <a:lumMod val="65000"/>
                  </a:schemeClr>
                </a:solidFill>
              </a:rPr>
              <a:t> Julian M Goldman (MGH/HMS) MD PnP</a:t>
            </a:r>
            <a:endParaRPr lang="en-US" sz="2000" i="1" dirty="0">
              <a:solidFill>
                <a:schemeClr val="bg1">
                  <a:lumMod val="65000"/>
                </a:schemeClr>
              </a:solidFill>
            </a:endParaRPr>
          </a:p>
        </p:txBody>
      </p:sp>
      <p:sp>
        <p:nvSpPr>
          <p:cNvPr id="4" name="Rectangle 3"/>
          <p:cNvSpPr/>
          <p:nvPr/>
        </p:nvSpPr>
        <p:spPr>
          <a:xfrm>
            <a:off x="0" y="0"/>
            <a:ext cx="2057400" cy="1524000"/>
          </a:xfrm>
          <a:prstGeom prst="rect">
            <a:avLst/>
          </a:prstGeom>
          <a:ln>
            <a:noFill/>
          </a:ln>
        </p:spPr>
        <p:style>
          <a:lnRef idx="0">
            <a:schemeClr val="accent2"/>
          </a:lnRef>
          <a:fillRef idx="3">
            <a:schemeClr val="accent2"/>
          </a:fillRef>
          <a:effectRef idx="3">
            <a:schemeClr val="accent2"/>
          </a:effectRef>
          <a:fontRef idx="minor">
            <a:schemeClr val="lt1"/>
          </a:fontRef>
        </p:style>
        <p:txBody>
          <a:bodyPr rtlCol="0" anchor="ctr"/>
          <a:lstStyle/>
          <a:p>
            <a:r>
              <a:rPr lang="en-US" sz="2400" dirty="0" smtClean="0"/>
              <a:t>Center for Integrated Healthcare Platforms?</a:t>
            </a:r>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257800"/>
            <a:ext cx="2057400" cy="1600200"/>
          </a:xfrm>
          <a:prstGeom prst="rect">
            <a:avLst/>
          </a:prstGeom>
        </p:spPr>
      </p:pic>
      <p:sp>
        <p:nvSpPr>
          <p:cNvPr id="6" name="TextBox 5"/>
          <p:cNvSpPr txBox="1"/>
          <p:nvPr/>
        </p:nvSpPr>
        <p:spPr>
          <a:xfrm>
            <a:off x="457200" y="2946737"/>
            <a:ext cx="1030988" cy="1015663"/>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wrap="none" rtlCol="0">
            <a:spAutoFit/>
          </a:bodyPr>
          <a:lstStyle/>
          <a:p>
            <a:pPr algn="ctr"/>
            <a:r>
              <a:rPr lang="en-US" sz="2000" dirty="0" smtClean="0"/>
              <a:t>Internet</a:t>
            </a:r>
          </a:p>
          <a:p>
            <a:pPr algn="ctr"/>
            <a:r>
              <a:rPr lang="en-US" sz="2000" dirty="0"/>
              <a:t>o</a:t>
            </a:r>
            <a:r>
              <a:rPr lang="en-US" sz="2000" dirty="0" smtClean="0"/>
              <a:t>f</a:t>
            </a:r>
          </a:p>
          <a:p>
            <a:pPr algn="ctr"/>
            <a:r>
              <a:rPr lang="en-US" sz="2000" dirty="0" smtClean="0"/>
              <a:t>Systems</a:t>
            </a:r>
            <a:endParaRPr lang="en-US" sz="2000" dirty="0"/>
          </a:p>
        </p:txBody>
      </p:sp>
      <p:sp>
        <p:nvSpPr>
          <p:cNvPr id="7" name="TextBox 6"/>
          <p:cNvSpPr txBox="1"/>
          <p:nvPr/>
        </p:nvSpPr>
        <p:spPr>
          <a:xfrm>
            <a:off x="4980744" y="5862935"/>
            <a:ext cx="4232184" cy="461665"/>
          </a:xfrm>
          <a:prstGeom prst="rect">
            <a:avLst/>
          </a:prstGeom>
          <a:noFill/>
        </p:spPr>
        <p:txBody>
          <a:bodyPr wrap="none" rtlCol="0">
            <a:spAutoFit/>
          </a:bodyPr>
          <a:lstStyle/>
          <a:p>
            <a:r>
              <a:rPr lang="en-US" sz="2400" b="1" dirty="0">
                <a:hlinkClick r:id="rId4"/>
              </a:rPr>
              <a:t>http://</a:t>
            </a:r>
            <a:r>
              <a:rPr lang="en-US" sz="2400" b="1" dirty="0" smtClean="0">
                <a:hlinkClick r:id="rId4"/>
              </a:rPr>
              <a:t>bit.ly/EBOLA-MGH-HMS</a:t>
            </a:r>
            <a:r>
              <a:rPr lang="en-US" sz="2400" b="1" dirty="0" smtClean="0"/>
              <a:t> </a:t>
            </a:r>
            <a:endParaRPr lang="en-US" sz="2400" b="1" dirty="0"/>
          </a:p>
        </p:txBody>
      </p:sp>
    </p:spTree>
    <p:extLst>
      <p:ext uri="{BB962C8B-B14F-4D97-AF65-F5344CB8AC3E}">
        <p14:creationId xmlns:p14="http://schemas.microsoft.com/office/powerpoint/2010/main" val="60402745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trbimg.com/img-54210195/turbine/la-sci-sn-ebola-may-be-endemic-in-people-201409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990600"/>
            <a:ext cx="9144000" cy="5867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 y="-54591"/>
            <a:ext cx="9143999" cy="968991"/>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200" dirty="0" smtClean="0">
                <a:latin typeface="Calibri Light" panose="020F0302020204030204" pitchFamily="34" charset="0"/>
              </a:rPr>
              <a:t>Robotic Tools in Infectious Diseases Management</a:t>
            </a:r>
          </a:p>
          <a:p>
            <a:pPr algn="ctr"/>
            <a:r>
              <a:rPr lang="en-US" sz="3200" dirty="0" smtClean="0">
                <a:latin typeface="Calibri Light" panose="020F0302020204030204" pitchFamily="34" charset="0"/>
              </a:rPr>
              <a:t>Need for Medical Device Interoperability Platform </a:t>
            </a:r>
            <a:endParaRPr lang="en-US" sz="3200" dirty="0">
              <a:latin typeface="Calibri Light" panose="020F0302020204030204" pitchFamily="34" charset="0"/>
            </a:endParaRPr>
          </a:p>
        </p:txBody>
      </p:sp>
      <p:sp>
        <p:nvSpPr>
          <p:cNvPr id="3" name="TextBox 2"/>
          <p:cNvSpPr txBox="1"/>
          <p:nvPr/>
        </p:nvSpPr>
        <p:spPr>
          <a:xfrm>
            <a:off x="0" y="6473279"/>
            <a:ext cx="9144000" cy="384721"/>
          </a:xfrm>
          <a:prstGeom prst="rect">
            <a:avLst/>
          </a:prstGeom>
          <a:solidFill>
            <a:schemeClr val="bg1"/>
          </a:solidFill>
        </p:spPr>
        <p:txBody>
          <a:bodyPr wrap="square" rtlCol="0">
            <a:spAutoFit/>
          </a:bodyPr>
          <a:lstStyle/>
          <a:p>
            <a:pPr algn="ctr"/>
            <a:r>
              <a:rPr lang="en-US" sz="1900" u="sng" dirty="0">
                <a:hlinkClick r:id="rId3"/>
              </a:rPr>
              <a:t>www.gereports.com/post/104422691785/hospital-hack-a-thon-attacks-ebola-with-robots</a:t>
            </a:r>
            <a:endParaRPr lang="en-US" sz="1900" dirty="0"/>
          </a:p>
        </p:txBody>
      </p:sp>
    </p:spTree>
    <p:extLst>
      <p:ext uri="{BB962C8B-B14F-4D97-AF65-F5344CB8AC3E}">
        <p14:creationId xmlns:p14="http://schemas.microsoft.com/office/powerpoint/2010/main" val="3674168091"/>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16042"/>
            <a:ext cx="9143999" cy="119998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solidFill>
                  <a:schemeClr val="bg1"/>
                </a:solidFill>
                <a:latin typeface="Calibri Light" panose="020F0302020204030204" pitchFamily="34" charset="0"/>
              </a:rPr>
              <a:t>Healthcare Data Integration and Interoperability Platform is a Quintessential Global Infrastructure </a:t>
            </a:r>
            <a:endParaRPr lang="en-US" sz="3600" dirty="0">
              <a:solidFill>
                <a:schemeClr val="bg1"/>
              </a:solidFill>
              <a:latin typeface="Calibri Light" panose="020F0302020204030204" pitchFamily="34" charset="0"/>
            </a:endParaRPr>
          </a:p>
        </p:txBody>
      </p:sp>
      <p:sp>
        <p:nvSpPr>
          <p:cNvPr id="5" name="Rectangle 4"/>
          <p:cNvSpPr/>
          <p:nvPr/>
        </p:nvSpPr>
        <p:spPr>
          <a:xfrm>
            <a:off x="0" y="1371600"/>
            <a:ext cx="9143999" cy="5486400"/>
          </a:xfrm>
          <a:prstGeom prst="rect">
            <a:avLst/>
          </a:prstGeom>
          <a:solidFill>
            <a:schemeClr val="bg1"/>
          </a:solidFill>
        </p:spPr>
        <p:style>
          <a:lnRef idx="0">
            <a:schemeClr val="accent1"/>
          </a:lnRef>
          <a:fillRef idx="3">
            <a:schemeClr val="accent1"/>
          </a:fillRef>
          <a:effectRef idx="3">
            <a:schemeClr val="accent1"/>
          </a:effectRef>
          <a:fontRef idx="minor">
            <a:schemeClr val="lt1"/>
          </a:fontRef>
        </p:style>
        <p:txBody>
          <a:bodyPr rtlCol="0" anchor="ctr"/>
          <a:lstStyle/>
          <a:p>
            <a:pPr>
              <a:lnSpc>
                <a:spcPct val="150000"/>
              </a:lnSpc>
            </a:pPr>
            <a:r>
              <a:rPr lang="en-US" sz="2000" dirty="0" smtClean="0">
                <a:solidFill>
                  <a:schemeClr val="tx1"/>
                </a:solidFill>
              </a:rPr>
              <a:t>Infrastructural </a:t>
            </a:r>
            <a:r>
              <a:rPr lang="en-US" sz="2000" dirty="0">
                <a:solidFill>
                  <a:schemeClr val="tx1"/>
                </a:solidFill>
              </a:rPr>
              <a:t>technologies, in contrast, offer far more value when shared than when used in isolation. Imagine yourself in the early nineteenth century, and suppose that one manufacturing company held the rights to all the technology required to create a railroad. If it wanted to, that company could just build proprietary lines between its suppliers, its factories, and its distributors and run its own locomotives and railcars on the tracks. And it might well operate more efficiently as a result. But, for the broader economy, the value produced by such an arrangement would be trivial compared with the value that would be produced by building an open rail network connecting many companies and many buyers. The characteristics and economics of infrastructural technologies, whether railroads or telegraph lines or power generators, make it inevitable that they will be broadly shared—that they will become part of the general business </a:t>
            </a:r>
            <a:r>
              <a:rPr lang="en-US" sz="2000" dirty="0" smtClean="0">
                <a:solidFill>
                  <a:schemeClr val="tx1"/>
                </a:solidFill>
              </a:rPr>
              <a:t>infrastructure.</a:t>
            </a:r>
            <a:endParaRPr lang="en-US" sz="2000" dirty="0">
              <a:solidFill>
                <a:schemeClr val="tx1"/>
              </a:solidFill>
            </a:endParaRPr>
          </a:p>
        </p:txBody>
      </p:sp>
      <p:sp>
        <p:nvSpPr>
          <p:cNvPr id="4" name="TextBox 3"/>
          <p:cNvSpPr txBox="1"/>
          <p:nvPr/>
        </p:nvSpPr>
        <p:spPr>
          <a:xfrm>
            <a:off x="2819400" y="6563380"/>
            <a:ext cx="6397136" cy="492443"/>
          </a:xfrm>
          <a:prstGeom prst="rect">
            <a:avLst/>
          </a:prstGeom>
          <a:noFill/>
          <a:ln>
            <a:solidFill>
              <a:srgbClr val="C00000"/>
            </a:solidFill>
          </a:ln>
        </p:spPr>
        <p:txBody>
          <a:bodyPr wrap="none" rtlCol="0" anchor="ctr">
            <a:spAutoFit/>
          </a:bodyPr>
          <a:lstStyle/>
          <a:p>
            <a:r>
              <a:rPr lang="en-US" sz="1300" dirty="0" smtClean="0">
                <a:solidFill>
                  <a:srgbClr val="C00000"/>
                </a:solidFill>
              </a:rPr>
              <a:t>Nicholas </a:t>
            </a:r>
            <a:r>
              <a:rPr lang="en-US" sz="1300" dirty="0" err="1" smtClean="0">
                <a:solidFill>
                  <a:srgbClr val="C00000"/>
                </a:solidFill>
              </a:rPr>
              <a:t>Carr</a:t>
            </a:r>
            <a:r>
              <a:rPr lang="en-US" sz="1300" dirty="0" smtClean="0">
                <a:solidFill>
                  <a:srgbClr val="C00000"/>
                </a:solidFill>
              </a:rPr>
              <a:t> in Harvard Business Review, 2003 ● </a:t>
            </a:r>
            <a:r>
              <a:rPr lang="en-US" sz="1300" dirty="0">
                <a:solidFill>
                  <a:srgbClr val="C00000"/>
                </a:solidFill>
              </a:rPr>
              <a:t>https://hbr.org/2003/05/it-doesnt-matter</a:t>
            </a:r>
          </a:p>
          <a:p>
            <a:endParaRPr lang="en-US" sz="1300" dirty="0">
              <a:solidFill>
                <a:srgbClr val="C00000"/>
              </a:solidFill>
            </a:endParaRPr>
          </a:p>
        </p:txBody>
      </p:sp>
    </p:spTree>
    <p:extLst>
      <p:ext uri="{BB962C8B-B14F-4D97-AF65-F5344CB8AC3E}">
        <p14:creationId xmlns:p14="http://schemas.microsoft.com/office/powerpoint/2010/main" val="61846042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66800"/>
            <a:ext cx="9144000" cy="5078313"/>
          </a:xfrm>
          <a:prstGeom prst="rect">
            <a:avLst/>
          </a:prstGeom>
        </p:spPr>
        <p:txBody>
          <a:bodyPr wrap="square">
            <a:spAutoFit/>
          </a:bodyPr>
          <a:lstStyle/>
          <a:p>
            <a:pPr>
              <a:lnSpc>
                <a:spcPct val="150000"/>
              </a:lnSpc>
            </a:pPr>
            <a:r>
              <a:rPr lang="en-US" dirty="0">
                <a:solidFill>
                  <a:srgbClr val="222222"/>
                </a:solidFill>
                <a:ea typeface="Times New Roman" panose="02020603050405020304" pitchFamily="18" charset="0"/>
                <a:cs typeface="Times New Roman" panose="02020603050405020304" pitchFamily="18" charset="0"/>
              </a:rPr>
              <a:t>The trap that executives often fall into, however, is assuming that opportunities for advantage will be available indefinitely. In actuality, the window for gaining advantage </a:t>
            </a:r>
            <a:r>
              <a:rPr lang="en-US" dirty="0" smtClean="0">
                <a:solidFill>
                  <a:srgbClr val="222222"/>
                </a:solidFill>
                <a:ea typeface="Times New Roman" panose="02020603050405020304" pitchFamily="18" charset="0"/>
                <a:cs typeface="Times New Roman" panose="02020603050405020304" pitchFamily="18" charset="0"/>
              </a:rPr>
              <a:t>from infrastructural </a:t>
            </a:r>
            <a:r>
              <a:rPr lang="en-US" dirty="0">
                <a:solidFill>
                  <a:srgbClr val="222222"/>
                </a:solidFill>
                <a:ea typeface="Times New Roman" panose="02020603050405020304" pitchFamily="18" charset="0"/>
                <a:cs typeface="Times New Roman" panose="02020603050405020304" pitchFamily="18" charset="0"/>
              </a:rPr>
              <a:t>technology is open only briefly. When the technology’s commercial potential begins to be broadly appreciated, huge amounts of cash are inevitably invested in it, and its </a:t>
            </a:r>
            <a:r>
              <a:rPr lang="en-US" dirty="0" err="1">
                <a:solidFill>
                  <a:srgbClr val="222222"/>
                </a:solidFill>
                <a:ea typeface="Times New Roman" panose="02020603050405020304" pitchFamily="18" charset="0"/>
                <a:cs typeface="Times New Roman" panose="02020603050405020304" pitchFamily="18" charset="0"/>
              </a:rPr>
              <a:t>buildout</a:t>
            </a:r>
            <a:r>
              <a:rPr lang="en-US" dirty="0">
                <a:solidFill>
                  <a:srgbClr val="222222"/>
                </a:solidFill>
                <a:ea typeface="Times New Roman" panose="02020603050405020304" pitchFamily="18" charset="0"/>
                <a:cs typeface="Times New Roman" panose="02020603050405020304" pitchFamily="18" charset="0"/>
              </a:rPr>
              <a:t> proceeds with extreme speed. Railroad tracks, telegraph wires, power lines—all were laid or strung in a frenzy of </a:t>
            </a:r>
            <a:r>
              <a:rPr lang="en-US" dirty="0" smtClean="0">
                <a:solidFill>
                  <a:srgbClr val="222222"/>
                </a:solidFill>
                <a:ea typeface="Times New Roman" panose="02020603050405020304" pitchFamily="18" charset="0"/>
                <a:cs typeface="Times New Roman" panose="02020603050405020304" pitchFamily="18" charset="0"/>
              </a:rPr>
              <a:t>activity. </a:t>
            </a:r>
            <a:r>
              <a:rPr lang="en-US" dirty="0">
                <a:solidFill>
                  <a:srgbClr val="222222"/>
                </a:solidFill>
                <a:ea typeface="Times New Roman" panose="02020603050405020304" pitchFamily="18" charset="0"/>
                <a:cs typeface="Times New Roman" panose="02020603050405020304" pitchFamily="18" charset="0"/>
              </a:rPr>
              <a:t>In the 30 years between 1846 and 1876, reports Eric </a:t>
            </a:r>
            <a:r>
              <a:rPr lang="en-US" dirty="0" err="1">
                <a:solidFill>
                  <a:srgbClr val="222222"/>
                </a:solidFill>
                <a:ea typeface="Times New Roman" panose="02020603050405020304" pitchFamily="18" charset="0"/>
                <a:cs typeface="Times New Roman" panose="02020603050405020304" pitchFamily="18" charset="0"/>
              </a:rPr>
              <a:t>Hobsbawm</a:t>
            </a:r>
            <a:r>
              <a:rPr lang="en-US" dirty="0">
                <a:solidFill>
                  <a:srgbClr val="222222"/>
                </a:solidFill>
                <a:ea typeface="Times New Roman" panose="02020603050405020304" pitchFamily="18" charset="0"/>
                <a:cs typeface="Times New Roman" panose="02020603050405020304" pitchFamily="18" charset="0"/>
              </a:rPr>
              <a:t> in </a:t>
            </a:r>
            <a:r>
              <a:rPr lang="en-US" i="1" dirty="0">
                <a:solidFill>
                  <a:srgbClr val="222222"/>
                </a:solidFill>
                <a:ea typeface="Times New Roman" panose="02020603050405020304" pitchFamily="18" charset="0"/>
                <a:cs typeface="Times New Roman" panose="02020603050405020304" pitchFamily="18" charset="0"/>
              </a:rPr>
              <a:t>The Age of Capital</a:t>
            </a:r>
            <a:r>
              <a:rPr lang="en-US" dirty="0">
                <a:solidFill>
                  <a:srgbClr val="222222"/>
                </a:solidFill>
                <a:ea typeface="Times New Roman" panose="02020603050405020304" pitchFamily="18" charset="0"/>
                <a:cs typeface="Times New Roman" panose="02020603050405020304" pitchFamily="18" charset="0"/>
              </a:rPr>
              <a:t>, the </a:t>
            </a:r>
            <a:r>
              <a:rPr lang="en-US" dirty="0" smtClean="0">
                <a:solidFill>
                  <a:srgbClr val="222222"/>
                </a:solidFill>
                <a:ea typeface="Times New Roman" panose="02020603050405020304" pitchFamily="18" charset="0"/>
                <a:cs typeface="Times New Roman" panose="02020603050405020304" pitchFamily="18" charset="0"/>
              </a:rPr>
              <a:t>world’s rail </a:t>
            </a:r>
            <a:r>
              <a:rPr lang="en-US" dirty="0" err="1">
                <a:solidFill>
                  <a:srgbClr val="222222"/>
                </a:solidFill>
                <a:ea typeface="Times New Roman" panose="02020603050405020304" pitchFamily="18" charset="0"/>
                <a:cs typeface="Times New Roman" panose="02020603050405020304" pitchFamily="18" charset="0"/>
              </a:rPr>
              <a:t>trackage</a:t>
            </a:r>
            <a:r>
              <a:rPr lang="en-US" dirty="0">
                <a:solidFill>
                  <a:srgbClr val="222222"/>
                </a:solidFill>
                <a:ea typeface="Times New Roman" panose="02020603050405020304" pitchFamily="18" charset="0"/>
                <a:cs typeface="Times New Roman" panose="02020603050405020304" pitchFamily="18" charset="0"/>
              </a:rPr>
              <a:t> increased from 17,424 </a:t>
            </a:r>
            <a:r>
              <a:rPr lang="en-US" dirty="0" smtClean="0">
                <a:solidFill>
                  <a:srgbClr val="222222"/>
                </a:solidFill>
                <a:ea typeface="Times New Roman" panose="02020603050405020304" pitchFamily="18" charset="0"/>
                <a:cs typeface="Times New Roman" panose="02020603050405020304" pitchFamily="18" charset="0"/>
              </a:rPr>
              <a:t>km to </a:t>
            </a:r>
            <a:r>
              <a:rPr lang="en-US" dirty="0">
                <a:solidFill>
                  <a:srgbClr val="222222"/>
                </a:solidFill>
                <a:ea typeface="Times New Roman" panose="02020603050405020304" pitchFamily="18" charset="0"/>
                <a:cs typeface="Times New Roman" panose="02020603050405020304" pitchFamily="18" charset="0"/>
              </a:rPr>
              <a:t>309,641 </a:t>
            </a:r>
            <a:r>
              <a:rPr lang="en-US" dirty="0" smtClean="0">
                <a:solidFill>
                  <a:srgbClr val="222222"/>
                </a:solidFill>
                <a:ea typeface="Times New Roman" panose="02020603050405020304" pitchFamily="18" charset="0"/>
                <a:cs typeface="Times New Roman" panose="02020603050405020304" pitchFamily="18" charset="0"/>
              </a:rPr>
              <a:t>km. </a:t>
            </a:r>
            <a:r>
              <a:rPr lang="en-US" dirty="0">
                <a:solidFill>
                  <a:srgbClr val="222222"/>
                </a:solidFill>
                <a:ea typeface="Times New Roman" panose="02020603050405020304" pitchFamily="18" charset="0"/>
                <a:cs typeface="Times New Roman" panose="02020603050405020304" pitchFamily="18" charset="0"/>
              </a:rPr>
              <a:t>During this same period, total steamship tonnage also exploded, from 139,973 to 3,293,072 tons. The telegraph system spread even more swiftly. In Continental Europe, there were just 2,000 miles of telegraph wires in 1849; 20 years later, there were </a:t>
            </a:r>
            <a:r>
              <a:rPr lang="en-US" dirty="0" smtClean="0">
                <a:solidFill>
                  <a:srgbClr val="222222"/>
                </a:solidFill>
                <a:ea typeface="Times New Roman" panose="02020603050405020304" pitchFamily="18" charset="0"/>
                <a:cs typeface="Times New Roman" panose="02020603050405020304" pitchFamily="18" charset="0"/>
              </a:rPr>
              <a:t>110,000 miles. </a:t>
            </a:r>
            <a:r>
              <a:rPr lang="en-US" dirty="0">
                <a:solidFill>
                  <a:srgbClr val="222222"/>
                </a:solidFill>
                <a:ea typeface="Times New Roman" panose="02020603050405020304" pitchFamily="18" charset="0"/>
                <a:cs typeface="Times New Roman" panose="02020603050405020304" pitchFamily="18" charset="0"/>
              </a:rPr>
              <a:t>The pattern continued with electrical power. The number of central stations operated by utilities grew from </a:t>
            </a:r>
            <a:r>
              <a:rPr lang="en-US" dirty="0" smtClean="0">
                <a:solidFill>
                  <a:srgbClr val="222222"/>
                </a:solidFill>
                <a:ea typeface="Times New Roman" panose="02020603050405020304" pitchFamily="18" charset="0"/>
                <a:cs typeface="Times New Roman" panose="02020603050405020304" pitchFamily="18" charset="0"/>
              </a:rPr>
              <a:t>                        468 </a:t>
            </a:r>
            <a:r>
              <a:rPr lang="en-US" dirty="0">
                <a:solidFill>
                  <a:srgbClr val="222222"/>
                </a:solidFill>
                <a:ea typeface="Times New Roman" panose="02020603050405020304" pitchFamily="18" charset="0"/>
                <a:cs typeface="Times New Roman" panose="02020603050405020304" pitchFamily="18" charset="0"/>
              </a:rPr>
              <a:t>in 1889 to 4,364 in 1917, and the average capacity of each </a:t>
            </a:r>
            <a:r>
              <a:rPr lang="en-US" dirty="0" smtClean="0">
                <a:solidFill>
                  <a:srgbClr val="222222"/>
                </a:solidFill>
                <a:ea typeface="Times New Roman" panose="02020603050405020304" pitchFamily="18" charset="0"/>
                <a:cs typeface="Times New Roman" panose="02020603050405020304" pitchFamily="18" charset="0"/>
              </a:rPr>
              <a:t>increased tenfold</a:t>
            </a:r>
            <a:r>
              <a:rPr lang="en-US" dirty="0">
                <a:solidFill>
                  <a:srgbClr val="222222"/>
                </a:solidFill>
                <a:ea typeface="Times New Roman" panose="02020603050405020304" pitchFamily="18" charset="0"/>
                <a:cs typeface="Times New Roman" panose="02020603050405020304" pitchFamily="18" charset="0"/>
              </a:rPr>
              <a:t>. </a:t>
            </a:r>
            <a:endParaRPr lang="en-US" dirty="0"/>
          </a:p>
        </p:txBody>
      </p:sp>
      <p:sp>
        <p:nvSpPr>
          <p:cNvPr id="3" name="Rectangle 2"/>
          <p:cNvSpPr/>
          <p:nvPr/>
        </p:nvSpPr>
        <p:spPr>
          <a:xfrm>
            <a:off x="1" y="0"/>
            <a:ext cx="9143999" cy="10668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smtClean="0">
                <a:solidFill>
                  <a:schemeClr val="bg1"/>
                </a:solidFill>
                <a:latin typeface="Calibri Light" panose="020F0302020204030204" pitchFamily="34" charset="0"/>
              </a:rPr>
              <a:t>Investment to Create and Deploy                          Integrated Healthcare Platforms</a:t>
            </a:r>
            <a:endParaRPr lang="en-US" sz="4000" dirty="0">
              <a:solidFill>
                <a:schemeClr val="bg1"/>
              </a:solidFill>
              <a:latin typeface="Calibri Light" panose="020F0302020204030204" pitchFamily="34" charset="0"/>
            </a:endParaRPr>
          </a:p>
        </p:txBody>
      </p:sp>
      <p:pic>
        <p:nvPicPr>
          <p:cNvPr id="4" name="Picture 3"/>
          <p:cNvPicPr>
            <a:picLocks noChangeAspect="1"/>
          </p:cNvPicPr>
          <p:nvPr/>
        </p:nvPicPr>
        <p:blipFill>
          <a:blip r:embed="rId2"/>
          <a:stretch>
            <a:fillRect/>
          </a:stretch>
        </p:blipFill>
        <p:spPr>
          <a:xfrm>
            <a:off x="7848600" y="5334000"/>
            <a:ext cx="1295400" cy="1524000"/>
          </a:xfrm>
          <a:prstGeom prst="rect">
            <a:avLst/>
          </a:prstGeom>
        </p:spPr>
      </p:pic>
      <p:sp>
        <p:nvSpPr>
          <p:cNvPr id="5" name="TextBox 4"/>
          <p:cNvSpPr txBox="1"/>
          <p:nvPr/>
        </p:nvSpPr>
        <p:spPr>
          <a:xfrm>
            <a:off x="0" y="6519446"/>
            <a:ext cx="7848599" cy="338554"/>
          </a:xfrm>
          <a:prstGeom prst="rect">
            <a:avLst/>
          </a:prstGeom>
          <a:noFill/>
          <a:ln>
            <a:solidFill>
              <a:srgbClr val="C00000"/>
            </a:solidFill>
          </a:ln>
        </p:spPr>
        <p:txBody>
          <a:bodyPr wrap="square" rtlCol="0" anchor="ctr">
            <a:spAutoFit/>
          </a:bodyPr>
          <a:lstStyle/>
          <a:p>
            <a:pPr algn="ctr"/>
            <a:r>
              <a:rPr lang="en-US" sz="1600" dirty="0" smtClean="0">
                <a:solidFill>
                  <a:srgbClr val="C00000"/>
                </a:solidFill>
              </a:rPr>
              <a:t>Nicholas </a:t>
            </a:r>
            <a:r>
              <a:rPr lang="en-US" sz="1600" dirty="0" err="1" smtClean="0">
                <a:solidFill>
                  <a:srgbClr val="C00000"/>
                </a:solidFill>
              </a:rPr>
              <a:t>Carr</a:t>
            </a:r>
            <a:r>
              <a:rPr lang="en-US" sz="1600" dirty="0" smtClean="0">
                <a:solidFill>
                  <a:srgbClr val="C00000"/>
                </a:solidFill>
              </a:rPr>
              <a:t> in Harvard Business Review, 2003 ● </a:t>
            </a:r>
            <a:r>
              <a:rPr lang="en-US" sz="1600" dirty="0">
                <a:solidFill>
                  <a:srgbClr val="C00000"/>
                </a:solidFill>
              </a:rPr>
              <a:t>https://</a:t>
            </a:r>
            <a:r>
              <a:rPr lang="en-US" sz="1600" dirty="0" smtClean="0">
                <a:solidFill>
                  <a:srgbClr val="C00000"/>
                </a:solidFill>
              </a:rPr>
              <a:t>hbr.org/2003/05/it-doesnt-matter</a:t>
            </a:r>
            <a:endParaRPr lang="en-US" sz="1600" dirty="0">
              <a:solidFill>
                <a:srgbClr val="C00000"/>
              </a:solidFill>
            </a:endParaRPr>
          </a:p>
        </p:txBody>
      </p:sp>
    </p:spTree>
    <p:extLst>
      <p:ext uri="{BB962C8B-B14F-4D97-AF65-F5344CB8AC3E}">
        <p14:creationId xmlns:p14="http://schemas.microsoft.com/office/powerpoint/2010/main" val="3624068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85800"/>
            <a:ext cx="5329237" cy="6179127"/>
          </a:xfrm>
          <a:prstGeom prst="rect">
            <a:avLst/>
          </a:prstGeom>
        </p:spPr>
      </p:pic>
      <p:sp>
        <p:nvSpPr>
          <p:cNvPr id="3" name="Text Placeholder 2"/>
          <p:cNvSpPr txBox="1">
            <a:spLocks/>
          </p:cNvSpPr>
          <p:nvPr/>
        </p:nvSpPr>
        <p:spPr>
          <a:xfrm>
            <a:off x="0" y="0"/>
            <a:ext cx="9144000" cy="678873"/>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en-US" sz="4000" dirty="0" smtClean="0">
                <a:latin typeface="Calibri Light" panose="020F0302020204030204" pitchFamily="34" charset="0"/>
              </a:rPr>
              <a:t>Internet of Systems </a:t>
            </a:r>
            <a:r>
              <a:rPr lang="en-US" sz="4000" dirty="0" smtClean="0">
                <a:latin typeface="Calibri" panose="020F0502020204030204" pitchFamily="34" charset="0"/>
              </a:rPr>
              <a:t>● </a:t>
            </a:r>
            <a:r>
              <a:rPr lang="en-US" sz="4000" dirty="0" smtClean="0">
                <a:latin typeface="Calibri Light" panose="020F0302020204030204" pitchFamily="34" charset="0"/>
              </a:rPr>
              <a:t>Functional Ecosystem </a:t>
            </a:r>
            <a:endParaRPr lang="en-US" sz="4000" dirty="0">
              <a:latin typeface="Calibri Light" panose="020F0302020204030204" pitchFamily="34" charset="0"/>
            </a:endParaRPr>
          </a:p>
        </p:txBody>
      </p:sp>
      <p:pic>
        <p:nvPicPr>
          <p:cNvPr id="4" name="Picture 3"/>
          <p:cNvPicPr>
            <a:picLocks noChangeAspect="1"/>
          </p:cNvPicPr>
          <p:nvPr/>
        </p:nvPicPr>
        <p:blipFill>
          <a:blip r:embed="rId3"/>
          <a:stretch>
            <a:fillRect/>
          </a:stretch>
        </p:blipFill>
        <p:spPr>
          <a:xfrm>
            <a:off x="5329237" y="1524000"/>
            <a:ext cx="3814763" cy="4572000"/>
          </a:xfrm>
          <a:prstGeom prst="rect">
            <a:avLst/>
          </a:prstGeom>
          <a:ln>
            <a:noFill/>
          </a:ln>
        </p:spPr>
      </p:pic>
      <p:cxnSp>
        <p:nvCxnSpPr>
          <p:cNvPr id="8" name="Straight Connector 7"/>
          <p:cNvCxnSpPr/>
          <p:nvPr/>
        </p:nvCxnSpPr>
        <p:spPr>
          <a:xfrm>
            <a:off x="685800" y="1981200"/>
            <a:ext cx="4800600" cy="0"/>
          </a:xfrm>
          <a:prstGeom prst="line">
            <a:avLst/>
          </a:prstGeom>
          <a:ln>
            <a:solidFill>
              <a:schemeClr val="tx2">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85800" y="1981200"/>
            <a:ext cx="0" cy="762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784364" y="6553200"/>
            <a:ext cx="2978636" cy="307777"/>
          </a:xfrm>
          <a:prstGeom prst="rect">
            <a:avLst/>
          </a:prstGeom>
          <a:noFill/>
        </p:spPr>
        <p:txBody>
          <a:bodyPr wrap="none" rtlCol="0">
            <a:spAutoFit/>
          </a:bodyPr>
          <a:lstStyle/>
          <a:p>
            <a:r>
              <a:rPr lang="en-US" sz="1400" dirty="0">
                <a:solidFill>
                  <a:schemeClr val="bg1">
                    <a:lumMod val="50000"/>
                  </a:schemeClr>
                </a:solidFill>
              </a:rPr>
              <a:t>www.google.com/patents/US8538984</a:t>
            </a:r>
          </a:p>
        </p:txBody>
      </p:sp>
      <p:sp>
        <p:nvSpPr>
          <p:cNvPr id="12" name="TextBox 11"/>
          <p:cNvSpPr txBox="1"/>
          <p:nvPr/>
        </p:nvSpPr>
        <p:spPr>
          <a:xfrm>
            <a:off x="-29345" y="6657201"/>
            <a:ext cx="867545" cy="215444"/>
          </a:xfrm>
          <a:prstGeom prst="rect">
            <a:avLst/>
          </a:prstGeom>
          <a:noFill/>
        </p:spPr>
        <p:txBody>
          <a:bodyPr wrap="none" rtlCol="0">
            <a:spAutoFit/>
          </a:bodyPr>
          <a:lstStyle/>
          <a:p>
            <a:r>
              <a:rPr lang="en-US" sz="800" dirty="0" smtClean="0">
                <a:solidFill>
                  <a:schemeClr val="bg1">
                    <a:lumMod val="50000"/>
                  </a:schemeClr>
                </a:solidFill>
                <a:latin typeface="Calibri Light" panose="020F0302020204030204" pitchFamily="34" charset="0"/>
              </a:rPr>
              <a:t>Deloitte Cartoon</a:t>
            </a:r>
            <a:endParaRPr lang="en-US" sz="800" dirty="0">
              <a:solidFill>
                <a:schemeClr val="bg1">
                  <a:lumMod val="50000"/>
                </a:schemeClr>
              </a:solidFill>
              <a:latin typeface="Calibri Light" panose="020F0302020204030204" pitchFamily="34" charset="0"/>
            </a:endParaRPr>
          </a:p>
        </p:txBody>
      </p:sp>
    </p:spTree>
    <p:extLst>
      <p:ext uri="{BB962C8B-B14F-4D97-AF65-F5344CB8AC3E}">
        <p14:creationId xmlns:p14="http://schemas.microsoft.com/office/powerpoint/2010/main" val="49475452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00087" y="533400"/>
            <a:ext cx="7758113" cy="6172200"/>
          </a:xfrm>
          <a:prstGeom prst="rect">
            <a:avLst/>
          </a:prstGeom>
        </p:spPr>
      </p:pic>
      <p:sp>
        <p:nvSpPr>
          <p:cNvPr id="3" name="Rectangle 2"/>
          <p:cNvSpPr/>
          <p:nvPr/>
        </p:nvSpPr>
        <p:spPr>
          <a:xfrm>
            <a:off x="1" y="0"/>
            <a:ext cx="9143999" cy="533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smtClean="0">
                <a:solidFill>
                  <a:schemeClr val="bg1"/>
                </a:solidFill>
                <a:latin typeface="Calibri Light" panose="020F0302020204030204" pitchFamily="34" charset="0"/>
              </a:rPr>
              <a:t>US Federal HIT Goals from the ONC, US HHS</a:t>
            </a:r>
            <a:endParaRPr lang="en-US" sz="4000" dirty="0">
              <a:solidFill>
                <a:schemeClr val="bg1"/>
              </a:solidFill>
              <a:latin typeface="Calibri Light" panose="020F0302020204030204" pitchFamily="34" charset="0"/>
            </a:endParaRPr>
          </a:p>
        </p:txBody>
      </p:sp>
      <p:sp>
        <p:nvSpPr>
          <p:cNvPr id="4" name="TextBox 3"/>
          <p:cNvSpPr txBox="1"/>
          <p:nvPr/>
        </p:nvSpPr>
        <p:spPr>
          <a:xfrm>
            <a:off x="0" y="6596390"/>
            <a:ext cx="4621778" cy="261610"/>
          </a:xfrm>
          <a:prstGeom prst="rect">
            <a:avLst/>
          </a:prstGeom>
          <a:noFill/>
        </p:spPr>
        <p:txBody>
          <a:bodyPr wrap="none" rtlCol="0">
            <a:spAutoFit/>
          </a:bodyPr>
          <a:lstStyle/>
          <a:p>
            <a:r>
              <a:rPr lang="en-US" sz="1100" dirty="0" smtClean="0">
                <a:hlinkClick r:id="rId3"/>
              </a:rPr>
              <a:t>www.healthit.gov/sites/default/files/federal-healthIT-strategic-plan-2014.pdf</a:t>
            </a:r>
            <a:r>
              <a:rPr lang="en-US" sz="1100" dirty="0" smtClean="0"/>
              <a:t> </a:t>
            </a:r>
            <a:endParaRPr lang="en-US" sz="1100" dirty="0"/>
          </a:p>
        </p:txBody>
      </p:sp>
      <p:sp>
        <p:nvSpPr>
          <p:cNvPr id="5" name="Rectangle 4"/>
          <p:cNvSpPr/>
          <p:nvPr/>
        </p:nvSpPr>
        <p:spPr>
          <a:xfrm>
            <a:off x="700087" y="762000"/>
            <a:ext cx="1814513" cy="685800"/>
          </a:xfrm>
          <a:prstGeom prst="rect">
            <a:avLst/>
          </a:prstGeom>
          <a:noFill/>
          <a:ln>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81000" y="676870"/>
            <a:ext cx="311304" cy="830997"/>
          </a:xfrm>
          <a:prstGeom prst="rect">
            <a:avLst/>
          </a:prstGeom>
          <a:noFill/>
        </p:spPr>
        <p:txBody>
          <a:bodyPr wrap="none" rtlCol="0">
            <a:spAutoFit/>
          </a:bodyPr>
          <a:lstStyle/>
          <a:p>
            <a:pPr algn="ctr"/>
            <a:r>
              <a:rPr lang="en-US" sz="1600" dirty="0" smtClean="0">
                <a:solidFill>
                  <a:schemeClr val="bg1">
                    <a:lumMod val="65000"/>
                  </a:schemeClr>
                </a:solidFill>
              </a:rPr>
              <a:t>F</a:t>
            </a:r>
          </a:p>
          <a:p>
            <a:pPr algn="ctr"/>
            <a:r>
              <a:rPr lang="en-US" sz="1600" dirty="0" smtClean="0">
                <a:solidFill>
                  <a:schemeClr val="bg1">
                    <a:lumMod val="65000"/>
                  </a:schemeClr>
                </a:solidFill>
              </a:rPr>
              <a:t>D</a:t>
            </a:r>
          </a:p>
          <a:p>
            <a:pPr algn="ctr"/>
            <a:r>
              <a:rPr lang="en-US" sz="1600" dirty="0">
                <a:solidFill>
                  <a:schemeClr val="bg1">
                    <a:lumMod val="65000"/>
                  </a:schemeClr>
                </a:solidFill>
              </a:rPr>
              <a:t>A</a:t>
            </a:r>
          </a:p>
        </p:txBody>
      </p:sp>
    </p:spTree>
    <p:extLst>
      <p:ext uri="{BB962C8B-B14F-4D97-AF65-F5344CB8AC3E}">
        <p14:creationId xmlns:p14="http://schemas.microsoft.com/office/powerpoint/2010/main" val="102427438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2830"/>
            <a:ext cx="9144000" cy="1113430"/>
          </a:xfrm>
          <a:prstGeom prst="rect">
            <a:avLst/>
          </a:prstGeom>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smtClean="0">
                <a:latin typeface="Calibri Light" panose="020F0302020204030204" pitchFamily="34" charset="0"/>
              </a:rPr>
              <a:t>Proprietary Data – Prevents Interoperability</a:t>
            </a:r>
          </a:p>
        </p:txBody>
      </p:sp>
      <p:pic>
        <p:nvPicPr>
          <p:cNvPr id="20482" name="Picture 2" descr="http://www.southernstatesimaging.com/images/GE_OEC9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00200"/>
            <a:ext cx="4572000" cy="4648201"/>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https://usa.healthcare.siemens.com/siemens_hwem-hwem_ssxa_websites-context-root/wcm/idc/groups/public/@global/@imaging/@mri/documents/image/mdaw/mjmx/~edisp/mri-magnetom-skyra-fit-mediaviewer_06-00275735/~renditions/mri-magnetom-skyra-fit-mediaviewer_06-00275735~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600200"/>
            <a:ext cx="4572000" cy="464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45845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0"/>
            <a:ext cx="9144000" cy="1143000"/>
          </a:xfrm>
          <a:prstGeom prst="rect">
            <a:avLst/>
          </a:prstGeom>
        </p:spPr>
        <p:style>
          <a:lnRef idx="0">
            <a:schemeClr val="accent2"/>
          </a:lnRef>
          <a:fillRef idx="3">
            <a:schemeClr val="accent2"/>
          </a:fillRef>
          <a:effectRef idx="3">
            <a:schemeClr val="accent2"/>
          </a:effectRef>
          <a:fontRef idx="minor">
            <a:schemeClr val="lt1"/>
          </a:fontRef>
        </p:style>
        <p:txBody>
          <a:bodyP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3600" dirty="0" smtClean="0">
                <a:solidFill>
                  <a:schemeClr val="bg1"/>
                </a:solidFill>
              </a:rPr>
              <a:t>Global </a:t>
            </a:r>
            <a:r>
              <a:rPr lang="en-US" sz="3600" dirty="0">
                <a:solidFill>
                  <a:schemeClr val="bg1"/>
                </a:solidFill>
              </a:rPr>
              <a:t>Healthcare </a:t>
            </a:r>
            <a:r>
              <a:rPr lang="en-US" sz="3600" dirty="0" smtClean="0">
                <a:solidFill>
                  <a:schemeClr val="bg1"/>
                </a:solidFill>
              </a:rPr>
              <a:t>Economics – Paradigm Shift ?</a:t>
            </a:r>
          </a:p>
          <a:p>
            <a:pPr>
              <a:defRPr/>
            </a:pPr>
            <a:r>
              <a:rPr lang="en-US" sz="3200" dirty="0" smtClean="0">
                <a:solidFill>
                  <a:schemeClr val="bg1"/>
                </a:solidFill>
              </a:rPr>
              <a:t>3D Printed Medical Devices + OS Hardware / Software</a:t>
            </a:r>
            <a:endParaRPr lang="en-US" sz="2000" dirty="0" smtClean="0">
              <a:solidFill>
                <a:schemeClr val="bg1"/>
              </a:solidFill>
            </a:endParaRPr>
          </a:p>
        </p:txBody>
      </p:sp>
      <p:pic>
        <p:nvPicPr>
          <p:cNvPr id="22532" name="Picture 4" descr="http://upload.wikimedia.org/wikipedia/commons/3/3d/RaspberryP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3511153"/>
            <a:ext cx="5020865" cy="33468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Shoumen\Desktop\h_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10000"/>
            <a:ext cx="4572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guidelinemedical.com/wp-content/uploads/2013/10/bioprint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1247774"/>
            <a:ext cx="5410200" cy="24098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419600" y="3657600"/>
            <a:ext cx="1524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534" name="Picture 6" descr="http://4.bp.blogspot.com/-JgOm0qPAEkw/UOLgK2rdMdI/AAAAAAAAAIo/5dF8z3SmX_s/s1600/pi_wallpap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91500" y="6322219"/>
            <a:ext cx="952500" cy="535781"/>
          </a:xfrm>
          <a:prstGeom prst="rect">
            <a:avLst/>
          </a:prstGeom>
          <a:noFill/>
          <a:extLst>
            <a:ext uri="{909E8E84-426E-40DD-AFC4-6F175D3DCCD1}">
              <a14:hiddenFill xmlns:a14="http://schemas.microsoft.com/office/drawing/2010/main">
                <a:solidFill>
                  <a:srgbClr val="FFFFFF"/>
                </a:solidFill>
              </a14:hiddenFill>
            </a:ext>
          </a:extLst>
        </p:spPr>
      </p:pic>
      <p:pic>
        <p:nvPicPr>
          <p:cNvPr id="22536" name="Picture 8" descr="http://www.varesano.net/files/arduino_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62400" y="6248400"/>
            <a:ext cx="6096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2538" name="Picture 10" descr="http://4.bp.blogspot.com/-xWdswCZkU2w/UJVLZ8XigsI/AAAAAAAAAXE/UntcF8CQZ9U/s1600/arduino-inside6.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4800" y="1981200"/>
            <a:ext cx="1219200" cy="1090612"/>
          </a:xfrm>
          <a:prstGeom prst="rect">
            <a:avLst/>
          </a:prstGeom>
          <a:noFill/>
          <a:extLst>
            <a:ext uri="{909E8E84-426E-40DD-AFC4-6F175D3DCCD1}">
              <a14:hiddenFill xmlns:a14="http://schemas.microsoft.com/office/drawing/2010/main">
                <a:solidFill>
                  <a:srgbClr val="FFFFFF"/>
                </a:solidFill>
              </a14:hiddenFill>
            </a:ext>
          </a:extLst>
        </p:spPr>
      </p:pic>
      <p:pic>
        <p:nvPicPr>
          <p:cNvPr id="22540" name="Picture 12" descr="http://store.arduino.cc/home_grid_images/Arduino_at_Heart.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20000" y="2057400"/>
            <a:ext cx="1190625" cy="892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90670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Proprietary Healthcare Systems ?</a:t>
            </a:r>
            <a:endParaRPr lang="en-US" dirty="0"/>
          </a:p>
        </p:txBody>
      </p:sp>
      <p:sp>
        <p:nvSpPr>
          <p:cNvPr id="3" name="Subtitle 2"/>
          <p:cNvSpPr>
            <a:spLocks noGrp="1"/>
          </p:cNvSpPr>
          <p:nvPr>
            <p:ph type="subTitle" idx="1"/>
          </p:nvPr>
        </p:nvSpPr>
        <p:spPr/>
        <p:txBody>
          <a:bodyPr/>
          <a:lstStyle/>
          <a:p>
            <a:r>
              <a:rPr lang="en-US" dirty="0" smtClean="0"/>
              <a:t>EHR, EMR, Data Silos and</a:t>
            </a:r>
          </a:p>
          <a:p>
            <a:r>
              <a:rPr lang="en-US" dirty="0" smtClean="0"/>
              <a:t>Medication Reconciliation </a:t>
            </a:r>
            <a:endParaRPr lang="en-US" dirty="0"/>
          </a:p>
        </p:txBody>
      </p:sp>
    </p:spTree>
    <p:extLst>
      <p:ext uri="{BB962C8B-B14F-4D97-AF65-F5344CB8AC3E}">
        <p14:creationId xmlns:p14="http://schemas.microsoft.com/office/powerpoint/2010/main" val="386163495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362075"/>
            <a:ext cx="9144000" cy="5495925"/>
          </a:xfrm>
          <a:prstGeom prst="rect">
            <a:avLst/>
          </a:prstGeom>
        </p:spPr>
      </p:pic>
      <p:sp>
        <p:nvSpPr>
          <p:cNvPr id="3" name="TextBox 2"/>
          <p:cNvSpPr txBox="1"/>
          <p:nvPr/>
        </p:nvSpPr>
        <p:spPr>
          <a:xfrm>
            <a:off x="76200" y="6400800"/>
            <a:ext cx="4070666" cy="369332"/>
          </a:xfrm>
          <a:prstGeom prst="rect">
            <a:avLst/>
          </a:prstGeom>
          <a:noFill/>
          <a:ln>
            <a:solidFill>
              <a:schemeClr val="bg1">
                <a:lumMod val="50000"/>
              </a:schemeClr>
            </a:solidFill>
          </a:ln>
        </p:spPr>
        <p:txBody>
          <a:bodyPr wrap="none" rtlCol="0">
            <a:spAutoFit/>
          </a:bodyPr>
          <a:lstStyle/>
          <a:p>
            <a:r>
              <a:rPr lang="en-US" dirty="0">
                <a:solidFill>
                  <a:schemeClr val="bg1">
                    <a:lumMod val="50000"/>
                  </a:schemeClr>
                </a:solidFill>
              </a:rPr>
              <a:t>www.youtube.com/watch?v=YoSxlKl0pCo</a:t>
            </a:r>
          </a:p>
        </p:txBody>
      </p:sp>
      <p:sp>
        <p:nvSpPr>
          <p:cNvPr id="4" name="Text Placeholder 2"/>
          <p:cNvSpPr txBox="1">
            <a:spLocks/>
          </p:cNvSpPr>
          <p:nvPr/>
        </p:nvSpPr>
        <p:spPr>
          <a:xfrm>
            <a:off x="0" y="0"/>
            <a:ext cx="9144000" cy="609600"/>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en-US" sz="2400" dirty="0" smtClean="0">
                <a:latin typeface="Calibri Light" panose="020F0302020204030204" pitchFamily="34" charset="0"/>
              </a:rPr>
              <a:t>PHARMACEUTICAL CONVERGENCE : MEDICATION RECONCILIATION LIST ?</a:t>
            </a:r>
            <a:endParaRPr lang="en-US" sz="2400" dirty="0">
              <a:latin typeface="Calibri Light" panose="020F0302020204030204" pitchFamily="34" charset="0"/>
            </a:endParaRPr>
          </a:p>
        </p:txBody>
      </p:sp>
    </p:spTree>
    <p:extLst>
      <p:ext uri="{BB962C8B-B14F-4D97-AF65-F5344CB8AC3E}">
        <p14:creationId xmlns:p14="http://schemas.microsoft.com/office/powerpoint/2010/main" val="201578508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5800"/>
            <a:ext cx="7772400" cy="1470025"/>
          </a:xfrm>
        </p:spPr>
        <p:txBody>
          <a:bodyPr/>
          <a:lstStyle/>
          <a:p>
            <a:r>
              <a:rPr lang="en-US" dirty="0" smtClean="0"/>
              <a:t>Role of ONC FHA US HHS ?</a:t>
            </a:r>
            <a:endParaRPr lang="en-US" dirty="0"/>
          </a:p>
        </p:txBody>
      </p:sp>
      <p:pic>
        <p:nvPicPr>
          <p:cNvPr id="8194" name="Picture 2" descr="https://pbs.twimg.com/profile_images/473155334039539712/pb7WoYfu.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0175" y="2590800"/>
            <a:ext cx="3806825" cy="3581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00600" y="5943600"/>
            <a:ext cx="1719381" cy="307777"/>
          </a:xfrm>
          <a:prstGeom prst="rect">
            <a:avLst/>
          </a:prstGeom>
          <a:noFill/>
        </p:spPr>
        <p:txBody>
          <a:bodyPr wrap="none" rtlCol="0">
            <a:spAutoFit/>
          </a:bodyPr>
          <a:lstStyle/>
          <a:p>
            <a:r>
              <a:rPr lang="en-US" sz="1400" dirty="0" smtClean="0">
                <a:solidFill>
                  <a:schemeClr val="bg1"/>
                </a:solidFill>
              </a:rPr>
              <a:t>Karen </a:t>
            </a:r>
            <a:r>
              <a:rPr lang="en-US" sz="1400" dirty="0" err="1" smtClean="0">
                <a:solidFill>
                  <a:schemeClr val="bg1"/>
                </a:solidFill>
              </a:rPr>
              <a:t>Desalvo</a:t>
            </a:r>
            <a:r>
              <a:rPr lang="en-US" sz="1400" dirty="0" smtClean="0">
                <a:solidFill>
                  <a:schemeClr val="bg1"/>
                </a:solidFill>
              </a:rPr>
              <a:t>. OASH</a:t>
            </a:r>
            <a:endParaRPr lang="en-US" sz="1400" dirty="0">
              <a:solidFill>
                <a:schemeClr val="bg1"/>
              </a:solidFill>
            </a:endParaRPr>
          </a:p>
        </p:txBody>
      </p:sp>
    </p:spTree>
    <p:extLst>
      <p:ext uri="{BB962C8B-B14F-4D97-AF65-F5344CB8AC3E}">
        <p14:creationId xmlns:p14="http://schemas.microsoft.com/office/powerpoint/2010/main" val="58520069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58000"/>
          </a:xfrm>
          <a:prstGeom prst="rect">
            <a:avLst/>
          </a:prstGeom>
        </p:spPr>
      </p:pic>
    </p:spTree>
    <p:extLst>
      <p:ext uri="{BB962C8B-B14F-4D97-AF65-F5344CB8AC3E}">
        <p14:creationId xmlns:p14="http://schemas.microsoft.com/office/powerpoint/2010/main" val="276595801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762000" y="1143000"/>
            <a:ext cx="7525774" cy="6507162"/>
          </a:xfrm>
        </p:spPr>
        <p:txBody>
          <a:bodyPr>
            <a:normAutofit/>
          </a:bodyPr>
          <a:lstStyle/>
          <a:p>
            <a:pPr>
              <a:lnSpc>
                <a:spcPct val="170000"/>
              </a:lnSpc>
            </a:pPr>
            <a:r>
              <a:rPr lang="en-US" sz="2800" dirty="0" smtClean="0">
                <a:ea typeface="ＭＳ Ｐゴシック" pitchFamily="-108" charset="-128"/>
                <a:cs typeface="ＭＳ Ｐゴシック" pitchFamily="-108" charset="-128"/>
              </a:rPr>
              <a:t>Multilevel Decision Support Systems</a:t>
            </a:r>
          </a:p>
          <a:p>
            <a:pPr>
              <a:lnSpc>
                <a:spcPct val="170000"/>
              </a:lnSpc>
            </a:pPr>
            <a:r>
              <a:rPr lang="en-US" sz="2800" dirty="0" smtClean="0">
                <a:ea typeface="ＭＳ Ｐゴシック" pitchFamily="-108" charset="-128"/>
                <a:cs typeface="ＭＳ Ｐゴシック" pitchFamily="-108" charset="-128"/>
              </a:rPr>
              <a:t>Security and Privacy Regulatory Policies</a:t>
            </a:r>
          </a:p>
          <a:p>
            <a:pPr>
              <a:lnSpc>
                <a:spcPct val="170000"/>
              </a:lnSpc>
            </a:pPr>
            <a:r>
              <a:rPr lang="en-US" sz="2800" dirty="0" smtClean="0">
                <a:ea typeface="ＭＳ Ｐゴシック" pitchFamily="-108" charset="-128"/>
                <a:cs typeface="ＭＳ Ｐゴシック" pitchFamily="-108" charset="-128"/>
              </a:rPr>
              <a:t>Sensors, Tracking and Communication</a:t>
            </a:r>
          </a:p>
          <a:p>
            <a:pPr>
              <a:lnSpc>
                <a:spcPct val="170000"/>
              </a:lnSpc>
            </a:pPr>
            <a:r>
              <a:rPr lang="en-US" sz="2800" dirty="0" smtClean="0">
                <a:ea typeface="ＭＳ Ｐゴシック" pitchFamily="-108" charset="-128"/>
                <a:cs typeface="ＭＳ Ｐゴシック" pitchFamily="-108" charset="-128"/>
              </a:rPr>
              <a:t>Ontologies for Objects and Events</a:t>
            </a:r>
          </a:p>
          <a:p>
            <a:pPr>
              <a:lnSpc>
                <a:spcPct val="170000"/>
              </a:lnSpc>
            </a:pPr>
            <a:r>
              <a:rPr lang="en-US" sz="2800" dirty="0" smtClean="0">
                <a:ea typeface="ＭＳ Ｐゴシック" pitchFamily="-108" charset="-128"/>
                <a:cs typeface="ＭＳ Ｐゴシック" pitchFamily="-108" charset="-128"/>
              </a:rPr>
              <a:t>Predictive Analytics</a:t>
            </a:r>
          </a:p>
          <a:p>
            <a:pPr>
              <a:lnSpc>
                <a:spcPct val="170000"/>
              </a:lnSpc>
            </a:pPr>
            <a:r>
              <a:rPr lang="en-US" sz="2800" dirty="0" smtClean="0">
                <a:ea typeface="ＭＳ Ｐゴシック" pitchFamily="-108" charset="-128"/>
                <a:cs typeface="ＭＳ Ｐゴシック" pitchFamily="-108" charset="-128"/>
              </a:rPr>
              <a:t>Data Mining and Pattern Identification</a:t>
            </a:r>
          </a:p>
          <a:p>
            <a:pPr>
              <a:lnSpc>
                <a:spcPct val="170000"/>
              </a:lnSpc>
            </a:pPr>
            <a:r>
              <a:rPr lang="en-US" sz="2800" dirty="0" smtClean="0">
                <a:ea typeface="ＭＳ Ｐゴシック" pitchFamily="-108" charset="-128"/>
                <a:cs typeface="ＭＳ Ｐゴシック" pitchFamily="-108" charset="-128"/>
              </a:rPr>
              <a:t>Architecture for Storage and Services</a:t>
            </a:r>
          </a:p>
          <a:p>
            <a:pPr>
              <a:lnSpc>
                <a:spcPct val="170000"/>
              </a:lnSpc>
            </a:pPr>
            <a:endParaRPr lang="en-US" sz="2800" dirty="0" smtClean="0">
              <a:ea typeface="ＭＳ Ｐゴシック" pitchFamily="-108" charset="-128"/>
              <a:cs typeface="ＭＳ Ｐゴシック" pitchFamily="-108" charset="-128"/>
            </a:endParaRPr>
          </a:p>
          <a:p>
            <a:pPr>
              <a:lnSpc>
                <a:spcPct val="170000"/>
              </a:lnSpc>
            </a:pPr>
            <a:endParaRPr lang="en-US" sz="2800" dirty="0" smtClean="0">
              <a:ea typeface="ＭＳ Ｐゴシック" pitchFamily="-108" charset="-128"/>
              <a:cs typeface="ＭＳ Ｐゴシック" pitchFamily="-108" charset="-128"/>
            </a:endParaRPr>
          </a:p>
          <a:p>
            <a:pPr>
              <a:lnSpc>
                <a:spcPct val="170000"/>
              </a:lnSpc>
            </a:pPr>
            <a:endParaRPr lang="en-US" sz="2800" dirty="0" smtClean="0">
              <a:ea typeface="ＭＳ Ｐゴシック" pitchFamily="-108" charset="-128"/>
              <a:cs typeface="ＭＳ Ｐゴシック" pitchFamily="-108" charset="-128"/>
            </a:endParaRPr>
          </a:p>
        </p:txBody>
      </p:sp>
      <p:sp>
        <p:nvSpPr>
          <p:cNvPr id="3" name="Title 2"/>
          <p:cNvSpPr>
            <a:spLocks noGrp="1"/>
          </p:cNvSpPr>
          <p:nvPr>
            <p:ph type="title"/>
          </p:nvPr>
        </p:nvSpPr>
        <p:spPr>
          <a:xfrm>
            <a:off x="0" y="0"/>
            <a:ext cx="9144000" cy="1143000"/>
          </a:xfrm>
        </p:spPr>
        <p:style>
          <a:lnRef idx="0">
            <a:schemeClr val="accent1"/>
          </a:lnRef>
          <a:fillRef idx="3">
            <a:schemeClr val="accent1"/>
          </a:fillRef>
          <a:effectRef idx="3">
            <a:schemeClr val="accent1"/>
          </a:effectRef>
          <a:fontRef idx="minor">
            <a:schemeClr val="lt1"/>
          </a:fontRef>
        </p:style>
        <p:txBody>
          <a:bodyPr>
            <a:normAutofit/>
          </a:bodyPr>
          <a:lstStyle/>
          <a:p>
            <a:r>
              <a:rPr lang="en-US" sz="3300" dirty="0" smtClean="0"/>
              <a:t>ONC FHA US HHS ? Standards and Interoperability ?</a:t>
            </a:r>
            <a:endParaRPr lang="en-US" sz="3300" dirty="0"/>
          </a:p>
        </p:txBody>
      </p:sp>
    </p:spTree>
    <p:extLst>
      <p:ext uri="{BB962C8B-B14F-4D97-AF65-F5344CB8AC3E}">
        <p14:creationId xmlns:p14="http://schemas.microsoft.com/office/powerpoint/2010/main" val="1069471635"/>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781800"/>
          </a:xfrm>
          <a:prstGeom prst="rect">
            <a:avLst/>
          </a:prstGeom>
        </p:spPr>
      </p:pic>
      <p:sp>
        <p:nvSpPr>
          <p:cNvPr id="3" name="TextBox 2"/>
          <p:cNvSpPr txBox="1"/>
          <p:nvPr/>
        </p:nvSpPr>
        <p:spPr>
          <a:xfrm>
            <a:off x="0" y="6581001"/>
            <a:ext cx="4029886" cy="276999"/>
          </a:xfrm>
          <a:prstGeom prst="rect">
            <a:avLst/>
          </a:prstGeom>
          <a:noFill/>
        </p:spPr>
        <p:txBody>
          <a:bodyPr wrap="none" rtlCol="0">
            <a:spAutoFit/>
          </a:bodyPr>
          <a:lstStyle/>
          <a:p>
            <a:r>
              <a:rPr lang="en-US" sz="1200" dirty="0" smtClean="0"/>
              <a:t>www.uthouston.edu/sbmi/faculty-and-staff/amy-franklin.htm</a:t>
            </a:r>
            <a:endParaRPr lang="en-US" sz="1200" dirty="0"/>
          </a:p>
        </p:txBody>
      </p:sp>
    </p:spTree>
    <p:extLst>
      <p:ext uri="{BB962C8B-B14F-4D97-AF65-F5344CB8AC3E}">
        <p14:creationId xmlns:p14="http://schemas.microsoft.com/office/powerpoint/2010/main" val="205823941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1" cy="6858000"/>
          </a:xfrm>
          <a:prstGeom prst="rect">
            <a:avLst/>
          </a:prstGeom>
        </p:spPr>
      </p:pic>
      <p:sp>
        <p:nvSpPr>
          <p:cNvPr id="3" name="TextBox 2"/>
          <p:cNvSpPr txBox="1"/>
          <p:nvPr/>
        </p:nvSpPr>
        <p:spPr>
          <a:xfrm>
            <a:off x="7414039" y="6334780"/>
            <a:ext cx="1729961" cy="523220"/>
          </a:xfrm>
          <a:prstGeom prst="rect">
            <a:avLst/>
          </a:prstGeom>
          <a:solidFill>
            <a:schemeClr val="bg1"/>
          </a:solidFill>
          <a:ln>
            <a:noFill/>
          </a:ln>
        </p:spPr>
        <p:txBody>
          <a:bodyPr wrap="none" rtlCol="0">
            <a:spAutoFit/>
          </a:bodyPr>
          <a:lstStyle/>
          <a:p>
            <a:pPr algn="r"/>
            <a:r>
              <a:rPr lang="en-US" sz="1400" b="1" dirty="0" smtClean="0"/>
              <a:t>Joe </a:t>
            </a:r>
            <a:r>
              <a:rPr lang="en-US" sz="1400" b="1" dirty="0" err="1" smtClean="0"/>
              <a:t>Bormel</a:t>
            </a:r>
            <a:r>
              <a:rPr lang="en-US" sz="1400" b="1" dirty="0"/>
              <a:t> </a:t>
            </a:r>
            <a:r>
              <a:rPr lang="en-US" sz="1400" b="1" dirty="0" smtClean="0"/>
              <a:t>MD MPH</a:t>
            </a:r>
          </a:p>
          <a:p>
            <a:pPr algn="r"/>
            <a:r>
              <a:rPr lang="en-US" sz="1400" b="1" dirty="0" smtClean="0"/>
              <a:t>jbormel@gmail.com</a:t>
            </a:r>
            <a:endParaRPr lang="en-US" sz="1400" b="1" dirty="0"/>
          </a:p>
        </p:txBody>
      </p:sp>
    </p:spTree>
    <p:extLst>
      <p:ext uri="{BB962C8B-B14F-4D97-AF65-F5344CB8AC3E}">
        <p14:creationId xmlns:p14="http://schemas.microsoft.com/office/powerpoint/2010/main" val="1012730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09600"/>
            <a:ext cx="9144000" cy="6019800"/>
          </a:xfrm>
          <a:prstGeom prst="rect">
            <a:avLst/>
          </a:prstGeom>
        </p:spPr>
      </p:pic>
      <p:sp>
        <p:nvSpPr>
          <p:cNvPr id="3" name="TextBox 2"/>
          <p:cNvSpPr txBox="1"/>
          <p:nvPr/>
        </p:nvSpPr>
        <p:spPr>
          <a:xfrm>
            <a:off x="-76200" y="6565612"/>
            <a:ext cx="9310947" cy="292388"/>
          </a:xfrm>
          <a:prstGeom prst="rect">
            <a:avLst/>
          </a:prstGeom>
          <a:noFill/>
        </p:spPr>
        <p:txBody>
          <a:bodyPr wrap="none" rtlCol="0">
            <a:spAutoFit/>
          </a:bodyPr>
          <a:lstStyle/>
          <a:p>
            <a:r>
              <a:rPr lang="en-US" sz="1300" dirty="0">
                <a:solidFill>
                  <a:schemeClr val="bg1">
                    <a:lumMod val="50000"/>
                  </a:schemeClr>
                </a:solidFill>
              </a:rPr>
              <a:t>http://www.cisco.com/c/en/us/solutions/collateral/service-provider/ip-ngn-ip-next-generation-network/white_paper_c11-481360.pdf</a:t>
            </a:r>
          </a:p>
        </p:txBody>
      </p:sp>
      <p:sp>
        <p:nvSpPr>
          <p:cNvPr id="4" name="Rectangle 3"/>
          <p:cNvSpPr/>
          <p:nvPr/>
        </p:nvSpPr>
        <p:spPr>
          <a:xfrm>
            <a:off x="0" y="0"/>
            <a:ext cx="9144000" cy="6096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300" dirty="0" smtClean="0">
                <a:latin typeface="Calibri Light" panose="020F0302020204030204" pitchFamily="34" charset="0"/>
              </a:rPr>
              <a:t>DAWN OF THE HELLABYTE ERA ● GLOBAL IP TRAFFIC</a:t>
            </a:r>
            <a:endParaRPr lang="en-US" sz="3300" dirty="0">
              <a:latin typeface="Calibri Light" panose="020F0302020204030204" pitchFamily="34" charset="0"/>
            </a:endParaRPr>
          </a:p>
        </p:txBody>
      </p:sp>
    </p:spTree>
    <p:extLst>
      <p:ext uri="{BB962C8B-B14F-4D97-AF65-F5344CB8AC3E}">
        <p14:creationId xmlns:p14="http://schemas.microsoft.com/office/powerpoint/2010/main" val="44617404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964" name="Picture 4"/>
          <p:cNvPicPr>
            <a:picLocks noChangeAspect="1" noChangeArrowheads="1"/>
          </p:cNvPicPr>
          <p:nvPr/>
        </p:nvPicPr>
        <p:blipFill>
          <a:blip r:embed="rId3"/>
          <a:srcRect t="6250" r="6250"/>
          <a:stretch>
            <a:fillRect/>
          </a:stretch>
        </p:blipFill>
        <p:spPr bwMode="auto">
          <a:xfrm>
            <a:off x="0" y="0"/>
            <a:ext cx="9144000" cy="6858000"/>
          </a:xfrm>
          <a:prstGeom prst="rect">
            <a:avLst/>
          </a:prstGeom>
          <a:noFill/>
          <a:ln w="9525">
            <a:noFill/>
            <a:miter lim="800000"/>
            <a:headEnd/>
            <a:tailEnd/>
          </a:ln>
        </p:spPr>
      </p:pic>
      <p:sp>
        <p:nvSpPr>
          <p:cNvPr id="95237" name="Rectangle 5"/>
          <p:cNvSpPr>
            <a:spLocks noChangeArrowheads="1"/>
          </p:cNvSpPr>
          <p:nvPr/>
        </p:nvSpPr>
        <p:spPr bwMode="auto">
          <a:xfrm>
            <a:off x="0" y="0"/>
            <a:ext cx="9144000" cy="5334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nchor="ctr">
            <a:prstTxWarp prst="textNoShape">
              <a:avLst/>
            </a:prstTxWarp>
          </a:bodyPr>
          <a:lstStyle/>
          <a:p>
            <a:pPr algn="r" eaLnBrk="1" hangingPunct="1"/>
            <a:r>
              <a:rPr lang="en-US" sz="3200" i="0" dirty="0">
                <a:solidFill>
                  <a:srgbClr val="FFFFFF"/>
                </a:solidFill>
                <a:latin typeface="Calibri Light" panose="020F0302020204030204" pitchFamily="34" charset="0"/>
              </a:rPr>
              <a:t>Operating Room: Today</a:t>
            </a:r>
          </a:p>
        </p:txBody>
      </p:sp>
    </p:spTree>
    <p:extLst>
      <p:ext uri="{BB962C8B-B14F-4D97-AF65-F5344CB8AC3E}">
        <p14:creationId xmlns:p14="http://schemas.microsoft.com/office/powerpoint/2010/main" val="2782252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680964"/>
                                        </p:tgtEl>
                                        <p:attrNameLst>
                                          <p:attrName>style.visibility</p:attrName>
                                        </p:attrNameLst>
                                      </p:cBhvr>
                                      <p:to>
                                        <p:strVal val="visible"/>
                                      </p:to>
                                    </p:set>
                                    <p:anim calcmode="lin" valueType="num">
                                      <p:cBhvr additive="base">
                                        <p:cTn id="7" dur="500" fill="hold"/>
                                        <p:tgtEl>
                                          <p:spTgt spid="680964"/>
                                        </p:tgtEl>
                                        <p:attrNameLst>
                                          <p:attrName>ppt_x</p:attrName>
                                        </p:attrNameLst>
                                      </p:cBhvr>
                                      <p:tavLst>
                                        <p:tav tm="0">
                                          <p:val>
                                            <p:strVal val="1+#ppt_w/2"/>
                                          </p:val>
                                        </p:tav>
                                        <p:tav tm="100000">
                                          <p:val>
                                            <p:strVal val="#ppt_x"/>
                                          </p:val>
                                        </p:tav>
                                      </p:tavLst>
                                    </p:anim>
                                    <p:anim calcmode="lin" valueType="num">
                                      <p:cBhvr additive="base">
                                        <p:cTn id="8" dur="500" fill="hold"/>
                                        <p:tgtEl>
                                          <p:spTgt spid="68096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Orf-overview"/>
          <p:cNvPicPr>
            <a:picLocks noChangeAspect="1" noChangeArrowheads="1"/>
          </p:cNvPicPr>
          <p:nvPr/>
        </p:nvPicPr>
        <p:blipFill>
          <a:blip r:embed="rId3"/>
          <a:srcRect l="4546" t="4477" r="4546" b="4477"/>
          <a:stretch>
            <a:fillRect/>
          </a:stretch>
        </p:blipFill>
        <p:spPr bwMode="auto">
          <a:xfrm>
            <a:off x="0" y="627182"/>
            <a:ext cx="9144000" cy="7145218"/>
          </a:xfrm>
          <a:prstGeom prst="rect">
            <a:avLst/>
          </a:prstGeom>
          <a:noFill/>
          <a:ln w="9525">
            <a:noFill/>
            <a:miter lim="800000"/>
            <a:headEnd/>
            <a:tailEnd/>
          </a:ln>
        </p:spPr>
      </p:pic>
      <p:sp>
        <p:nvSpPr>
          <p:cNvPr id="6" name="Rectangle 5"/>
          <p:cNvSpPr>
            <a:spLocks noChangeArrowheads="1"/>
          </p:cNvSpPr>
          <p:nvPr/>
        </p:nvSpPr>
        <p:spPr bwMode="auto">
          <a:xfrm>
            <a:off x="0" y="0"/>
            <a:ext cx="9144000" cy="5334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nchor="ctr">
            <a:prstTxWarp prst="textNoShape">
              <a:avLst/>
            </a:prstTxWarp>
          </a:bodyPr>
          <a:lstStyle/>
          <a:p>
            <a:pPr algn="ctr" eaLnBrk="1" hangingPunct="1"/>
            <a:r>
              <a:rPr lang="en-US" sz="3200" i="0" dirty="0">
                <a:solidFill>
                  <a:srgbClr val="FFFFFF"/>
                </a:solidFill>
                <a:latin typeface="Calibri Light" panose="020F0302020204030204" pitchFamily="34" charset="0"/>
              </a:rPr>
              <a:t>Operating </a:t>
            </a:r>
            <a:r>
              <a:rPr lang="en-US" sz="3200" i="0" dirty="0" smtClean="0">
                <a:solidFill>
                  <a:srgbClr val="FFFFFF"/>
                </a:solidFill>
                <a:latin typeface="Calibri Light" panose="020F0302020204030204" pitchFamily="34" charset="0"/>
              </a:rPr>
              <a:t>Room</a:t>
            </a:r>
            <a:r>
              <a:rPr lang="en-US" sz="3200" dirty="0">
                <a:solidFill>
                  <a:srgbClr val="FFFFFF"/>
                </a:solidFill>
                <a:latin typeface="Calibri Light" panose="020F0302020204030204" pitchFamily="34" charset="0"/>
              </a:rPr>
              <a:t> </a:t>
            </a:r>
            <a:r>
              <a:rPr lang="en-US" sz="3200" dirty="0" smtClean="0">
                <a:solidFill>
                  <a:srgbClr val="FFFFFF"/>
                </a:solidFill>
                <a:latin typeface="Calibri Light" panose="020F0302020204030204" pitchFamily="34" charset="0"/>
              </a:rPr>
              <a:t>of the Future - </a:t>
            </a:r>
            <a:r>
              <a:rPr lang="en-US" sz="3200" dirty="0" err="1" smtClean="0">
                <a:solidFill>
                  <a:srgbClr val="FFFFFF"/>
                </a:solidFill>
                <a:latin typeface="Calibri Light" panose="020F0302020204030204" pitchFamily="34" charset="0"/>
              </a:rPr>
              <a:t>Dr</a:t>
            </a:r>
            <a:r>
              <a:rPr lang="en-US" sz="3200" dirty="0" smtClean="0">
                <a:solidFill>
                  <a:srgbClr val="FFFFFF"/>
                </a:solidFill>
                <a:latin typeface="Calibri Light" panose="020F0302020204030204" pitchFamily="34" charset="0"/>
              </a:rPr>
              <a:t> Julian Goldman MD</a:t>
            </a:r>
            <a:endParaRPr lang="en-US" sz="3200" i="0" dirty="0">
              <a:solidFill>
                <a:srgbClr val="FFFFFF"/>
              </a:solidFill>
              <a:latin typeface="Calibri Light" panose="020F0302020204030204" pitchFamily="34" charset="0"/>
            </a:endParaRPr>
          </a:p>
        </p:txBody>
      </p:sp>
      <p:sp>
        <p:nvSpPr>
          <p:cNvPr id="2" name="TextBox 1"/>
          <p:cNvSpPr txBox="1"/>
          <p:nvPr/>
        </p:nvSpPr>
        <p:spPr>
          <a:xfrm>
            <a:off x="0" y="6317159"/>
            <a:ext cx="9144000" cy="646331"/>
          </a:xfrm>
          <a:prstGeom prst="rect">
            <a:avLst/>
          </a:prstGeom>
          <a:solidFill>
            <a:schemeClr val="bg1"/>
          </a:solidFill>
        </p:spPr>
        <p:txBody>
          <a:bodyPr wrap="square" rtlCol="0">
            <a:spAutoFit/>
          </a:bodyPr>
          <a:lstStyle/>
          <a:p>
            <a:r>
              <a:rPr lang="en-US" sz="3600" b="1" spc="300" dirty="0" smtClean="0">
                <a:latin typeface="Lucida Handwriting" panose="03010101010101010101" pitchFamily="66" charset="0"/>
              </a:rPr>
              <a:t>Ascent of the Wireless Hospital</a:t>
            </a:r>
            <a:endParaRPr lang="en-US" sz="3600" b="1" spc="300" dirty="0">
              <a:latin typeface="Lucida Handwriting" panose="03010101010101010101" pitchFamily="66" charset="0"/>
            </a:endParaRPr>
          </a:p>
        </p:txBody>
      </p:sp>
    </p:spTree>
    <p:extLst>
      <p:ext uri="{BB962C8B-B14F-4D97-AF65-F5344CB8AC3E}">
        <p14:creationId xmlns:p14="http://schemas.microsoft.com/office/powerpoint/2010/main" val="290385084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engineering.missouri.edu/wp-content/uploads/australian-cloudy-sk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01" y="0"/>
            <a:ext cx="9220601" cy="830997"/>
          </a:xfrm>
          <a:prstGeom prst="rect">
            <a:avLst/>
          </a:prstGeom>
          <a:noFill/>
        </p:spPr>
        <p:txBody>
          <a:bodyPr wrap="none" rtlCol="0">
            <a:spAutoFit/>
          </a:bodyPr>
          <a:lstStyle/>
          <a:p>
            <a:r>
              <a:rPr lang="en-US" sz="4800" dirty="0" smtClean="0">
                <a:solidFill>
                  <a:schemeClr val="bg1"/>
                </a:solidFill>
                <a:latin typeface="Calibri Light" panose="020F0302020204030204" pitchFamily="34" charset="0"/>
              </a:rPr>
              <a:t>Data of Things  –  Forecast  –  Cloudy</a:t>
            </a:r>
            <a:endParaRPr lang="en-US" sz="4800" dirty="0">
              <a:solidFill>
                <a:schemeClr val="bg1"/>
              </a:solidFill>
              <a:latin typeface="Calibri Light" panose="020F0302020204030204" pitchFamily="34" charset="0"/>
            </a:endParaRPr>
          </a:p>
        </p:txBody>
      </p:sp>
      <p:sp>
        <p:nvSpPr>
          <p:cNvPr id="4" name="TextBox 3"/>
          <p:cNvSpPr txBox="1"/>
          <p:nvPr/>
        </p:nvSpPr>
        <p:spPr>
          <a:xfrm>
            <a:off x="857414" y="6027003"/>
            <a:ext cx="7448386" cy="830997"/>
          </a:xfrm>
          <a:prstGeom prst="rect">
            <a:avLst/>
          </a:prstGeom>
          <a:noFill/>
        </p:spPr>
        <p:txBody>
          <a:bodyPr wrap="none" rtlCol="0">
            <a:spAutoFit/>
          </a:bodyPr>
          <a:lstStyle/>
          <a:p>
            <a:pPr algn="ctr"/>
            <a:r>
              <a:rPr lang="en-US" sz="4800" dirty="0" smtClean="0">
                <a:solidFill>
                  <a:schemeClr val="bg1"/>
                </a:solidFill>
                <a:latin typeface="Calibri Light" panose="020F0302020204030204" pitchFamily="34" charset="0"/>
              </a:rPr>
              <a:t>Building Castles in the Cloud</a:t>
            </a:r>
            <a:endParaRPr lang="en-US" sz="4800" dirty="0">
              <a:solidFill>
                <a:schemeClr val="bg1"/>
              </a:solidFill>
              <a:latin typeface="Calibri Light" panose="020F0302020204030204" pitchFamily="34" charset="0"/>
            </a:endParaRPr>
          </a:p>
        </p:txBody>
      </p:sp>
    </p:spTree>
    <p:extLst>
      <p:ext uri="{BB962C8B-B14F-4D97-AF65-F5344CB8AC3E}">
        <p14:creationId xmlns:p14="http://schemas.microsoft.com/office/powerpoint/2010/main" val="3400111180"/>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237357"/>
            <a:ext cx="6494470" cy="6001643"/>
          </a:xfrm>
          <a:prstGeom prst="rect">
            <a:avLst/>
          </a:prstGeom>
          <a:noFill/>
        </p:spPr>
        <p:txBody>
          <a:bodyPr wrap="square" rtlCol="0">
            <a:spAutoFit/>
          </a:bodyPr>
          <a:lstStyle/>
          <a:p>
            <a:r>
              <a:rPr lang="en-US" sz="3200" dirty="0" smtClean="0">
                <a:solidFill>
                  <a:schemeClr val="bg1"/>
                </a:solidFill>
              </a:rPr>
              <a:t>● Vision, Mission and Opportunities</a:t>
            </a:r>
          </a:p>
          <a:p>
            <a:r>
              <a:rPr lang="en-US" sz="3200" dirty="0">
                <a:solidFill>
                  <a:schemeClr val="bg1"/>
                </a:solidFill>
              </a:rPr>
              <a:t>	</a:t>
            </a:r>
            <a:r>
              <a:rPr lang="en-US" sz="3200" b="1" dirty="0">
                <a:solidFill>
                  <a:schemeClr val="bg1"/>
                </a:solidFill>
                <a:sym typeface="Wingdings 2" panose="05020102010507070707" pitchFamily="18" charset="2"/>
              </a:rPr>
              <a:t> </a:t>
            </a:r>
            <a:endParaRPr lang="en-US" sz="3200" dirty="0" smtClean="0">
              <a:solidFill>
                <a:schemeClr val="bg1"/>
              </a:solidFill>
            </a:endParaRPr>
          </a:p>
          <a:p>
            <a:endParaRPr lang="en-US" sz="3200" dirty="0" smtClean="0">
              <a:solidFill>
                <a:schemeClr val="bg1"/>
              </a:solidFill>
            </a:endParaRPr>
          </a:p>
          <a:p>
            <a:r>
              <a:rPr lang="en-US" sz="3200" dirty="0">
                <a:solidFill>
                  <a:schemeClr val="bg1"/>
                </a:solidFill>
              </a:rPr>
              <a:t>● </a:t>
            </a:r>
            <a:r>
              <a:rPr lang="en-US" sz="3200" dirty="0" smtClean="0">
                <a:solidFill>
                  <a:schemeClr val="bg1"/>
                </a:solidFill>
              </a:rPr>
              <a:t> Challenges</a:t>
            </a:r>
          </a:p>
          <a:p>
            <a:r>
              <a:rPr lang="en-US" sz="3200" dirty="0">
                <a:solidFill>
                  <a:schemeClr val="bg1"/>
                </a:solidFill>
              </a:rPr>
              <a:t>	</a:t>
            </a:r>
            <a:r>
              <a:rPr lang="en-US" sz="3200" b="1" dirty="0" smtClean="0">
                <a:solidFill>
                  <a:schemeClr val="bg1"/>
                </a:solidFill>
                <a:sym typeface="Wingdings 2" panose="05020102010507070707" pitchFamily="18" charset="2"/>
              </a:rPr>
              <a:t>  </a:t>
            </a:r>
            <a:r>
              <a:rPr lang="en-US" sz="3200" dirty="0" smtClean="0">
                <a:solidFill>
                  <a:schemeClr val="bg1"/>
                </a:solidFill>
              </a:rPr>
              <a:t>Autonomous Transportation</a:t>
            </a:r>
          </a:p>
          <a:p>
            <a:r>
              <a:rPr lang="en-US" sz="3200" dirty="0">
                <a:solidFill>
                  <a:schemeClr val="bg1"/>
                </a:solidFill>
              </a:rPr>
              <a:t>	</a:t>
            </a:r>
            <a:endParaRPr lang="en-US" sz="3200" b="1" dirty="0" smtClean="0">
              <a:solidFill>
                <a:schemeClr val="bg1"/>
              </a:solidFill>
              <a:sym typeface="Wingdings 2" panose="05020102010507070707" pitchFamily="18" charset="2"/>
            </a:endParaRPr>
          </a:p>
          <a:p>
            <a:r>
              <a:rPr lang="en-US" sz="3200" b="1" dirty="0">
                <a:solidFill>
                  <a:schemeClr val="bg1"/>
                </a:solidFill>
                <a:sym typeface="Wingdings 2" panose="05020102010507070707" pitchFamily="18" charset="2"/>
              </a:rPr>
              <a:t>	</a:t>
            </a:r>
            <a:r>
              <a:rPr lang="en-US" sz="3200" b="1" dirty="0" smtClean="0">
                <a:solidFill>
                  <a:schemeClr val="bg1"/>
                </a:solidFill>
                <a:sym typeface="Wingdings 2" panose="05020102010507070707" pitchFamily="18" charset="2"/>
              </a:rPr>
              <a:t>  </a:t>
            </a:r>
            <a:r>
              <a:rPr lang="en-US" sz="3200" dirty="0" smtClean="0">
                <a:solidFill>
                  <a:schemeClr val="bg1"/>
                </a:solidFill>
              </a:rPr>
              <a:t>Global Smart Cities</a:t>
            </a:r>
          </a:p>
          <a:p>
            <a:r>
              <a:rPr lang="en-US" sz="3200" dirty="0">
                <a:solidFill>
                  <a:schemeClr val="bg1">
                    <a:lumMod val="85000"/>
                  </a:schemeClr>
                </a:solidFill>
              </a:rPr>
              <a:t>	</a:t>
            </a:r>
            <a:r>
              <a:rPr lang="en-US" sz="3200" dirty="0" smtClean="0">
                <a:solidFill>
                  <a:schemeClr val="bg1">
                    <a:lumMod val="85000"/>
                  </a:schemeClr>
                </a:solidFill>
              </a:rPr>
              <a:t>	</a:t>
            </a:r>
          </a:p>
          <a:p>
            <a:r>
              <a:rPr lang="en-US" sz="3200" dirty="0">
                <a:solidFill>
                  <a:schemeClr val="bg1">
                    <a:lumMod val="85000"/>
                  </a:schemeClr>
                </a:solidFill>
              </a:rPr>
              <a:t>	</a:t>
            </a:r>
            <a:r>
              <a:rPr lang="en-US" sz="3200" b="1" dirty="0" smtClean="0">
                <a:solidFill>
                  <a:schemeClr val="bg1">
                    <a:lumMod val="85000"/>
                  </a:schemeClr>
                </a:solidFill>
                <a:sym typeface="Wingdings 2" panose="05020102010507070707" pitchFamily="18" charset="2"/>
              </a:rPr>
              <a:t>  </a:t>
            </a:r>
            <a:r>
              <a:rPr lang="en-US" sz="3200" dirty="0" smtClean="0">
                <a:solidFill>
                  <a:schemeClr val="bg1">
                    <a:lumMod val="75000"/>
                  </a:schemeClr>
                </a:solidFill>
              </a:rPr>
              <a:t>Healthcare</a:t>
            </a:r>
          </a:p>
          <a:p>
            <a:r>
              <a:rPr lang="en-US" sz="3200" dirty="0" smtClean="0"/>
              <a:t>		</a:t>
            </a:r>
          </a:p>
          <a:p>
            <a:r>
              <a:rPr lang="en-US" sz="3200" dirty="0"/>
              <a:t>	</a:t>
            </a:r>
            <a:r>
              <a:rPr lang="en-US" sz="3200" b="1" dirty="0" smtClean="0">
                <a:sym typeface="Wingdings 2" panose="05020102010507070707" pitchFamily="18" charset="2"/>
              </a:rPr>
              <a:t>  </a:t>
            </a:r>
            <a:r>
              <a:rPr lang="en-US" sz="3200" dirty="0" smtClean="0"/>
              <a:t>Data</a:t>
            </a:r>
            <a:r>
              <a:rPr lang="en-US" sz="3200" dirty="0"/>
              <a:t>	</a:t>
            </a:r>
            <a:r>
              <a:rPr lang="en-US" sz="3200" dirty="0" smtClean="0"/>
              <a:t>		</a:t>
            </a:r>
          </a:p>
          <a:p>
            <a:r>
              <a:rPr lang="en-US" sz="3200" dirty="0"/>
              <a:t>	</a:t>
            </a:r>
            <a:r>
              <a:rPr lang="en-US" sz="3200" dirty="0" smtClean="0"/>
              <a:t>	</a:t>
            </a:r>
            <a:endParaRPr lang="en-US" sz="3200" dirty="0"/>
          </a:p>
        </p:txBody>
      </p:sp>
      <p:sp>
        <p:nvSpPr>
          <p:cNvPr id="6" name="Text Placeholder 2"/>
          <p:cNvSpPr>
            <a:spLocks noGrp="1"/>
          </p:cNvSpPr>
          <p:nvPr>
            <p:ph type="body" sz="quarter" idx="13"/>
          </p:nvPr>
        </p:nvSpPr>
        <p:spPr>
          <a:xfrm>
            <a:off x="0" y="0"/>
            <a:ext cx="9144000" cy="871379"/>
          </a:xfrm>
        </p:spPr>
        <p:style>
          <a:lnRef idx="0">
            <a:schemeClr val="accent1"/>
          </a:lnRef>
          <a:fillRef idx="3">
            <a:schemeClr val="accent1"/>
          </a:fillRef>
          <a:effectRef idx="3">
            <a:schemeClr val="accent1"/>
          </a:effectRef>
          <a:fontRef idx="minor">
            <a:schemeClr val="lt1"/>
          </a:fontRef>
        </p:style>
        <p:txBody>
          <a:bodyPr anchor="ctr">
            <a:noAutofit/>
          </a:bodyPr>
          <a:lstStyle/>
          <a:p>
            <a:pPr marL="0" indent="0" algn="ctr">
              <a:buNone/>
            </a:pPr>
            <a:r>
              <a:rPr lang="en-US" sz="4000" dirty="0" smtClean="0">
                <a:latin typeface="Calibri Light" panose="020F0302020204030204" pitchFamily="34" charset="0"/>
              </a:rPr>
              <a:t>Internet of Systems </a:t>
            </a:r>
            <a:r>
              <a:rPr lang="en-US" sz="4000" dirty="0" smtClean="0">
                <a:latin typeface="Calibri" panose="020F0502020204030204" pitchFamily="34" charset="0"/>
              </a:rPr>
              <a:t>● </a:t>
            </a:r>
            <a:r>
              <a:rPr lang="en-US" sz="4000" dirty="0" smtClean="0">
                <a:latin typeface="Calibri Light" panose="020F0302020204030204" pitchFamily="34" charset="0"/>
              </a:rPr>
              <a:t>http</a:t>
            </a:r>
            <a:r>
              <a:rPr lang="en-US" sz="4000" dirty="0">
                <a:latin typeface="Calibri Light" panose="020F0302020204030204" pitchFamily="34" charset="0"/>
              </a:rPr>
              <a:t>://bit.ly/MIT-IOT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340177"/>
            <a:ext cx="5791200" cy="3384223"/>
          </a:xfrm>
          <a:prstGeom prst="rect">
            <a:avLst/>
          </a:prstGeom>
        </p:spPr>
      </p:pic>
      <p:sp>
        <p:nvSpPr>
          <p:cNvPr id="3" name="TextBox 2"/>
          <p:cNvSpPr txBox="1"/>
          <p:nvPr/>
        </p:nvSpPr>
        <p:spPr>
          <a:xfrm>
            <a:off x="6747535" y="1371600"/>
            <a:ext cx="2472665" cy="3462486"/>
          </a:xfrm>
          <a:prstGeom prst="rect">
            <a:avLst/>
          </a:prstGeom>
          <a:noFill/>
          <a:ln>
            <a:solidFill>
              <a:schemeClr val="bg1">
                <a:lumMod val="75000"/>
              </a:schemeClr>
            </a:solidFill>
          </a:ln>
        </p:spPr>
        <p:txBody>
          <a:bodyPr wrap="none" rtlCol="0">
            <a:spAutoFit/>
          </a:bodyPr>
          <a:lstStyle/>
          <a:p>
            <a:pPr>
              <a:lnSpc>
                <a:spcPct val="150000"/>
              </a:lnSpc>
            </a:pPr>
            <a:r>
              <a:rPr lang="en-US" sz="1600" b="1" dirty="0" smtClean="0"/>
              <a:t>How to Use Data Tools ?</a:t>
            </a:r>
          </a:p>
          <a:p>
            <a:pPr>
              <a:lnSpc>
                <a:spcPct val="150000"/>
              </a:lnSpc>
            </a:pPr>
            <a:r>
              <a:rPr lang="en-US" sz="1600" dirty="0" smtClean="0"/>
              <a:t>This type of acoustic </a:t>
            </a:r>
          </a:p>
          <a:p>
            <a:pPr>
              <a:lnSpc>
                <a:spcPct val="150000"/>
              </a:lnSpc>
            </a:pPr>
            <a:r>
              <a:rPr lang="en-US" sz="1600" dirty="0" smtClean="0"/>
              <a:t>signal processing data</a:t>
            </a:r>
          </a:p>
          <a:p>
            <a:pPr>
              <a:lnSpc>
                <a:spcPct val="150000"/>
              </a:lnSpc>
            </a:pPr>
            <a:r>
              <a:rPr lang="en-US" sz="1600" dirty="0"/>
              <a:t>m</a:t>
            </a:r>
            <a:r>
              <a:rPr lang="en-US" sz="1600" dirty="0" smtClean="0"/>
              <a:t>ay be used to detect</a:t>
            </a:r>
          </a:p>
          <a:p>
            <a:pPr>
              <a:lnSpc>
                <a:spcPct val="150000"/>
              </a:lnSpc>
            </a:pPr>
            <a:r>
              <a:rPr lang="en-US" sz="1600" dirty="0" smtClean="0"/>
              <a:t>Parkinson’s Disease with</a:t>
            </a:r>
          </a:p>
          <a:p>
            <a:pPr>
              <a:lnSpc>
                <a:spcPct val="150000"/>
              </a:lnSpc>
            </a:pPr>
            <a:r>
              <a:rPr lang="en-US" sz="1600" dirty="0" smtClean="0"/>
              <a:t>a smartphone or predict</a:t>
            </a:r>
          </a:p>
          <a:p>
            <a:pPr>
              <a:lnSpc>
                <a:spcPct val="150000"/>
              </a:lnSpc>
            </a:pPr>
            <a:r>
              <a:rPr lang="en-US" sz="1600" dirty="0"/>
              <a:t>t</a:t>
            </a:r>
            <a:r>
              <a:rPr lang="en-US" sz="1600" dirty="0" smtClean="0"/>
              <a:t>orrential rainfall or used in</a:t>
            </a:r>
          </a:p>
          <a:p>
            <a:pPr>
              <a:lnSpc>
                <a:spcPct val="150000"/>
              </a:lnSpc>
            </a:pPr>
            <a:r>
              <a:rPr lang="en-US" sz="1600" dirty="0" err="1"/>
              <a:t>h</a:t>
            </a:r>
            <a:r>
              <a:rPr lang="en-US" sz="1600" dirty="0" err="1" smtClean="0"/>
              <a:t>ydrogeomorphology</a:t>
            </a:r>
            <a:r>
              <a:rPr lang="en-US" sz="1600" dirty="0" smtClean="0"/>
              <a:t> apps.</a:t>
            </a:r>
          </a:p>
          <a:p>
            <a:pPr>
              <a:lnSpc>
                <a:spcPct val="150000"/>
              </a:lnSpc>
            </a:pPr>
            <a:endParaRPr lang="en-US" sz="300" dirty="0" smtClean="0">
              <a:hlinkClick r:id="rId4"/>
            </a:endParaRPr>
          </a:p>
          <a:p>
            <a:pPr>
              <a:lnSpc>
                <a:spcPct val="150000"/>
              </a:lnSpc>
            </a:pPr>
            <a:r>
              <a:rPr lang="en-US" sz="1600" dirty="0" smtClean="0">
                <a:hlinkClick r:id="rId4"/>
              </a:rPr>
              <a:t>http</a:t>
            </a:r>
            <a:r>
              <a:rPr lang="en-US" sz="1600" dirty="0">
                <a:hlinkClick r:id="rId4"/>
              </a:rPr>
              <a:t>://</a:t>
            </a:r>
            <a:r>
              <a:rPr lang="en-US" sz="1600" dirty="0" smtClean="0">
                <a:hlinkClick r:id="rId4"/>
              </a:rPr>
              <a:t>www.maxlittle.net</a:t>
            </a:r>
            <a:r>
              <a:rPr lang="en-US" sz="1600" dirty="0" smtClean="0"/>
              <a:t> </a:t>
            </a:r>
            <a:endParaRPr lang="en-US" sz="1600" dirty="0"/>
          </a:p>
        </p:txBody>
      </p:sp>
      <p:sp>
        <p:nvSpPr>
          <p:cNvPr id="5" name="TextBox 4"/>
          <p:cNvSpPr txBox="1"/>
          <p:nvPr/>
        </p:nvSpPr>
        <p:spPr>
          <a:xfrm>
            <a:off x="914400" y="4569023"/>
            <a:ext cx="5791200" cy="315471"/>
          </a:xfrm>
          <a:prstGeom prst="rect">
            <a:avLst/>
          </a:prstGeom>
          <a:solidFill>
            <a:schemeClr val="tx1"/>
          </a:solidFill>
        </p:spPr>
        <p:txBody>
          <a:bodyPr wrap="square" rtlCol="0">
            <a:spAutoFit/>
          </a:bodyPr>
          <a:lstStyle/>
          <a:p>
            <a:pPr algn="ctr"/>
            <a:r>
              <a:rPr lang="en-US" sz="1450" dirty="0" smtClean="0">
                <a:solidFill>
                  <a:schemeClr val="bg1"/>
                </a:solidFill>
              </a:rPr>
              <a:t>Clues to onset of Parkinson’s Disease may be detected using a Smartphone</a:t>
            </a:r>
            <a:endParaRPr lang="en-US" sz="1450" dirty="0">
              <a:solidFill>
                <a:schemeClr val="bg1"/>
              </a:solidFill>
            </a:endParaRPr>
          </a:p>
        </p:txBody>
      </p:sp>
    </p:spTree>
    <p:extLst>
      <p:ext uri="{BB962C8B-B14F-4D97-AF65-F5344CB8AC3E}">
        <p14:creationId xmlns:p14="http://schemas.microsoft.com/office/powerpoint/2010/main" val="346697427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076575"/>
            <a:ext cx="9144000" cy="4086225"/>
          </a:xfrm>
          <a:prstGeom prst="rect">
            <a:avLst/>
          </a:prstGeom>
        </p:spPr>
      </p:pic>
      <p:sp>
        <p:nvSpPr>
          <p:cNvPr id="4" name="TextBox 3"/>
          <p:cNvSpPr txBox="1"/>
          <p:nvPr/>
        </p:nvSpPr>
        <p:spPr>
          <a:xfrm>
            <a:off x="3220904" y="6553200"/>
            <a:ext cx="5923096" cy="307777"/>
          </a:xfrm>
          <a:prstGeom prst="rect">
            <a:avLst/>
          </a:prstGeom>
          <a:noFill/>
        </p:spPr>
        <p:txBody>
          <a:bodyPr wrap="none" rtlCol="0">
            <a:spAutoFit/>
          </a:bodyPr>
          <a:lstStyle/>
          <a:p>
            <a:pPr algn="r"/>
            <a:r>
              <a:rPr lang="en-US" sz="1400" dirty="0" smtClean="0">
                <a:solidFill>
                  <a:schemeClr val="bg1">
                    <a:lumMod val="75000"/>
                  </a:schemeClr>
                </a:solidFill>
              </a:rPr>
              <a:t>www.forbes.com/sites/sap/2015/02/19/how-big-data-keeps-planes-in-the-air</a:t>
            </a:r>
            <a:r>
              <a:rPr lang="en-US" sz="1400" dirty="0">
                <a:solidFill>
                  <a:schemeClr val="bg1">
                    <a:lumMod val="75000"/>
                  </a:schemeClr>
                </a:solidFill>
              </a:rPr>
              <a:t>/</a:t>
            </a:r>
          </a:p>
        </p:txBody>
      </p:sp>
      <p:pic>
        <p:nvPicPr>
          <p:cNvPr id="5" name="Picture 4"/>
          <p:cNvPicPr>
            <a:picLocks noChangeAspect="1"/>
          </p:cNvPicPr>
          <p:nvPr/>
        </p:nvPicPr>
        <p:blipFill>
          <a:blip r:embed="rId3"/>
          <a:stretch>
            <a:fillRect/>
          </a:stretch>
        </p:blipFill>
        <p:spPr>
          <a:xfrm>
            <a:off x="0" y="685800"/>
            <a:ext cx="9144000" cy="2409825"/>
          </a:xfrm>
          <a:prstGeom prst="rect">
            <a:avLst/>
          </a:prstGeom>
        </p:spPr>
      </p:pic>
      <p:sp>
        <p:nvSpPr>
          <p:cNvPr id="7" name="Rectangle 6"/>
          <p:cNvSpPr/>
          <p:nvPr/>
        </p:nvSpPr>
        <p:spPr>
          <a:xfrm>
            <a:off x="0" y="-43543"/>
            <a:ext cx="9144000" cy="65314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smtClean="0">
                <a:latin typeface="Calibri Light" panose="020F0302020204030204" pitchFamily="34" charset="0"/>
              </a:rPr>
              <a:t>DATA and DATA ANALYTICS – UNQUESTIONABLE QUINTESSENTIAL VALUE</a:t>
            </a:r>
            <a:endParaRPr lang="en-US" sz="2400" dirty="0">
              <a:latin typeface="Calibri Light" panose="020F0302020204030204" pitchFamily="34" charset="0"/>
            </a:endParaRPr>
          </a:p>
        </p:txBody>
      </p:sp>
    </p:spTree>
    <p:extLst>
      <p:ext uri="{BB962C8B-B14F-4D97-AF65-F5344CB8AC3E}">
        <p14:creationId xmlns:p14="http://schemas.microsoft.com/office/powerpoint/2010/main" val="20947430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SD 2013\InfoGraphs\Info 2014\Employee vs Management.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67400" y="457200"/>
            <a:ext cx="3200400" cy="304800"/>
          </a:xfrm>
          <a:prstGeom prst="rect">
            <a:avLst/>
          </a:prstGeom>
          <a:ln w="76200">
            <a:solidFill>
              <a:schemeClr val="bg1">
                <a:lumMod val="95000"/>
              </a:schemeClr>
            </a:solidFill>
          </a:ln>
        </p:spPr>
        <p:style>
          <a:lnRef idx="0">
            <a:schemeClr val="dk1"/>
          </a:lnRef>
          <a:fillRef idx="3">
            <a:schemeClr val="dk1"/>
          </a:fillRef>
          <a:effectRef idx="3">
            <a:schemeClr val="dk1"/>
          </a:effectRef>
          <a:fontRef idx="minor">
            <a:schemeClr val="lt1"/>
          </a:fontRef>
        </p:style>
        <p:txBody>
          <a:bodyPr rtlCol="0" anchor="ctr"/>
          <a:lstStyle/>
          <a:p>
            <a:pPr algn="ctr"/>
            <a:r>
              <a:rPr lang="en-US" sz="2000" b="1" dirty="0" smtClean="0"/>
              <a:t>BIG DATA</a:t>
            </a:r>
            <a:endParaRPr lang="en-US" sz="2000" b="1" dirty="0"/>
          </a:p>
        </p:txBody>
      </p:sp>
      <p:sp>
        <p:nvSpPr>
          <p:cNvPr id="3" name="Rectangle 2"/>
          <p:cNvSpPr/>
          <p:nvPr/>
        </p:nvSpPr>
        <p:spPr>
          <a:xfrm>
            <a:off x="5105400" y="6172200"/>
            <a:ext cx="2362200" cy="304800"/>
          </a:xfrm>
          <a:prstGeom prst="rect">
            <a:avLst/>
          </a:prstGeom>
          <a:solidFill>
            <a:schemeClr val="bg1">
              <a:lumMod val="95000"/>
            </a:schemeClr>
          </a:solidFill>
          <a:ln w="38100">
            <a:solidFill>
              <a:schemeClr val="bg1">
                <a:lumMod val="85000"/>
              </a:schemeClr>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dirty="0" smtClean="0">
                <a:solidFill>
                  <a:schemeClr val="tx1"/>
                </a:solidFill>
              </a:rPr>
              <a:t>SMALL DATA</a:t>
            </a:r>
            <a:endParaRPr lang="en-US" sz="2000" b="1" dirty="0">
              <a:solidFill>
                <a:schemeClr val="tx1"/>
              </a:solidFill>
            </a:endParaRPr>
          </a:p>
        </p:txBody>
      </p:sp>
      <p:sp>
        <p:nvSpPr>
          <p:cNvPr id="4" name="TextBox 3"/>
          <p:cNvSpPr txBox="1"/>
          <p:nvPr/>
        </p:nvSpPr>
        <p:spPr>
          <a:xfrm>
            <a:off x="24571" y="0"/>
            <a:ext cx="13920029" cy="323165"/>
          </a:xfrm>
          <a:prstGeom prst="rect">
            <a:avLst/>
          </a:prstGeom>
          <a:noFill/>
        </p:spPr>
        <p:txBody>
          <a:bodyPr wrap="square" rtlCol="0">
            <a:spAutoFit/>
          </a:bodyPr>
          <a:lstStyle/>
          <a:p>
            <a:r>
              <a:rPr lang="en-US" sz="1500" i="1" dirty="0" smtClean="0">
                <a:solidFill>
                  <a:schemeClr val="bg1">
                    <a:lumMod val="50000"/>
                  </a:schemeClr>
                </a:solidFill>
              </a:rPr>
              <a:t>With </a:t>
            </a:r>
            <a:r>
              <a:rPr lang="en-US" sz="1500" i="1" dirty="0">
                <a:solidFill>
                  <a:schemeClr val="bg1">
                    <a:lumMod val="50000"/>
                  </a:schemeClr>
                </a:solidFill>
              </a:rPr>
              <a:t>current technology you can find the </a:t>
            </a:r>
            <a:r>
              <a:rPr lang="en-US" sz="1500" i="1" dirty="0" smtClean="0">
                <a:solidFill>
                  <a:schemeClr val="bg1">
                    <a:lumMod val="50000"/>
                  </a:schemeClr>
                </a:solidFill>
              </a:rPr>
              <a:t>haystack but </a:t>
            </a:r>
            <a:r>
              <a:rPr lang="en-US" sz="1500" i="1" dirty="0">
                <a:solidFill>
                  <a:schemeClr val="bg1">
                    <a:lumMod val="50000"/>
                  </a:schemeClr>
                </a:solidFill>
              </a:rPr>
              <a:t>with big data you can find the </a:t>
            </a:r>
            <a:r>
              <a:rPr lang="en-US" sz="1500" i="1" dirty="0" smtClean="0">
                <a:solidFill>
                  <a:schemeClr val="bg1">
                    <a:lumMod val="50000"/>
                  </a:schemeClr>
                </a:solidFill>
              </a:rPr>
              <a:t>needle - Nils </a:t>
            </a:r>
            <a:r>
              <a:rPr lang="en-US" sz="1500" i="1" dirty="0">
                <a:solidFill>
                  <a:schemeClr val="bg1">
                    <a:lumMod val="50000"/>
                  </a:schemeClr>
                </a:solidFill>
              </a:rPr>
              <a:t>Herzberg, </a:t>
            </a:r>
            <a:r>
              <a:rPr lang="en-US" sz="1500" i="1" dirty="0" smtClean="0">
                <a:solidFill>
                  <a:schemeClr val="bg1">
                    <a:lumMod val="50000"/>
                  </a:schemeClr>
                </a:solidFill>
              </a:rPr>
              <a:t>SAP AG </a:t>
            </a:r>
            <a:endParaRPr lang="en-US" sz="1500" i="1" dirty="0">
              <a:solidFill>
                <a:schemeClr val="bg1">
                  <a:lumMod val="50000"/>
                </a:schemeClr>
              </a:solidFill>
            </a:endParaRPr>
          </a:p>
        </p:txBody>
      </p:sp>
    </p:spTree>
    <p:extLst>
      <p:ext uri="{BB962C8B-B14F-4D97-AF65-F5344CB8AC3E}">
        <p14:creationId xmlns:p14="http://schemas.microsoft.com/office/powerpoint/2010/main" val="377809629"/>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7200" dirty="0" smtClean="0"/>
              <a:t>BIG DATA</a:t>
            </a:r>
            <a:endParaRPr lang="en-US" sz="7200" dirty="0"/>
          </a:p>
        </p:txBody>
      </p:sp>
      <p:sp>
        <p:nvSpPr>
          <p:cNvPr id="3" name="Subtitle 2"/>
          <p:cNvSpPr>
            <a:spLocks noGrp="1"/>
          </p:cNvSpPr>
          <p:nvPr>
            <p:ph type="subTitle" idx="1"/>
          </p:nvPr>
        </p:nvSpPr>
        <p:spPr>
          <a:xfrm>
            <a:off x="914400" y="3886200"/>
            <a:ext cx="7315200" cy="1752600"/>
          </a:xfrm>
        </p:spPr>
        <p:txBody>
          <a:bodyPr>
            <a:noAutofit/>
          </a:bodyPr>
          <a:lstStyle/>
          <a:p>
            <a:r>
              <a:rPr lang="en-US" sz="7200" dirty="0" smtClean="0"/>
              <a:t>A marketing hype</a:t>
            </a:r>
            <a:endParaRPr lang="en-US" sz="7200" dirty="0"/>
          </a:p>
        </p:txBody>
      </p:sp>
    </p:spTree>
    <p:extLst>
      <p:ext uri="{BB962C8B-B14F-4D97-AF65-F5344CB8AC3E}">
        <p14:creationId xmlns:p14="http://schemas.microsoft.com/office/powerpoint/2010/main" val="23957186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9144000" cy="6858000"/>
          </a:xfrm>
          <a:prstGeom prst="rect">
            <a:avLst/>
          </a:prstGeom>
        </p:spPr>
      </p:pic>
      <p:sp>
        <p:nvSpPr>
          <p:cNvPr id="3" name="Rectangle 2"/>
          <p:cNvSpPr/>
          <p:nvPr/>
        </p:nvSpPr>
        <p:spPr>
          <a:xfrm>
            <a:off x="0" y="4876800"/>
            <a:ext cx="6096000" cy="12954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968505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6124575"/>
            <a:ext cx="9144000" cy="733425"/>
          </a:xfrm>
          <a:ln>
            <a:solidFill>
              <a:schemeClr val="bg1">
                <a:lumMod val="85000"/>
              </a:schemeClr>
            </a:solidFill>
          </a:ln>
        </p:spPr>
        <p:txBody>
          <a:bodyPr>
            <a:normAutofit/>
          </a:bodyPr>
          <a:lstStyle/>
          <a:p>
            <a:r>
              <a:rPr lang="en-US" sz="2000" dirty="0" smtClean="0">
                <a:solidFill>
                  <a:schemeClr val="bg1">
                    <a:lumMod val="50000"/>
                  </a:schemeClr>
                </a:solidFill>
                <a:latin typeface="+mj-lt"/>
              </a:rPr>
              <a:t>Raw Data (in any silo</a:t>
            </a:r>
            <a:r>
              <a:rPr lang="en-US" sz="2000" dirty="0">
                <a:solidFill>
                  <a:schemeClr val="bg1">
                    <a:lumMod val="50000"/>
                  </a:schemeClr>
                </a:solidFill>
                <a:latin typeface="+mj-lt"/>
              </a:rPr>
              <a:t>) is of limited value unless analyzed in conjunction with other data in </a:t>
            </a:r>
            <a:r>
              <a:rPr lang="en-US" sz="2000" dirty="0" smtClean="0">
                <a:solidFill>
                  <a:schemeClr val="bg1">
                    <a:lumMod val="50000"/>
                  </a:schemeClr>
                </a:solidFill>
                <a:latin typeface="+mj-lt"/>
              </a:rPr>
              <a:t>temporal context </a:t>
            </a:r>
            <a:r>
              <a:rPr lang="en-US" sz="2000" dirty="0">
                <a:solidFill>
                  <a:schemeClr val="bg1">
                    <a:lumMod val="50000"/>
                  </a:schemeClr>
                </a:solidFill>
                <a:latin typeface="+mj-lt"/>
              </a:rPr>
              <a:t>of the </a:t>
            </a:r>
            <a:r>
              <a:rPr lang="en-US" sz="2000" dirty="0" smtClean="0">
                <a:solidFill>
                  <a:schemeClr val="bg1">
                    <a:lumMod val="50000"/>
                  </a:schemeClr>
                </a:solidFill>
                <a:latin typeface="+mj-lt"/>
              </a:rPr>
              <a:t>problem-question to deliver the value the application seeks. </a:t>
            </a:r>
            <a:endParaRPr lang="en-US" sz="2000" dirty="0">
              <a:solidFill>
                <a:schemeClr val="bg1">
                  <a:lumMod val="50000"/>
                </a:schemeClr>
              </a:solidFill>
              <a:latin typeface="+mj-lt"/>
            </a:endParaRPr>
          </a:p>
        </p:txBody>
      </p:sp>
      <p:sp>
        <p:nvSpPr>
          <p:cNvPr id="6" name="Rectangle 5"/>
          <p:cNvSpPr/>
          <p:nvPr/>
        </p:nvSpPr>
        <p:spPr>
          <a:xfrm>
            <a:off x="0" y="-1"/>
            <a:ext cx="9144000" cy="731709"/>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600" dirty="0">
                <a:solidFill>
                  <a:schemeClr val="tx1"/>
                </a:solidFill>
                <a:latin typeface="Calibri Light" panose="020F0302020204030204" pitchFamily="34" charset="0"/>
              </a:rPr>
              <a:t>Recombinant Data</a:t>
            </a:r>
            <a:endParaRPr lang="en-US" sz="6600" b="1" dirty="0">
              <a:solidFill>
                <a:schemeClr val="tx1"/>
              </a:solidFill>
              <a:latin typeface="Calibri Light" panose="020F0302020204030204" pitchFamily="34" charset="0"/>
            </a:endParaRPr>
          </a:p>
        </p:txBody>
      </p:sp>
      <p:grpSp>
        <p:nvGrpSpPr>
          <p:cNvPr id="24" name="Group 23"/>
          <p:cNvGrpSpPr/>
          <p:nvPr/>
        </p:nvGrpSpPr>
        <p:grpSpPr>
          <a:xfrm>
            <a:off x="4267200" y="1524000"/>
            <a:ext cx="4876800" cy="3886200"/>
            <a:chOff x="2743200" y="1219200"/>
            <a:chExt cx="3657600" cy="2924175"/>
          </a:xfrm>
        </p:grpSpPr>
        <p:pic>
          <p:nvPicPr>
            <p:cNvPr id="16386" name="Picture 2" descr="pentri1310752382441_3-rad12326361438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219200"/>
              <a:ext cx="36576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flipH="1">
              <a:off x="4800600" y="2667000"/>
              <a:ext cx="9906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3352800" y="1676400"/>
              <a:ext cx="9144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3352800" y="2286000"/>
              <a:ext cx="76200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352800" y="2743200"/>
              <a:ext cx="762000" cy="152400"/>
            </a:xfrm>
            <a:prstGeom prst="straightConnector1">
              <a:avLst/>
            </a:prstGeom>
            <a:ln>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200400" y="3200400"/>
              <a:ext cx="914400" cy="60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6388" name="Picture 4" descr="http://pharmainsights.medivo.com/var/www/beyondthepill/wp-content/uploads/2012/10/manhattan-research-survey-on-multiscreen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1093012"/>
            <a:ext cx="2120817" cy="150967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2.bp.blogspot.com/-jl_dgD3O1As/TgHtVm_8PoI/AAAAAAAAAEw/dR7-SYsQrNo/s1600/HANDGEAR-MILITARY-HANDHELD-L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4343400"/>
            <a:ext cx="2120816" cy="1443539"/>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http://rightertrack.com/products/barcode-rfid/images/portable-barcode-readers-scanners-865x50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 y="2857500"/>
            <a:ext cx="2130425" cy="1257300"/>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p:nvSpPr>
        <p:spPr>
          <a:xfrm flipH="1">
            <a:off x="3606800" y="1295400"/>
            <a:ext cx="203200" cy="4267200"/>
          </a:xfrm>
          <a:prstGeom prst="rect">
            <a:avLst/>
          </a:prstGeom>
          <a:solidFill>
            <a:schemeClr val="bg1">
              <a:lumMod val="85000"/>
            </a:schemeClr>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flipH="1">
            <a:off x="2997200" y="1295400"/>
            <a:ext cx="203200" cy="4267200"/>
          </a:xfrm>
          <a:prstGeom prst="rect">
            <a:avLst/>
          </a:prstGeom>
          <a:solidFill>
            <a:schemeClr val="bg1">
              <a:lumMod val="85000"/>
            </a:schemeClr>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flipH="1">
            <a:off x="2336800" y="1295400"/>
            <a:ext cx="203200" cy="4267200"/>
          </a:xfrm>
          <a:prstGeom prst="rect">
            <a:avLst/>
          </a:prstGeom>
          <a:solidFill>
            <a:schemeClr val="bg1">
              <a:lumMod val="85000"/>
            </a:schemeClr>
          </a:solid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2260600" y="1905000"/>
            <a:ext cx="1701800"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2286000" y="3505200"/>
            <a:ext cx="1701800"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286000" y="5105400"/>
            <a:ext cx="1701800" cy="0"/>
          </a:xfrm>
          <a:prstGeom prst="straightConnector1">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824300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0" y="6356350"/>
            <a:ext cx="9144000" cy="501650"/>
          </a:xfrm>
        </p:spPr>
        <p:txBody>
          <a:bodyPr/>
          <a:lstStyle/>
          <a:p>
            <a:pPr algn="l"/>
            <a:r>
              <a:rPr lang="en-US" sz="1050" dirty="0" err="1" smtClean="0"/>
              <a:t>Dr</a:t>
            </a:r>
            <a:r>
              <a:rPr lang="en-US" sz="1050" dirty="0" smtClean="0"/>
              <a:t> Shoumen </a:t>
            </a:r>
            <a:r>
              <a:rPr lang="en-US" sz="1050" dirty="0" err="1" smtClean="0"/>
              <a:t>Palit</a:t>
            </a:r>
            <a:r>
              <a:rPr lang="en-US" sz="1050" dirty="0" smtClean="0"/>
              <a:t> Austin Datta ▪ SVP, Industrial Internet Consortium ▪ Research Affiliate, School of Engineering, Massachusetts Institute of Technology </a:t>
            </a:r>
            <a:endParaRPr lang="en-US" sz="1050" dirty="0"/>
          </a:p>
        </p:txBody>
      </p:sp>
      <p:sp>
        <p:nvSpPr>
          <p:cNvPr id="3" name="Slide Number Placeholder 2"/>
          <p:cNvSpPr>
            <a:spLocks noGrp="1"/>
          </p:cNvSpPr>
          <p:nvPr>
            <p:ph type="sldNum" sz="quarter" idx="12"/>
          </p:nvPr>
        </p:nvSpPr>
        <p:spPr>
          <a:xfrm>
            <a:off x="6858000" y="6400800"/>
            <a:ext cx="2133600" cy="365125"/>
          </a:xfrm>
        </p:spPr>
        <p:txBody>
          <a:bodyPr/>
          <a:lstStyle/>
          <a:p>
            <a:fld id="{53C4A075-FB82-4CEC-90D3-49DAE974B585}" type="slidenum">
              <a:rPr lang="en-US" smtClean="0"/>
              <a:t>139</a:t>
            </a:fld>
            <a:endParaRPr lang="en-US" dirty="0"/>
          </a:p>
        </p:txBody>
      </p:sp>
      <p:grpSp>
        <p:nvGrpSpPr>
          <p:cNvPr id="14" name="Group 13"/>
          <p:cNvGrpSpPr/>
          <p:nvPr/>
        </p:nvGrpSpPr>
        <p:grpSpPr>
          <a:xfrm>
            <a:off x="-248653" y="867589"/>
            <a:ext cx="9468853" cy="5133161"/>
            <a:chOff x="-324853" y="867589"/>
            <a:chExt cx="9468853" cy="5133161"/>
          </a:xfrm>
        </p:grpSpPr>
        <p:pic>
          <p:nvPicPr>
            <p:cNvPr id="4" name="Picture 3"/>
            <p:cNvPicPr>
              <a:picLocks noChangeAspect="1"/>
            </p:cNvPicPr>
            <p:nvPr/>
          </p:nvPicPr>
          <p:blipFill>
            <a:blip r:embed="rId3"/>
            <a:stretch>
              <a:fillRect/>
            </a:stretch>
          </p:blipFill>
          <p:spPr>
            <a:xfrm>
              <a:off x="-324853" y="867589"/>
              <a:ext cx="9468853" cy="5133161"/>
            </a:xfrm>
            <a:prstGeom prst="rect">
              <a:avLst/>
            </a:prstGeom>
          </p:spPr>
        </p:pic>
        <p:sp>
          <p:nvSpPr>
            <p:cNvPr id="5" name="Rectangle 4"/>
            <p:cNvSpPr/>
            <p:nvPr/>
          </p:nvSpPr>
          <p:spPr>
            <a:xfrm>
              <a:off x="-324851" y="953503"/>
              <a:ext cx="1130969" cy="577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 name="Rectangle 5"/>
            <p:cNvSpPr/>
            <p:nvPr/>
          </p:nvSpPr>
          <p:spPr>
            <a:xfrm>
              <a:off x="5450305" y="5417219"/>
              <a:ext cx="3513221" cy="4811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p:cNvSpPr txBox="1"/>
            <p:nvPr/>
          </p:nvSpPr>
          <p:spPr>
            <a:xfrm>
              <a:off x="6903116" y="5681913"/>
              <a:ext cx="2101857" cy="230832"/>
            </a:xfrm>
            <a:prstGeom prst="rect">
              <a:avLst/>
            </a:prstGeom>
            <a:noFill/>
          </p:spPr>
          <p:txBody>
            <a:bodyPr wrap="none" rtlCol="0">
              <a:spAutoFit/>
            </a:bodyPr>
            <a:lstStyle/>
            <a:p>
              <a:r>
                <a:rPr lang="en-US" sz="900" dirty="0">
                  <a:solidFill>
                    <a:schemeClr val="bg1">
                      <a:lumMod val="50000"/>
                    </a:schemeClr>
                  </a:solidFill>
                </a:rPr>
                <a:t>Modified from illustration by </a:t>
              </a:r>
              <a:r>
                <a:rPr lang="en-US" sz="900" dirty="0" err="1">
                  <a:solidFill>
                    <a:schemeClr val="bg1">
                      <a:lumMod val="50000"/>
                    </a:schemeClr>
                  </a:solidFill>
                </a:rPr>
                <a:t>Jaap</a:t>
              </a:r>
              <a:r>
                <a:rPr lang="en-US" sz="900" dirty="0">
                  <a:solidFill>
                    <a:schemeClr val="bg1">
                      <a:lumMod val="50000"/>
                    </a:schemeClr>
                  </a:solidFill>
                </a:rPr>
                <a:t> </a:t>
              </a:r>
              <a:r>
                <a:rPr lang="en-US" sz="900" dirty="0" err="1">
                  <a:solidFill>
                    <a:schemeClr val="bg1">
                      <a:lumMod val="50000"/>
                    </a:schemeClr>
                  </a:solidFill>
                </a:rPr>
                <a:t>Bloem</a:t>
              </a:r>
              <a:endParaRPr lang="en-US" sz="900" dirty="0">
                <a:solidFill>
                  <a:schemeClr val="bg1">
                    <a:lumMod val="50000"/>
                  </a:schemeClr>
                </a:solidFill>
              </a:endParaRPr>
            </a:p>
          </p:txBody>
        </p:sp>
        <p:sp>
          <p:nvSpPr>
            <p:cNvPr id="8" name="Rectangle 7"/>
            <p:cNvSpPr/>
            <p:nvPr/>
          </p:nvSpPr>
          <p:spPr>
            <a:xfrm>
              <a:off x="3028950" y="4996113"/>
              <a:ext cx="1206166" cy="62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3982453" y="4141871"/>
              <a:ext cx="2027321" cy="661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9"/>
            <p:cNvSpPr/>
            <p:nvPr/>
          </p:nvSpPr>
          <p:spPr>
            <a:xfrm>
              <a:off x="4969042" y="3564355"/>
              <a:ext cx="4174958" cy="264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p:cNvSpPr/>
            <p:nvPr/>
          </p:nvSpPr>
          <p:spPr>
            <a:xfrm>
              <a:off x="5859379" y="2385260"/>
              <a:ext cx="2655971" cy="6015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p:cNvSpPr/>
            <p:nvPr/>
          </p:nvSpPr>
          <p:spPr>
            <a:xfrm>
              <a:off x="6737685" y="1194135"/>
              <a:ext cx="2225842" cy="986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4969042" y="3275597"/>
              <a:ext cx="3404937" cy="3970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p:nvSpPr>
          <p:spPr>
            <a:xfrm>
              <a:off x="4857750" y="2023561"/>
              <a:ext cx="821155" cy="10956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extBox 15"/>
            <p:cNvSpPr txBox="1"/>
            <p:nvPr/>
          </p:nvSpPr>
          <p:spPr>
            <a:xfrm>
              <a:off x="4872038" y="1903998"/>
              <a:ext cx="787395" cy="1246495"/>
            </a:xfrm>
            <a:prstGeom prst="rect">
              <a:avLst/>
            </a:prstGeom>
            <a:noFill/>
          </p:spPr>
          <p:txBody>
            <a:bodyPr wrap="none" rtlCol="0">
              <a:spAutoFit/>
            </a:bodyPr>
            <a:lstStyle/>
            <a:p>
              <a:r>
                <a:rPr lang="en-US" sz="7500" dirty="0">
                  <a:latin typeface="Aharoni" panose="02010803020104030203" pitchFamily="2" charset="-79"/>
                  <a:cs typeface="Aharoni" panose="02010803020104030203" pitchFamily="2" charset="-79"/>
                </a:rPr>
                <a:t>R</a:t>
              </a:r>
            </a:p>
          </p:txBody>
        </p:sp>
        <p:sp>
          <p:nvSpPr>
            <p:cNvPr id="17" name="TextBox 16"/>
            <p:cNvSpPr txBox="1"/>
            <p:nvPr/>
          </p:nvSpPr>
          <p:spPr>
            <a:xfrm>
              <a:off x="4913980" y="2875547"/>
              <a:ext cx="2541145" cy="415498"/>
            </a:xfrm>
            <a:prstGeom prst="rect">
              <a:avLst/>
            </a:prstGeom>
            <a:noFill/>
          </p:spPr>
          <p:txBody>
            <a:bodyPr wrap="none" rtlCol="0">
              <a:spAutoFit/>
            </a:bodyPr>
            <a:lstStyle/>
            <a:p>
              <a:r>
                <a:rPr lang="en-US" sz="2100" b="1" dirty="0">
                  <a:solidFill>
                    <a:schemeClr val="bg1">
                      <a:lumMod val="50000"/>
                    </a:schemeClr>
                  </a:solidFill>
                </a:rPr>
                <a:t>RECOMBINANT DATA</a:t>
              </a:r>
            </a:p>
          </p:txBody>
        </p:sp>
        <p:cxnSp>
          <p:nvCxnSpPr>
            <p:cNvPr id="19" name="Straight Connector 18"/>
            <p:cNvCxnSpPr/>
            <p:nvPr/>
          </p:nvCxnSpPr>
          <p:spPr>
            <a:xfrm>
              <a:off x="4857750" y="2875547"/>
              <a:ext cx="82115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999119" y="3260561"/>
              <a:ext cx="2319089" cy="7402"/>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0" name="Title 1"/>
          <p:cNvSpPr txBox="1">
            <a:spLocks/>
          </p:cNvSpPr>
          <p:nvPr/>
        </p:nvSpPr>
        <p:spPr>
          <a:xfrm>
            <a:off x="-1" y="0"/>
            <a:ext cx="9144001" cy="507206"/>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US" sz="2500" dirty="0" smtClean="0">
                <a:latin typeface="+mj-lt"/>
              </a:rPr>
              <a:t>How smart can you make SMART ??  Depends on Recombinant Data  </a:t>
            </a:r>
            <a:endParaRPr lang="en-US" sz="2500" dirty="0">
              <a:latin typeface="+mj-lt"/>
            </a:endParaRPr>
          </a:p>
        </p:txBody>
      </p:sp>
    </p:spTree>
    <p:extLst>
      <p:ext uri="{BB962C8B-B14F-4D97-AF65-F5344CB8AC3E}">
        <p14:creationId xmlns:p14="http://schemas.microsoft.com/office/powerpoint/2010/main" val="30428896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62" y="962025"/>
            <a:ext cx="9058275" cy="5514975"/>
          </a:xfrm>
          <a:prstGeom prst="rect">
            <a:avLst/>
          </a:prstGeom>
        </p:spPr>
      </p:pic>
      <p:sp>
        <p:nvSpPr>
          <p:cNvPr id="3" name="Rectangle 2"/>
          <p:cNvSpPr/>
          <p:nvPr/>
        </p:nvSpPr>
        <p:spPr>
          <a:xfrm>
            <a:off x="0" y="6611779"/>
            <a:ext cx="4572000" cy="246221"/>
          </a:xfrm>
          <a:prstGeom prst="rect">
            <a:avLst/>
          </a:prstGeom>
        </p:spPr>
        <p:txBody>
          <a:bodyPr wrap="square">
            <a:spAutoFit/>
          </a:bodyPr>
          <a:lstStyle/>
          <a:p>
            <a:r>
              <a:rPr lang="en-US" sz="1000" dirty="0"/>
              <a:t>http://time.com/3589909/internet-next-billion-mobile/</a:t>
            </a:r>
          </a:p>
        </p:txBody>
      </p:sp>
      <p:sp>
        <p:nvSpPr>
          <p:cNvPr id="4" name="Rectangle 3"/>
          <p:cNvSpPr/>
          <p:nvPr/>
        </p:nvSpPr>
        <p:spPr>
          <a:xfrm>
            <a:off x="0" y="0"/>
            <a:ext cx="9144000" cy="6858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800" dirty="0" smtClean="0">
                <a:latin typeface="Calibri Light" panose="020F0302020204030204" pitchFamily="34" charset="0"/>
              </a:rPr>
              <a:t>The Next MOB ● Mobile Only Billion</a:t>
            </a:r>
            <a:endParaRPr lang="en-US" sz="4800" dirty="0">
              <a:latin typeface="Calibri Light" panose="020F0302020204030204" pitchFamily="34" charset="0"/>
            </a:endParaRPr>
          </a:p>
        </p:txBody>
      </p:sp>
      <p:sp>
        <p:nvSpPr>
          <p:cNvPr id="5" name="Rectangle 4"/>
          <p:cNvSpPr/>
          <p:nvPr/>
        </p:nvSpPr>
        <p:spPr>
          <a:xfrm>
            <a:off x="7543800" y="1524000"/>
            <a:ext cx="1143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680111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495800" y="3652838"/>
            <a:ext cx="4495799" cy="3090862"/>
            <a:chOff x="4572000" y="1214438"/>
            <a:chExt cx="4495799" cy="3090862"/>
          </a:xfrm>
        </p:grpSpPr>
        <p:pic>
          <p:nvPicPr>
            <p:cNvPr id="24578" name="Picture 2" descr="C:\Users\Shoumen\Desktop\mapreduce-workflow.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600200"/>
              <a:ext cx="4495799" cy="27051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24800" y="1214438"/>
              <a:ext cx="1066800" cy="614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 name="Rectangle 6"/>
          <p:cNvSpPr/>
          <p:nvPr/>
        </p:nvSpPr>
        <p:spPr>
          <a:xfrm>
            <a:off x="1" y="0"/>
            <a:ext cx="9144000" cy="47407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en-US" sz="3200" dirty="0" smtClean="0">
                <a:latin typeface="Calibri Light" panose="020F0302020204030204" pitchFamily="34" charset="0"/>
              </a:rPr>
              <a:t>Paradigm Shift in Data Analytics ?  </a:t>
            </a:r>
            <a:endParaRPr lang="en-US" sz="3200" dirty="0">
              <a:latin typeface="Calibri Light" panose="020F0302020204030204" pitchFamily="34" charset="0"/>
            </a:endParaRPr>
          </a:p>
        </p:txBody>
      </p:sp>
      <p:pic>
        <p:nvPicPr>
          <p:cNvPr id="24584" name="Picture 8" descr="http://cdn.practicaldb.com/wp-content/uploads/2011/05/Cube-Aggregation-Blu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9350" y="685800"/>
            <a:ext cx="4210050" cy="270510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urved Connector 7"/>
          <p:cNvCxnSpPr/>
          <p:nvPr/>
        </p:nvCxnSpPr>
        <p:spPr>
          <a:xfrm>
            <a:off x="2562225" y="3581400"/>
            <a:ext cx="1857375" cy="1752600"/>
          </a:xfrm>
          <a:prstGeom prst="curvedConnector3">
            <a:avLst/>
          </a:prstGeom>
          <a:ln w="38100">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76200" y="6550968"/>
            <a:ext cx="4572000" cy="230832"/>
          </a:xfrm>
          <a:prstGeom prst="rect">
            <a:avLst/>
          </a:prstGeom>
        </p:spPr>
        <p:txBody>
          <a:bodyPr>
            <a:spAutoFit/>
          </a:bodyPr>
          <a:lstStyle/>
          <a:p>
            <a:r>
              <a:rPr lang="en-US" sz="900" dirty="0" smtClean="0"/>
              <a:t>www.nanocubes.net/assets/pdf/nanocubes_paper.pdf</a:t>
            </a:r>
            <a:endParaRPr lang="en-US" sz="900" dirty="0"/>
          </a:p>
        </p:txBody>
      </p:sp>
      <p:cxnSp>
        <p:nvCxnSpPr>
          <p:cNvPr id="10" name="Curved Connector 9"/>
          <p:cNvCxnSpPr/>
          <p:nvPr/>
        </p:nvCxnSpPr>
        <p:spPr>
          <a:xfrm flipH="1">
            <a:off x="3171825" y="3581400"/>
            <a:ext cx="1857375" cy="1752600"/>
          </a:xfrm>
          <a:prstGeom prst="curvedConnector3">
            <a:avLst/>
          </a:prstGeom>
          <a:ln w="38100">
            <a:solidFill>
              <a:schemeClr val="bg1">
                <a:lumMod val="50000"/>
              </a:schemeClr>
            </a:solidFill>
            <a:prstDash val="sysDash"/>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76200" y="4876800"/>
            <a:ext cx="2962275" cy="1676400"/>
            <a:chOff x="76200" y="4876800"/>
            <a:chExt cx="2962275" cy="1676400"/>
          </a:xfrm>
        </p:grpSpPr>
        <p:pic>
          <p:nvPicPr>
            <p:cNvPr id="2048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4876800"/>
              <a:ext cx="296227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438400" y="4876800"/>
              <a:ext cx="4572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6200" y="4876800"/>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4800" y="5029200"/>
              <a:ext cx="304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643001" y="4495800"/>
            <a:ext cx="1109599" cy="338554"/>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n-US" sz="1600" dirty="0" err="1"/>
              <a:t>n</a:t>
            </a:r>
            <a:r>
              <a:rPr lang="en-US" sz="1600" dirty="0" err="1" smtClean="0"/>
              <a:t>anocubes</a:t>
            </a:r>
            <a:endParaRPr lang="en-US" sz="1600" dirty="0"/>
          </a:p>
        </p:txBody>
      </p:sp>
      <p:sp>
        <p:nvSpPr>
          <p:cNvPr id="14" name="TextBox 13"/>
          <p:cNvSpPr txBox="1"/>
          <p:nvPr/>
        </p:nvSpPr>
        <p:spPr>
          <a:xfrm>
            <a:off x="3475228" y="3182779"/>
            <a:ext cx="3292889" cy="246221"/>
          </a:xfrm>
          <a:prstGeom prst="rect">
            <a:avLst/>
          </a:prstGeom>
          <a:noFill/>
        </p:spPr>
        <p:txBody>
          <a:bodyPr wrap="none" rtlCol="0">
            <a:spAutoFit/>
          </a:bodyPr>
          <a:lstStyle/>
          <a:p>
            <a:r>
              <a:rPr lang="en-US" sz="1000" dirty="0" smtClean="0"/>
              <a:t>Marvin </a:t>
            </a:r>
            <a:r>
              <a:rPr lang="en-US" sz="1000" dirty="0" err="1" smtClean="0"/>
              <a:t>Minsky</a:t>
            </a:r>
            <a:r>
              <a:rPr lang="en-US" sz="1000" dirty="0" smtClean="0"/>
              <a:t> “cube on cube” (The Society of Mind, 1959)</a:t>
            </a:r>
            <a:endParaRPr lang="en-US" sz="1000" dirty="0"/>
          </a:p>
        </p:txBody>
      </p:sp>
      <p:sp>
        <p:nvSpPr>
          <p:cNvPr id="16" name="TextBox 15"/>
          <p:cNvSpPr txBox="1"/>
          <p:nvPr/>
        </p:nvSpPr>
        <p:spPr>
          <a:xfrm>
            <a:off x="7848600" y="6629400"/>
            <a:ext cx="1346844" cy="246221"/>
          </a:xfrm>
          <a:prstGeom prst="rect">
            <a:avLst/>
          </a:prstGeom>
          <a:noFill/>
        </p:spPr>
        <p:txBody>
          <a:bodyPr wrap="none" rtlCol="0">
            <a:spAutoFit/>
          </a:bodyPr>
          <a:lstStyle/>
          <a:p>
            <a:r>
              <a:rPr lang="en-US" sz="1000" dirty="0"/>
              <a:t>http://bit.ly/GFS-2004</a:t>
            </a:r>
          </a:p>
        </p:txBody>
      </p:sp>
    </p:spTree>
    <p:extLst>
      <p:ext uri="{BB962C8B-B14F-4D97-AF65-F5344CB8AC3E}">
        <p14:creationId xmlns:p14="http://schemas.microsoft.com/office/powerpoint/2010/main" val="108744963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895475"/>
            <a:ext cx="6486525" cy="6257925"/>
          </a:xfrm>
          <a:prstGeom prst="rect">
            <a:avLst/>
          </a:prstGeom>
        </p:spPr>
      </p:pic>
      <p:sp>
        <p:nvSpPr>
          <p:cNvPr id="3" name="Text Placeholder 2"/>
          <p:cNvSpPr txBox="1">
            <a:spLocks/>
          </p:cNvSpPr>
          <p:nvPr/>
        </p:nvSpPr>
        <p:spPr>
          <a:xfrm>
            <a:off x="0" y="0"/>
            <a:ext cx="9144000" cy="6858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2600" b="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r>
              <a:rPr lang="en-US" sz="3600" dirty="0" smtClean="0">
                <a:latin typeface="Calibri Light" panose="020F0302020204030204" pitchFamily="34" charset="0"/>
              </a:rPr>
              <a:t>Data De-Identification</a:t>
            </a:r>
            <a:r>
              <a:rPr lang="en-US" sz="3600" dirty="0">
                <a:latin typeface="Calibri Light" panose="020F0302020204030204" pitchFamily="34" charset="0"/>
              </a:rPr>
              <a:t> </a:t>
            </a:r>
            <a:r>
              <a:rPr lang="en-US" sz="3600" dirty="0" smtClean="0">
                <a:latin typeface="Calibri Light" panose="020F0302020204030204" pitchFamily="34" charset="0"/>
                <a:sym typeface="Wingdings 2" panose="05020102010507070707" pitchFamily="18" charset="2"/>
              </a:rPr>
              <a:t> </a:t>
            </a:r>
            <a:r>
              <a:rPr lang="en-US" sz="3600" dirty="0" smtClean="0">
                <a:latin typeface="Calibri Light" panose="020F0302020204030204" pitchFamily="34" charset="0"/>
              </a:rPr>
              <a:t>http://bit.ly/MIT-IOT </a:t>
            </a:r>
            <a:endParaRPr lang="en-US" sz="3600" dirty="0">
              <a:latin typeface="Calibri Light" panose="020F0302020204030204" pitchFamily="34" charset="0"/>
            </a:endParaRPr>
          </a:p>
        </p:txBody>
      </p:sp>
      <p:sp>
        <p:nvSpPr>
          <p:cNvPr id="4" name="TextBox 3"/>
          <p:cNvSpPr txBox="1"/>
          <p:nvPr/>
        </p:nvSpPr>
        <p:spPr>
          <a:xfrm>
            <a:off x="5410200" y="1249740"/>
            <a:ext cx="3440622" cy="1569660"/>
          </a:xfrm>
          <a:prstGeom prst="rect">
            <a:avLst/>
          </a:prstGeom>
          <a:solidFill>
            <a:srgbClr val="0070C0"/>
          </a:solidFill>
          <a:ln w="38100">
            <a:solidFill>
              <a:schemeClr val="accent1">
                <a:lumMod val="60000"/>
                <a:lumOff val="40000"/>
              </a:schemeClr>
            </a:solidFill>
          </a:ln>
        </p:spPr>
        <p:txBody>
          <a:bodyPr wrap="none" rtlCol="0">
            <a:spAutoFit/>
          </a:bodyPr>
          <a:lstStyle/>
          <a:p>
            <a:r>
              <a:rPr lang="en-US" sz="3200" dirty="0" smtClean="0">
                <a:solidFill>
                  <a:schemeClr val="bg1"/>
                </a:solidFill>
              </a:rPr>
              <a:t>EHR and EMR Data</a:t>
            </a:r>
          </a:p>
          <a:p>
            <a:r>
              <a:rPr lang="en-US" sz="3200" dirty="0" smtClean="0">
                <a:solidFill>
                  <a:schemeClr val="bg1"/>
                </a:solidFill>
              </a:rPr>
              <a:t>De-identification &amp; </a:t>
            </a:r>
          </a:p>
          <a:p>
            <a:r>
              <a:rPr lang="en-US" sz="3200" dirty="0" smtClean="0">
                <a:solidFill>
                  <a:schemeClr val="bg1"/>
                </a:solidFill>
              </a:rPr>
              <a:t>Re-construction</a:t>
            </a:r>
            <a:endParaRPr lang="en-US" sz="3200" dirty="0">
              <a:solidFill>
                <a:schemeClr val="bg1"/>
              </a:solidFill>
            </a:endParaRPr>
          </a:p>
        </p:txBody>
      </p:sp>
      <p:sp>
        <p:nvSpPr>
          <p:cNvPr id="5" name="TextBox 4"/>
          <p:cNvSpPr txBox="1"/>
          <p:nvPr/>
        </p:nvSpPr>
        <p:spPr>
          <a:xfrm>
            <a:off x="232493" y="6324600"/>
            <a:ext cx="1291507" cy="369332"/>
          </a:xfrm>
          <a:prstGeom prst="rect">
            <a:avLst/>
          </a:prstGeom>
          <a:noFill/>
          <a:ln>
            <a:solidFill>
              <a:schemeClr val="accent1">
                <a:lumMod val="60000"/>
                <a:lumOff val="40000"/>
              </a:schemeClr>
            </a:solidFill>
          </a:ln>
        </p:spPr>
        <p:txBody>
          <a:bodyPr wrap="none" rtlCol="0">
            <a:spAutoFit/>
          </a:bodyPr>
          <a:lstStyle/>
          <a:p>
            <a:r>
              <a:rPr lang="en-US" dirty="0" smtClean="0">
                <a:solidFill>
                  <a:schemeClr val="bg1">
                    <a:lumMod val="50000"/>
                  </a:schemeClr>
                </a:solidFill>
              </a:rPr>
              <a:t>ANONABOX</a:t>
            </a:r>
            <a:endParaRPr lang="en-US" dirty="0">
              <a:solidFill>
                <a:schemeClr val="bg1">
                  <a:lumMod val="50000"/>
                </a:schemeClr>
              </a:solidFill>
            </a:endParaRPr>
          </a:p>
        </p:txBody>
      </p:sp>
      <p:sp>
        <p:nvSpPr>
          <p:cNvPr id="6" name="Rectangle 5"/>
          <p:cNvSpPr/>
          <p:nvPr/>
        </p:nvSpPr>
        <p:spPr>
          <a:xfrm>
            <a:off x="0" y="2819400"/>
            <a:ext cx="4419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410200" y="762000"/>
            <a:ext cx="3476849" cy="492443"/>
          </a:xfrm>
          <a:prstGeom prst="rect">
            <a:avLst/>
          </a:prstGeom>
          <a:noFill/>
        </p:spPr>
        <p:txBody>
          <a:bodyPr wrap="none" rtlCol="0">
            <a:spAutoFit/>
          </a:bodyPr>
          <a:lstStyle/>
          <a:p>
            <a:r>
              <a:rPr lang="en-US" sz="2600" dirty="0" smtClean="0"/>
              <a:t>MIT </a:t>
            </a:r>
            <a:r>
              <a:rPr lang="en-US" sz="2600" dirty="0" err="1" smtClean="0"/>
              <a:t>IoT</a:t>
            </a:r>
            <a:r>
              <a:rPr lang="en-US" sz="2600" dirty="0" smtClean="0"/>
              <a:t> – Talk 10082014</a:t>
            </a:r>
            <a:endParaRPr lang="en-US" sz="2600" dirty="0"/>
          </a:p>
        </p:txBody>
      </p:sp>
      <p:sp>
        <p:nvSpPr>
          <p:cNvPr id="8" name="Rectangle 7"/>
          <p:cNvSpPr/>
          <p:nvPr/>
        </p:nvSpPr>
        <p:spPr>
          <a:xfrm>
            <a:off x="0" y="1895475"/>
            <a:ext cx="5029200" cy="923925"/>
          </a:xfrm>
          <a:prstGeom prst="rect">
            <a:avLst/>
          </a:prstGeom>
          <a:no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29200" y="2971800"/>
            <a:ext cx="3476849" cy="388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4286522"/>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a:lstStyle/>
          <a:p>
            <a:r>
              <a:rPr lang="en-US" dirty="0" smtClean="0"/>
              <a:t>Data Elements in Internet of Systems </a:t>
            </a:r>
            <a:endParaRPr lang="en-US" dirty="0"/>
          </a:p>
        </p:txBody>
      </p:sp>
      <p:sp>
        <p:nvSpPr>
          <p:cNvPr id="3" name="TextBox 2"/>
          <p:cNvSpPr txBox="1"/>
          <p:nvPr/>
        </p:nvSpPr>
        <p:spPr>
          <a:xfrm>
            <a:off x="0" y="6477000"/>
            <a:ext cx="4148251" cy="369332"/>
          </a:xfrm>
          <a:prstGeom prst="rect">
            <a:avLst/>
          </a:prstGeom>
          <a:noFill/>
          <a:ln>
            <a:solidFill>
              <a:schemeClr val="bg1">
                <a:lumMod val="50000"/>
              </a:schemeClr>
            </a:solidFill>
          </a:ln>
        </p:spPr>
        <p:txBody>
          <a:bodyPr wrap="none" rtlCol="0">
            <a:spAutoFit/>
          </a:bodyPr>
          <a:lstStyle/>
          <a:p>
            <a:r>
              <a:rPr lang="en-US" dirty="0">
                <a:solidFill>
                  <a:schemeClr val="bg1">
                    <a:lumMod val="50000"/>
                  </a:schemeClr>
                </a:solidFill>
              </a:rPr>
              <a:t>www.nitrd.gov/bigdata/rfi/02102014.aspx</a:t>
            </a:r>
          </a:p>
        </p:txBody>
      </p:sp>
    </p:spTree>
    <p:extLst>
      <p:ext uri="{BB962C8B-B14F-4D97-AF65-F5344CB8AC3E}">
        <p14:creationId xmlns:p14="http://schemas.microsoft.com/office/powerpoint/2010/main" val="258050454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2"/>
          <p:cNvSpPr>
            <a:spLocks noGrp="1"/>
          </p:cNvSpPr>
          <p:nvPr>
            <p:ph type="sldNum" sz="quarter" idx="11"/>
          </p:nvPr>
        </p:nvSpPr>
        <p:spPr/>
        <p:txBody>
          <a:bodyPr/>
          <a:lstStyle>
            <a:lvl1pPr eaLnBrk="0" hangingPunct="0">
              <a:defRPr sz="2400" b="1" i="1">
                <a:solidFill>
                  <a:schemeClr val="tx1"/>
                </a:solidFill>
                <a:latin typeface="Verdana" panose="020B0604030504040204" pitchFamily="34" charset="0"/>
              </a:defRPr>
            </a:lvl1pPr>
            <a:lvl2pPr marL="742950" indent="-285750" eaLnBrk="0" hangingPunct="0">
              <a:defRPr sz="2400" b="1" i="1">
                <a:solidFill>
                  <a:schemeClr val="tx1"/>
                </a:solidFill>
                <a:latin typeface="Verdana" panose="020B0604030504040204" pitchFamily="34" charset="0"/>
              </a:defRPr>
            </a:lvl2pPr>
            <a:lvl3pPr marL="1143000" indent="-228600" eaLnBrk="0" hangingPunct="0">
              <a:defRPr sz="2400" b="1" i="1">
                <a:solidFill>
                  <a:schemeClr val="tx1"/>
                </a:solidFill>
                <a:latin typeface="Verdana" panose="020B0604030504040204" pitchFamily="34" charset="0"/>
              </a:defRPr>
            </a:lvl3pPr>
            <a:lvl4pPr marL="1600200" indent="-228600" eaLnBrk="0" hangingPunct="0">
              <a:defRPr sz="2400" b="1" i="1">
                <a:solidFill>
                  <a:schemeClr val="tx1"/>
                </a:solidFill>
                <a:latin typeface="Verdana" panose="020B0604030504040204" pitchFamily="34" charset="0"/>
              </a:defRPr>
            </a:lvl4pPr>
            <a:lvl5pPr marL="2057400" indent="-228600" eaLnBrk="0" hangingPunct="0">
              <a:defRPr sz="2400" b="1" i="1">
                <a:solidFill>
                  <a:schemeClr val="tx1"/>
                </a:solidFill>
                <a:latin typeface="Verdana" panose="020B0604030504040204" pitchFamily="34" charset="0"/>
              </a:defRPr>
            </a:lvl5pPr>
            <a:lvl6pPr marL="2514600" indent="-228600" eaLnBrk="0" fontAlgn="base" hangingPunct="0">
              <a:spcBef>
                <a:spcPct val="0"/>
              </a:spcBef>
              <a:spcAft>
                <a:spcPct val="0"/>
              </a:spcAft>
              <a:defRPr sz="2400" b="1" i="1">
                <a:solidFill>
                  <a:schemeClr val="tx1"/>
                </a:solidFill>
                <a:latin typeface="Verdana" panose="020B0604030504040204" pitchFamily="34" charset="0"/>
              </a:defRPr>
            </a:lvl6pPr>
            <a:lvl7pPr marL="2971800" indent="-228600" eaLnBrk="0" fontAlgn="base" hangingPunct="0">
              <a:spcBef>
                <a:spcPct val="0"/>
              </a:spcBef>
              <a:spcAft>
                <a:spcPct val="0"/>
              </a:spcAft>
              <a:defRPr sz="2400" b="1" i="1">
                <a:solidFill>
                  <a:schemeClr val="tx1"/>
                </a:solidFill>
                <a:latin typeface="Verdana" panose="020B0604030504040204" pitchFamily="34" charset="0"/>
              </a:defRPr>
            </a:lvl7pPr>
            <a:lvl8pPr marL="3429000" indent="-228600" eaLnBrk="0" fontAlgn="base" hangingPunct="0">
              <a:spcBef>
                <a:spcPct val="0"/>
              </a:spcBef>
              <a:spcAft>
                <a:spcPct val="0"/>
              </a:spcAft>
              <a:defRPr sz="2400" b="1" i="1">
                <a:solidFill>
                  <a:schemeClr val="tx1"/>
                </a:solidFill>
                <a:latin typeface="Verdana" panose="020B0604030504040204" pitchFamily="34" charset="0"/>
              </a:defRPr>
            </a:lvl8pPr>
            <a:lvl9pPr marL="3886200" indent="-228600" eaLnBrk="0" fontAlgn="base" hangingPunct="0">
              <a:spcBef>
                <a:spcPct val="0"/>
              </a:spcBef>
              <a:spcAft>
                <a:spcPct val="0"/>
              </a:spcAft>
              <a:defRPr sz="2400" b="1" i="1">
                <a:solidFill>
                  <a:schemeClr val="tx1"/>
                </a:solidFill>
                <a:latin typeface="Verdana" panose="020B0604030504040204" pitchFamily="34" charset="0"/>
              </a:defRPr>
            </a:lvl9pPr>
          </a:lstStyle>
          <a:p>
            <a:pPr eaLnBrk="1" hangingPunct="1"/>
            <a:fld id="{42434617-53BE-4F8E-B03A-0255B3E2561F}" type="slidenum">
              <a:rPr lang="en-US" altLang="en-US" sz="1200" i="0"/>
              <a:pPr eaLnBrk="1" hangingPunct="1"/>
              <a:t>143</a:t>
            </a:fld>
            <a:endParaRPr lang="en-US" altLang="en-US" sz="1200" i="0"/>
          </a:p>
        </p:txBody>
      </p:sp>
      <p:sp>
        <p:nvSpPr>
          <p:cNvPr id="4604930" name="Line 2"/>
          <p:cNvSpPr>
            <a:spLocks noChangeShapeType="1"/>
          </p:cNvSpPr>
          <p:nvPr/>
        </p:nvSpPr>
        <p:spPr bwMode="auto">
          <a:xfrm>
            <a:off x="2636837" y="2133599"/>
            <a:ext cx="1" cy="1965325"/>
          </a:xfrm>
          <a:prstGeom prst="line">
            <a:avLst/>
          </a:prstGeom>
          <a:noFill/>
          <a:ln w="12700">
            <a:solidFill>
              <a:schemeClr val="bg1">
                <a:lumMod val="50000"/>
              </a:schemeClr>
            </a:solidFill>
            <a:prstDash val="dash"/>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68613" name="Rectangle 4"/>
          <p:cNvSpPr>
            <a:spLocks noChangeArrowheads="1"/>
          </p:cNvSpPr>
          <p:nvPr/>
        </p:nvSpPr>
        <p:spPr bwMode="auto">
          <a:xfrm>
            <a:off x="1341438" y="1203325"/>
            <a:ext cx="1295400" cy="914400"/>
          </a:xfrm>
          <a:prstGeom prst="rect">
            <a:avLst/>
          </a:prstGeom>
          <a:solidFill>
            <a:srgbClr val="FF0000"/>
          </a:solidFill>
          <a:ln w="9525">
            <a:noFill/>
            <a:miter lim="800000"/>
            <a:headEnd/>
            <a:tailEnd/>
          </a:ln>
        </p:spPr>
        <p:txBody>
          <a:bodyPr wrap="none" anchor="ctr"/>
          <a:lstStyle>
            <a:lvl1pPr eaLnBrk="0" hangingPunct="0">
              <a:defRPr sz="2400" b="1" i="1">
                <a:solidFill>
                  <a:schemeClr val="tx1"/>
                </a:solidFill>
                <a:latin typeface="Verdana" panose="020B0604030504040204" pitchFamily="34" charset="0"/>
              </a:defRPr>
            </a:lvl1pPr>
            <a:lvl2pPr marL="742950" indent="-285750" eaLnBrk="0" hangingPunct="0">
              <a:defRPr sz="2400" b="1" i="1">
                <a:solidFill>
                  <a:schemeClr val="tx1"/>
                </a:solidFill>
                <a:latin typeface="Verdana" panose="020B0604030504040204" pitchFamily="34" charset="0"/>
              </a:defRPr>
            </a:lvl2pPr>
            <a:lvl3pPr marL="1143000" indent="-228600" eaLnBrk="0" hangingPunct="0">
              <a:defRPr sz="2400" b="1" i="1">
                <a:solidFill>
                  <a:schemeClr val="tx1"/>
                </a:solidFill>
                <a:latin typeface="Verdana" panose="020B0604030504040204" pitchFamily="34" charset="0"/>
              </a:defRPr>
            </a:lvl3pPr>
            <a:lvl4pPr marL="1600200" indent="-228600" eaLnBrk="0" hangingPunct="0">
              <a:defRPr sz="2400" b="1" i="1">
                <a:solidFill>
                  <a:schemeClr val="tx1"/>
                </a:solidFill>
                <a:latin typeface="Verdana" panose="020B0604030504040204" pitchFamily="34" charset="0"/>
              </a:defRPr>
            </a:lvl4pPr>
            <a:lvl5pPr marL="2057400" indent="-228600" eaLnBrk="0" hangingPunct="0">
              <a:defRPr sz="2400" b="1" i="1">
                <a:solidFill>
                  <a:schemeClr val="tx1"/>
                </a:solidFill>
                <a:latin typeface="Verdana" panose="020B0604030504040204" pitchFamily="34" charset="0"/>
              </a:defRPr>
            </a:lvl5pPr>
            <a:lvl6pPr marL="2514600" indent="-228600" eaLnBrk="0" fontAlgn="base" hangingPunct="0">
              <a:spcBef>
                <a:spcPct val="0"/>
              </a:spcBef>
              <a:spcAft>
                <a:spcPct val="0"/>
              </a:spcAft>
              <a:defRPr sz="2400" b="1" i="1">
                <a:solidFill>
                  <a:schemeClr val="tx1"/>
                </a:solidFill>
                <a:latin typeface="Verdana" panose="020B0604030504040204" pitchFamily="34" charset="0"/>
              </a:defRPr>
            </a:lvl6pPr>
            <a:lvl7pPr marL="2971800" indent="-228600" eaLnBrk="0" fontAlgn="base" hangingPunct="0">
              <a:spcBef>
                <a:spcPct val="0"/>
              </a:spcBef>
              <a:spcAft>
                <a:spcPct val="0"/>
              </a:spcAft>
              <a:defRPr sz="2400" b="1" i="1">
                <a:solidFill>
                  <a:schemeClr val="tx1"/>
                </a:solidFill>
                <a:latin typeface="Verdana" panose="020B0604030504040204" pitchFamily="34" charset="0"/>
              </a:defRPr>
            </a:lvl7pPr>
            <a:lvl8pPr marL="3429000" indent="-228600" eaLnBrk="0" fontAlgn="base" hangingPunct="0">
              <a:spcBef>
                <a:spcPct val="0"/>
              </a:spcBef>
              <a:spcAft>
                <a:spcPct val="0"/>
              </a:spcAft>
              <a:defRPr sz="2400" b="1" i="1">
                <a:solidFill>
                  <a:schemeClr val="tx1"/>
                </a:solidFill>
                <a:latin typeface="Verdana" panose="020B0604030504040204" pitchFamily="34" charset="0"/>
              </a:defRPr>
            </a:lvl8pPr>
            <a:lvl9pPr marL="3886200" indent="-228600" eaLnBrk="0" fontAlgn="base" hangingPunct="0">
              <a:spcBef>
                <a:spcPct val="0"/>
              </a:spcBef>
              <a:spcAft>
                <a:spcPct val="0"/>
              </a:spcAft>
              <a:defRPr sz="2400" b="1" i="1">
                <a:solidFill>
                  <a:schemeClr val="tx1"/>
                </a:solidFill>
                <a:latin typeface="Verdana" panose="020B0604030504040204" pitchFamily="34" charset="0"/>
              </a:defRPr>
            </a:lvl9pPr>
          </a:lstStyle>
          <a:p>
            <a:pPr algn="ctr" eaLnBrk="1" hangingPunct="1"/>
            <a:r>
              <a:rPr lang="en-US" altLang="en-US" sz="2000" i="0">
                <a:latin typeface="+mn-lt"/>
              </a:rPr>
              <a:t>C-TPAT</a:t>
            </a:r>
          </a:p>
        </p:txBody>
      </p:sp>
      <p:sp>
        <p:nvSpPr>
          <p:cNvPr id="4604933" name="Rectangle 5"/>
          <p:cNvSpPr>
            <a:spLocks noChangeArrowheads="1"/>
          </p:cNvSpPr>
          <p:nvPr/>
        </p:nvSpPr>
        <p:spPr bwMode="auto">
          <a:xfrm>
            <a:off x="4237038" y="1203325"/>
            <a:ext cx="1295400" cy="914400"/>
          </a:xfrm>
          <a:prstGeom prst="rect">
            <a:avLst/>
          </a:prstGeom>
          <a:solidFill>
            <a:schemeClr val="bg1"/>
          </a:solidFill>
          <a:ln w="9525">
            <a:solidFill>
              <a:schemeClr val="tx1"/>
            </a:solidFill>
            <a:miter lim="800000"/>
            <a:headEnd/>
            <a:tailEnd/>
          </a:ln>
          <a:effectLst/>
        </p:spPr>
        <p:txBody>
          <a:bodyPr wrap="none" anchor="ctr"/>
          <a:lstStyle/>
          <a:p>
            <a:pPr algn="ctr">
              <a:defRPr/>
            </a:pPr>
            <a:r>
              <a:rPr lang="en-US" sz="2000" dirty="0">
                <a:effectLst>
                  <a:outerShdw blurRad="38100" dist="38100" dir="2700000" algn="tl">
                    <a:srgbClr val="000000"/>
                  </a:outerShdw>
                </a:effectLst>
              </a:rPr>
              <a:t>ACE</a:t>
            </a:r>
          </a:p>
        </p:txBody>
      </p:sp>
      <p:sp>
        <p:nvSpPr>
          <p:cNvPr id="68615" name="Rectangle 6"/>
          <p:cNvSpPr>
            <a:spLocks noChangeArrowheads="1"/>
          </p:cNvSpPr>
          <p:nvPr/>
        </p:nvSpPr>
        <p:spPr bwMode="auto">
          <a:xfrm>
            <a:off x="4313238" y="3260725"/>
            <a:ext cx="1295400" cy="914400"/>
          </a:xfrm>
          <a:prstGeom prst="rect">
            <a:avLst/>
          </a:prstGeom>
          <a:solidFill>
            <a:schemeClr val="accent1"/>
          </a:solidFill>
          <a:ln w="9525">
            <a:solidFill>
              <a:srgbClr val="66FFFF"/>
            </a:solidFill>
            <a:miter lim="800000"/>
            <a:headEnd/>
            <a:tailEnd/>
          </a:ln>
        </p:spPr>
        <p:txBody>
          <a:bodyPr wrap="none" anchor="ctr"/>
          <a:lstStyle>
            <a:lvl1pPr eaLnBrk="0" hangingPunct="0">
              <a:defRPr sz="2400" b="1" i="1">
                <a:solidFill>
                  <a:schemeClr val="tx1"/>
                </a:solidFill>
                <a:latin typeface="Verdana" panose="020B0604030504040204" pitchFamily="34" charset="0"/>
              </a:defRPr>
            </a:lvl1pPr>
            <a:lvl2pPr marL="742950" indent="-285750" eaLnBrk="0" hangingPunct="0">
              <a:defRPr sz="2400" b="1" i="1">
                <a:solidFill>
                  <a:schemeClr val="tx1"/>
                </a:solidFill>
                <a:latin typeface="Verdana" panose="020B0604030504040204" pitchFamily="34" charset="0"/>
              </a:defRPr>
            </a:lvl2pPr>
            <a:lvl3pPr marL="1143000" indent="-228600" eaLnBrk="0" hangingPunct="0">
              <a:defRPr sz="2400" b="1" i="1">
                <a:solidFill>
                  <a:schemeClr val="tx1"/>
                </a:solidFill>
                <a:latin typeface="Verdana" panose="020B0604030504040204" pitchFamily="34" charset="0"/>
              </a:defRPr>
            </a:lvl3pPr>
            <a:lvl4pPr marL="1600200" indent="-228600" eaLnBrk="0" hangingPunct="0">
              <a:defRPr sz="2400" b="1" i="1">
                <a:solidFill>
                  <a:schemeClr val="tx1"/>
                </a:solidFill>
                <a:latin typeface="Verdana" panose="020B0604030504040204" pitchFamily="34" charset="0"/>
              </a:defRPr>
            </a:lvl4pPr>
            <a:lvl5pPr marL="2057400" indent="-228600" eaLnBrk="0" hangingPunct="0">
              <a:defRPr sz="2400" b="1" i="1">
                <a:solidFill>
                  <a:schemeClr val="tx1"/>
                </a:solidFill>
                <a:latin typeface="Verdana" panose="020B0604030504040204" pitchFamily="34" charset="0"/>
              </a:defRPr>
            </a:lvl5pPr>
            <a:lvl6pPr marL="2514600" indent="-228600" eaLnBrk="0" fontAlgn="base" hangingPunct="0">
              <a:spcBef>
                <a:spcPct val="0"/>
              </a:spcBef>
              <a:spcAft>
                <a:spcPct val="0"/>
              </a:spcAft>
              <a:defRPr sz="2400" b="1" i="1">
                <a:solidFill>
                  <a:schemeClr val="tx1"/>
                </a:solidFill>
                <a:latin typeface="Verdana" panose="020B0604030504040204" pitchFamily="34" charset="0"/>
              </a:defRPr>
            </a:lvl6pPr>
            <a:lvl7pPr marL="2971800" indent="-228600" eaLnBrk="0" fontAlgn="base" hangingPunct="0">
              <a:spcBef>
                <a:spcPct val="0"/>
              </a:spcBef>
              <a:spcAft>
                <a:spcPct val="0"/>
              </a:spcAft>
              <a:defRPr sz="2400" b="1" i="1">
                <a:solidFill>
                  <a:schemeClr val="tx1"/>
                </a:solidFill>
                <a:latin typeface="Verdana" panose="020B0604030504040204" pitchFamily="34" charset="0"/>
              </a:defRPr>
            </a:lvl7pPr>
            <a:lvl8pPr marL="3429000" indent="-228600" eaLnBrk="0" fontAlgn="base" hangingPunct="0">
              <a:spcBef>
                <a:spcPct val="0"/>
              </a:spcBef>
              <a:spcAft>
                <a:spcPct val="0"/>
              </a:spcAft>
              <a:defRPr sz="2400" b="1" i="1">
                <a:solidFill>
                  <a:schemeClr val="tx1"/>
                </a:solidFill>
                <a:latin typeface="Verdana" panose="020B0604030504040204" pitchFamily="34" charset="0"/>
              </a:defRPr>
            </a:lvl8pPr>
            <a:lvl9pPr marL="3886200" indent="-228600" eaLnBrk="0" fontAlgn="base" hangingPunct="0">
              <a:spcBef>
                <a:spcPct val="0"/>
              </a:spcBef>
              <a:spcAft>
                <a:spcPct val="0"/>
              </a:spcAft>
              <a:defRPr sz="2400" b="1" i="1">
                <a:solidFill>
                  <a:schemeClr val="tx1"/>
                </a:solidFill>
                <a:latin typeface="Verdana" panose="020B0604030504040204" pitchFamily="34" charset="0"/>
              </a:defRPr>
            </a:lvl9pPr>
          </a:lstStyle>
          <a:p>
            <a:pPr algn="ctr" eaLnBrk="1" hangingPunct="1"/>
            <a:r>
              <a:rPr lang="en-US" altLang="en-US">
                <a:solidFill>
                  <a:schemeClr val="bg1"/>
                </a:solidFill>
              </a:rPr>
              <a:t>ATDI</a:t>
            </a:r>
          </a:p>
        </p:txBody>
      </p:sp>
      <p:sp>
        <p:nvSpPr>
          <p:cNvPr id="4604935" name="Rectangle 7"/>
          <p:cNvSpPr>
            <a:spLocks noChangeArrowheads="1"/>
          </p:cNvSpPr>
          <p:nvPr/>
        </p:nvSpPr>
        <p:spPr bwMode="auto">
          <a:xfrm>
            <a:off x="2819400" y="1219200"/>
            <a:ext cx="1219200" cy="914400"/>
          </a:xfrm>
          <a:prstGeom prst="rect">
            <a:avLst/>
          </a:prstGeom>
          <a:solidFill>
            <a:srgbClr val="FF0000"/>
          </a:solidFill>
          <a:ln w="9525">
            <a:noFill/>
            <a:miter lim="800000"/>
            <a:headEnd/>
            <a:tailEnd/>
          </a:ln>
          <a:effectLst/>
        </p:spPr>
        <p:txBody>
          <a:bodyPr wrap="none" anchor="ctr"/>
          <a:lstStyle/>
          <a:p>
            <a:pPr algn="ctr">
              <a:defRPr/>
            </a:pPr>
            <a:r>
              <a:rPr lang="en-US" sz="2000" b="1" i="0"/>
              <a:t>ATS</a:t>
            </a:r>
          </a:p>
        </p:txBody>
      </p:sp>
      <p:sp>
        <p:nvSpPr>
          <p:cNvPr id="4604936" name="AutoShape 8"/>
          <p:cNvSpPr>
            <a:spLocks noChangeArrowheads="1"/>
          </p:cNvSpPr>
          <p:nvPr/>
        </p:nvSpPr>
        <p:spPr bwMode="auto">
          <a:xfrm>
            <a:off x="579438" y="2209800"/>
            <a:ext cx="1600200" cy="762000"/>
          </a:xfrm>
          <a:prstGeom prst="horizontalScroll">
            <a:avLst>
              <a:gd name="adj" fmla="val 12500"/>
            </a:avLst>
          </a:prstGeom>
          <a:solidFill>
            <a:srgbClr val="99CC00"/>
          </a:solidFill>
          <a:ln w="9525">
            <a:noFill/>
            <a:round/>
            <a:headEnd/>
            <a:tailEnd/>
          </a:ln>
          <a:effectLst/>
        </p:spPr>
        <p:txBody>
          <a:bodyPr wrap="none" anchor="ctr"/>
          <a:lstStyle/>
          <a:p>
            <a:pPr algn="ctr">
              <a:defRPr/>
            </a:pPr>
            <a:r>
              <a:rPr lang="en-US">
                <a:solidFill>
                  <a:srgbClr val="000000"/>
                </a:solidFill>
                <a:effectLst>
                  <a:outerShdw blurRad="38100" dist="38100" dir="2700000" algn="tl">
                    <a:srgbClr val="FFFFFF"/>
                  </a:outerShdw>
                </a:effectLst>
              </a:rPr>
              <a:t>Tier 1</a:t>
            </a:r>
          </a:p>
        </p:txBody>
      </p:sp>
      <p:sp>
        <p:nvSpPr>
          <p:cNvPr id="4604937" name="AutoShape 9"/>
          <p:cNvSpPr>
            <a:spLocks noChangeArrowheads="1"/>
          </p:cNvSpPr>
          <p:nvPr/>
        </p:nvSpPr>
        <p:spPr bwMode="auto">
          <a:xfrm>
            <a:off x="731838" y="3184525"/>
            <a:ext cx="1600200" cy="762000"/>
          </a:xfrm>
          <a:prstGeom prst="horizontalScroll">
            <a:avLst>
              <a:gd name="adj" fmla="val 12500"/>
            </a:avLst>
          </a:prstGeom>
          <a:solidFill>
            <a:srgbClr val="66FF33"/>
          </a:solidFill>
          <a:ln w="9525">
            <a:noFill/>
            <a:round/>
            <a:headEnd/>
            <a:tailEnd/>
          </a:ln>
          <a:effectLst/>
        </p:spPr>
        <p:txBody>
          <a:bodyPr wrap="none" anchor="ctr"/>
          <a:lstStyle/>
          <a:p>
            <a:pPr algn="ctr">
              <a:defRPr/>
            </a:pPr>
            <a:r>
              <a:rPr lang="en-US" dirty="0">
                <a:solidFill>
                  <a:srgbClr val="000000"/>
                </a:solidFill>
                <a:effectLst>
                  <a:outerShdw blurRad="38100" dist="38100" dir="2700000" algn="tl">
                    <a:srgbClr val="FFFFFF"/>
                  </a:outerShdw>
                </a:effectLst>
              </a:rPr>
              <a:t>Tier 2</a:t>
            </a:r>
          </a:p>
        </p:txBody>
      </p:sp>
      <p:sp>
        <p:nvSpPr>
          <p:cNvPr id="4604938" name="AutoShape 10"/>
          <p:cNvSpPr>
            <a:spLocks noChangeArrowheads="1"/>
          </p:cNvSpPr>
          <p:nvPr/>
        </p:nvSpPr>
        <p:spPr bwMode="auto">
          <a:xfrm>
            <a:off x="1798638" y="4022725"/>
            <a:ext cx="1600200" cy="762000"/>
          </a:xfrm>
          <a:prstGeom prst="horizontalScroll">
            <a:avLst>
              <a:gd name="adj" fmla="val 12500"/>
            </a:avLst>
          </a:prstGeom>
          <a:solidFill>
            <a:srgbClr val="008000"/>
          </a:solidFill>
          <a:ln w="9525">
            <a:noFill/>
            <a:round/>
            <a:headEnd/>
            <a:tailEnd/>
          </a:ln>
          <a:effectLst/>
        </p:spPr>
        <p:txBody>
          <a:bodyPr wrap="none" anchor="ctr"/>
          <a:lstStyle/>
          <a:p>
            <a:pPr algn="ctr">
              <a:defRPr/>
            </a:pPr>
            <a:r>
              <a:rPr lang="en-US">
                <a:solidFill>
                  <a:srgbClr val="FFFF00"/>
                </a:solidFill>
                <a:effectLst>
                  <a:outerShdw blurRad="38100" dist="38100" dir="2700000" algn="tl">
                    <a:srgbClr val="000000"/>
                  </a:outerShdw>
                </a:effectLst>
              </a:rPr>
              <a:t>Tier 3</a:t>
            </a:r>
          </a:p>
        </p:txBody>
      </p:sp>
      <p:sp>
        <p:nvSpPr>
          <p:cNvPr id="4604939" name="Line 11"/>
          <p:cNvSpPr>
            <a:spLocks noChangeShapeType="1"/>
          </p:cNvSpPr>
          <p:nvPr/>
        </p:nvSpPr>
        <p:spPr bwMode="auto">
          <a:xfrm flipH="1">
            <a:off x="122238" y="1660525"/>
            <a:ext cx="1219200" cy="0"/>
          </a:xfrm>
          <a:prstGeom prst="line">
            <a:avLst/>
          </a:prstGeom>
          <a:noFill/>
          <a:ln w="9525">
            <a:solidFill>
              <a:schemeClr val="tx1"/>
            </a:solidFill>
            <a:round/>
            <a:headEnd/>
            <a:tailEnd/>
          </a:ln>
          <a:effectLst/>
        </p:spPr>
        <p:txBody>
          <a:bodyPr/>
          <a:lstStyle/>
          <a:p>
            <a:pPr>
              <a:defRPr/>
            </a:pPr>
            <a:endParaRPr lang="en-US" sz="2000">
              <a:effectLst>
                <a:outerShdw blurRad="38100" dist="38100" dir="2700000" algn="tl">
                  <a:srgbClr val="000000">
                    <a:alpha val="43137"/>
                  </a:srgbClr>
                </a:outerShdw>
              </a:effectLst>
            </a:endParaRPr>
          </a:p>
        </p:txBody>
      </p:sp>
      <p:sp>
        <p:nvSpPr>
          <p:cNvPr id="4604940" name="Line 12"/>
          <p:cNvSpPr>
            <a:spLocks noChangeShapeType="1"/>
          </p:cNvSpPr>
          <p:nvPr/>
        </p:nvSpPr>
        <p:spPr bwMode="auto">
          <a:xfrm>
            <a:off x="122238" y="1660525"/>
            <a:ext cx="0" cy="2819400"/>
          </a:xfrm>
          <a:prstGeom prst="line">
            <a:avLst/>
          </a:prstGeom>
          <a:noFill/>
          <a:ln w="9525">
            <a:solidFill>
              <a:schemeClr val="tx1"/>
            </a:solidFill>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4604941" name="Line 13"/>
          <p:cNvSpPr>
            <a:spLocks noChangeShapeType="1"/>
          </p:cNvSpPr>
          <p:nvPr/>
        </p:nvSpPr>
        <p:spPr bwMode="auto">
          <a:xfrm flipH="1">
            <a:off x="122238" y="2667000"/>
            <a:ext cx="381000" cy="0"/>
          </a:xfrm>
          <a:prstGeom prst="line">
            <a:avLst/>
          </a:prstGeom>
          <a:noFill/>
          <a:ln w="9525">
            <a:solidFill>
              <a:schemeClr val="tx1"/>
            </a:solidFill>
            <a:round/>
            <a:headEnd type="triangle" w="med" len="med"/>
            <a:tailEnd/>
          </a:ln>
          <a:effectLst/>
        </p:spPr>
        <p:txBody>
          <a:bodyPr/>
          <a:lstStyle/>
          <a:p>
            <a:pPr>
              <a:defRPr/>
            </a:pPr>
            <a:endParaRPr lang="en-US" sz="2000">
              <a:effectLst>
                <a:outerShdw blurRad="38100" dist="38100" dir="2700000" algn="tl">
                  <a:srgbClr val="000000">
                    <a:alpha val="43137"/>
                  </a:srgbClr>
                </a:outerShdw>
              </a:effectLst>
            </a:endParaRPr>
          </a:p>
        </p:txBody>
      </p:sp>
      <p:sp>
        <p:nvSpPr>
          <p:cNvPr id="4604942" name="Line 14"/>
          <p:cNvSpPr>
            <a:spLocks noChangeShapeType="1"/>
          </p:cNvSpPr>
          <p:nvPr/>
        </p:nvSpPr>
        <p:spPr bwMode="auto">
          <a:xfrm flipH="1">
            <a:off x="122238" y="3641725"/>
            <a:ext cx="457200" cy="0"/>
          </a:xfrm>
          <a:prstGeom prst="line">
            <a:avLst/>
          </a:prstGeom>
          <a:noFill/>
          <a:ln w="12700">
            <a:solidFill>
              <a:schemeClr val="tx1"/>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4604943" name="Line 15"/>
          <p:cNvSpPr>
            <a:spLocks noChangeShapeType="1"/>
          </p:cNvSpPr>
          <p:nvPr/>
        </p:nvSpPr>
        <p:spPr bwMode="auto">
          <a:xfrm>
            <a:off x="122238" y="4479925"/>
            <a:ext cx="1371600" cy="0"/>
          </a:xfrm>
          <a:prstGeom prst="line">
            <a:avLst/>
          </a:prstGeom>
          <a:noFill/>
          <a:ln w="3175">
            <a:solidFill>
              <a:schemeClr val="tx1"/>
            </a:solidFill>
            <a:round/>
            <a:headEnd/>
            <a:tailEnd type="triangle" w="med" len="med"/>
          </a:ln>
          <a:effectLst/>
        </p:spPr>
        <p:txBody>
          <a:bodyPr/>
          <a:lstStyle/>
          <a:p>
            <a:pPr>
              <a:defRPr/>
            </a:pPr>
            <a:endParaRPr lang="en-US">
              <a:effectLst>
                <a:outerShdw blurRad="38100" dist="38100" dir="2700000" algn="tl">
                  <a:srgbClr val="000000">
                    <a:alpha val="43137"/>
                  </a:srgbClr>
                </a:outerShdw>
              </a:effectLst>
            </a:endParaRPr>
          </a:p>
        </p:txBody>
      </p:sp>
      <p:sp>
        <p:nvSpPr>
          <p:cNvPr id="4604944" name="Line 16"/>
          <p:cNvSpPr>
            <a:spLocks noChangeShapeType="1"/>
          </p:cNvSpPr>
          <p:nvPr/>
        </p:nvSpPr>
        <p:spPr bwMode="auto">
          <a:xfrm flipH="1">
            <a:off x="2636838" y="3717925"/>
            <a:ext cx="1676400" cy="0"/>
          </a:xfrm>
          <a:prstGeom prst="line">
            <a:avLst/>
          </a:prstGeom>
          <a:noFill/>
          <a:ln w="9525">
            <a:solidFill>
              <a:schemeClr val="bg1">
                <a:lumMod val="50000"/>
              </a:schemeClr>
            </a:solidFill>
            <a:prstDash val="dash"/>
            <a:round/>
            <a:headEnd/>
            <a:tailEnd/>
          </a:ln>
          <a:effectLst/>
        </p:spPr>
        <p:txBody>
          <a:bodyPr/>
          <a:lstStyle/>
          <a:p>
            <a:pPr>
              <a:defRPr/>
            </a:pPr>
            <a:endParaRPr lang="en-US">
              <a:effectLst>
                <a:outerShdw blurRad="38100" dist="38100" dir="2700000" algn="tl">
                  <a:srgbClr val="000000">
                    <a:alpha val="43137"/>
                  </a:srgbClr>
                </a:outerShdw>
              </a:effectLst>
            </a:endParaRPr>
          </a:p>
        </p:txBody>
      </p:sp>
      <p:sp>
        <p:nvSpPr>
          <p:cNvPr id="4604945" name="Line 17"/>
          <p:cNvSpPr>
            <a:spLocks noChangeShapeType="1"/>
          </p:cNvSpPr>
          <p:nvPr/>
        </p:nvSpPr>
        <p:spPr bwMode="auto">
          <a:xfrm>
            <a:off x="4922838" y="2133600"/>
            <a:ext cx="0" cy="990600"/>
          </a:xfrm>
          <a:prstGeom prst="line">
            <a:avLst/>
          </a:prstGeom>
          <a:noFill/>
          <a:ln w="38100">
            <a:solidFill>
              <a:schemeClr val="tx1"/>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4604946" name="Line 18"/>
          <p:cNvSpPr>
            <a:spLocks noChangeShapeType="1"/>
          </p:cNvSpPr>
          <p:nvPr/>
        </p:nvSpPr>
        <p:spPr bwMode="auto">
          <a:xfrm>
            <a:off x="5548312" y="1660525"/>
            <a:ext cx="1390959" cy="0"/>
          </a:xfrm>
          <a:prstGeom prst="line">
            <a:avLst/>
          </a:prstGeom>
          <a:noFill/>
          <a:ln w="38100">
            <a:solidFill>
              <a:schemeClr val="tx1"/>
            </a:solidFill>
            <a:round/>
            <a:headEnd type="triangle" w="med" len="med"/>
            <a:tailEnd/>
          </a:ln>
          <a:effectLst/>
        </p:spPr>
        <p:txBody>
          <a:bodyPr/>
          <a:lstStyle/>
          <a:p>
            <a:pPr>
              <a:defRPr/>
            </a:pPr>
            <a:endParaRPr lang="en-US">
              <a:effectLst>
                <a:outerShdw blurRad="38100" dist="38100" dir="2700000" algn="tl">
                  <a:srgbClr val="000000">
                    <a:alpha val="43137"/>
                  </a:srgbClr>
                </a:outerShdw>
              </a:effectLst>
            </a:endParaRPr>
          </a:p>
        </p:txBody>
      </p:sp>
      <p:sp>
        <p:nvSpPr>
          <p:cNvPr id="68633" name="Text Box 24"/>
          <p:cNvSpPr txBox="1">
            <a:spLocks noChangeArrowheads="1"/>
          </p:cNvSpPr>
          <p:nvPr/>
        </p:nvSpPr>
        <p:spPr bwMode="auto">
          <a:xfrm>
            <a:off x="7132638" y="1371600"/>
            <a:ext cx="1954381" cy="1077218"/>
          </a:xfrm>
          <a:prstGeom prst="rect">
            <a:avLst/>
          </a:prstGeom>
          <a:noFill/>
          <a:ln w="3175">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b="1" i="1">
                <a:solidFill>
                  <a:schemeClr val="tx1"/>
                </a:solidFill>
                <a:latin typeface="Verdana" panose="020B0604030504040204" pitchFamily="34" charset="0"/>
              </a:defRPr>
            </a:lvl1pPr>
            <a:lvl2pPr marL="742950" indent="-285750" eaLnBrk="0" hangingPunct="0">
              <a:defRPr sz="2400" b="1" i="1">
                <a:solidFill>
                  <a:schemeClr val="tx1"/>
                </a:solidFill>
                <a:latin typeface="Verdana" panose="020B0604030504040204" pitchFamily="34" charset="0"/>
              </a:defRPr>
            </a:lvl2pPr>
            <a:lvl3pPr marL="1143000" indent="-228600" eaLnBrk="0" hangingPunct="0">
              <a:defRPr sz="2400" b="1" i="1">
                <a:solidFill>
                  <a:schemeClr val="tx1"/>
                </a:solidFill>
                <a:latin typeface="Verdana" panose="020B0604030504040204" pitchFamily="34" charset="0"/>
              </a:defRPr>
            </a:lvl3pPr>
            <a:lvl4pPr marL="1600200" indent="-228600" eaLnBrk="0" hangingPunct="0">
              <a:defRPr sz="2400" b="1" i="1">
                <a:solidFill>
                  <a:schemeClr val="tx1"/>
                </a:solidFill>
                <a:latin typeface="Verdana" panose="020B0604030504040204" pitchFamily="34" charset="0"/>
              </a:defRPr>
            </a:lvl4pPr>
            <a:lvl5pPr marL="2057400" indent="-228600" eaLnBrk="0" hangingPunct="0">
              <a:defRPr sz="2400" b="1" i="1">
                <a:solidFill>
                  <a:schemeClr val="tx1"/>
                </a:solidFill>
                <a:latin typeface="Verdana" panose="020B0604030504040204" pitchFamily="34" charset="0"/>
              </a:defRPr>
            </a:lvl5pPr>
            <a:lvl6pPr marL="2514600" indent="-228600" eaLnBrk="0" fontAlgn="base" hangingPunct="0">
              <a:spcBef>
                <a:spcPct val="0"/>
              </a:spcBef>
              <a:spcAft>
                <a:spcPct val="0"/>
              </a:spcAft>
              <a:defRPr sz="2400" b="1" i="1">
                <a:solidFill>
                  <a:schemeClr val="tx1"/>
                </a:solidFill>
                <a:latin typeface="Verdana" panose="020B0604030504040204" pitchFamily="34" charset="0"/>
              </a:defRPr>
            </a:lvl6pPr>
            <a:lvl7pPr marL="2971800" indent="-228600" eaLnBrk="0" fontAlgn="base" hangingPunct="0">
              <a:spcBef>
                <a:spcPct val="0"/>
              </a:spcBef>
              <a:spcAft>
                <a:spcPct val="0"/>
              </a:spcAft>
              <a:defRPr sz="2400" b="1" i="1">
                <a:solidFill>
                  <a:schemeClr val="tx1"/>
                </a:solidFill>
                <a:latin typeface="Verdana" panose="020B0604030504040204" pitchFamily="34" charset="0"/>
              </a:defRPr>
            </a:lvl7pPr>
            <a:lvl8pPr marL="3429000" indent="-228600" eaLnBrk="0" fontAlgn="base" hangingPunct="0">
              <a:spcBef>
                <a:spcPct val="0"/>
              </a:spcBef>
              <a:spcAft>
                <a:spcPct val="0"/>
              </a:spcAft>
              <a:defRPr sz="2400" b="1" i="1">
                <a:solidFill>
                  <a:schemeClr val="tx1"/>
                </a:solidFill>
                <a:latin typeface="Verdana" panose="020B0604030504040204" pitchFamily="34" charset="0"/>
              </a:defRPr>
            </a:lvl8pPr>
            <a:lvl9pPr marL="3886200" indent="-228600" eaLnBrk="0" fontAlgn="base" hangingPunct="0">
              <a:spcBef>
                <a:spcPct val="0"/>
              </a:spcBef>
              <a:spcAft>
                <a:spcPct val="0"/>
              </a:spcAft>
              <a:defRPr sz="2400" b="1" i="1">
                <a:solidFill>
                  <a:schemeClr val="tx1"/>
                </a:solidFill>
                <a:latin typeface="Verdana" panose="020B0604030504040204" pitchFamily="34" charset="0"/>
              </a:defRPr>
            </a:lvl9pPr>
          </a:lstStyle>
          <a:p>
            <a:pPr eaLnBrk="1" hangingPunct="1"/>
            <a:r>
              <a:rPr lang="en-US" altLang="en-US" b="0" dirty="0"/>
              <a:t>e-manifest</a:t>
            </a:r>
          </a:p>
          <a:p>
            <a:pPr eaLnBrk="1" hangingPunct="1">
              <a:buFontTx/>
              <a:buChar char="•"/>
            </a:pPr>
            <a:endParaRPr lang="en-US" altLang="en-US" sz="1000" b="0" dirty="0"/>
          </a:p>
          <a:p>
            <a:pPr eaLnBrk="1" hangingPunct="1">
              <a:buFontTx/>
              <a:buChar char="•"/>
            </a:pPr>
            <a:r>
              <a:rPr lang="en-US" altLang="en-US" sz="1000" b="0" i="0" dirty="0"/>
              <a:t> Vehicle Identification</a:t>
            </a:r>
          </a:p>
          <a:p>
            <a:pPr eaLnBrk="1" hangingPunct="1">
              <a:buFontTx/>
              <a:buChar char="•"/>
            </a:pPr>
            <a:r>
              <a:rPr lang="en-US" altLang="en-US" sz="1000" b="0" i="0" dirty="0"/>
              <a:t> Driver’s Passport Number</a:t>
            </a:r>
          </a:p>
          <a:p>
            <a:pPr eaLnBrk="1" hangingPunct="1">
              <a:buFontTx/>
              <a:buChar char="•"/>
            </a:pPr>
            <a:r>
              <a:rPr lang="en-US" altLang="en-US" sz="1000" b="0" i="0" dirty="0"/>
              <a:t> Address of Importer</a:t>
            </a:r>
          </a:p>
        </p:txBody>
      </p:sp>
      <p:sp>
        <p:nvSpPr>
          <p:cNvPr id="4604953" name="AutoShape 25"/>
          <p:cNvSpPr>
            <a:spLocks noChangeArrowheads="1"/>
          </p:cNvSpPr>
          <p:nvPr/>
        </p:nvSpPr>
        <p:spPr bwMode="auto">
          <a:xfrm>
            <a:off x="7818438" y="2482850"/>
            <a:ext cx="228600" cy="381000"/>
          </a:xfrm>
          <a:prstGeom prst="can">
            <a:avLst>
              <a:gd name="adj" fmla="val 41667"/>
            </a:avLst>
          </a:prstGeom>
          <a:solidFill>
            <a:srgbClr val="FF0000"/>
          </a:solidFill>
          <a:ln w="9525">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4604954" name="AutoShape 26"/>
          <p:cNvSpPr>
            <a:spLocks noChangeArrowheads="1"/>
          </p:cNvSpPr>
          <p:nvPr/>
        </p:nvSpPr>
        <p:spPr bwMode="auto">
          <a:xfrm>
            <a:off x="7970838" y="2635250"/>
            <a:ext cx="228600" cy="381000"/>
          </a:xfrm>
          <a:prstGeom prst="can">
            <a:avLst>
              <a:gd name="adj" fmla="val 41667"/>
            </a:avLst>
          </a:prstGeom>
          <a:solidFill>
            <a:srgbClr val="FF0000"/>
          </a:solidFill>
          <a:ln w="9525">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4604955" name="AutoShape 27"/>
          <p:cNvSpPr>
            <a:spLocks noChangeArrowheads="1"/>
          </p:cNvSpPr>
          <p:nvPr/>
        </p:nvSpPr>
        <p:spPr bwMode="auto">
          <a:xfrm>
            <a:off x="8123238" y="2787650"/>
            <a:ext cx="228600" cy="381000"/>
          </a:xfrm>
          <a:prstGeom prst="can">
            <a:avLst>
              <a:gd name="adj" fmla="val 41667"/>
            </a:avLst>
          </a:prstGeom>
          <a:solidFill>
            <a:srgbClr val="FF0000"/>
          </a:solidFill>
          <a:ln w="9525">
            <a:solidFill>
              <a:srgbClr val="FFFF00"/>
            </a:solidFill>
            <a:round/>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68637" name="Text Box 28"/>
          <p:cNvSpPr txBox="1">
            <a:spLocks noChangeArrowheads="1"/>
          </p:cNvSpPr>
          <p:nvPr/>
        </p:nvSpPr>
        <p:spPr bwMode="auto">
          <a:xfrm>
            <a:off x="4244975" y="3946525"/>
            <a:ext cx="188753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i="1">
                <a:solidFill>
                  <a:schemeClr val="tx1"/>
                </a:solidFill>
                <a:latin typeface="Verdana" panose="020B0604030504040204" pitchFamily="34" charset="0"/>
              </a:defRPr>
            </a:lvl1pPr>
            <a:lvl2pPr marL="742950" indent="-285750" eaLnBrk="0" hangingPunct="0">
              <a:defRPr sz="2400" b="1" i="1">
                <a:solidFill>
                  <a:schemeClr val="tx1"/>
                </a:solidFill>
                <a:latin typeface="Verdana" panose="020B0604030504040204" pitchFamily="34" charset="0"/>
              </a:defRPr>
            </a:lvl2pPr>
            <a:lvl3pPr marL="1143000" indent="-228600" eaLnBrk="0" hangingPunct="0">
              <a:defRPr sz="2400" b="1" i="1">
                <a:solidFill>
                  <a:schemeClr val="tx1"/>
                </a:solidFill>
                <a:latin typeface="Verdana" panose="020B0604030504040204" pitchFamily="34" charset="0"/>
              </a:defRPr>
            </a:lvl3pPr>
            <a:lvl4pPr marL="1600200" indent="-228600" eaLnBrk="0" hangingPunct="0">
              <a:defRPr sz="2400" b="1" i="1">
                <a:solidFill>
                  <a:schemeClr val="tx1"/>
                </a:solidFill>
                <a:latin typeface="Verdana" panose="020B0604030504040204" pitchFamily="34" charset="0"/>
              </a:defRPr>
            </a:lvl4pPr>
            <a:lvl5pPr marL="2057400" indent="-228600" eaLnBrk="0" hangingPunct="0">
              <a:defRPr sz="2400" b="1" i="1">
                <a:solidFill>
                  <a:schemeClr val="tx1"/>
                </a:solidFill>
                <a:latin typeface="Verdana" panose="020B0604030504040204" pitchFamily="34" charset="0"/>
              </a:defRPr>
            </a:lvl5pPr>
            <a:lvl6pPr marL="2514600" indent="-228600" eaLnBrk="0" fontAlgn="base" hangingPunct="0">
              <a:spcBef>
                <a:spcPct val="0"/>
              </a:spcBef>
              <a:spcAft>
                <a:spcPct val="0"/>
              </a:spcAft>
              <a:defRPr sz="2400" b="1" i="1">
                <a:solidFill>
                  <a:schemeClr val="tx1"/>
                </a:solidFill>
                <a:latin typeface="Verdana" panose="020B0604030504040204" pitchFamily="34" charset="0"/>
              </a:defRPr>
            </a:lvl6pPr>
            <a:lvl7pPr marL="2971800" indent="-228600" eaLnBrk="0" fontAlgn="base" hangingPunct="0">
              <a:spcBef>
                <a:spcPct val="0"/>
              </a:spcBef>
              <a:spcAft>
                <a:spcPct val="0"/>
              </a:spcAft>
              <a:defRPr sz="2400" b="1" i="1">
                <a:solidFill>
                  <a:schemeClr val="tx1"/>
                </a:solidFill>
                <a:latin typeface="Verdana" panose="020B0604030504040204" pitchFamily="34" charset="0"/>
              </a:defRPr>
            </a:lvl7pPr>
            <a:lvl8pPr marL="3429000" indent="-228600" eaLnBrk="0" fontAlgn="base" hangingPunct="0">
              <a:spcBef>
                <a:spcPct val="0"/>
              </a:spcBef>
              <a:spcAft>
                <a:spcPct val="0"/>
              </a:spcAft>
              <a:defRPr sz="2400" b="1" i="1">
                <a:solidFill>
                  <a:schemeClr val="tx1"/>
                </a:solidFill>
                <a:latin typeface="Verdana" panose="020B0604030504040204" pitchFamily="34" charset="0"/>
              </a:defRPr>
            </a:lvl8pPr>
            <a:lvl9pPr marL="3886200" indent="-228600" eaLnBrk="0" fontAlgn="base" hangingPunct="0">
              <a:spcBef>
                <a:spcPct val="0"/>
              </a:spcBef>
              <a:spcAft>
                <a:spcPct val="0"/>
              </a:spcAft>
              <a:defRPr sz="2400" b="1" i="1">
                <a:solidFill>
                  <a:schemeClr val="tx1"/>
                </a:solidFill>
                <a:latin typeface="Verdana" panose="020B0604030504040204" pitchFamily="34" charset="0"/>
              </a:defRPr>
            </a:lvl9pPr>
          </a:lstStyle>
          <a:p>
            <a:pPr eaLnBrk="1" hangingPunct="1"/>
            <a:r>
              <a:rPr lang="en-US" altLang="en-US" sz="1000" b="0" i="0" dirty="0">
                <a:solidFill>
                  <a:schemeClr val="bg1"/>
                </a:solidFill>
              </a:rPr>
              <a:t>100 Data Elements</a:t>
            </a:r>
          </a:p>
          <a:p>
            <a:pPr eaLnBrk="1" hangingPunct="1"/>
            <a:endParaRPr lang="en-US" altLang="en-US" sz="1000" b="0" i="0" dirty="0">
              <a:solidFill>
                <a:srgbClr val="000000"/>
              </a:solidFill>
            </a:endParaRPr>
          </a:p>
          <a:p>
            <a:pPr eaLnBrk="1" hangingPunct="1">
              <a:buFontTx/>
              <a:buChar char="•"/>
            </a:pPr>
            <a:r>
              <a:rPr lang="en-US" altLang="en-US" sz="1000" b="0" i="0" dirty="0"/>
              <a:t> Trucking Route</a:t>
            </a:r>
          </a:p>
          <a:p>
            <a:pPr eaLnBrk="1" hangingPunct="1">
              <a:buFontTx/>
              <a:buChar char="•"/>
            </a:pPr>
            <a:r>
              <a:rPr lang="en-US" altLang="en-US" sz="1000" b="0" i="0" dirty="0"/>
              <a:t> Driver Id (Biometrics)</a:t>
            </a:r>
          </a:p>
          <a:p>
            <a:pPr eaLnBrk="1" hangingPunct="1">
              <a:buFontTx/>
              <a:buChar char="•"/>
            </a:pPr>
            <a:r>
              <a:rPr lang="en-US" altLang="en-US" sz="1000" b="0" i="0" dirty="0"/>
              <a:t> Cargo Id (Biomarkers)</a:t>
            </a:r>
          </a:p>
          <a:p>
            <a:pPr eaLnBrk="1" hangingPunct="1">
              <a:buFontTx/>
              <a:buChar char="•"/>
            </a:pPr>
            <a:r>
              <a:rPr lang="en-US" altLang="en-US" sz="1000" b="0" i="0" dirty="0"/>
              <a:t> Purchase Order</a:t>
            </a:r>
          </a:p>
          <a:p>
            <a:pPr eaLnBrk="1" hangingPunct="1">
              <a:buFontTx/>
              <a:buChar char="•"/>
            </a:pPr>
            <a:r>
              <a:rPr lang="en-US" altLang="en-US" sz="1000" b="0" i="0" dirty="0"/>
              <a:t> Proof of Delivery</a:t>
            </a:r>
          </a:p>
          <a:p>
            <a:pPr eaLnBrk="1" hangingPunct="1">
              <a:buFontTx/>
              <a:buChar char="•"/>
            </a:pPr>
            <a:r>
              <a:rPr lang="en-US" altLang="en-US" sz="1000" b="0" i="0" dirty="0"/>
              <a:t> Advance Shipping Notice</a:t>
            </a:r>
          </a:p>
          <a:p>
            <a:pPr eaLnBrk="1" hangingPunct="1">
              <a:buFontTx/>
              <a:buChar char="•"/>
            </a:pPr>
            <a:r>
              <a:rPr lang="en-US" altLang="en-US" sz="1000" b="0" i="0" dirty="0"/>
              <a:t> Ports of Passage</a:t>
            </a:r>
          </a:p>
          <a:p>
            <a:pPr eaLnBrk="1" hangingPunct="1">
              <a:buFontTx/>
              <a:buChar char="•"/>
            </a:pPr>
            <a:r>
              <a:rPr lang="en-US" altLang="en-US" sz="1000" b="0" i="0" dirty="0"/>
              <a:t> Destination</a:t>
            </a:r>
          </a:p>
          <a:p>
            <a:pPr eaLnBrk="1" hangingPunct="1">
              <a:buFontTx/>
              <a:buChar char="•"/>
            </a:pPr>
            <a:r>
              <a:rPr lang="en-US" altLang="en-US" sz="1000" b="0" i="0" dirty="0"/>
              <a:t> Origin</a:t>
            </a:r>
          </a:p>
          <a:p>
            <a:pPr eaLnBrk="1" hangingPunct="1"/>
            <a:endParaRPr lang="en-US" altLang="en-US" sz="1000" b="0" i="0" dirty="0"/>
          </a:p>
        </p:txBody>
      </p:sp>
      <p:sp>
        <p:nvSpPr>
          <p:cNvPr id="68641" name="Text Box 32"/>
          <p:cNvSpPr txBox="1">
            <a:spLocks noChangeArrowheads="1"/>
          </p:cNvSpPr>
          <p:nvPr/>
        </p:nvSpPr>
        <p:spPr bwMode="auto">
          <a:xfrm>
            <a:off x="609600" y="2863850"/>
            <a:ext cx="2738438" cy="336550"/>
          </a:xfrm>
          <a:prstGeom prst="rect">
            <a:avLst/>
          </a:prstGeom>
          <a:noFill/>
          <a:ln>
            <a:noFill/>
          </a:ln>
        </p:spPr>
        <p:txBody>
          <a:bodyPr wrap="none">
            <a:spAutoFit/>
          </a:bodyPr>
          <a:lstStyle>
            <a:lvl1pPr eaLnBrk="0" hangingPunct="0">
              <a:defRPr sz="2400" b="1" i="1">
                <a:solidFill>
                  <a:schemeClr val="tx1"/>
                </a:solidFill>
                <a:latin typeface="Verdana" panose="020B0604030504040204" pitchFamily="34" charset="0"/>
              </a:defRPr>
            </a:lvl1pPr>
            <a:lvl2pPr marL="742950" indent="-285750" eaLnBrk="0" hangingPunct="0">
              <a:defRPr sz="2400" b="1" i="1">
                <a:solidFill>
                  <a:schemeClr val="tx1"/>
                </a:solidFill>
                <a:latin typeface="Verdana" panose="020B0604030504040204" pitchFamily="34" charset="0"/>
              </a:defRPr>
            </a:lvl2pPr>
            <a:lvl3pPr marL="1143000" indent="-228600" eaLnBrk="0" hangingPunct="0">
              <a:defRPr sz="2400" b="1" i="1">
                <a:solidFill>
                  <a:schemeClr val="tx1"/>
                </a:solidFill>
                <a:latin typeface="Verdana" panose="020B0604030504040204" pitchFamily="34" charset="0"/>
              </a:defRPr>
            </a:lvl3pPr>
            <a:lvl4pPr marL="1600200" indent="-228600" eaLnBrk="0" hangingPunct="0">
              <a:defRPr sz="2400" b="1" i="1">
                <a:solidFill>
                  <a:schemeClr val="tx1"/>
                </a:solidFill>
                <a:latin typeface="Verdana" panose="020B0604030504040204" pitchFamily="34" charset="0"/>
              </a:defRPr>
            </a:lvl4pPr>
            <a:lvl5pPr marL="2057400" indent="-228600" eaLnBrk="0" hangingPunct="0">
              <a:defRPr sz="2400" b="1" i="1">
                <a:solidFill>
                  <a:schemeClr val="tx1"/>
                </a:solidFill>
                <a:latin typeface="Verdana" panose="020B0604030504040204" pitchFamily="34" charset="0"/>
              </a:defRPr>
            </a:lvl5pPr>
            <a:lvl6pPr marL="2514600" indent="-228600" eaLnBrk="0" fontAlgn="base" hangingPunct="0">
              <a:spcBef>
                <a:spcPct val="0"/>
              </a:spcBef>
              <a:spcAft>
                <a:spcPct val="0"/>
              </a:spcAft>
              <a:defRPr sz="2400" b="1" i="1">
                <a:solidFill>
                  <a:schemeClr val="tx1"/>
                </a:solidFill>
                <a:latin typeface="Verdana" panose="020B0604030504040204" pitchFamily="34" charset="0"/>
              </a:defRPr>
            </a:lvl6pPr>
            <a:lvl7pPr marL="2971800" indent="-228600" eaLnBrk="0" fontAlgn="base" hangingPunct="0">
              <a:spcBef>
                <a:spcPct val="0"/>
              </a:spcBef>
              <a:spcAft>
                <a:spcPct val="0"/>
              </a:spcAft>
              <a:defRPr sz="2400" b="1" i="1">
                <a:solidFill>
                  <a:schemeClr val="tx1"/>
                </a:solidFill>
                <a:latin typeface="Verdana" panose="020B0604030504040204" pitchFamily="34" charset="0"/>
              </a:defRPr>
            </a:lvl7pPr>
            <a:lvl8pPr marL="3429000" indent="-228600" eaLnBrk="0" fontAlgn="base" hangingPunct="0">
              <a:spcBef>
                <a:spcPct val="0"/>
              </a:spcBef>
              <a:spcAft>
                <a:spcPct val="0"/>
              </a:spcAft>
              <a:defRPr sz="2400" b="1" i="1">
                <a:solidFill>
                  <a:schemeClr val="tx1"/>
                </a:solidFill>
                <a:latin typeface="Verdana" panose="020B0604030504040204" pitchFamily="34" charset="0"/>
              </a:defRPr>
            </a:lvl8pPr>
            <a:lvl9pPr marL="3886200" indent="-228600" eaLnBrk="0" fontAlgn="base" hangingPunct="0">
              <a:spcBef>
                <a:spcPct val="0"/>
              </a:spcBef>
              <a:spcAft>
                <a:spcPct val="0"/>
              </a:spcAft>
              <a:defRPr sz="2400" b="1" i="1">
                <a:solidFill>
                  <a:schemeClr val="tx1"/>
                </a:solidFill>
                <a:latin typeface="Verdana" panose="020B0604030504040204" pitchFamily="34" charset="0"/>
              </a:defRPr>
            </a:lvl9pPr>
          </a:lstStyle>
          <a:p>
            <a:pPr eaLnBrk="1" hangingPunct="1"/>
            <a:r>
              <a:rPr lang="en-US" altLang="en-US" sz="800" b="0" i="0" dirty="0"/>
              <a:t>Attests company performs risk analysis of supply </a:t>
            </a:r>
          </a:p>
          <a:p>
            <a:pPr eaLnBrk="1" hangingPunct="1"/>
            <a:r>
              <a:rPr lang="en-US" altLang="en-US" sz="800" b="0" i="0" dirty="0"/>
              <a:t>chain and has mitigation mechanisms in place.</a:t>
            </a:r>
          </a:p>
        </p:txBody>
      </p:sp>
      <p:sp>
        <p:nvSpPr>
          <p:cNvPr id="68642" name="Text Box 33"/>
          <p:cNvSpPr txBox="1">
            <a:spLocks noChangeArrowheads="1"/>
          </p:cNvSpPr>
          <p:nvPr/>
        </p:nvSpPr>
        <p:spPr bwMode="auto">
          <a:xfrm>
            <a:off x="762000" y="3810000"/>
            <a:ext cx="183356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i="1">
                <a:solidFill>
                  <a:schemeClr val="tx1"/>
                </a:solidFill>
                <a:latin typeface="Verdana" panose="020B0604030504040204" pitchFamily="34" charset="0"/>
              </a:defRPr>
            </a:lvl1pPr>
            <a:lvl2pPr marL="742950" indent="-285750" eaLnBrk="0" hangingPunct="0">
              <a:defRPr sz="2400" b="1" i="1">
                <a:solidFill>
                  <a:schemeClr val="tx1"/>
                </a:solidFill>
                <a:latin typeface="Verdana" panose="020B0604030504040204" pitchFamily="34" charset="0"/>
              </a:defRPr>
            </a:lvl2pPr>
            <a:lvl3pPr marL="1143000" indent="-228600" eaLnBrk="0" hangingPunct="0">
              <a:defRPr sz="2400" b="1" i="1">
                <a:solidFill>
                  <a:schemeClr val="tx1"/>
                </a:solidFill>
                <a:latin typeface="Verdana" panose="020B0604030504040204" pitchFamily="34" charset="0"/>
              </a:defRPr>
            </a:lvl3pPr>
            <a:lvl4pPr marL="1600200" indent="-228600" eaLnBrk="0" hangingPunct="0">
              <a:defRPr sz="2400" b="1" i="1">
                <a:solidFill>
                  <a:schemeClr val="tx1"/>
                </a:solidFill>
                <a:latin typeface="Verdana" panose="020B0604030504040204" pitchFamily="34" charset="0"/>
              </a:defRPr>
            </a:lvl4pPr>
            <a:lvl5pPr marL="2057400" indent="-228600" eaLnBrk="0" hangingPunct="0">
              <a:defRPr sz="2400" b="1" i="1">
                <a:solidFill>
                  <a:schemeClr val="tx1"/>
                </a:solidFill>
                <a:latin typeface="Verdana" panose="020B0604030504040204" pitchFamily="34" charset="0"/>
              </a:defRPr>
            </a:lvl5pPr>
            <a:lvl6pPr marL="2514600" indent="-228600" eaLnBrk="0" fontAlgn="base" hangingPunct="0">
              <a:spcBef>
                <a:spcPct val="0"/>
              </a:spcBef>
              <a:spcAft>
                <a:spcPct val="0"/>
              </a:spcAft>
              <a:defRPr sz="2400" b="1" i="1">
                <a:solidFill>
                  <a:schemeClr val="tx1"/>
                </a:solidFill>
                <a:latin typeface="Verdana" panose="020B0604030504040204" pitchFamily="34" charset="0"/>
              </a:defRPr>
            </a:lvl6pPr>
            <a:lvl7pPr marL="2971800" indent="-228600" eaLnBrk="0" fontAlgn="base" hangingPunct="0">
              <a:spcBef>
                <a:spcPct val="0"/>
              </a:spcBef>
              <a:spcAft>
                <a:spcPct val="0"/>
              </a:spcAft>
              <a:defRPr sz="2400" b="1" i="1">
                <a:solidFill>
                  <a:schemeClr val="tx1"/>
                </a:solidFill>
                <a:latin typeface="Verdana" panose="020B0604030504040204" pitchFamily="34" charset="0"/>
              </a:defRPr>
            </a:lvl7pPr>
            <a:lvl8pPr marL="3429000" indent="-228600" eaLnBrk="0" fontAlgn="base" hangingPunct="0">
              <a:spcBef>
                <a:spcPct val="0"/>
              </a:spcBef>
              <a:spcAft>
                <a:spcPct val="0"/>
              </a:spcAft>
              <a:defRPr sz="2400" b="1" i="1">
                <a:solidFill>
                  <a:schemeClr val="tx1"/>
                </a:solidFill>
                <a:latin typeface="Verdana" panose="020B0604030504040204" pitchFamily="34" charset="0"/>
              </a:defRPr>
            </a:lvl8pPr>
            <a:lvl9pPr marL="3886200" indent="-228600" eaLnBrk="0" fontAlgn="base" hangingPunct="0">
              <a:spcBef>
                <a:spcPct val="0"/>
              </a:spcBef>
              <a:spcAft>
                <a:spcPct val="0"/>
              </a:spcAft>
              <a:defRPr sz="2400" b="1" i="1">
                <a:solidFill>
                  <a:schemeClr val="tx1"/>
                </a:solidFill>
                <a:latin typeface="Verdana" panose="020B0604030504040204" pitchFamily="34" charset="0"/>
              </a:defRPr>
            </a:lvl9pPr>
          </a:lstStyle>
          <a:p>
            <a:pPr eaLnBrk="1" hangingPunct="1"/>
            <a:r>
              <a:rPr lang="en-US" altLang="en-US" sz="800" b="0" i="0"/>
              <a:t>Attestation audited by Customs.</a:t>
            </a:r>
          </a:p>
        </p:txBody>
      </p:sp>
      <p:sp>
        <p:nvSpPr>
          <p:cNvPr id="68643" name="Text Box 34"/>
          <p:cNvSpPr txBox="1">
            <a:spLocks noChangeArrowheads="1"/>
          </p:cNvSpPr>
          <p:nvPr/>
        </p:nvSpPr>
        <p:spPr bwMode="auto">
          <a:xfrm>
            <a:off x="1860550" y="4662488"/>
            <a:ext cx="16700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i="1">
                <a:solidFill>
                  <a:schemeClr val="tx1"/>
                </a:solidFill>
                <a:latin typeface="Verdana" panose="020B0604030504040204" pitchFamily="34" charset="0"/>
              </a:defRPr>
            </a:lvl1pPr>
            <a:lvl2pPr marL="742950" indent="-285750" eaLnBrk="0" hangingPunct="0">
              <a:defRPr sz="2400" b="1" i="1">
                <a:solidFill>
                  <a:schemeClr val="tx1"/>
                </a:solidFill>
                <a:latin typeface="Verdana" panose="020B0604030504040204" pitchFamily="34" charset="0"/>
              </a:defRPr>
            </a:lvl2pPr>
            <a:lvl3pPr marL="1143000" indent="-228600" eaLnBrk="0" hangingPunct="0">
              <a:defRPr sz="2400" b="1" i="1">
                <a:solidFill>
                  <a:schemeClr val="tx1"/>
                </a:solidFill>
                <a:latin typeface="Verdana" panose="020B0604030504040204" pitchFamily="34" charset="0"/>
              </a:defRPr>
            </a:lvl3pPr>
            <a:lvl4pPr marL="1600200" indent="-228600" eaLnBrk="0" hangingPunct="0">
              <a:defRPr sz="2400" b="1" i="1">
                <a:solidFill>
                  <a:schemeClr val="tx1"/>
                </a:solidFill>
                <a:latin typeface="Verdana" panose="020B0604030504040204" pitchFamily="34" charset="0"/>
              </a:defRPr>
            </a:lvl4pPr>
            <a:lvl5pPr marL="2057400" indent="-228600" eaLnBrk="0" hangingPunct="0">
              <a:defRPr sz="2400" b="1" i="1">
                <a:solidFill>
                  <a:schemeClr val="tx1"/>
                </a:solidFill>
                <a:latin typeface="Verdana" panose="020B0604030504040204" pitchFamily="34" charset="0"/>
              </a:defRPr>
            </a:lvl5pPr>
            <a:lvl6pPr marL="2514600" indent="-228600" eaLnBrk="0" fontAlgn="base" hangingPunct="0">
              <a:spcBef>
                <a:spcPct val="0"/>
              </a:spcBef>
              <a:spcAft>
                <a:spcPct val="0"/>
              </a:spcAft>
              <a:defRPr sz="2400" b="1" i="1">
                <a:solidFill>
                  <a:schemeClr val="tx1"/>
                </a:solidFill>
                <a:latin typeface="Verdana" panose="020B0604030504040204" pitchFamily="34" charset="0"/>
              </a:defRPr>
            </a:lvl6pPr>
            <a:lvl7pPr marL="2971800" indent="-228600" eaLnBrk="0" fontAlgn="base" hangingPunct="0">
              <a:spcBef>
                <a:spcPct val="0"/>
              </a:spcBef>
              <a:spcAft>
                <a:spcPct val="0"/>
              </a:spcAft>
              <a:defRPr sz="2400" b="1" i="1">
                <a:solidFill>
                  <a:schemeClr val="tx1"/>
                </a:solidFill>
                <a:latin typeface="Verdana" panose="020B0604030504040204" pitchFamily="34" charset="0"/>
              </a:defRPr>
            </a:lvl7pPr>
            <a:lvl8pPr marL="3429000" indent="-228600" eaLnBrk="0" fontAlgn="base" hangingPunct="0">
              <a:spcBef>
                <a:spcPct val="0"/>
              </a:spcBef>
              <a:spcAft>
                <a:spcPct val="0"/>
              </a:spcAft>
              <a:defRPr sz="2400" b="1" i="1">
                <a:solidFill>
                  <a:schemeClr val="tx1"/>
                </a:solidFill>
                <a:latin typeface="Verdana" panose="020B0604030504040204" pitchFamily="34" charset="0"/>
              </a:defRPr>
            </a:lvl8pPr>
            <a:lvl9pPr marL="3886200" indent="-228600" eaLnBrk="0" fontAlgn="base" hangingPunct="0">
              <a:spcBef>
                <a:spcPct val="0"/>
              </a:spcBef>
              <a:spcAft>
                <a:spcPct val="0"/>
              </a:spcAft>
              <a:defRPr sz="2400" b="1" i="1">
                <a:solidFill>
                  <a:schemeClr val="tx1"/>
                </a:solidFill>
                <a:latin typeface="Verdana" panose="020B0604030504040204" pitchFamily="34" charset="0"/>
              </a:defRPr>
            </a:lvl9pPr>
          </a:lstStyle>
          <a:p>
            <a:pPr eaLnBrk="1" hangingPunct="1"/>
            <a:r>
              <a:rPr lang="en-US" altLang="en-US" sz="800" b="0" i="0"/>
              <a:t>Audited by Customs for best</a:t>
            </a:r>
          </a:p>
          <a:p>
            <a:pPr eaLnBrk="1" hangingPunct="1"/>
            <a:r>
              <a:rPr lang="en-US" altLang="en-US" sz="800" b="0" i="0"/>
              <a:t>practices in supply chain and</a:t>
            </a:r>
          </a:p>
          <a:p>
            <a:pPr eaLnBrk="1" hangingPunct="1"/>
            <a:r>
              <a:rPr lang="en-US" altLang="en-US" sz="800" b="0" i="0"/>
              <a:t>information (data) sharing.</a:t>
            </a:r>
          </a:p>
        </p:txBody>
      </p:sp>
      <p:sp>
        <p:nvSpPr>
          <p:cNvPr id="68644" name="Oval 35"/>
          <p:cNvSpPr>
            <a:spLocks noChangeArrowheads="1"/>
          </p:cNvSpPr>
          <p:nvPr/>
        </p:nvSpPr>
        <p:spPr bwMode="auto">
          <a:xfrm>
            <a:off x="6553200" y="3200400"/>
            <a:ext cx="2209800" cy="609600"/>
          </a:xfrm>
          <a:prstGeom prst="ellipse">
            <a:avLst/>
          </a:prstGeom>
          <a:solidFill>
            <a:schemeClr val="bg1"/>
          </a:solidFill>
          <a:ln w="9525">
            <a:noFill/>
            <a:round/>
            <a:headEnd/>
            <a:tailEnd/>
          </a:ln>
        </p:spPr>
        <p:txBody>
          <a:bodyPr wrap="none" anchor="ctr"/>
          <a:lstStyle>
            <a:lvl1pPr eaLnBrk="0" hangingPunct="0">
              <a:defRPr sz="2400" b="1" i="1">
                <a:solidFill>
                  <a:schemeClr val="tx1"/>
                </a:solidFill>
                <a:latin typeface="Verdana" panose="020B0604030504040204" pitchFamily="34" charset="0"/>
              </a:defRPr>
            </a:lvl1pPr>
            <a:lvl2pPr marL="742950" indent="-285750" eaLnBrk="0" hangingPunct="0">
              <a:defRPr sz="2400" b="1" i="1">
                <a:solidFill>
                  <a:schemeClr val="tx1"/>
                </a:solidFill>
                <a:latin typeface="Verdana" panose="020B0604030504040204" pitchFamily="34" charset="0"/>
              </a:defRPr>
            </a:lvl2pPr>
            <a:lvl3pPr marL="1143000" indent="-228600" eaLnBrk="0" hangingPunct="0">
              <a:defRPr sz="2400" b="1" i="1">
                <a:solidFill>
                  <a:schemeClr val="tx1"/>
                </a:solidFill>
                <a:latin typeface="Verdana" panose="020B0604030504040204" pitchFamily="34" charset="0"/>
              </a:defRPr>
            </a:lvl3pPr>
            <a:lvl4pPr marL="1600200" indent="-228600" eaLnBrk="0" hangingPunct="0">
              <a:defRPr sz="2400" b="1" i="1">
                <a:solidFill>
                  <a:schemeClr val="tx1"/>
                </a:solidFill>
                <a:latin typeface="Verdana" panose="020B0604030504040204" pitchFamily="34" charset="0"/>
              </a:defRPr>
            </a:lvl4pPr>
            <a:lvl5pPr marL="2057400" indent="-228600" eaLnBrk="0" hangingPunct="0">
              <a:defRPr sz="2400" b="1" i="1">
                <a:solidFill>
                  <a:schemeClr val="tx1"/>
                </a:solidFill>
                <a:latin typeface="Verdana" panose="020B0604030504040204" pitchFamily="34" charset="0"/>
              </a:defRPr>
            </a:lvl5pPr>
            <a:lvl6pPr marL="2514600" indent="-228600" eaLnBrk="0" fontAlgn="base" hangingPunct="0">
              <a:spcBef>
                <a:spcPct val="0"/>
              </a:spcBef>
              <a:spcAft>
                <a:spcPct val="0"/>
              </a:spcAft>
              <a:defRPr sz="2400" b="1" i="1">
                <a:solidFill>
                  <a:schemeClr val="tx1"/>
                </a:solidFill>
                <a:latin typeface="Verdana" panose="020B0604030504040204" pitchFamily="34" charset="0"/>
              </a:defRPr>
            </a:lvl6pPr>
            <a:lvl7pPr marL="2971800" indent="-228600" eaLnBrk="0" fontAlgn="base" hangingPunct="0">
              <a:spcBef>
                <a:spcPct val="0"/>
              </a:spcBef>
              <a:spcAft>
                <a:spcPct val="0"/>
              </a:spcAft>
              <a:defRPr sz="2400" b="1" i="1">
                <a:solidFill>
                  <a:schemeClr val="tx1"/>
                </a:solidFill>
                <a:latin typeface="Verdana" panose="020B0604030504040204" pitchFamily="34" charset="0"/>
              </a:defRPr>
            </a:lvl7pPr>
            <a:lvl8pPr marL="3429000" indent="-228600" eaLnBrk="0" fontAlgn="base" hangingPunct="0">
              <a:spcBef>
                <a:spcPct val="0"/>
              </a:spcBef>
              <a:spcAft>
                <a:spcPct val="0"/>
              </a:spcAft>
              <a:defRPr sz="2400" b="1" i="1">
                <a:solidFill>
                  <a:schemeClr val="tx1"/>
                </a:solidFill>
                <a:latin typeface="Verdana" panose="020B0604030504040204" pitchFamily="34" charset="0"/>
              </a:defRPr>
            </a:lvl8pPr>
            <a:lvl9pPr marL="3886200" indent="-228600" eaLnBrk="0" fontAlgn="base" hangingPunct="0">
              <a:spcBef>
                <a:spcPct val="0"/>
              </a:spcBef>
              <a:spcAft>
                <a:spcPct val="0"/>
              </a:spcAft>
              <a:defRPr sz="2400" b="1" i="1">
                <a:solidFill>
                  <a:schemeClr val="tx1"/>
                </a:solidFill>
                <a:latin typeface="Verdana" panose="020B0604030504040204" pitchFamily="34" charset="0"/>
              </a:defRPr>
            </a:lvl9pPr>
          </a:lstStyle>
          <a:p>
            <a:pPr eaLnBrk="1" hangingPunct="1"/>
            <a:r>
              <a:rPr lang="en-US" altLang="en-US" sz="1000" b="0" dirty="0" smtClean="0">
                <a:solidFill>
                  <a:schemeClr val="bg1">
                    <a:lumMod val="65000"/>
                  </a:schemeClr>
                </a:solidFill>
              </a:rPr>
              <a:t>Distributed data silos and lack </a:t>
            </a:r>
            <a:r>
              <a:rPr lang="en-US" altLang="en-US" sz="1000" b="0" dirty="0">
                <a:solidFill>
                  <a:schemeClr val="bg1">
                    <a:lumMod val="65000"/>
                  </a:schemeClr>
                </a:solidFill>
              </a:rPr>
              <a:t>of</a:t>
            </a:r>
          </a:p>
          <a:p>
            <a:pPr eaLnBrk="1" hangingPunct="1"/>
            <a:r>
              <a:rPr lang="en-US" altLang="en-US" sz="1000" b="0" dirty="0">
                <a:solidFill>
                  <a:schemeClr val="bg1">
                    <a:lumMod val="65000"/>
                  </a:schemeClr>
                </a:solidFill>
              </a:rPr>
              <a:t>interoperability creates </a:t>
            </a:r>
            <a:r>
              <a:rPr lang="en-US" altLang="en-US" sz="1000" b="0" dirty="0" err="1" smtClean="0">
                <a:solidFill>
                  <a:schemeClr val="bg1">
                    <a:lumMod val="65000"/>
                  </a:schemeClr>
                </a:solidFill>
              </a:rPr>
              <a:t>blindspot</a:t>
            </a:r>
            <a:r>
              <a:rPr lang="en-US" altLang="en-US" sz="1000" b="0" dirty="0" smtClean="0">
                <a:solidFill>
                  <a:schemeClr val="bg1">
                    <a:lumMod val="65000"/>
                  </a:schemeClr>
                </a:solidFill>
              </a:rPr>
              <a:t>.</a:t>
            </a:r>
          </a:p>
          <a:p>
            <a:pPr eaLnBrk="1" hangingPunct="1"/>
            <a:r>
              <a:rPr lang="en-US" altLang="en-US" sz="1000" b="0" dirty="0" smtClean="0">
                <a:solidFill>
                  <a:schemeClr val="bg1">
                    <a:lumMod val="65000"/>
                  </a:schemeClr>
                </a:solidFill>
              </a:rPr>
              <a:t>Hinders non-obvious relationship</a:t>
            </a:r>
          </a:p>
          <a:p>
            <a:pPr eaLnBrk="1" hangingPunct="1"/>
            <a:r>
              <a:rPr lang="en-US" altLang="en-US" sz="1000" b="0" dirty="0">
                <a:solidFill>
                  <a:schemeClr val="bg1">
                    <a:lumMod val="65000"/>
                  </a:schemeClr>
                </a:solidFill>
              </a:rPr>
              <a:t>a</a:t>
            </a:r>
            <a:r>
              <a:rPr lang="en-US" altLang="en-US" sz="1000" b="0" dirty="0" smtClean="0">
                <a:solidFill>
                  <a:schemeClr val="bg1">
                    <a:lumMod val="65000"/>
                  </a:schemeClr>
                </a:solidFill>
              </a:rPr>
              <a:t>nalysis (NORA) for risk estimate. </a:t>
            </a:r>
            <a:endParaRPr lang="en-US" altLang="en-US" sz="1000" b="0" dirty="0">
              <a:solidFill>
                <a:schemeClr val="bg1">
                  <a:lumMod val="65000"/>
                </a:schemeClr>
              </a:solidFill>
            </a:endParaRPr>
          </a:p>
        </p:txBody>
      </p:sp>
      <p:sp>
        <p:nvSpPr>
          <p:cNvPr id="68646" name="Text Box 37"/>
          <p:cNvSpPr txBox="1">
            <a:spLocks noChangeArrowheads="1"/>
          </p:cNvSpPr>
          <p:nvPr/>
        </p:nvSpPr>
        <p:spPr bwMode="auto">
          <a:xfrm>
            <a:off x="2872641" y="1879600"/>
            <a:ext cx="11301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i="1">
                <a:solidFill>
                  <a:schemeClr val="tx1"/>
                </a:solidFill>
                <a:latin typeface="Verdana" panose="020B0604030504040204" pitchFamily="34" charset="0"/>
              </a:defRPr>
            </a:lvl1pPr>
            <a:lvl2pPr marL="742950" indent="-285750" eaLnBrk="0" hangingPunct="0">
              <a:defRPr sz="2400" b="1" i="1">
                <a:solidFill>
                  <a:schemeClr val="tx1"/>
                </a:solidFill>
                <a:latin typeface="Verdana" panose="020B0604030504040204" pitchFamily="34" charset="0"/>
              </a:defRPr>
            </a:lvl2pPr>
            <a:lvl3pPr marL="1143000" indent="-228600" eaLnBrk="0" hangingPunct="0">
              <a:defRPr sz="2400" b="1" i="1">
                <a:solidFill>
                  <a:schemeClr val="tx1"/>
                </a:solidFill>
                <a:latin typeface="Verdana" panose="020B0604030504040204" pitchFamily="34" charset="0"/>
              </a:defRPr>
            </a:lvl3pPr>
            <a:lvl4pPr marL="1600200" indent="-228600" eaLnBrk="0" hangingPunct="0">
              <a:defRPr sz="2400" b="1" i="1">
                <a:solidFill>
                  <a:schemeClr val="tx1"/>
                </a:solidFill>
                <a:latin typeface="Verdana" panose="020B0604030504040204" pitchFamily="34" charset="0"/>
              </a:defRPr>
            </a:lvl4pPr>
            <a:lvl5pPr marL="2057400" indent="-228600" eaLnBrk="0" hangingPunct="0">
              <a:defRPr sz="2400" b="1" i="1">
                <a:solidFill>
                  <a:schemeClr val="tx1"/>
                </a:solidFill>
                <a:latin typeface="Verdana" panose="020B0604030504040204" pitchFamily="34" charset="0"/>
              </a:defRPr>
            </a:lvl5pPr>
            <a:lvl6pPr marL="2514600" indent="-228600" eaLnBrk="0" fontAlgn="base" hangingPunct="0">
              <a:spcBef>
                <a:spcPct val="0"/>
              </a:spcBef>
              <a:spcAft>
                <a:spcPct val="0"/>
              </a:spcAft>
              <a:defRPr sz="2400" b="1" i="1">
                <a:solidFill>
                  <a:schemeClr val="tx1"/>
                </a:solidFill>
                <a:latin typeface="Verdana" panose="020B0604030504040204" pitchFamily="34" charset="0"/>
              </a:defRPr>
            </a:lvl6pPr>
            <a:lvl7pPr marL="2971800" indent="-228600" eaLnBrk="0" fontAlgn="base" hangingPunct="0">
              <a:spcBef>
                <a:spcPct val="0"/>
              </a:spcBef>
              <a:spcAft>
                <a:spcPct val="0"/>
              </a:spcAft>
              <a:defRPr sz="2400" b="1" i="1">
                <a:solidFill>
                  <a:schemeClr val="tx1"/>
                </a:solidFill>
                <a:latin typeface="Verdana" panose="020B0604030504040204" pitchFamily="34" charset="0"/>
              </a:defRPr>
            </a:lvl7pPr>
            <a:lvl8pPr marL="3429000" indent="-228600" eaLnBrk="0" fontAlgn="base" hangingPunct="0">
              <a:spcBef>
                <a:spcPct val="0"/>
              </a:spcBef>
              <a:spcAft>
                <a:spcPct val="0"/>
              </a:spcAft>
              <a:defRPr sz="2400" b="1" i="1">
                <a:solidFill>
                  <a:schemeClr val="tx1"/>
                </a:solidFill>
                <a:latin typeface="Verdana" panose="020B0604030504040204" pitchFamily="34" charset="0"/>
              </a:defRPr>
            </a:lvl8pPr>
            <a:lvl9pPr marL="3886200" indent="-228600" eaLnBrk="0" fontAlgn="base" hangingPunct="0">
              <a:spcBef>
                <a:spcPct val="0"/>
              </a:spcBef>
              <a:spcAft>
                <a:spcPct val="0"/>
              </a:spcAft>
              <a:defRPr sz="2400" b="1" i="1">
                <a:solidFill>
                  <a:schemeClr val="tx1"/>
                </a:solidFill>
                <a:latin typeface="Verdana" panose="020B0604030504040204" pitchFamily="34" charset="0"/>
              </a:defRPr>
            </a:lvl9pPr>
          </a:lstStyle>
          <a:p>
            <a:pPr algn="ctr" eaLnBrk="1" hangingPunct="1"/>
            <a:r>
              <a:rPr lang="en-US" altLang="en-US" sz="1400" b="0" i="0" dirty="0">
                <a:solidFill>
                  <a:schemeClr val="bg1"/>
                </a:solidFill>
                <a:latin typeface="+mn-lt"/>
              </a:rPr>
              <a:t>Forecast Risk</a:t>
            </a:r>
          </a:p>
        </p:txBody>
      </p:sp>
      <p:sp>
        <p:nvSpPr>
          <p:cNvPr id="39" name="Text Box 31"/>
          <p:cNvSpPr txBox="1">
            <a:spLocks noChangeArrowheads="1"/>
          </p:cNvSpPr>
          <p:nvPr/>
        </p:nvSpPr>
        <p:spPr bwMode="auto">
          <a:xfrm>
            <a:off x="0" y="5903893"/>
            <a:ext cx="9144000" cy="95410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Verdana" panose="020B0604030504040204" pitchFamily="34" charset="0"/>
              </a:defRPr>
            </a:lvl1pPr>
            <a:lvl2pPr marL="742950" indent="-285750" eaLnBrk="0" hangingPunct="0">
              <a:defRPr sz="2400" b="1" i="1">
                <a:solidFill>
                  <a:schemeClr val="tx1"/>
                </a:solidFill>
                <a:latin typeface="Verdana" panose="020B0604030504040204" pitchFamily="34" charset="0"/>
              </a:defRPr>
            </a:lvl2pPr>
            <a:lvl3pPr marL="1143000" indent="-228600" eaLnBrk="0" hangingPunct="0">
              <a:defRPr sz="2400" b="1" i="1">
                <a:solidFill>
                  <a:schemeClr val="tx1"/>
                </a:solidFill>
                <a:latin typeface="Verdana" panose="020B0604030504040204" pitchFamily="34" charset="0"/>
              </a:defRPr>
            </a:lvl3pPr>
            <a:lvl4pPr marL="1600200" indent="-228600" eaLnBrk="0" hangingPunct="0">
              <a:defRPr sz="2400" b="1" i="1">
                <a:solidFill>
                  <a:schemeClr val="tx1"/>
                </a:solidFill>
                <a:latin typeface="Verdana" panose="020B0604030504040204" pitchFamily="34" charset="0"/>
              </a:defRPr>
            </a:lvl4pPr>
            <a:lvl5pPr marL="2057400" indent="-228600" eaLnBrk="0" hangingPunct="0">
              <a:defRPr sz="2400" b="1" i="1">
                <a:solidFill>
                  <a:schemeClr val="tx1"/>
                </a:solidFill>
                <a:latin typeface="Verdana" panose="020B0604030504040204" pitchFamily="34" charset="0"/>
              </a:defRPr>
            </a:lvl5pPr>
            <a:lvl6pPr marL="2514600" indent="-228600" eaLnBrk="0" fontAlgn="base" hangingPunct="0">
              <a:spcBef>
                <a:spcPct val="0"/>
              </a:spcBef>
              <a:spcAft>
                <a:spcPct val="0"/>
              </a:spcAft>
              <a:defRPr sz="2400" b="1" i="1">
                <a:solidFill>
                  <a:schemeClr val="tx1"/>
                </a:solidFill>
                <a:latin typeface="Verdana" panose="020B0604030504040204" pitchFamily="34" charset="0"/>
              </a:defRPr>
            </a:lvl6pPr>
            <a:lvl7pPr marL="2971800" indent="-228600" eaLnBrk="0" fontAlgn="base" hangingPunct="0">
              <a:spcBef>
                <a:spcPct val="0"/>
              </a:spcBef>
              <a:spcAft>
                <a:spcPct val="0"/>
              </a:spcAft>
              <a:defRPr sz="2400" b="1" i="1">
                <a:solidFill>
                  <a:schemeClr val="tx1"/>
                </a:solidFill>
                <a:latin typeface="Verdana" panose="020B0604030504040204" pitchFamily="34" charset="0"/>
              </a:defRPr>
            </a:lvl7pPr>
            <a:lvl8pPr marL="3429000" indent="-228600" eaLnBrk="0" fontAlgn="base" hangingPunct="0">
              <a:spcBef>
                <a:spcPct val="0"/>
              </a:spcBef>
              <a:spcAft>
                <a:spcPct val="0"/>
              </a:spcAft>
              <a:defRPr sz="2400" b="1" i="1">
                <a:solidFill>
                  <a:schemeClr val="tx1"/>
                </a:solidFill>
                <a:latin typeface="Verdana" panose="020B0604030504040204" pitchFamily="34" charset="0"/>
              </a:defRPr>
            </a:lvl8pPr>
            <a:lvl9pPr marL="3886200" indent="-228600" eaLnBrk="0" fontAlgn="base" hangingPunct="0">
              <a:spcBef>
                <a:spcPct val="0"/>
              </a:spcBef>
              <a:spcAft>
                <a:spcPct val="0"/>
              </a:spcAft>
              <a:defRPr sz="2400" b="1" i="1">
                <a:solidFill>
                  <a:schemeClr val="tx1"/>
                </a:solidFill>
                <a:latin typeface="Verdana" panose="020B0604030504040204" pitchFamily="34" charset="0"/>
              </a:defRPr>
            </a:lvl9pPr>
          </a:lstStyle>
          <a:p>
            <a:pPr eaLnBrk="1" hangingPunct="1"/>
            <a:r>
              <a:rPr lang="en-US" altLang="en-US" sz="1400" b="0" i="0" dirty="0">
                <a:solidFill>
                  <a:schemeClr val="bg1"/>
                </a:solidFill>
                <a:latin typeface="+mn-lt"/>
              </a:rPr>
              <a:t>C-TPAT 	&gt; </a:t>
            </a:r>
            <a:r>
              <a:rPr lang="en-US" altLang="en-US" sz="1400" b="0" i="0" dirty="0" smtClean="0">
                <a:solidFill>
                  <a:schemeClr val="bg1"/>
                </a:solidFill>
                <a:latin typeface="+mn-lt"/>
              </a:rPr>
              <a:t> Customs-Trade </a:t>
            </a:r>
            <a:r>
              <a:rPr lang="en-US" altLang="en-US" sz="1400" b="0" i="0" dirty="0">
                <a:solidFill>
                  <a:schemeClr val="bg1"/>
                </a:solidFill>
                <a:latin typeface="+mn-lt"/>
              </a:rPr>
              <a:t>Partnership Against </a:t>
            </a:r>
            <a:r>
              <a:rPr lang="en-US" altLang="en-US" sz="1400" b="0" i="0" dirty="0" smtClean="0">
                <a:solidFill>
                  <a:schemeClr val="bg1"/>
                </a:solidFill>
                <a:latin typeface="+mn-lt"/>
              </a:rPr>
              <a:t>Terrorism</a:t>
            </a:r>
            <a:endParaRPr lang="en-US" altLang="en-US" sz="1400" b="0" i="0" dirty="0">
              <a:solidFill>
                <a:schemeClr val="bg1"/>
              </a:solidFill>
              <a:latin typeface="+mn-lt"/>
            </a:endParaRPr>
          </a:p>
          <a:p>
            <a:pPr eaLnBrk="1" hangingPunct="1"/>
            <a:r>
              <a:rPr lang="en-US" altLang="en-US" sz="1400" b="0" i="0" dirty="0">
                <a:solidFill>
                  <a:schemeClr val="bg1"/>
                </a:solidFill>
                <a:latin typeface="+mn-lt"/>
              </a:rPr>
              <a:t>ACE	&gt; </a:t>
            </a:r>
            <a:r>
              <a:rPr lang="en-US" altLang="en-US" sz="1400" b="0" i="0" dirty="0" smtClean="0">
                <a:solidFill>
                  <a:schemeClr val="bg1"/>
                </a:solidFill>
                <a:latin typeface="+mn-lt"/>
              </a:rPr>
              <a:t> Automated </a:t>
            </a:r>
            <a:r>
              <a:rPr lang="en-US" altLang="en-US" sz="1400" b="0" i="0" dirty="0">
                <a:solidFill>
                  <a:schemeClr val="bg1"/>
                </a:solidFill>
                <a:latin typeface="+mn-lt"/>
              </a:rPr>
              <a:t>Commercial Environment (the enterprise system equivalent) </a:t>
            </a:r>
          </a:p>
          <a:p>
            <a:pPr eaLnBrk="1" hangingPunct="1"/>
            <a:r>
              <a:rPr lang="en-US" altLang="en-US" sz="1400" b="0" i="0" dirty="0">
                <a:solidFill>
                  <a:schemeClr val="bg1"/>
                </a:solidFill>
                <a:latin typeface="+mn-lt"/>
              </a:rPr>
              <a:t>ATDI	&gt; </a:t>
            </a:r>
            <a:r>
              <a:rPr lang="en-US" altLang="en-US" sz="1400" b="0" i="0" dirty="0" smtClean="0">
                <a:solidFill>
                  <a:schemeClr val="bg1"/>
                </a:solidFill>
                <a:latin typeface="+mn-lt"/>
              </a:rPr>
              <a:t> Advanced </a:t>
            </a:r>
            <a:r>
              <a:rPr lang="en-US" altLang="en-US" sz="1400" b="0" i="0" dirty="0">
                <a:solidFill>
                  <a:schemeClr val="bg1"/>
                </a:solidFill>
                <a:latin typeface="+mn-lt"/>
              </a:rPr>
              <a:t>Trade Data Initiative (</a:t>
            </a:r>
            <a:r>
              <a:rPr lang="en-US" altLang="en-US" sz="1400" b="0" i="0" dirty="0" smtClean="0">
                <a:solidFill>
                  <a:schemeClr val="bg1"/>
                </a:solidFill>
                <a:latin typeface="+mn-lt"/>
              </a:rPr>
              <a:t>necessary </a:t>
            </a:r>
            <a:r>
              <a:rPr lang="en-US" altLang="en-US" sz="1400" b="0" i="0" dirty="0">
                <a:solidFill>
                  <a:schemeClr val="bg1"/>
                </a:solidFill>
                <a:latin typeface="+mn-lt"/>
              </a:rPr>
              <a:t>for C-TPAT Tier 3) </a:t>
            </a:r>
          </a:p>
          <a:p>
            <a:pPr eaLnBrk="1" hangingPunct="1"/>
            <a:r>
              <a:rPr lang="en-US" altLang="en-US" sz="1400" b="0" i="0" dirty="0">
                <a:solidFill>
                  <a:schemeClr val="bg1"/>
                </a:solidFill>
                <a:latin typeface="+mn-lt"/>
              </a:rPr>
              <a:t>ATS	&gt; </a:t>
            </a:r>
            <a:r>
              <a:rPr lang="en-US" altLang="en-US" sz="1400" b="0" i="0" dirty="0" smtClean="0">
                <a:solidFill>
                  <a:schemeClr val="bg1"/>
                </a:solidFill>
                <a:latin typeface="+mn-lt"/>
              </a:rPr>
              <a:t> Automated </a:t>
            </a:r>
            <a:r>
              <a:rPr lang="en-US" altLang="en-US" sz="1400" b="0" i="0" dirty="0">
                <a:solidFill>
                  <a:schemeClr val="bg1"/>
                </a:solidFill>
                <a:latin typeface="+mn-lt"/>
              </a:rPr>
              <a:t>Targeting System (in operation since 1990’s)</a:t>
            </a:r>
          </a:p>
        </p:txBody>
      </p:sp>
      <p:sp>
        <p:nvSpPr>
          <p:cNvPr id="40" name="Rectangle 39"/>
          <p:cNvSpPr/>
          <p:nvPr/>
        </p:nvSpPr>
        <p:spPr>
          <a:xfrm>
            <a:off x="0" y="-228600"/>
            <a:ext cx="9144000" cy="95737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700" dirty="0" smtClean="0"/>
              <a:t>Department of Homeland Security ● Operation Safe Commerce</a:t>
            </a:r>
            <a:endParaRPr lang="en-US" sz="2700" dirty="0"/>
          </a:p>
        </p:txBody>
      </p:sp>
    </p:spTree>
    <p:extLst>
      <p:ext uri="{BB962C8B-B14F-4D97-AF65-F5344CB8AC3E}">
        <p14:creationId xmlns:p14="http://schemas.microsoft.com/office/powerpoint/2010/main" val="762646695"/>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85800"/>
            <a:ext cx="9144000" cy="1470025"/>
          </a:xfrm>
        </p:spPr>
        <p:txBody>
          <a:bodyPr>
            <a:normAutofit fontScale="90000"/>
          </a:bodyPr>
          <a:lstStyle/>
          <a:p>
            <a:pPr>
              <a:lnSpc>
                <a:spcPct val="150000"/>
              </a:lnSpc>
            </a:pPr>
            <a:r>
              <a:rPr lang="en-US" sz="4000" dirty="0" smtClean="0"/>
              <a:t>Making Sense of and Extracting Value from Data</a:t>
            </a:r>
            <a:r>
              <a:rPr lang="en-US" sz="2800" dirty="0" smtClean="0"/>
              <a:t/>
            </a:r>
            <a:br>
              <a:rPr lang="en-US" sz="2800" dirty="0" smtClean="0"/>
            </a:br>
            <a:endParaRPr lang="en-US" sz="2800" i="1" dirty="0">
              <a:solidFill>
                <a:schemeClr val="bg1">
                  <a:lumMod val="75000"/>
                </a:schemeClr>
              </a:solidFill>
            </a:endParaRPr>
          </a:p>
        </p:txBody>
      </p:sp>
      <p:sp>
        <p:nvSpPr>
          <p:cNvPr id="3" name="Subtitle 2"/>
          <p:cNvSpPr>
            <a:spLocks noGrp="1"/>
          </p:cNvSpPr>
          <p:nvPr>
            <p:ph type="subTitle" idx="1"/>
          </p:nvPr>
        </p:nvSpPr>
        <p:spPr>
          <a:xfrm>
            <a:off x="0" y="1443789"/>
            <a:ext cx="9144000" cy="1756611"/>
          </a:xfrm>
        </p:spPr>
        <p:txBody>
          <a:bodyPr>
            <a:normAutofit/>
          </a:bodyPr>
          <a:lstStyle/>
          <a:p>
            <a:r>
              <a:rPr lang="en-US" sz="2100" i="1" dirty="0" smtClean="0">
                <a:solidFill>
                  <a:schemeClr val="tx1"/>
                </a:solidFill>
                <a:latin typeface="+mj-lt"/>
              </a:rPr>
              <a:t>Using a combination of systems engineering, learning algorithms and </a:t>
            </a:r>
            <a:r>
              <a:rPr lang="en-US" sz="2100" i="1" dirty="0" err="1" smtClean="0">
                <a:solidFill>
                  <a:schemeClr val="tx1"/>
                </a:solidFill>
                <a:latin typeface="+mj-lt"/>
              </a:rPr>
              <a:t>econophysics</a:t>
            </a:r>
            <a:r>
              <a:rPr lang="en-US" sz="2100" i="1" dirty="0" smtClean="0">
                <a:solidFill>
                  <a:schemeClr val="tx1"/>
                </a:solidFill>
                <a:latin typeface="+mj-lt"/>
              </a:rPr>
              <a:t> </a:t>
            </a:r>
            <a:endParaRPr lang="en-US" sz="2100" i="1" dirty="0">
              <a:solidFill>
                <a:schemeClr val="tx1"/>
              </a:solidFill>
              <a:latin typeface="+mj-lt"/>
            </a:endParaRPr>
          </a:p>
        </p:txBody>
      </p:sp>
      <p:sp>
        <p:nvSpPr>
          <p:cNvPr id="4" name="Rectangle 3"/>
          <p:cNvSpPr/>
          <p:nvPr/>
        </p:nvSpPr>
        <p:spPr>
          <a:xfrm>
            <a:off x="0" y="-228600"/>
            <a:ext cx="9144000" cy="95737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dirty="0" smtClean="0">
                <a:latin typeface="Calibri Light" panose="020F0302020204030204" pitchFamily="34" charset="0"/>
              </a:rPr>
              <a:t>Temporal Context, Relationships, Semantics, Value (Information or Operation), Analytics</a:t>
            </a:r>
            <a:endParaRPr lang="en-US" sz="2000" dirty="0">
              <a:latin typeface="Calibri Light" panose="020F0302020204030204" pitchFamily="34" charset="0"/>
            </a:endParaRPr>
          </a:p>
        </p:txBody>
      </p:sp>
      <p:pic>
        <p:nvPicPr>
          <p:cNvPr id="17410" name="Picture 2" descr="http://ecx.images-amazon.com/images/I/516aZVX0BN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14600"/>
            <a:ext cx="2714625" cy="4343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 4"/>
          <p:cNvGraphicFramePr/>
          <p:nvPr>
            <p:extLst>
              <p:ext uri="{D42A27DB-BD31-4B8C-83A1-F6EECF244321}">
                <p14:modId xmlns:p14="http://schemas.microsoft.com/office/powerpoint/2010/main" val="3985701736"/>
              </p:ext>
            </p:extLst>
          </p:nvPr>
        </p:nvGraphicFramePr>
        <p:xfrm>
          <a:off x="4419600" y="4749800"/>
          <a:ext cx="3048000" cy="2032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p:cNvGraphicFramePr/>
          <p:nvPr>
            <p:extLst>
              <p:ext uri="{D42A27DB-BD31-4B8C-83A1-F6EECF244321}">
                <p14:modId xmlns:p14="http://schemas.microsoft.com/office/powerpoint/2010/main" val="1328926290"/>
              </p:ext>
            </p:extLst>
          </p:nvPr>
        </p:nvGraphicFramePr>
        <p:xfrm>
          <a:off x="4419600" y="2590800"/>
          <a:ext cx="3048000" cy="20320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8" name="Diagram 7"/>
          <p:cNvGraphicFramePr/>
          <p:nvPr>
            <p:extLst>
              <p:ext uri="{D42A27DB-BD31-4B8C-83A1-F6EECF244321}">
                <p14:modId xmlns:p14="http://schemas.microsoft.com/office/powerpoint/2010/main" val="3785489583"/>
              </p:ext>
            </p:extLst>
          </p:nvPr>
        </p:nvGraphicFramePr>
        <p:xfrm>
          <a:off x="6096000" y="4749800"/>
          <a:ext cx="3048000" cy="2032000"/>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9" name="Diagram 8"/>
          <p:cNvGraphicFramePr/>
          <p:nvPr>
            <p:extLst>
              <p:ext uri="{D42A27DB-BD31-4B8C-83A1-F6EECF244321}">
                <p14:modId xmlns:p14="http://schemas.microsoft.com/office/powerpoint/2010/main" val="2983495900"/>
              </p:ext>
            </p:extLst>
          </p:nvPr>
        </p:nvGraphicFramePr>
        <p:xfrm>
          <a:off x="6096000" y="2616200"/>
          <a:ext cx="3048000" cy="2032000"/>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0" name="Diagram 9"/>
          <p:cNvGraphicFramePr/>
          <p:nvPr>
            <p:extLst>
              <p:ext uri="{D42A27DB-BD31-4B8C-83A1-F6EECF244321}">
                <p14:modId xmlns:p14="http://schemas.microsoft.com/office/powerpoint/2010/main" val="1605608669"/>
              </p:ext>
            </p:extLst>
          </p:nvPr>
        </p:nvGraphicFramePr>
        <p:xfrm>
          <a:off x="2743200" y="2616200"/>
          <a:ext cx="3048000" cy="2032000"/>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sp>
        <p:nvSpPr>
          <p:cNvPr id="7" name="TextBox 6"/>
          <p:cNvSpPr txBox="1"/>
          <p:nvPr/>
        </p:nvSpPr>
        <p:spPr>
          <a:xfrm>
            <a:off x="2667000" y="4572000"/>
            <a:ext cx="3505200" cy="2569934"/>
          </a:xfrm>
          <a:prstGeom prst="rect">
            <a:avLst/>
          </a:prstGeom>
          <a:noFill/>
          <a:ln>
            <a:noFill/>
          </a:ln>
        </p:spPr>
        <p:txBody>
          <a:bodyPr wrap="square" rtlCol="0">
            <a:spAutoFit/>
          </a:bodyPr>
          <a:lstStyle/>
          <a:p>
            <a:pPr>
              <a:lnSpc>
                <a:spcPct val="150000"/>
              </a:lnSpc>
            </a:pPr>
            <a:r>
              <a:rPr lang="en-US" sz="1400" i="1" dirty="0" smtClean="0"/>
              <a:t>Semantics of Time in Sense and Response</a:t>
            </a:r>
          </a:p>
          <a:p>
            <a:pPr>
              <a:lnSpc>
                <a:spcPct val="150000"/>
              </a:lnSpc>
            </a:pPr>
            <a:r>
              <a:rPr lang="en-US" sz="1400" dirty="0" smtClean="0"/>
              <a:t>0.1 sec Run-Time?</a:t>
            </a:r>
          </a:p>
          <a:p>
            <a:pPr>
              <a:lnSpc>
                <a:spcPct val="150000"/>
              </a:lnSpc>
            </a:pPr>
            <a:r>
              <a:rPr lang="en-US" sz="1400" dirty="0" smtClean="0"/>
              <a:t>1.0 sec Real-Time?</a:t>
            </a:r>
          </a:p>
          <a:p>
            <a:pPr>
              <a:lnSpc>
                <a:spcPct val="150000"/>
              </a:lnSpc>
            </a:pPr>
            <a:r>
              <a:rPr lang="en-US" sz="1400" dirty="0" smtClean="0"/>
              <a:t>10 sec Near-Real Time?</a:t>
            </a:r>
          </a:p>
          <a:p>
            <a:pPr>
              <a:lnSpc>
                <a:spcPct val="150000"/>
              </a:lnSpc>
            </a:pPr>
            <a:r>
              <a:rPr lang="en-US" sz="1400" dirty="0" smtClean="0"/>
              <a:t>100 sec Just in Time?</a:t>
            </a:r>
          </a:p>
          <a:p>
            <a:pPr>
              <a:lnSpc>
                <a:spcPct val="150000"/>
              </a:lnSpc>
            </a:pPr>
            <a:r>
              <a:rPr lang="en-US" sz="1400" dirty="0" smtClean="0"/>
              <a:t>1,000 sec Right Time?</a:t>
            </a:r>
          </a:p>
          <a:p>
            <a:pPr>
              <a:lnSpc>
                <a:spcPct val="150000"/>
              </a:lnSpc>
            </a:pPr>
            <a:r>
              <a:rPr lang="en-US" sz="1400" dirty="0" smtClean="0"/>
              <a:t>10,000 sec Any Time?</a:t>
            </a:r>
          </a:p>
          <a:p>
            <a:endParaRPr lang="en-US" sz="1400" dirty="0"/>
          </a:p>
        </p:txBody>
      </p:sp>
    </p:spTree>
    <p:extLst>
      <p:ext uri="{BB962C8B-B14F-4D97-AF65-F5344CB8AC3E}">
        <p14:creationId xmlns:p14="http://schemas.microsoft.com/office/powerpoint/2010/main" val="312797800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70025"/>
          </a:xfrm>
        </p:spPr>
        <p:txBody>
          <a:bodyPr/>
          <a:lstStyle/>
          <a:p>
            <a:r>
              <a:rPr lang="en-US" dirty="0" smtClean="0"/>
              <a:t>How much more data can we expect?</a:t>
            </a:r>
            <a:endParaRPr lang="en-US" dirty="0"/>
          </a:p>
        </p:txBody>
      </p:sp>
      <p:sp>
        <p:nvSpPr>
          <p:cNvPr id="3" name="Subtitle 2"/>
          <p:cNvSpPr>
            <a:spLocks noGrp="1"/>
          </p:cNvSpPr>
          <p:nvPr>
            <p:ph type="subTitle" idx="1"/>
          </p:nvPr>
        </p:nvSpPr>
        <p:spPr>
          <a:xfrm>
            <a:off x="1371600" y="1755775"/>
            <a:ext cx="6400800" cy="1752600"/>
          </a:xfrm>
        </p:spPr>
        <p:txBody>
          <a:bodyPr/>
          <a:lstStyle/>
          <a:p>
            <a:r>
              <a:rPr lang="en-US" i="1" dirty="0" smtClean="0"/>
              <a:t>Can you imagine infinity ?</a:t>
            </a:r>
            <a:endParaRPr lang="en-US" i="1" dirty="0"/>
          </a:p>
        </p:txBody>
      </p:sp>
      <p:pic>
        <p:nvPicPr>
          <p:cNvPr id="16386" name="Picture 2" descr="http://www.biographile.com/wp-content/uploads/2013/05/the-man-who-knew-infinit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0" y="3429000"/>
            <a:ext cx="2398713" cy="315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01567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0" y="507207"/>
            <a:ext cx="9144000" cy="6350794"/>
          </a:xfrm>
          <a:prstGeom prst="rect">
            <a:avLst/>
          </a:prstGeom>
          <a:noFill/>
          <a:ln w="9525">
            <a:noFill/>
            <a:miter lim="800000"/>
            <a:headEnd/>
            <a:tailEnd/>
          </a:ln>
        </p:spPr>
      </p:pic>
      <p:sp>
        <p:nvSpPr>
          <p:cNvPr id="10" name="Rectangle 9"/>
          <p:cNvSpPr/>
          <p:nvPr/>
        </p:nvSpPr>
        <p:spPr>
          <a:xfrm>
            <a:off x="838200" y="914400"/>
            <a:ext cx="2290010" cy="304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25281" name="Picture 1"/>
          <p:cNvPicPr>
            <a:picLocks noChangeAspect="1" noChangeArrowheads="1"/>
          </p:cNvPicPr>
          <p:nvPr/>
        </p:nvPicPr>
        <p:blipFill>
          <a:blip r:embed="rId4" cstate="print"/>
          <a:srcRect/>
          <a:stretch>
            <a:fillRect/>
          </a:stretch>
        </p:blipFill>
        <p:spPr bwMode="auto">
          <a:xfrm>
            <a:off x="838201" y="2133600"/>
            <a:ext cx="3697706" cy="3733800"/>
          </a:xfrm>
          <a:prstGeom prst="rect">
            <a:avLst/>
          </a:prstGeom>
          <a:noFill/>
          <a:ln w="9525">
            <a:noFill/>
            <a:miter lim="800000"/>
            <a:headEnd/>
            <a:tailEnd/>
          </a:ln>
          <a:effectLst/>
        </p:spPr>
      </p:pic>
      <p:sp>
        <p:nvSpPr>
          <p:cNvPr id="7" name="Title 1"/>
          <p:cNvSpPr txBox="1">
            <a:spLocks/>
          </p:cNvSpPr>
          <p:nvPr/>
        </p:nvSpPr>
        <p:spPr>
          <a:xfrm>
            <a:off x="-1" y="0"/>
            <a:ext cx="9144001" cy="507206"/>
          </a:xfrm>
          <a:prstGeom prst="rect">
            <a:avLst/>
          </a:prstGeom>
        </p:spPr>
        <p:style>
          <a:lnRef idx="0">
            <a:schemeClr val="accent1"/>
          </a:lnRef>
          <a:fillRef idx="3">
            <a:schemeClr val="accent1"/>
          </a:fillRef>
          <a:effectRef idx="3">
            <a:schemeClr val="accent1"/>
          </a:effectRef>
          <a:fontRef idx="minor">
            <a:schemeClr val="lt1"/>
          </a:fontRef>
        </p:style>
        <p:txBody>
          <a:bodyPr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US" sz="2400" dirty="0">
                <a:latin typeface="+mj-lt"/>
              </a:rPr>
              <a:t>Data – Imagine what happens if 50% of the population were connected  </a:t>
            </a:r>
          </a:p>
        </p:txBody>
      </p:sp>
    </p:spTree>
    <p:extLst>
      <p:ext uri="{BB962C8B-B14F-4D97-AF65-F5344CB8AC3E}">
        <p14:creationId xmlns:p14="http://schemas.microsoft.com/office/powerpoint/2010/main" val="29744727"/>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28812" y="1843087"/>
            <a:ext cx="5286375" cy="3171825"/>
          </a:xfrm>
          <a:prstGeom prst="rect">
            <a:avLst/>
          </a:prstGeom>
        </p:spPr>
      </p:pic>
      <p:sp>
        <p:nvSpPr>
          <p:cNvPr id="6" name="TextBox 5"/>
          <p:cNvSpPr txBox="1"/>
          <p:nvPr/>
        </p:nvSpPr>
        <p:spPr>
          <a:xfrm>
            <a:off x="-76200" y="0"/>
            <a:ext cx="9444509" cy="1015663"/>
          </a:xfrm>
          <a:prstGeom prst="rect">
            <a:avLst/>
          </a:prstGeom>
          <a:noFill/>
        </p:spPr>
        <p:txBody>
          <a:bodyPr wrap="none" rtlCol="0">
            <a:spAutoFit/>
          </a:bodyPr>
          <a:lstStyle/>
          <a:p>
            <a:r>
              <a:rPr lang="en-US" sz="5900" dirty="0" smtClean="0">
                <a:latin typeface="Calibri Light" panose="020F0302020204030204" pitchFamily="34" charset="0"/>
              </a:rPr>
              <a:t>Don’t confuse data with drivel</a:t>
            </a:r>
            <a:endParaRPr lang="en-US" sz="5900" dirty="0">
              <a:latin typeface="Calibri Light" panose="020F0302020204030204" pitchFamily="34" charset="0"/>
            </a:endParaRPr>
          </a:p>
        </p:txBody>
      </p:sp>
      <p:sp>
        <p:nvSpPr>
          <p:cNvPr id="7" name="TextBox 6"/>
          <p:cNvSpPr txBox="1"/>
          <p:nvPr/>
        </p:nvSpPr>
        <p:spPr>
          <a:xfrm>
            <a:off x="1905296" y="4840069"/>
            <a:ext cx="5333704" cy="646331"/>
          </a:xfrm>
          <a:prstGeom prst="rect">
            <a:avLst/>
          </a:prstGeom>
          <a:noFill/>
        </p:spPr>
        <p:txBody>
          <a:bodyPr wrap="none" rtlCol="0">
            <a:spAutoFit/>
          </a:bodyPr>
          <a:lstStyle/>
          <a:p>
            <a:r>
              <a:rPr lang="en-US" sz="3600" dirty="0" smtClean="0">
                <a:latin typeface="Calibri Light" panose="020F0302020204030204" pitchFamily="34" charset="0"/>
              </a:rPr>
              <a:t>Twitter use in New York City</a:t>
            </a:r>
            <a:endParaRPr lang="en-US" sz="3600" dirty="0">
              <a:latin typeface="Calibri Light" panose="020F0302020204030204" pitchFamily="34" charset="0"/>
            </a:endParaRPr>
          </a:p>
        </p:txBody>
      </p:sp>
      <p:sp>
        <p:nvSpPr>
          <p:cNvPr id="8" name="TextBox 7"/>
          <p:cNvSpPr txBox="1"/>
          <p:nvPr/>
        </p:nvSpPr>
        <p:spPr>
          <a:xfrm>
            <a:off x="5562600" y="4724400"/>
            <a:ext cx="1622752" cy="276999"/>
          </a:xfrm>
          <a:prstGeom prst="rect">
            <a:avLst/>
          </a:prstGeom>
          <a:noFill/>
        </p:spPr>
        <p:txBody>
          <a:bodyPr wrap="none" rtlCol="0">
            <a:spAutoFit/>
          </a:bodyPr>
          <a:lstStyle/>
          <a:p>
            <a:r>
              <a:rPr lang="en-US" sz="1200" dirty="0">
                <a:solidFill>
                  <a:schemeClr val="bg1"/>
                </a:solidFill>
              </a:rPr>
              <a:t>http://lnkd.in/dPNs7Gf</a:t>
            </a:r>
          </a:p>
        </p:txBody>
      </p:sp>
    </p:spTree>
    <p:extLst>
      <p:ext uri="{BB962C8B-B14F-4D97-AF65-F5344CB8AC3E}">
        <p14:creationId xmlns:p14="http://schemas.microsoft.com/office/powerpoint/2010/main" val="392221140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10400" y="6492875"/>
            <a:ext cx="2133600" cy="365125"/>
          </a:xfrm>
        </p:spPr>
        <p:txBody>
          <a:bodyPr/>
          <a:lstStyle/>
          <a:p>
            <a:fld id="{53C4A075-FB82-4CEC-90D3-49DAE974B585}" type="slidenum">
              <a:rPr lang="en-US" smtClean="0"/>
              <a:t>148</a:t>
            </a:fld>
            <a:endParaRPr lang="en-US" dirty="0"/>
          </a:p>
        </p:txBody>
      </p:sp>
      <p:pic>
        <p:nvPicPr>
          <p:cNvPr id="4" name="Picture 3"/>
          <p:cNvPicPr>
            <a:picLocks noChangeAspect="1"/>
          </p:cNvPicPr>
          <p:nvPr/>
        </p:nvPicPr>
        <p:blipFill>
          <a:blip r:embed="rId3"/>
          <a:stretch>
            <a:fillRect/>
          </a:stretch>
        </p:blipFill>
        <p:spPr>
          <a:xfrm>
            <a:off x="0" y="1344715"/>
            <a:ext cx="9144000" cy="4722019"/>
          </a:xfrm>
          <a:prstGeom prst="rect">
            <a:avLst/>
          </a:prstGeom>
        </p:spPr>
      </p:pic>
      <p:sp>
        <p:nvSpPr>
          <p:cNvPr id="5" name="Title 1"/>
          <p:cNvSpPr txBox="1">
            <a:spLocks/>
          </p:cNvSpPr>
          <p:nvPr/>
        </p:nvSpPr>
        <p:spPr>
          <a:xfrm>
            <a:off x="-1" y="0"/>
            <a:ext cx="9144001" cy="507206"/>
          </a:xfrm>
          <a:prstGeom prst="rect">
            <a:avLst/>
          </a:prstGeom>
        </p:spPr>
        <p:style>
          <a:lnRef idx="0">
            <a:schemeClr val="accent1"/>
          </a:lnRef>
          <a:fillRef idx="3">
            <a:schemeClr val="accent1"/>
          </a:fillRef>
          <a:effectRef idx="3">
            <a:schemeClr val="accent1"/>
          </a:effectRef>
          <a:fontRef idx="minor">
            <a:schemeClr val="lt1"/>
          </a:fontRef>
        </p:style>
        <p:txBody>
          <a:bodyPr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US" sz="2400" dirty="0" smtClean="0">
                <a:latin typeface="+mj-lt"/>
              </a:rPr>
              <a:t>Data Cybersecurity – Digital </a:t>
            </a:r>
            <a:r>
              <a:rPr lang="en-US" sz="2400" dirty="0">
                <a:latin typeface="+mj-lt"/>
              </a:rPr>
              <a:t>Attack Map – The Prelude to Cyber Warfare   </a:t>
            </a:r>
          </a:p>
        </p:txBody>
      </p:sp>
    </p:spTree>
    <p:extLst>
      <p:ext uri="{BB962C8B-B14F-4D97-AF65-F5344CB8AC3E}">
        <p14:creationId xmlns:p14="http://schemas.microsoft.com/office/powerpoint/2010/main" val="4143136165"/>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81400" y="-23813"/>
            <a:ext cx="3133725" cy="6905625"/>
          </a:xfrm>
          <a:prstGeom prst="rect">
            <a:avLst/>
          </a:prstGeom>
          <a:ln>
            <a:solidFill>
              <a:schemeClr val="bg1">
                <a:lumMod val="75000"/>
              </a:schemeClr>
            </a:solidFill>
          </a:ln>
        </p:spPr>
      </p:pic>
      <p:sp>
        <p:nvSpPr>
          <p:cNvPr id="3" name="TextBox 2"/>
          <p:cNvSpPr txBox="1"/>
          <p:nvPr/>
        </p:nvSpPr>
        <p:spPr>
          <a:xfrm>
            <a:off x="0" y="6604084"/>
            <a:ext cx="3602268" cy="253916"/>
          </a:xfrm>
          <a:prstGeom prst="rect">
            <a:avLst/>
          </a:prstGeom>
          <a:noFill/>
        </p:spPr>
        <p:txBody>
          <a:bodyPr wrap="none" rtlCol="0">
            <a:spAutoFit/>
          </a:bodyPr>
          <a:lstStyle/>
          <a:p>
            <a:pPr algn="ctr"/>
            <a:r>
              <a:rPr lang="en-US" sz="1050" dirty="0" smtClean="0"/>
              <a:t>www.businessinsider.com/data-breaches-infographic-2014-12</a:t>
            </a:r>
            <a:endParaRPr lang="en-US" sz="1050" dirty="0"/>
          </a:p>
        </p:txBody>
      </p:sp>
      <p:grpSp>
        <p:nvGrpSpPr>
          <p:cNvPr id="12" name="Group 11"/>
          <p:cNvGrpSpPr/>
          <p:nvPr/>
        </p:nvGrpSpPr>
        <p:grpSpPr>
          <a:xfrm>
            <a:off x="6934200" y="83127"/>
            <a:ext cx="609600" cy="6698673"/>
            <a:chOff x="3657600" y="83127"/>
            <a:chExt cx="609600" cy="6698673"/>
          </a:xfrm>
        </p:grpSpPr>
        <p:sp>
          <p:nvSpPr>
            <p:cNvPr id="4" name="Rectangle 3"/>
            <p:cNvSpPr/>
            <p:nvPr/>
          </p:nvSpPr>
          <p:spPr>
            <a:xfrm>
              <a:off x="3657600" y="6400800"/>
              <a:ext cx="609600" cy="381000"/>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b="1" dirty="0" smtClean="0">
                  <a:solidFill>
                    <a:schemeClr val="tx1"/>
                  </a:solidFill>
                </a:rPr>
                <a:t>2004</a:t>
              </a:r>
              <a:endParaRPr lang="en-US" sz="1600" b="1" dirty="0">
                <a:solidFill>
                  <a:schemeClr val="tx1"/>
                </a:solidFill>
              </a:endParaRPr>
            </a:p>
          </p:txBody>
        </p:sp>
        <p:sp>
          <p:nvSpPr>
            <p:cNvPr id="5" name="Rectangle 4"/>
            <p:cNvSpPr/>
            <p:nvPr/>
          </p:nvSpPr>
          <p:spPr>
            <a:xfrm>
              <a:off x="3657600" y="83127"/>
              <a:ext cx="609600" cy="374072"/>
            </a:xfrm>
            <a:prstGeom prst="rect">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600" b="1" dirty="0" smtClean="0">
                  <a:solidFill>
                    <a:schemeClr val="tx1"/>
                  </a:solidFill>
                </a:rPr>
                <a:t>2014</a:t>
              </a:r>
              <a:endParaRPr lang="en-US" sz="1600" b="1" dirty="0">
                <a:solidFill>
                  <a:schemeClr val="tx1"/>
                </a:solidFill>
              </a:endParaRPr>
            </a:p>
          </p:txBody>
        </p:sp>
        <p:cxnSp>
          <p:nvCxnSpPr>
            <p:cNvPr id="7" name="Straight Arrow Connector 6"/>
            <p:cNvCxnSpPr/>
            <p:nvPr/>
          </p:nvCxnSpPr>
          <p:spPr>
            <a:xfrm flipV="1">
              <a:off x="3962400" y="685800"/>
              <a:ext cx="0" cy="5486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8" name="Picture 7"/>
          <p:cNvPicPr>
            <a:picLocks noChangeAspect="1"/>
          </p:cNvPicPr>
          <p:nvPr/>
        </p:nvPicPr>
        <p:blipFill>
          <a:blip r:embed="rId3"/>
          <a:stretch>
            <a:fillRect/>
          </a:stretch>
        </p:blipFill>
        <p:spPr>
          <a:xfrm rot="5400000">
            <a:off x="2007733" y="5932034"/>
            <a:ext cx="12077700" cy="670833"/>
          </a:xfrm>
          <a:prstGeom prst="rect">
            <a:avLst/>
          </a:prstGeom>
          <a:ln>
            <a:noFill/>
          </a:ln>
        </p:spPr>
      </p:pic>
      <p:pic>
        <p:nvPicPr>
          <p:cNvPr id="9" name="Picture 8"/>
          <p:cNvPicPr>
            <a:picLocks noChangeAspect="1"/>
          </p:cNvPicPr>
          <p:nvPr/>
        </p:nvPicPr>
        <p:blipFill>
          <a:blip r:embed="rId3"/>
          <a:stretch>
            <a:fillRect/>
          </a:stretch>
        </p:blipFill>
        <p:spPr>
          <a:xfrm rot="5400000">
            <a:off x="2769733" y="369434"/>
            <a:ext cx="12077700" cy="670833"/>
          </a:xfrm>
          <a:prstGeom prst="rect">
            <a:avLst/>
          </a:prstGeom>
          <a:ln>
            <a:noFill/>
          </a:ln>
        </p:spPr>
      </p:pic>
      <p:sp>
        <p:nvSpPr>
          <p:cNvPr id="10" name="Rectangle 9"/>
          <p:cNvSpPr/>
          <p:nvPr/>
        </p:nvSpPr>
        <p:spPr>
          <a:xfrm>
            <a:off x="8396966" y="-23813"/>
            <a:ext cx="670834" cy="1319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0" y="0"/>
            <a:ext cx="3530647" cy="769441"/>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4400" b="1" dirty="0" smtClean="0"/>
              <a:t>Data Breaches</a:t>
            </a:r>
            <a:endParaRPr lang="en-US" sz="4400" b="1" dirty="0"/>
          </a:p>
        </p:txBody>
      </p:sp>
    </p:spTree>
    <p:extLst>
      <p:ext uri="{BB962C8B-B14F-4D97-AF65-F5344CB8AC3E}">
        <p14:creationId xmlns:p14="http://schemas.microsoft.com/office/powerpoint/2010/main" val="11143665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981575" cy="6858000"/>
          </a:xfrm>
          <a:prstGeom prst="rect">
            <a:avLst/>
          </a:prstGeom>
        </p:spPr>
      </p:pic>
      <p:pic>
        <p:nvPicPr>
          <p:cNvPr id="3" name="Picture 2"/>
          <p:cNvPicPr>
            <a:picLocks noChangeAspect="1"/>
          </p:cNvPicPr>
          <p:nvPr/>
        </p:nvPicPr>
        <p:blipFill>
          <a:blip r:embed="rId3"/>
          <a:stretch>
            <a:fillRect/>
          </a:stretch>
        </p:blipFill>
        <p:spPr>
          <a:xfrm>
            <a:off x="6219825" y="4343400"/>
            <a:ext cx="2847975" cy="447675"/>
          </a:xfrm>
          <a:prstGeom prst="rect">
            <a:avLst/>
          </a:prstGeom>
          <a:ln>
            <a:solidFill>
              <a:srgbClr val="C00000"/>
            </a:solidFill>
          </a:ln>
        </p:spPr>
      </p:pic>
      <p:sp>
        <p:nvSpPr>
          <p:cNvPr id="4" name="TextBox 3"/>
          <p:cNvSpPr txBox="1"/>
          <p:nvPr/>
        </p:nvSpPr>
        <p:spPr>
          <a:xfrm>
            <a:off x="3886200" y="2744450"/>
            <a:ext cx="5412059" cy="1446550"/>
          </a:xfrm>
          <a:prstGeom prst="rect">
            <a:avLst/>
          </a:prstGeom>
          <a:noFill/>
        </p:spPr>
        <p:txBody>
          <a:bodyPr wrap="none" rtlCol="0">
            <a:spAutoFit/>
          </a:bodyPr>
          <a:lstStyle/>
          <a:p>
            <a:pPr algn="ctr"/>
            <a:r>
              <a:rPr lang="en-US" sz="4400" dirty="0" smtClean="0"/>
              <a:t>My mobile phone will </a:t>
            </a:r>
          </a:p>
          <a:p>
            <a:pPr algn="ctr"/>
            <a:r>
              <a:rPr lang="en-US" sz="4400" dirty="0"/>
              <a:t>b</a:t>
            </a:r>
            <a:r>
              <a:rPr lang="en-US" sz="4400" dirty="0" smtClean="0"/>
              <a:t>e my purchasing tool</a:t>
            </a:r>
            <a:endParaRPr lang="en-US" sz="4400" dirty="0"/>
          </a:p>
        </p:txBody>
      </p:sp>
      <p:sp>
        <p:nvSpPr>
          <p:cNvPr id="5" name="TextBox 4"/>
          <p:cNvSpPr txBox="1"/>
          <p:nvPr/>
        </p:nvSpPr>
        <p:spPr>
          <a:xfrm>
            <a:off x="3886200" y="6657945"/>
            <a:ext cx="5319085" cy="200055"/>
          </a:xfrm>
          <a:prstGeom prst="rect">
            <a:avLst/>
          </a:prstGeom>
          <a:noFill/>
        </p:spPr>
        <p:txBody>
          <a:bodyPr wrap="none" rtlCol="0">
            <a:spAutoFit/>
          </a:bodyPr>
          <a:lstStyle/>
          <a:p>
            <a:r>
              <a:rPr lang="en-US" sz="700" dirty="0" smtClean="0">
                <a:hlinkClick r:id="rId4"/>
              </a:rPr>
              <a:t>www.pwc.com/gx/en/retail-consumer/retail-consumer-publications/global-multi-channel-consumer-survey/assets/pdf/total-retail-2015.pdf</a:t>
            </a:r>
            <a:r>
              <a:rPr lang="en-US" sz="700" dirty="0" smtClean="0"/>
              <a:t> </a:t>
            </a:r>
            <a:endParaRPr lang="en-US" sz="700" dirty="0"/>
          </a:p>
        </p:txBody>
      </p:sp>
      <p:sp>
        <p:nvSpPr>
          <p:cNvPr id="6" name="TextBox 5"/>
          <p:cNvSpPr txBox="1"/>
          <p:nvPr/>
        </p:nvSpPr>
        <p:spPr>
          <a:xfrm>
            <a:off x="5186160" y="51137"/>
            <a:ext cx="3881640" cy="1015663"/>
          </a:xfrm>
          <a:prstGeom prst="rect">
            <a:avLst/>
          </a:prstGeom>
          <a:noFill/>
          <a:ln>
            <a:solidFill>
              <a:schemeClr val="bg1">
                <a:lumMod val="75000"/>
              </a:schemeClr>
            </a:solidFill>
          </a:ln>
        </p:spPr>
        <p:txBody>
          <a:bodyPr wrap="none" rtlCol="0">
            <a:spAutoFit/>
          </a:bodyPr>
          <a:lstStyle/>
          <a:p>
            <a:r>
              <a:rPr lang="en-US" sz="2000" b="1" dirty="0" smtClean="0">
                <a:solidFill>
                  <a:schemeClr val="bg1">
                    <a:lumMod val="50000"/>
                  </a:schemeClr>
                </a:solidFill>
              </a:rPr>
              <a:t>Apply ABCDEF Principle </a:t>
            </a:r>
          </a:p>
          <a:p>
            <a:r>
              <a:rPr lang="en-US" sz="2000" dirty="0" smtClean="0">
                <a:solidFill>
                  <a:schemeClr val="bg1">
                    <a:lumMod val="50000"/>
                  </a:schemeClr>
                </a:solidFill>
              </a:rPr>
              <a:t>Analyses based on context, </a:t>
            </a:r>
          </a:p>
          <a:p>
            <a:r>
              <a:rPr lang="en-US" sz="2000" dirty="0" smtClean="0">
                <a:solidFill>
                  <a:schemeClr val="bg1">
                    <a:lumMod val="50000"/>
                  </a:schemeClr>
                </a:solidFill>
              </a:rPr>
              <a:t>demographics and economic future</a:t>
            </a:r>
            <a:endParaRPr lang="en-US" sz="2000" dirty="0">
              <a:solidFill>
                <a:schemeClr val="bg1">
                  <a:lumMod val="50000"/>
                </a:schemeClr>
              </a:solidFill>
            </a:endParaRPr>
          </a:p>
        </p:txBody>
      </p:sp>
    </p:spTree>
    <p:extLst>
      <p:ext uri="{BB962C8B-B14F-4D97-AF65-F5344CB8AC3E}">
        <p14:creationId xmlns:p14="http://schemas.microsoft.com/office/powerpoint/2010/main" val="1567430823"/>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0" y="0"/>
            <a:ext cx="9144000" cy="609600"/>
          </a:xfrm>
        </p:spPr>
        <p:style>
          <a:lnRef idx="0">
            <a:schemeClr val="accent1"/>
          </a:lnRef>
          <a:fillRef idx="3">
            <a:schemeClr val="accent1"/>
          </a:fillRef>
          <a:effectRef idx="3">
            <a:schemeClr val="accent1"/>
          </a:effectRef>
          <a:fontRef idx="minor">
            <a:schemeClr val="lt1"/>
          </a:fontRef>
        </p:style>
        <p:txBody>
          <a:bodyPr anchor="ctr">
            <a:noAutofit/>
          </a:bodyPr>
          <a:lstStyle/>
          <a:p>
            <a:r>
              <a:rPr lang="en-US" sz="2200" dirty="0" smtClean="0">
                <a:latin typeface="Calibri Light" panose="020F0302020204030204" pitchFamily="34" charset="0"/>
              </a:rPr>
              <a:t>EQM – Elusive Quest for Monetization (pre-proposal available on request)</a:t>
            </a:r>
            <a:endParaRPr lang="en-US" sz="2200" dirty="0">
              <a:latin typeface="Calibri Light" panose="020F0302020204030204" pitchFamily="34" charset="0"/>
            </a:endParaRPr>
          </a:p>
        </p:txBody>
      </p:sp>
      <p:sp>
        <p:nvSpPr>
          <p:cNvPr id="4" name="Rectangle 3"/>
          <p:cNvSpPr/>
          <p:nvPr/>
        </p:nvSpPr>
        <p:spPr>
          <a:xfrm>
            <a:off x="-76200" y="381000"/>
            <a:ext cx="9144000" cy="6565900"/>
          </a:xfrm>
          <a:prstGeom prst="rect">
            <a:avLst/>
          </a:prstGeom>
        </p:spPr>
        <p:txBody>
          <a:bodyPr wrap="square">
            <a:spAutoFit/>
          </a:bodyPr>
          <a:lstStyle/>
          <a:p>
            <a:pPr>
              <a:lnSpc>
                <a:spcPct val="150000"/>
              </a:lnSpc>
              <a:spcAft>
                <a:spcPts val="800"/>
              </a:spcAft>
            </a:pPr>
            <a:r>
              <a:rPr lang="en-US" sz="3200" b="1" dirty="0" smtClean="0">
                <a:ea typeface="Calibri" panose="020F0502020204030204" pitchFamily="34" charset="0"/>
                <a:cs typeface="Times New Roman" panose="02020603050405020304" pitchFamily="18" charset="0"/>
              </a:rPr>
              <a:t>● </a:t>
            </a:r>
            <a:r>
              <a:rPr lang="en-US" sz="2400" b="1" dirty="0" smtClean="0">
                <a:ea typeface="Calibri" panose="020F0502020204030204" pitchFamily="34" charset="0"/>
                <a:cs typeface="Times New Roman" panose="02020603050405020304" pitchFamily="18" charset="0"/>
              </a:rPr>
              <a:t>Connect, Converge, Combine → Obvious, Non-Obvious, Unusual</a:t>
            </a:r>
            <a:endParaRPr lang="en-US" sz="2400" b="1" dirty="0">
              <a:ea typeface="Calibri" panose="020F0502020204030204" pitchFamily="34" charset="0"/>
              <a:cs typeface="Times New Roman" panose="02020603050405020304" pitchFamily="18" charset="0"/>
            </a:endParaRPr>
          </a:p>
          <a:p>
            <a:pPr>
              <a:lnSpc>
                <a:spcPct val="150000"/>
              </a:lnSpc>
              <a:spcAft>
                <a:spcPts val="800"/>
              </a:spcAft>
            </a:pPr>
            <a:r>
              <a:rPr lang="en-US" sz="2400" dirty="0" smtClean="0">
                <a:ea typeface="Calibri" panose="020F0502020204030204" pitchFamily="34" charset="0"/>
                <a:cs typeface="Times New Roman" panose="02020603050405020304" pitchFamily="18" charset="0"/>
              </a:rPr>
              <a:t>	</a:t>
            </a:r>
            <a:r>
              <a:rPr lang="en-US" sz="2000" dirty="0" smtClean="0">
                <a:ea typeface="Calibri" panose="020F0502020204030204" pitchFamily="34" charset="0"/>
                <a:cs typeface="Times New Roman" panose="02020603050405020304" pitchFamily="18" charset="0"/>
              </a:rPr>
              <a:t>[</a:t>
            </a:r>
            <a:r>
              <a:rPr lang="en-US" sz="2000" dirty="0">
                <a:ea typeface="Calibri" panose="020F0502020204030204" pitchFamily="34" charset="0"/>
                <a:cs typeface="Times New Roman" panose="02020603050405020304" pitchFamily="18" charset="0"/>
              </a:rPr>
              <a:t>a] Space-time-node engine</a:t>
            </a:r>
          </a:p>
          <a:p>
            <a:pPr>
              <a:lnSpc>
                <a:spcPct val="150000"/>
              </a:lnSpc>
              <a:spcAft>
                <a:spcPts val="800"/>
              </a:spcAft>
            </a:pPr>
            <a:r>
              <a:rPr lang="en-US" sz="2000" dirty="0" smtClean="0">
                <a:ea typeface="Calibri" panose="020F0502020204030204" pitchFamily="34" charset="0"/>
                <a:cs typeface="Times New Roman" panose="02020603050405020304" pitchFamily="18" charset="0"/>
              </a:rPr>
              <a:t>	[</a:t>
            </a:r>
            <a:r>
              <a:rPr lang="en-US" sz="2000" dirty="0">
                <a:ea typeface="Calibri" panose="020F0502020204030204" pitchFamily="34" charset="0"/>
                <a:cs typeface="Times New Roman" panose="02020603050405020304" pitchFamily="18" charset="0"/>
              </a:rPr>
              <a:t>b] </a:t>
            </a:r>
            <a:r>
              <a:rPr lang="en-US" sz="2000" dirty="0" err="1">
                <a:ea typeface="Calibri" panose="020F0502020204030204" pitchFamily="34" charset="0"/>
                <a:cs typeface="Times New Roman" panose="02020603050405020304" pitchFamily="18" charset="0"/>
              </a:rPr>
              <a:t>Stigmergic</a:t>
            </a:r>
            <a:r>
              <a:rPr lang="en-US" sz="2000" dirty="0">
                <a:ea typeface="Calibri" panose="020F0502020204030204" pitchFamily="34" charset="0"/>
                <a:cs typeface="Times New Roman" panose="02020603050405020304" pitchFamily="18" charset="0"/>
              </a:rPr>
              <a:t> computation </a:t>
            </a:r>
          </a:p>
          <a:p>
            <a:pPr>
              <a:lnSpc>
                <a:spcPct val="150000"/>
              </a:lnSpc>
              <a:spcAft>
                <a:spcPts val="800"/>
              </a:spcAft>
            </a:pPr>
            <a:r>
              <a:rPr lang="en-US" sz="2000" dirty="0" smtClean="0">
                <a:ea typeface="Calibri" panose="020F0502020204030204" pitchFamily="34" charset="0"/>
                <a:cs typeface="Times New Roman" panose="02020603050405020304" pitchFamily="18" charset="0"/>
              </a:rPr>
              <a:t>	[</a:t>
            </a:r>
            <a:r>
              <a:rPr lang="en-US" sz="2000" dirty="0">
                <a:ea typeface="Calibri" panose="020F0502020204030204" pitchFamily="34" charset="0"/>
                <a:cs typeface="Times New Roman" panose="02020603050405020304" pitchFamily="18" charset="0"/>
              </a:rPr>
              <a:t>c] Cognitive matrices</a:t>
            </a:r>
          </a:p>
          <a:p>
            <a:pPr>
              <a:lnSpc>
                <a:spcPct val="150000"/>
              </a:lnSpc>
              <a:spcAft>
                <a:spcPts val="800"/>
              </a:spcAft>
            </a:pPr>
            <a:r>
              <a:rPr lang="en-US" sz="2000" dirty="0" smtClean="0">
                <a:ea typeface="Calibri" panose="020F0502020204030204" pitchFamily="34" charset="0"/>
                <a:cs typeface="Times New Roman" panose="02020603050405020304" pitchFamily="18" charset="0"/>
              </a:rPr>
              <a:t>	[</a:t>
            </a:r>
            <a:r>
              <a:rPr lang="en-US" sz="2000" dirty="0">
                <a:ea typeface="Calibri" panose="020F0502020204030204" pitchFamily="34" charset="0"/>
                <a:cs typeface="Times New Roman" panose="02020603050405020304" pitchFamily="18" charset="0"/>
              </a:rPr>
              <a:t>d] Dynamic networks </a:t>
            </a:r>
          </a:p>
          <a:p>
            <a:pPr>
              <a:lnSpc>
                <a:spcPct val="150000"/>
              </a:lnSpc>
              <a:spcAft>
                <a:spcPts val="800"/>
              </a:spcAft>
            </a:pPr>
            <a:r>
              <a:rPr lang="en-US" sz="2000" dirty="0" smtClean="0">
                <a:ea typeface="Calibri" panose="020F0502020204030204" pitchFamily="34" charset="0"/>
                <a:cs typeface="Times New Roman" panose="02020603050405020304" pitchFamily="18" charset="0"/>
              </a:rPr>
              <a:t>	[</a:t>
            </a:r>
            <a:r>
              <a:rPr lang="en-US" sz="2000" dirty="0">
                <a:ea typeface="Calibri" panose="020F0502020204030204" pitchFamily="34" charset="0"/>
                <a:cs typeface="Times New Roman" panose="02020603050405020304" pitchFamily="18" charset="0"/>
              </a:rPr>
              <a:t>e] Semantics of time</a:t>
            </a:r>
          </a:p>
          <a:p>
            <a:pPr>
              <a:lnSpc>
                <a:spcPct val="150000"/>
              </a:lnSpc>
              <a:spcAft>
                <a:spcPts val="800"/>
              </a:spcAft>
            </a:pPr>
            <a:r>
              <a:rPr lang="en-US" sz="2000" dirty="0">
                <a:ea typeface="Calibri" panose="020F0502020204030204" pitchFamily="34" charset="0"/>
                <a:cs typeface="Times New Roman" panose="02020603050405020304" pitchFamily="18" charset="0"/>
              </a:rPr>
              <a:t>	</a:t>
            </a:r>
            <a:r>
              <a:rPr lang="en-US" sz="2000" dirty="0" smtClean="0">
                <a:ea typeface="Calibri" panose="020F0502020204030204" pitchFamily="34" charset="0"/>
                <a:cs typeface="Times New Roman" panose="02020603050405020304" pitchFamily="18" charset="0"/>
              </a:rPr>
              <a:t>[f] </a:t>
            </a:r>
            <a:r>
              <a:rPr lang="en-US" sz="2000" dirty="0" err="1" smtClean="0">
                <a:ea typeface="Calibri" panose="020F0502020204030204" pitchFamily="34" charset="0"/>
                <a:cs typeface="Times New Roman" panose="02020603050405020304" pitchFamily="18" charset="0"/>
                <a:hlinkClick r:id="rId3"/>
              </a:rPr>
              <a:t>Spatio</a:t>
            </a:r>
            <a:r>
              <a:rPr lang="en-US" sz="2000" dirty="0" smtClean="0">
                <a:ea typeface="Calibri" panose="020F0502020204030204" pitchFamily="34" charset="0"/>
                <a:cs typeface="Times New Roman" panose="02020603050405020304" pitchFamily="18" charset="0"/>
                <a:hlinkClick r:id="rId3"/>
              </a:rPr>
              <a:t>-temporal detection of unusual behavior</a:t>
            </a:r>
            <a:endParaRPr lang="en-US" sz="2000" dirty="0">
              <a:ea typeface="Calibri" panose="020F0502020204030204" pitchFamily="34" charset="0"/>
              <a:cs typeface="Times New Roman" panose="02020603050405020304" pitchFamily="18" charset="0"/>
            </a:endParaRPr>
          </a:p>
          <a:p>
            <a:pPr>
              <a:lnSpc>
                <a:spcPct val="150000"/>
              </a:lnSpc>
              <a:spcAft>
                <a:spcPts val="800"/>
              </a:spcAft>
            </a:pPr>
            <a:r>
              <a:rPr lang="en-US" sz="2000" dirty="0" smtClean="0">
                <a:ea typeface="Calibri" panose="020F0502020204030204" pitchFamily="34" charset="0"/>
                <a:cs typeface="Times New Roman" panose="02020603050405020304" pitchFamily="18" charset="0"/>
              </a:rPr>
              <a:t>	[</a:t>
            </a:r>
            <a:r>
              <a:rPr lang="en-US" sz="2000" dirty="0">
                <a:ea typeface="Calibri" panose="020F0502020204030204" pitchFamily="34" charset="0"/>
                <a:cs typeface="Times New Roman" panose="02020603050405020304" pitchFamily="18" charset="0"/>
              </a:rPr>
              <a:t>g] </a:t>
            </a:r>
            <a:r>
              <a:rPr lang="en-US" sz="2000" dirty="0">
                <a:ea typeface="Calibri" panose="020F0502020204030204" pitchFamily="34" charset="0"/>
                <a:cs typeface="Times New Roman" panose="02020603050405020304" pitchFamily="18" charset="0"/>
                <a:hlinkClick r:id="rId4"/>
              </a:rPr>
              <a:t>Artificial retina pattern recognition </a:t>
            </a:r>
            <a:r>
              <a:rPr lang="en-US" sz="2000" dirty="0" smtClean="0">
                <a:ea typeface="Calibri" panose="020F0502020204030204" pitchFamily="34" charset="0"/>
                <a:cs typeface="Times New Roman" panose="02020603050405020304" pitchFamily="18" charset="0"/>
                <a:hlinkClick r:id="rId4"/>
              </a:rPr>
              <a:t>in</a:t>
            </a:r>
            <a:r>
              <a:rPr lang="en-US" sz="2000" dirty="0">
                <a:ea typeface="Calibri" panose="020F0502020204030204" pitchFamily="34" charset="0"/>
                <a:cs typeface="Times New Roman" panose="02020603050405020304" pitchFamily="18" charset="0"/>
                <a:hlinkClick r:id="rId4"/>
              </a:rPr>
              <a:t> </a:t>
            </a:r>
            <a:r>
              <a:rPr lang="en-US" sz="2000" dirty="0" smtClean="0">
                <a:ea typeface="Calibri" panose="020F0502020204030204" pitchFamily="34" charset="0"/>
                <a:cs typeface="Times New Roman" panose="02020603050405020304" pitchFamily="18" charset="0"/>
                <a:hlinkClick r:id="rId4"/>
              </a:rPr>
              <a:t>high volume data</a:t>
            </a:r>
            <a:endParaRPr lang="en-US" sz="2000" dirty="0" smtClean="0">
              <a:ea typeface="Calibri" panose="020F0502020204030204" pitchFamily="34" charset="0"/>
              <a:cs typeface="Times New Roman" panose="02020603050405020304" pitchFamily="18" charset="0"/>
            </a:endParaRPr>
          </a:p>
          <a:p>
            <a:pPr>
              <a:lnSpc>
                <a:spcPct val="150000"/>
              </a:lnSpc>
              <a:spcAft>
                <a:spcPts val="800"/>
              </a:spcAft>
            </a:pPr>
            <a:r>
              <a:rPr lang="en-US" sz="2000" dirty="0">
                <a:ea typeface="Calibri" panose="020F0502020204030204" pitchFamily="34" charset="0"/>
                <a:cs typeface="Times New Roman" panose="02020603050405020304" pitchFamily="18" charset="0"/>
              </a:rPr>
              <a:t>	</a:t>
            </a:r>
            <a:r>
              <a:rPr lang="en-US" sz="2000" dirty="0" smtClean="0">
                <a:ea typeface="Calibri" panose="020F0502020204030204" pitchFamily="34" charset="0"/>
                <a:cs typeface="Times New Roman" panose="02020603050405020304" pitchFamily="18" charset="0"/>
              </a:rPr>
              <a:t>[h] </a:t>
            </a:r>
            <a:r>
              <a:rPr lang="en-US" sz="2000" dirty="0">
                <a:ea typeface="Calibri" panose="020F0502020204030204" pitchFamily="34" charset="0"/>
                <a:cs typeface="Times New Roman" panose="02020603050405020304" pitchFamily="18" charset="0"/>
                <a:hlinkClick r:id="rId5"/>
              </a:rPr>
              <a:t>CLA + temporally integrated </a:t>
            </a:r>
            <a:r>
              <a:rPr lang="en-US" sz="2000" dirty="0" smtClean="0">
                <a:ea typeface="Calibri" panose="020F0502020204030204" pitchFamily="34" charset="0"/>
                <a:cs typeface="Times New Roman" panose="02020603050405020304" pitchFamily="18" charset="0"/>
                <a:hlinkClick r:id="rId5"/>
              </a:rPr>
              <a:t>software/embedded </a:t>
            </a:r>
            <a:r>
              <a:rPr lang="en-US" sz="2000" dirty="0">
                <a:ea typeface="Calibri" panose="020F0502020204030204" pitchFamily="34" charset="0"/>
                <a:cs typeface="Times New Roman" panose="02020603050405020304" pitchFamily="18" charset="0"/>
                <a:hlinkClick r:id="rId5"/>
              </a:rPr>
              <a:t>systems </a:t>
            </a:r>
            <a:endParaRPr lang="en-US" sz="2000" dirty="0">
              <a:ea typeface="Calibri" panose="020F0502020204030204" pitchFamily="34" charset="0"/>
              <a:cs typeface="Times New Roman" panose="02020603050405020304" pitchFamily="18" charset="0"/>
            </a:endParaRPr>
          </a:p>
          <a:p>
            <a:pPr>
              <a:lnSpc>
                <a:spcPct val="150000"/>
              </a:lnSpc>
              <a:spcAft>
                <a:spcPts val="800"/>
              </a:spcAft>
            </a:pPr>
            <a:r>
              <a:rPr lang="en-US" sz="2000" dirty="0">
                <a:effectLst/>
                <a:ea typeface="Calibri" panose="020F0502020204030204" pitchFamily="34" charset="0"/>
                <a:cs typeface="Times New Roman" panose="02020603050405020304" pitchFamily="18" charset="0"/>
              </a:rPr>
              <a:t>	</a:t>
            </a:r>
            <a:r>
              <a:rPr lang="en-US" sz="2000" dirty="0" smtClean="0">
                <a:effectLst/>
                <a:ea typeface="Calibri" panose="020F0502020204030204" pitchFamily="34" charset="0"/>
                <a:cs typeface="Times New Roman" panose="02020603050405020304" pitchFamily="18" charset="0"/>
              </a:rPr>
              <a:t>[</a:t>
            </a:r>
            <a:r>
              <a:rPr lang="en-US" sz="2000" dirty="0" err="1" smtClean="0">
                <a:effectLst/>
                <a:ea typeface="Calibri" panose="020F0502020204030204" pitchFamily="34" charset="0"/>
                <a:cs typeface="Times New Roman" panose="02020603050405020304" pitchFamily="18" charset="0"/>
              </a:rPr>
              <a:t>i</a:t>
            </a:r>
            <a:r>
              <a:rPr lang="en-US" sz="2000" dirty="0" smtClean="0">
                <a:effectLst/>
                <a:ea typeface="Calibri" panose="020F0502020204030204" pitchFamily="34" charset="0"/>
                <a:cs typeface="Times New Roman" panose="02020603050405020304" pitchFamily="18" charset="0"/>
              </a:rPr>
              <a:t>] Conventional (time series, GARCH, OR, machine learning)</a:t>
            </a:r>
          </a:p>
          <a:p>
            <a:pPr>
              <a:lnSpc>
                <a:spcPct val="150000"/>
              </a:lnSpc>
              <a:spcAft>
                <a:spcPts val="800"/>
              </a:spcAft>
            </a:pPr>
            <a:r>
              <a:rPr lang="en-US" sz="2000" dirty="0">
                <a:ea typeface="Calibri" panose="020F0502020204030204" pitchFamily="34" charset="0"/>
                <a:cs typeface="Times New Roman" panose="02020603050405020304" pitchFamily="18" charset="0"/>
              </a:rPr>
              <a:t>	</a:t>
            </a:r>
            <a:r>
              <a:rPr lang="en-US" sz="2000" dirty="0" smtClean="0">
                <a:ea typeface="Calibri" panose="020F0502020204030204" pitchFamily="34" charset="0"/>
                <a:cs typeface="Times New Roman" panose="02020603050405020304" pitchFamily="18" charset="0"/>
              </a:rPr>
              <a:t>[j] </a:t>
            </a:r>
            <a:r>
              <a:rPr lang="en-US" sz="2000" dirty="0" smtClean="0">
                <a:ea typeface="Calibri" panose="020F0502020204030204" pitchFamily="34" charset="0"/>
                <a:cs typeface="Times New Roman" panose="02020603050405020304" pitchFamily="18" charset="0"/>
                <a:hlinkClick r:id="rId6"/>
              </a:rPr>
              <a:t>Neural Image Caption Generator</a:t>
            </a:r>
            <a:endParaRPr lang="en-US"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375808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70025"/>
          </a:xfrm>
        </p:spPr>
        <p:txBody>
          <a:bodyPr>
            <a:noAutofit/>
          </a:bodyPr>
          <a:lstStyle/>
          <a:p>
            <a:r>
              <a:rPr lang="en-US" sz="8800" dirty="0" smtClean="0"/>
              <a:t>MONETIZE  DATA  ?</a:t>
            </a:r>
            <a:endParaRPr lang="en-US" sz="8800" dirty="0"/>
          </a:p>
        </p:txBody>
      </p:sp>
      <p:sp>
        <p:nvSpPr>
          <p:cNvPr id="5" name="Text Placeholder 2"/>
          <p:cNvSpPr txBox="1">
            <a:spLocks/>
          </p:cNvSpPr>
          <p:nvPr/>
        </p:nvSpPr>
        <p:spPr>
          <a:xfrm>
            <a:off x="0" y="6172200"/>
            <a:ext cx="9144000" cy="6858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2600" b="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en-US" sz="3000" dirty="0" smtClean="0">
                <a:latin typeface="Calibri Light" panose="020F0302020204030204" pitchFamily="34" charset="0"/>
              </a:rPr>
              <a:t>Elusive Quest for Monetization </a:t>
            </a:r>
            <a:r>
              <a:rPr lang="en-US" sz="3000" dirty="0" smtClean="0">
                <a:latin typeface="Calibri Light" panose="020F0302020204030204" pitchFamily="34" charset="0"/>
                <a:sym typeface="Wingdings 2" panose="05020102010507070707" pitchFamily="18" charset="2"/>
              </a:rPr>
              <a:t> </a:t>
            </a:r>
            <a:r>
              <a:rPr lang="en-US" sz="3000" dirty="0" smtClean="0">
                <a:latin typeface="Calibri Light" panose="020F0302020204030204" pitchFamily="34" charset="0"/>
              </a:rPr>
              <a:t>http://bit.ly/MIT-IOT </a:t>
            </a:r>
            <a:endParaRPr lang="en-US" sz="3000" dirty="0">
              <a:latin typeface="Calibri Light" panose="020F0302020204030204" pitchFamily="34" charset="0"/>
            </a:endParaRPr>
          </a:p>
        </p:txBody>
      </p:sp>
      <p:pic>
        <p:nvPicPr>
          <p:cNvPr id="3" name="Picture 2"/>
          <p:cNvPicPr>
            <a:picLocks noChangeAspect="1"/>
          </p:cNvPicPr>
          <p:nvPr/>
        </p:nvPicPr>
        <p:blipFill>
          <a:blip r:embed="rId3"/>
          <a:stretch>
            <a:fillRect/>
          </a:stretch>
        </p:blipFill>
        <p:spPr>
          <a:xfrm>
            <a:off x="3414712" y="1952625"/>
            <a:ext cx="2314575" cy="3381375"/>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733557060"/>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28600"/>
            <a:ext cx="9144000" cy="1752600"/>
          </a:xfrm>
        </p:spPr>
        <p:txBody>
          <a:bodyPr>
            <a:noAutofit/>
          </a:bodyPr>
          <a:lstStyle/>
          <a:p>
            <a:r>
              <a:rPr lang="en-US" sz="8800" b="1" dirty="0" smtClean="0">
                <a:solidFill>
                  <a:schemeClr val="tx2">
                    <a:lumMod val="60000"/>
                    <a:lumOff val="40000"/>
                  </a:schemeClr>
                </a:solidFill>
              </a:rPr>
              <a:t>OPEN  DATA  INTEROPERABILITY</a:t>
            </a:r>
          </a:p>
          <a:p>
            <a:endParaRPr lang="en-US" sz="8800" b="1" dirty="0" smtClean="0">
              <a:solidFill>
                <a:schemeClr val="tx2">
                  <a:lumMod val="60000"/>
                  <a:lumOff val="40000"/>
                </a:schemeClr>
              </a:solidFill>
            </a:endParaRPr>
          </a:p>
        </p:txBody>
      </p:sp>
      <p:sp>
        <p:nvSpPr>
          <p:cNvPr id="4" name="Text Placeholder 2"/>
          <p:cNvSpPr txBox="1">
            <a:spLocks/>
          </p:cNvSpPr>
          <p:nvPr/>
        </p:nvSpPr>
        <p:spPr>
          <a:xfrm>
            <a:off x="0" y="6172200"/>
            <a:ext cx="9144000" cy="6858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2600" b="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en-US" sz="3000" b="1" dirty="0" smtClean="0"/>
              <a:t>Socio-Economic Disequilibrium  </a:t>
            </a:r>
            <a:r>
              <a:rPr lang="en-US" sz="3000" b="1" dirty="0" smtClean="0">
                <a:sym typeface="Wingdings 2" panose="05020102010507070707" pitchFamily="18" charset="2"/>
              </a:rPr>
              <a:t>  </a:t>
            </a:r>
            <a:r>
              <a:rPr lang="en-US" sz="3000" b="1" dirty="0" smtClean="0"/>
              <a:t>http://bit.ly/MIT-IOT </a:t>
            </a:r>
            <a:endParaRPr lang="en-US" sz="3000" b="1" dirty="0"/>
          </a:p>
        </p:txBody>
      </p:sp>
      <p:pic>
        <p:nvPicPr>
          <p:cNvPr id="2" name="Picture 1"/>
          <p:cNvPicPr>
            <a:picLocks noChangeAspect="1"/>
          </p:cNvPicPr>
          <p:nvPr/>
        </p:nvPicPr>
        <p:blipFill>
          <a:blip r:embed="rId3"/>
          <a:stretch>
            <a:fillRect/>
          </a:stretch>
        </p:blipFill>
        <p:spPr>
          <a:xfrm>
            <a:off x="1447800" y="2590800"/>
            <a:ext cx="6310313" cy="3276600"/>
          </a:xfrm>
          <a:prstGeom prst="rect">
            <a:avLst/>
          </a:prstGeom>
        </p:spPr>
      </p:pic>
    </p:spTree>
    <p:extLst>
      <p:ext uri="{BB962C8B-B14F-4D97-AF65-F5344CB8AC3E}">
        <p14:creationId xmlns:p14="http://schemas.microsoft.com/office/powerpoint/2010/main" val="315892747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i="1" dirty="0" smtClean="0">
                <a:solidFill>
                  <a:schemeClr val="bg1">
                    <a:lumMod val="75000"/>
                  </a:schemeClr>
                </a:solidFill>
              </a:rPr>
              <a:t>All data are not created equal</a:t>
            </a:r>
            <a:endParaRPr lang="en-US" i="1" dirty="0">
              <a:solidFill>
                <a:schemeClr val="bg1">
                  <a:lumMod val="75000"/>
                </a:schemeClr>
              </a:solidFill>
            </a:endParaRPr>
          </a:p>
        </p:txBody>
      </p:sp>
      <p:sp>
        <p:nvSpPr>
          <p:cNvPr id="4" name="Subtitle 2"/>
          <p:cNvSpPr txBox="1">
            <a:spLocks/>
          </p:cNvSpPr>
          <p:nvPr/>
        </p:nvSpPr>
        <p:spPr>
          <a:xfrm>
            <a:off x="0" y="3886200"/>
            <a:ext cx="9144000" cy="1752600"/>
          </a:xfrm>
          <a:prstGeom prst="rect">
            <a:avLst/>
          </a:prstGeom>
        </p:spPr>
        <p:txBody>
          <a:bodyPr vert="horz" lIns="91440" tIns="45720" rIns="91440" bIns="45720" rtlCol="0">
            <a:normAutofit fontScale="850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9600" dirty="0" smtClean="0"/>
              <a:t>DON’T USE MY DATA</a:t>
            </a:r>
            <a:endParaRPr lang="en-US" sz="9600" dirty="0"/>
          </a:p>
        </p:txBody>
      </p:sp>
      <p:sp>
        <p:nvSpPr>
          <p:cNvPr id="3" name="Rectangle 2"/>
          <p:cNvSpPr/>
          <p:nvPr/>
        </p:nvSpPr>
        <p:spPr>
          <a:xfrm>
            <a:off x="0" y="0"/>
            <a:ext cx="9144000" cy="6858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750" dirty="0" smtClean="0">
                <a:latin typeface="Calibri Light" panose="020F0302020204030204" pitchFamily="34" charset="0"/>
                <a:hlinkClick r:id="rId3"/>
              </a:rPr>
              <a:t>A Systematic Review of Barriers to Data Sharing in Public Health</a:t>
            </a:r>
            <a:endParaRPr lang="en-US" sz="2750" dirty="0">
              <a:latin typeface="Calibri Light" panose="020F0302020204030204" pitchFamily="34" charset="0"/>
            </a:endParaRPr>
          </a:p>
        </p:txBody>
      </p:sp>
    </p:spTree>
    <p:extLst>
      <p:ext uri="{BB962C8B-B14F-4D97-AF65-F5344CB8AC3E}">
        <p14:creationId xmlns:p14="http://schemas.microsoft.com/office/powerpoint/2010/main" val="35648227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8470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i="1" dirty="0" smtClean="0">
                <a:solidFill>
                  <a:schemeClr val="bg1">
                    <a:lumMod val="75000"/>
                  </a:schemeClr>
                </a:solidFill>
              </a:rPr>
              <a:t>Healthcare Data Neutering</a:t>
            </a:r>
            <a:endParaRPr lang="en-US" i="1" dirty="0">
              <a:solidFill>
                <a:schemeClr val="bg1">
                  <a:lumMod val="75000"/>
                </a:schemeClr>
              </a:solidFill>
            </a:endParaRPr>
          </a:p>
        </p:txBody>
      </p:sp>
      <p:sp>
        <p:nvSpPr>
          <p:cNvPr id="4" name="Subtitle 2"/>
          <p:cNvSpPr txBox="1">
            <a:spLocks/>
          </p:cNvSpPr>
          <p:nvPr/>
        </p:nvSpPr>
        <p:spPr>
          <a:xfrm>
            <a:off x="0" y="3886200"/>
            <a:ext cx="9144000" cy="1752600"/>
          </a:xfrm>
          <a:prstGeom prst="rect">
            <a:avLst/>
          </a:prstGeom>
        </p:spPr>
        <p:txBody>
          <a:bodyPr vert="horz" lIns="91440" tIns="45720" rIns="91440" bIns="45720" rtlCol="0">
            <a:normAutofit fontScale="925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9600" dirty="0" smtClean="0"/>
              <a:t>De-Identified Data</a:t>
            </a:r>
            <a:endParaRPr lang="en-US" sz="9600" dirty="0"/>
          </a:p>
        </p:txBody>
      </p:sp>
    </p:spTree>
    <p:extLst>
      <p:ext uri="{BB962C8B-B14F-4D97-AF65-F5344CB8AC3E}">
        <p14:creationId xmlns:p14="http://schemas.microsoft.com/office/powerpoint/2010/main" val="51186879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
            <a:ext cx="82296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62600" y="6553200"/>
            <a:ext cx="2694969" cy="307777"/>
          </a:xfrm>
          <a:prstGeom prst="rect">
            <a:avLst/>
          </a:prstGeom>
          <a:solidFill>
            <a:schemeClr val="bg1"/>
          </a:solidFill>
          <a:ln w="76200">
            <a:solidFill>
              <a:schemeClr val="bg1"/>
            </a:solidFill>
          </a:ln>
        </p:spPr>
        <p:txBody>
          <a:bodyPr wrap="none" rtlCol="0">
            <a:spAutoFit/>
          </a:bodyPr>
          <a:lstStyle/>
          <a:p>
            <a:r>
              <a:rPr lang="en-US" sz="700" dirty="0" smtClean="0">
                <a:solidFill>
                  <a:schemeClr val="bg1">
                    <a:lumMod val="50000"/>
                  </a:schemeClr>
                </a:solidFill>
                <a:hlinkClick r:id="rId4"/>
              </a:rPr>
              <a:t>http://csrc.nist.gov/publications/drafts/ir7904/draft_nistir_7904.pdf</a:t>
            </a:r>
            <a:endParaRPr lang="en-US" sz="700" dirty="0" smtClean="0">
              <a:solidFill>
                <a:schemeClr val="bg1">
                  <a:lumMod val="50000"/>
                </a:schemeClr>
              </a:solidFill>
            </a:endParaRPr>
          </a:p>
          <a:p>
            <a:r>
              <a:rPr lang="en-US" sz="700" dirty="0" smtClean="0">
                <a:hlinkClick r:id="rId5"/>
              </a:rPr>
              <a:t>http://csrc.nist.gov/nccoe/health-it/index.html</a:t>
            </a:r>
            <a:endParaRPr lang="en-US" sz="700" dirty="0" smtClean="0"/>
          </a:p>
        </p:txBody>
      </p:sp>
      <p:sp>
        <p:nvSpPr>
          <p:cNvPr id="3" name="TextBox 2"/>
          <p:cNvSpPr txBox="1"/>
          <p:nvPr/>
        </p:nvSpPr>
        <p:spPr>
          <a:xfrm>
            <a:off x="6580589" y="6383179"/>
            <a:ext cx="582211" cy="230832"/>
          </a:xfrm>
          <a:prstGeom prst="rect">
            <a:avLst/>
          </a:prstGeom>
          <a:noFill/>
        </p:spPr>
        <p:txBody>
          <a:bodyPr wrap="none" rtlCol="0">
            <a:spAutoFit/>
          </a:bodyPr>
          <a:lstStyle/>
          <a:p>
            <a:r>
              <a:rPr lang="en-US" sz="900" b="1" dirty="0" smtClean="0"/>
              <a:t>Server B</a:t>
            </a:r>
            <a:endParaRPr lang="en-US" sz="900" b="1" dirty="0"/>
          </a:p>
        </p:txBody>
      </p:sp>
      <p:sp>
        <p:nvSpPr>
          <p:cNvPr id="5" name="Rectangle 4"/>
          <p:cNvSpPr/>
          <p:nvPr/>
        </p:nvSpPr>
        <p:spPr>
          <a:xfrm>
            <a:off x="0" y="0"/>
            <a:ext cx="9144000" cy="3048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b="1" dirty="0" smtClean="0"/>
              <a:t>Trusted </a:t>
            </a:r>
            <a:r>
              <a:rPr lang="en-US" b="1" dirty="0" err="1" smtClean="0"/>
              <a:t>GeoLocation</a:t>
            </a:r>
            <a:r>
              <a:rPr lang="en-US" b="1" dirty="0" smtClean="0"/>
              <a:t> in the Cloud (NIST NCCOE) – Is this an adequate solution for health data?</a:t>
            </a:r>
            <a:endParaRPr lang="en-US" b="1" dirty="0"/>
          </a:p>
        </p:txBody>
      </p:sp>
    </p:spTree>
    <p:extLst>
      <p:ext uri="{BB962C8B-B14F-4D97-AF65-F5344CB8AC3E}">
        <p14:creationId xmlns:p14="http://schemas.microsoft.com/office/powerpoint/2010/main" val="149525836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0"/>
            <a:ext cx="9144000" cy="990599"/>
          </a:xfrm>
          <a:prstGeom prst="rect">
            <a:avLst/>
          </a:prstGeom>
        </p:spPr>
        <p:style>
          <a:lnRef idx="0">
            <a:schemeClr val="accent2"/>
          </a:lnRef>
          <a:fillRef idx="3">
            <a:schemeClr val="accent2"/>
          </a:fillRef>
          <a:effectRef idx="3">
            <a:schemeClr val="accent2"/>
          </a:effectRef>
          <a:fontRef idx="minor">
            <a:schemeClr val="lt1"/>
          </a:fontRef>
        </p:style>
        <p:txBody>
          <a:bodyPr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000" dirty="0" smtClean="0">
                <a:solidFill>
                  <a:schemeClr val="bg1"/>
                </a:solidFill>
              </a:rPr>
              <a:t>De-identified Data (DID) will drive Research – Management Science – Policy – Funding</a:t>
            </a:r>
          </a:p>
        </p:txBody>
      </p:sp>
      <p:grpSp>
        <p:nvGrpSpPr>
          <p:cNvPr id="9" name="Group 8"/>
          <p:cNvGrpSpPr/>
          <p:nvPr/>
        </p:nvGrpSpPr>
        <p:grpSpPr>
          <a:xfrm>
            <a:off x="1866900" y="2476500"/>
            <a:ext cx="5372100" cy="1409700"/>
            <a:chOff x="952500" y="3695700"/>
            <a:chExt cx="5372100" cy="1714500"/>
          </a:xfrm>
          <a:solidFill>
            <a:schemeClr val="bg1">
              <a:lumMod val="50000"/>
            </a:schemeClr>
          </a:solidFill>
        </p:grpSpPr>
        <p:sp>
          <p:nvSpPr>
            <p:cNvPr id="6" name="Flowchart: Magnetic Disk 5"/>
            <p:cNvSpPr/>
            <p:nvPr/>
          </p:nvSpPr>
          <p:spPr>
            <a:xfrm rot="5400000">
              <a:off x="1447800" y="3200400"/>
              <a:ext cx="1676400" cy="2667000"/>
            </a:xfrm>
            <a:prstGeom prst="flowChartMagneticDisk">
              <a:avLst/>
            </a:prstGeom>
            <a:grp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Magnetic Disk 14"/>
            <p:cNvSpPr/>
            <p:nvPr/>
          </p:nvSpPr>
          <p:spPr>
            <a:xfrm rot="5400000" flipH="1" flipV="1">
              <a:off x="4152900" y="3238500"/>
              <a:ext cx="1676400" cy="2667000"/>
            </a:xfrm>
            <a:prstGeom prst="flowChartMagneticDisk">
              <a:avLst/>
            </a:prstGeom>
            <a:grp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lowchart: Magnetic Disk 13"/>
          <p:cNvSpPr/>
          <p:nvPr/>
        </p:nvSpPr>
        <p:spPr>
          <a:xfrm>
            <a:off x="4229100" y="4343400"/>
            <a:ext cx="800100" cy="910666"/>
          </a:xfrm>
          <a:prstGeom prst="flowChartMagneticDisk">
            <a:avLst/>
          </a:prstGeom>
          <a:solidFill>
            <a:schemeClr val="bg1">
              <a:lumMod val="5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bg1"/>
                </a:solidFill>
              </a:rPr>
              <a:t>DID</a:t>
            </a:r>
            <a:endParaRPr lang="en-US" sz="3200" dirty="0">
              <a:solidFill>
                <a:schemeClr val="bg1"/>
              </a:solidFill>
            </a:endParaRPr>
          </a:p>
        </p:txBody>
      </p:sp>
      <p:sp>
        <p:nvSpPr>
          <p:cNvPr id="16" name="Rounded Rectangle 15"/>
          <p:cNvSpPr/>
          <p:nvPr/>
        </p:nvSpPr>
        <p:spPr>
          <a:xfrm>
            <a:off x="2286000" y="1143000"/>
            <a:ext cx="762000" cy="762000"/>
          </a:xfrm>
          <a:prstGeom prst="roundRect">
            <a:avLst/>
          </a:prstGeom>
          <a:solidFill>
            <a:schemeClr val="bg1">
              <a:lumMod val="8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2590800" y="2057400"/>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2743200" y="2057400"/>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3352800" y="1143000"/>
            <a:ext cx="762000" cy="762000"/>
          </a:xfrm>
          <a:prstGeom prst="roundRect">
            <a:avLst/>
          </a:prstGeom>
          <a:solidFill>
            <a:schemeClr val="bg1">
              <a:lumMod val="8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p:nvPr/>
        </p:nvCxnSpPr>
        <p:spPr>
          <a:xfrm>
            <a:off x="3657600" y="2057400"/>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3810000" y="2057400"/>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2" name="Rounded Rectangle 31"/>
          <p:cNvSpPr/>
          <p:nvPr/>
        </p:nvSpPr>
        <p:spPr>
          <a:xfrm>
            <a:off x="4953000" y="1143000"/>
            <a:ext cx="762000" cy="762000"/>
          </a:xfrm>
          <a:prstGeom prst="roundRect">
            <a:avLst/>
          </a:prstGeom>
          <a:solidFill>
            <a:schemeClr val="bg1">
              <a:lumMod val="8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a:off x="5257800" y="2057400"/>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5410200" y="2057400"/>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6019800" y="1143000"/>
            <a:ext cx="762000" cy="762000"/>
          </a:xfrm>
          <a:prstGeom prst="roundRect">
            <a:avLst/>
          </a:prstGeom>
          <a:solidFill>
            <a:schemeClr val="bg1">
              <a:lumMod val="8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Arrow Connector 36"/>
          <p:cNvCxnSpPr/>
          <p:nvPr/>
        </p:nvCxnSpPr>
        <p:spPr>
          <a:xfrm>
            <a:off x="6324600" y="2057400"/>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6477000" y="2057400"/>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369520" y="1258669"/>
            <a:ext cx="602280" cy="646331"/>
          </a:xfrm>
          <a:prstGeom prst="rect">
            <a:avLst/>
          </a:prstGeom>
          <a:noFill/>
        </p:spPr>
        <p:txBody>
          <a:bodyPr wrap="none" rtlCol="0">
            <a:spAutoFit/>
          </a:bodyPr>
          <a:lstStyle/>
          <a:p>
            <a:pPr algn="ctr"/>
            <a:r>
              <a:rPr lang="en-US" sz="1200" dirty="0" smtClean="0">
                <a:solidFill>
                  <a:schemeClr val="bg1">
                    <a:lumMod val="50000"/>
                  </a:schemeClr>
                </a:solidFill>
              </a:rPr>
              <a:t>Device</a:t>
            </a:r>
          </a:p>
          <a:p>
            <a:pPr algn="ctr"/>
            <a:r>
              <a:rPr lang="en-US" sz="1200" dirty="0">
                <a:solidFill>
                  <a:schemeClr val="bg1">
                    <a:lumMod val="50000"/>
                  </a:schemeClr>
                </a:solidFill>
              </a:rPr>
              <a:t>f</a:t>
            </a:r>
            <a:r>
              <a:rPr lang="en-US" sz="1200" dirty="0" smtClean="0">
                <a:solidFill>
                  <a:schemeClr val="bg1">
                    <a:lumMod val="50000"/>
                  </a:schemeClr>
                </a:solidFill>
              </a:rPr>
              <a:t>rom</a:t>
            </a:r>
          </a:p>
          <a:p>
            <a:pPr algn="ctr"/>
            <a:r>
              <a:rPr lang="en-US" sz="1200" dirty="0" smtClean="0">
                <a:solidFill>
                  <a:schemeClr val="bg1">
                    <a:lumMod val="50000"/>
                  </a:schemeClr>
                </a:solidFill>
              </a:rPr>
              <a:t>GE</a:t>
            </a:r>
          </a:p>
        </p:txBody>
      </p:sp>
      <p:sp>
        <p:nvSpPr>
          <p:cNvPr id="40" name="TextBox 39"/>
          <p:cNvSpPr txBox="1"/>
          <p:nvPr/>
        </p:nvSpPr>
        <p:spPr>
          <a:xfrm>
            <a:off x="3276600" y="1219200"/>
            <a:ext cx="837793" cy="646331"/>
          </a:xfrm>
          <a:prstGeom prst="rect">
            <a:avLst/>
          </a:prstGeom>
          <a:noFill/>
        </p:spPr>
        <p:txBody>
          <a:bodyPr wrap="none" rtlCol="0">
            <a:spAutoFit/>
          </a:bodyPr>
          <a:lstStyle/>
          <a:p>
            <a:pPr algn="ctr"/>
            <a:r>
              <a:rPr lang="en-US" sz="1200" dirty="0" smtClean="0">
                <a:solidFill>
                  <a:schemeClr val="bg1">
                    <a:lumMod val="50000"/>
                  </a:schemeClr>
                </a:solidFill>
              </a:rPr>
              <a:t>Device</a:t>
            </a:r>
          </a:p>
          <a:p>
            <a:pPr algn="ctr"/>
            <a:r>
              <a:rPr lang="en-US" sz="1200" dirty="0">
                <a:solidFill>
                  <a:schemeClr val="bg1">
                    <a:lumMod val="50000"/>
                  </a:schemeClr>
                </a:solidFill>
              </a:rPr>
              <a:t>f</a:t>
            </a:r>
            <a:r>
              <a:rPr lang="en-US" sz="1200" dirty="0" smtClean="0">
                <a:solidFill>
                  <a:schemeClr val="bg1">
                    <a:lumMod val="50000"/>
                  </a:schemeClr>
                </a:solidFill>
              </a:rPr>
              <a:t>rom</a:t>
            </a:r>
          </a:p>
          <a:p>
            <a:pPr algn="ctr"/>
            <a:r>
              <a:rPr lang="en-US" sz="1200" dirty="0" smtClean="0">
                <a:solidFill>
                  <a:schemeClr val="bg1">
                    <a:lumMod val="50000"/>
                  </a:schemeClr>
                </a:solidFill>
              </a:rPr>
              <a:t>Medtronic</a:t>
            </a:r>
          </a:p>
        </p:txBody>
      </p:sp>
      <p:sp>
        <p:nvSpPr>
          <p:cNvPr id="41" name="TextBox 40"/>
          <p:cNvSpPr txBox="1"/>
          <p:nvPr/>
        </p:nvSpPr>
        <p:spPr>
          <a:xfrm>
            <a:off x="5018374" y="1219200"/>
            <a:ext cx="620426" cy="646331"/>
          </a:xfrm>
          <a:prstGeom prst="rect">
            <a:avLst/>
          </a:prstGeom>
          <a:noFill/>
        </p:spPr>
        <p:txBody>
          <a:bodyPr wrap="none" rtlCol="0">
            <a:spAutoFit/>
          </a:bodyPr>
          <a:lstStyle/>
          <a:p>
            <a:pPr algn="ctr"/>
            <a:r>
              <a:rPr lang="en-US" sz="1200" dirty="0" smtClean="0">
                <a:solidFill>
                  <a:schemeClr val="bg1">
                    <a:lumMod val="50000"/>
                  </a:schemeClr>
                </a:solidFill>
              </a:rPr>
              <a:t>Device</a:t>
            </a:r>
          </a:p>
          <a:p>
            <a:pPr algn="ctr"/>
            <a:r>
              <a:rPr lang="en-US" sz="1200" dirty="0">
                <a:solidFill>
                  <a:schemeClr val="bg1">
                    <a:lumMod val="50000"/>
                  </a:schemeClr>
                </a:solidFill>
              </a:rPr>
              <a:t>f</a:t>
            </a:r>
            <a:r>
              <a:rPr lang="en-US" sz="1200" dirty="0" smtClean="0">
                <a:solidFill>
                  <a:schemeClr val="bg1">
                    <a:lumMod val="50000"/>
                  </a:schemeClr>
                </a:solidFill>
              </a:rPr>
              <a:t>rom</a:t>
            </a:r>
          </a:p>
          <a:p>
            <a:pPr algn="ctr"/>
            <a:r>
              <a:rPr lang="en-US" sz="1200" dirty="0" smtClean="0">
                <a:solidFill>
                  <a:schemeClr val="bg1">
                    <a:lumMod val="50000"/>
                  </a:schemeClr>
                </a:solidFill>
              </a:rPr>
              <a:t>Hitachi</a:t>
            </a:r>
          </a:p>
        </p:txBody>
      </p:sp>
      <p:sp>
        <p:nvSpPr>
          <p:cNvPr id="42" name="TextBox 41"/>
          <p:cNvSpPr txBox="1"/>
          <p:nvPr/>
        </p:nvSpPr>
        <p:spPr>
          <a:xfrm>
            <a:off x="6019800" y="1182469"/>
            <a:ext cx="708847" cy="646331"/>
          </a:xfrm>
          <a:prstGeom prst="rect">
            <a:avLst/>
          </a:prstGeom>
          <a:noFill/>
        </p:spPr>
        <p:txBody>
          <a:bodyPr wrap="none" rtlCol="0">
            <a:spAutoFit/>
          </a:bodyPr>
          <a:lstStyle/>
          <a:p>
            <a:pPr algn="ctr"/>
            <a:r>
              <a:rPr lang="en-US" sz="1200" dirty="0" smtClean="0">
                <a:solidFill>
                  <a:schemeClr val="bg1">
                    <a:lumMod val="50000"/>
                  </a:schemeClr>
                </a:solidFill>
              </a:rPr>
              <a:t>Device</a:t>
            </a:r>
          </a:p>
          <a:p>
            <a:pPr algn="ctr"/>
            <a:r>
              <a:rPr lang="en-US" sz="1200" dirty="0">
                <a:solidFill>
                  <a:schemeClr val="bg1">
                    <a:lumMod val="50000"/>
                  </a:schemeClr>
                </a:solidFill>
              </a:rPr>
              <a:t>f</a:t>
            </a:r>
            <a:r>
              <a:rPr lang="en-US" sz="1200" dirty="0" smtClean="0">
                <a:solidFill>
                  <a:schemeClr val="bg1">
                    <a:lumMod val="50000"/>
                  </a:schemeClr>
                </a:solidFill>
              </a:rPr>
              <a:t>rom</a:t>
            </a:r>
          </a:p>
          <a:p>
            <a:pPr algn="ctr"/>
            <a:r>
              <a:rPr lang="en-US" sz="1200" dirty="0" smtClean="0">
                <a:solidFill>
                  <a:schemeClr val="bg1">
                    <a:lumMod val="50000"/>
                  </a:schemeClr>
                </a:solidFill>
              </a:rPr>
              <a:t>Siemens</a:t>
            </a:r>
          </a:p>
        </p:txBody>
      </p:sp>
      <p:sp>
        <p:nvSpPr>
          <p:cNvPr id="21" name="TextBox 20"/>
          <p:cNvSpPr txBox="1"/>
          <p:nvPr/>
        </p:nvSpPr>
        <p:spPr>
          <a:xfrm>
            <a:off x="5686628" y="2895600"/>
            <a:ext cx="1095172" cy="523220"/>
          </a:xfrm>
          <a:prstGeom prst="rect">
            <a:avLst/>
          </a:prstGeom>
          <a:noFill/>
        </p:spPr>
        <p:txBody>
          <a:bodyPr wrap="none" rtlCol="0">
            <a:spAutoFit/>
          </a:bodyPr>
          <a:lstStyle/>
          <a:p>
            <a:r>
              <a:rPr lang="en-US" sz="1400" dirty="0" smtClean="0">
                <a:solidFill>
                  <a:schemeClr val="bg1">
                    <a:lumMod val="95000"/>
                  </a:schemeClr>
                </a:solidFill>
              </a:rPr>
              <a:t>Open Global</a:t>
            </a:r>
          </a:p>
          <a:p>
            <a:r>
              <a:rPr lang="en-US" sz="1400" dirty="0" smtClean="0">
                <a:solidFill>
                  <a:schemeClr val="bg1">
                    <a:lumMod val="95000"/>
                  </a:schemeClr>
                </a:solidFill>
              </a:rPr>
              <a:t>Secure Data</a:t>
            </a:r>
            <a:endParaRPr lang="en-US" sz="1400" dirty="0">
              <a:solidFill>
                <a:schemeClr val="bg1">
                  <a:lumMod val="95000"/>
                </a:schemeClr>
              </a:solidFill>
            </a:endParaRPr>
          </a:p>
        </p:txBody>
      </p:sp>
      <p:sp>
        <p:nvSpPr>
          <p:cNvPr id="44" name="TextBox 43"/>
          <p:cNvSpPr txBox="1"/>
          <p:nvPr/>
        </p:nvSpPr>
        <p:spPr>
          <a:xfrm>
            <a:off x="2209800" y="2895600"/>
            <a:ext cx="1095172" cy="523220"/>
          </a:xfrm>
          <a:prstGeom prst="rect">
            <a:avLst/>
          </a:prstGeom>
          <a:noFill/>
        </p:spPr>
        <p:txBody>
          <a:bodyPr wrap="none" rtlCol="0">
            <a:spAutoFit/>
          </a:bodyPr>
          <a:lstStyle/>
          <a:p>
            <a:r>
              <a:rPr lang="en-US" sz="1400" dirty="0" smtClean="0">
                <a:solidFill>
                  <a:schemeClr val="bg1">
                    <a:lumMod val="95000"/>
                  </a:schemeClr>
                </a:solidFill>
              </a:rPr>
              <a:t>Open ICE</a:t>
            </a:r>
          </a:p>
          <a:p>
            <a:r>
              <a:rPr lang="en-US" sz="1400" dirty="0" smtClean="0">
                <a:solidFill>
                  <a:schemeClr val="bg1">
                    <a:lumMod val="95000"/>
                  </a:schemeClr>
                </a:solidFill>
              </a:rPr>
              <a:t>Secure Data</a:t>
            </a:r>
            <a:endParaRPr lang="en-US" sz="1400" dirty="0">
              <a:solidFill>
                <a:schemeClr val="bg1">
                  <a:lumMod val="95000"/>
                </a:schemeClr>
              </a:solidFill>
            </a:endParaRPr>
          </a:p>
        </p:txBody>
      </p:sp>
      <p:sp>
        <p:nvSpPr>
          <p:cNvPr id="49" name="Rounded Rectangle 48"/>
          <p:cNvSpPr/>
          <p:nvPr/>
        </p:nvSpPr>
        <p:spPr>
          <a:xfrm>
            <a:off x="2362200" y="5715000"/>
            <a:ext cx="762000" cy="762000"/>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3429000" y="5715000"/>
            <a:ext cx="762000" cy="762000"/>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ed Rectangle 50"/>
          <p:cNvSpPr/>
          <p:nvPr/>
        </p:nvSpPr>
        <p:spPr>
          <a:xfrm>
            <a:off x="5029200" y="5715000"/>
            <a:ext cx="762000" cy="762000"/>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6096000" y="5715000"/>
            <a:ext cx="762000" cy="762000"/>
          </a:xfrm>
          <a:prstGeom prst="round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p:cNvSpPr txBox="1"/>
          <p:nvPr/>
        </p:nvSpPr>
        <p:spPr>
          <a:xfrm>
            <a:off x="2371662" y="5862935"/>
            <a:ext cx="750398" cy="461665"/>
          </a:xfrm>
          <a:prstGeom prst="rect">
            <a:avLst/>
          </a:prstGeom>
          <a:noFill/>
        </p:spPr>
        <p:txBody>
          <a:bodyPr wrap="none" rtlCol="0">
            <a:spAutoFit/>
          </a:bodyPr>
          <a:lstStyle/>
          <a:p>
            <a:pPr algn="ctr"/>
            <a:r>
              <a:rPr lang="en-US" sz="1200" dirty="0" smtClean="0">
                <a:solidFill>
                  <a:schemeClr val="bg1">
                    <a:lumMod val="50000"/>
                  </a:schemeClr>
                </a:solidFill>
              </a:rPr>
              <a:t>Medical</a:t>
            </a:r>
          </a:p>
          <a:p>
            <a:pPr algn="ctr"/>
            <a:r>
              <a:rPr lang="en-US" sz="1200" dirty="0" smtClean="0">
                <a:solidFill>
                  <a:schemeClr val="bg1">
                    <a:lumMod val="50000"/>
                  </a:schemeClr>
                </a:solidFill>
              </a:rPr>
              <a:t>Research</a:t>
            </a:r>
          </a:p>
        </p:txBody>
      </p:sp>
      <p:sp>
        <p:nvSpPr>
          <p:cNvPr id="54" name="TextBox 53"/>
          <p:cNvSpPr txBox="1"/>
          <p:nvPr/>
        </p:nvSpPr>
        <p:spPr>
          <a:xfrm>
            <a:off x="3400592" y="5862935"/>
            <a:ext cx="790408" cy="461665"/>
          </a:xfrm>
          <a:prstGeom prst="rect">
            <a:avLst/>
          </a:prstGeom>
          <a:noFill/>
        </p:spPr>
        <p:txBody>
          <a:bodyPr wrap="none" rtlCol="0">
            <a:spAutoFit/>
          </a:bodyPr>
          <a:lstStyle/>
          <a:p>
            <a:pPr algn="ctr"/>
            <a:r>
              <a:rPr lang="en-US" sz="1200" dirty="0" smtClean="0">
                <a:solidFill>
                  <a:schemeClr val="bg1">
                    <a:lumMod val="50000"/>
                  </a:schemeClr>
                </a:solidFill>
              </a:rPr>
              <a:t>Economic</a:t>
            </a:r>
            <a:endParaRPr lang="en-US" sz="1200" dirty="0">
              <a:solidFill>
                <a:schemeClr val="bg1">
                  <a:lumMod val="50000"/>
                </a:schemeClr>
              </a:solidFill>
            </a:endParaRPr>
          </a:p>
          <a:p>
            <a:pPr algn="ctr"/>
            <a:r>
              <a:rPr lang="en-US" sz="1200" dirty="0" smtClean="0">
                <a:solidFill>
                  <a:schemeClr val="bg1">
                    <a:lumMod val="50000"/>
                  </a:schemeClr>
                </a:solidFill>
              </a:rPr>
              <a:t>Research</a:t>
            </a:r>
          </a:p>
        </p:txBody>
      </p:sp>
      <p:sp>
        <p:nvSpPr>
          <p:cNvPr id="55" name="TextBox 54"/>
          <p:cNvSpPr txBox="1"/>
          <p:nvPr/>
        </p:nvSpPr>
        <p:spPr>
          <a:xfrm>
            <a:off x="5031545" y="5867400"/>
            <a:ext cx="746486" cy="461665"/>
          </a:xfrm>
          <a:prstGeom prst="rect">
            <a:avLst/>
          </a:prstGeom>
          <a:noFill/>
        </p:spPr>
        <p:txBody>
          <a:bodyPr wrap="none" rtlCol="0">
            <a:spAutoFit/>
          </a:bodyPr>
          <a:lstStyle/>
          <a:p>
            <a:pPr algn="ctr"/>
            <a:r>
              <a:rPr lang="en-US" sz="1200" dirty="0" smtClean="0">
                <a:solidFill>
                  <a:schemeClr val="bg1">
                    <a:lumMod val="50000"/>
                  </a:schemeClr>
                </a:solidFill>
              </a:rPr>
              <a:t>Big Data</a:t>
            </a:r>
          </a:p>
          <a:p>
            <a:pPr algn="ctr"/>
            <a:r>
              <a:rPr lang="en-US" sz="1200" dirty="0" smtClean="0">
                <a:solidFill>
                  <a:schemeClr val="bg1">
                    <a:lumMod val="50000"/>
                  </a:schemeClr>
                </a:solidFill>
              </a:rPr>
              <a:t>Analytics</a:t>
            </a:r>
          </a:p>
        </p:txBody>
      </p:sp>
      <p:sp>
        <p:nvSpPr>
          <p:cNvPr id="57" name="TextBox 56"/>
          <p:cNvSpPr txBox="1"/>
          <p:nvPr/>
        </p:nvSpPr>
        <p:spPr>
          <a:xfrm>
            <a:off x="6019800" y="5862935"/>
            <a:ext cx="890501" cy="461665"/>
          </a:xfrm>
          <a:prstGeom prst="rect">
            <a:avLst/>
          </a:prstGeom>
          <a:noFill/>
        </p:spPr>
        <p:txBody>
          <a:bodyPr wrap="none" rtlCol="0">
            <a:spAutoFit/>
          </a:bodyPr>
          <a:lstStyle/>
          <a:p>
            <a:pPr algn="ctr"/>
            <a:r>
              <a:rPr lang="en-US" sz="1200" dirty="0" smtClean="0">
                <a:solidFill>
                  <a:schemeClr val="bg1">
                    <a:lumMod val="50000"/>
                  </a:schemeClr>
                </a:solidFill>
              </a:rPr>
              <a:t>Innovation</a:t>
            </a:r>
          </a:p>
          <a:p>
            <a:pPr algn="ctr"/>
            <a:r>
              <a:rPr lang="en-US" sz="1200" dirty="0" smtClean="0">
                <a:solidFill>
                  <a:schemeClr val="bg1">
                    <a:lumMod val="50000"/>
                  </a:schemeClr>
                </a:solidFill>
              </a:rPr>
              <a:t>Application</a:t>
            </a:r>
          </a:p>
        </p:txBody>
      </p:sp>
      <p:cxnSp>
        <p:nvCxnSpPr>
          <p:cNvPr id="23" name="Straight Arrow Connector 22"/>
          <p:cNvCxnSpPr/>
          <p:nvPr/>
        </p:nvCxnSpPr>
        <p:spPr>
          <a:xfrm>
            <a:off x="1866899" y="5101666"/>
            <a:ext cx="5372101" cy="0"/>
          </a:xfrm>
          <a:prstGeom prst="straightConnector1">
            <a:avLst/>
          </a:prstGeom>
          <a:ln>
            <a:solidFill>
              <a:schemeClr val="bg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667000" y="5181600"/>
            <a:ext cx="0" cy="38100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V="1">
            <a:off x="2819400" y="5181600"/>
            <a:ext cx="0" cy="38100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3733800" y="5181600"/>
            <a:ext cx="0" cy="38100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3886200" y="5181600"/>
            <a:ext cx="0" cy="38100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5334000" y="5181600"/>
            <a:ext cx="0" cy="38100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V="1">
            <a:off x="5486400" y="5181600"/>
            <a:ext cx="0" cy="38100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6400800" y="5181600"/>
            <a:ext cx="0" cy="38100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flipV="1">
            <a:off x="6553200" y="5181600"/>
            <a:ext cx="0" cy="381000"/>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552" name="Oval 23551"/>
          <p:cNvSpPr/>
          <p:nvPr/>
        </p:nvSpPr>
        <p:spPr>
          <a:xfrm>
            <a:off x="685800" y="4838700"/>
            <a:ext cx="1104899" cy="495300"/>
          </a:xfrm>
          <a:prstGeom prst="ellipse">
            <a:avLst/>
          </a:prstGeom>
          <a:solidFill>
            <a:schemeClr val="bg1">
              <a:lumMod val="8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50000"/>
                  </a:schemeClr>
                </a:solidFill>
              </a:rPr>
              <a:t>known</a:t>
            </a:r>
            <a:endParaRPr lang="en-US" sz="1200" i="1" dirty="0">
              <a:solidFill>
                <a:schemeClr val="bg1">
                  <a:lumMod val="50000"/>
                </a:schemeClr>
              </a:solidFill>
            </a:endParaRPr>
          </a:p>
        </p:txBody>
      </p:sp>
      <p:sp>
        <p:nvSpPr>
          <p:cNvPr id="71" name="Oval 70"/>
          <p:cNvSpPr/>
          <p:nvPr/>
        </p:nvSpPr>
        <p:spPr>
          <a:xfrm>
            <a:off x="7353301" y="4838700"/>
            <a:ext cx="1104899" cy="495300"/>
          </a:xfrm>
          <a:prstGeom prst="ellipse">
            <a:avLst/>
          </a:prstGeom>
          <a:solidFill>
            <a:schemeClr val="bg1">
              <a:lumMod val="8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smtClean="0">
                <a:solidFill>
                  <a:schemeClr val="bg1">
                    <a:lumMod val="50000"/>
                  </a:schemeClr>
                </a:solidFill>
              </a:rPr>
              <a:t>unknown</a:t>
            </a:r>
            <a:endParaRPr lang="en-US" sz="1200" i="1" dirty="0">
              <a:solidFill>
                <a:schemeClr val="bg1">
                  <a:lumMod val="50000"/>
                </a:schemeClr>
              </a:solidFill>
            </a:endParaRPr>
          </a:p>
        </p:txBody>
      </p:sp>
      <p:pic>
        <p:nvPicPr>
          <p:cNvPr id="23556" name="Picture 4" descr="cloud-based games cloud gam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4350" y="3926166"/>
            <a:ext cx="552450" cy="379133"/>
          </a:xfrm>
          <a:prstGeom prst="rect">
            <a:avLst/>
          </a:prstGeom>
          <a:noFill/>
          <a:extLst>
            <a:ext uri="{909E8E84-426E-40DD-AFC4-6F175D3DCCD1}">
              <a14:hiddenFill xmlns:a14="http://schemas.microsoft.com/office/drawing/2010/main">
                <a:solidFill>
                  <a:srgbClr val="FFFFFF"/>
                </a:solidFill>
              </a14:hiddenFill>
            </a:ext>
          </a:extLst>
        </p:spPr>
      </p:pic>
      <p:sp>
        <p:nvSpPr>
          <p:cNvPr id="23553" name="TextBox 23552"/>
          <p:cNvSpPr txBox="1"/>
          <p:nvPr/>
        </p:nvSpPr>
        <p:spPr>
          <a:xfrm>
            <a:off x="81313" y="6629400"/>
            <a:ext cx="9215087" cy="276999"/>
          </a:xfrm>
          <a:prstGeom prst="rect">
            <a:avLst/>
          </a:prstGeom>
          <a:noFill/>
        </p:spPr>
        <p:txBody>
          <a:bodyPr wrap="none" rtlCol="0">
            <a:spAutoFit/>
          </a:bodyPr>
          <a:lstStyle/>
          <a:p>
            <a:r>
              <a:rPr lang="en-US" sz="1200" i="1" dirty="0" smtClean="0">
                <a:solidFill>
                  <a:schemeClr val="bg1">
                    <a:lumMod val="65000"/>
                  </a:schemeClr>
                </a:solidFill>
              </a:rPr>
              <a:t>Note: In certain instances, CPS related time constraints may render traditional cloud based D2D architecture unacceptable </a:t>
            </a:r>
            <a:r>
              <a:rPr lang="en-US" sz="1200" i="1" dirty="0">
                <a:solidFill>
                  <a:schemeClr val="bg1">
                    <a:lumMod val="65000"/>
                  </a:schemeClr>
                </a:solidFill>
              </a:rPr>
              <a:t>[</a:t>
            </a:r>
            <a:r>
              <a:rPr lang="en-US" sz="1200" i="1" dirty="0" err="1" smtClean="0">
                <a:solidFill>
                  <a:schemeClr val="bg1">
                    <a:lumMod val="65000"/>
                  </a:schemeClr>
                </a:solidFill>
              </a:rPr>
              <a:t>QoS</a:t>
            </a:r>
            <a:r>
              <a:rPr lang="en-US" sz="1200" i="1" dirty="0" smtClean="0">
                <a:solidFill>
                  <a:schemeClr val="bg1">
                    <a:lumMod val="65000"/>
                  </a:schemeClr>
                </a:solidFill>
              </a:rPr>
              <a:t>] due to latency. </a:t>
            </a:r>
            <a:endParaRPr lang="en-US" sz="1200" i="1" dirty="0">
              <a:solidFill>
                <a:schemeClr val="bg1">
                  <a:lumMod val="65000"/>
                </a:schemeClr>
              </a:solidFill>
            </a:endParaRPr>
          </a:p>
        </p:txBody>
      </p:sp>
      <p:sp>
        <p:nvSpPr>
          <p:cNvPr id="76" name="TextBox 75"/>
          <p:cNvSpPr txBox="1"/>
          <p:nvPr/>
        </p:nvSpPr>
        <p:spPr>
          <a:xfrm>
            <a:off x="3733800" y="2753380"/>
            <a:ext cx="1622752" cy="738664"/>
          </a:xfrm>
          <a:prstGeom prst="rect">
            <a:avLst/>
          </a:prstGeom>
          <a:solidFill>
            <a:schemeClr val="bg1">
              <a:lumMod val="50000"/>
            </a:schemeClr>
          </a:solidFill>
        </p:spPr>
        <p:txBody>
          <a:bodyPr wrap="none" rtlCol="0">
            <a:spAutoFit/>
          </a:bodyPr>
          <a:lstStyle/>
          <a:p>
            <a:r>
              <a:rPr lang="en-US" sz="1400" dirty="0" smtClean="0">
                <a:solidFill>
                  <a:schemeClr val="bg1">
                    <a:lumMod val="95000"/>
                  </a:schemeClr>
                </a:solidFill>
              </a:rPr>
              <a:t>Secure OS Platform</a:t>
            </a:r>
          </a:p>
          <a:p>
            <a:r>
              <a:rPr lang="en-US" sz="1400" dirty="0" smtClean="0">
                <a:solidFill>
                  <a:schemeClr val="bg1">
                    <a:lumMod val="95000"/>
                  </a:schemeClr>
                </a:solidFill>
              </a:rPr>
              <a:t>Open Standard DDS</a:t>
            </a:r>
          </a:p>
          <a:p>
            <a:endParaRPr lang="en-US" sz="1400" dirty="0" smtClean="0">
              <a:solidFill>
                <a:schemeClr val="bg1">
                  <a:lumMod val="95000"/>
                </a:schemeClr>
              </a:solidFill>
            </a:endParaRPr>
          </a:p>
        </p:txBody>
      </p:sp>
      <p:sp>
        <p:nvSpPr>
          <p:cNvPr id="77" name="Circular Arrow 76"/>
          <p:cNvSpPr/>
          <p:nvPr/>
        </p:nvSpPr>
        <p:spPr>
          <a:xfrm rot="2416272">
            <a:off x="3778209" y="3126067"/>
            <a:ext cx="1524000" cy="1600200"/>
          </a:xfrm>
          <a:prstGeom prst="circularArrow">
            <a:avLst/>
          </a:prstGeom>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558" name="TextBox 23557"/>
          <p:cNvSpPr txBox="1"/>
          <p:nvPr/>
        </p:nvSpPr>
        <p:spPr>
          <a:xfrm>
            <a:off x="2286000" y="1879684"/>
            <a:ext cx="365806" cy="253916"/>
          </a:xfrm>
          <a:prstGeom prst="rect">
            <a:avLst/>
          </a:prstGeom>
          <a:noFill/>
        </p:spPr>
        <p:txBody>
          <a:bodyPr wrap="none" rtlCol="0">
            <a:spAutoFit/>
          </a:bodyPr>
          <a:lstStyle/>
          <a:p>
            <a:r>
              <a:rPr lang="en-US" sz="1050" dirty="0" smtClean="0">
                <a:solidFill>
                  <a:schemeClr val="bg1">
                    <a:lumMod val="50000"/>
                  </a:schemeClr>
                </a:solidFill>
              </a:rPr>
              <a:t>API</a:t>
            </a:r>
            <a:endParaRPr lang="en-US" sz="1050" dirty="0">
              <a:solidFill>
                <a:schemeClr val="bg1">
                  <a:lumMod val="50000"/>
                </a:schemeClr>
              </a:solidFill>
            </a:endParaRPr>
          </a:p>
        </p:txBody>
      </p:sp>
      <p:sp>
        <p:nvSpPr>
          <p:cNvPr id="79" name="TextBox 78"/>
          <p:cNvSpPr txBox="1"/>
          <p:nvPr/>
        </p:nvSpPr>
        <p:spPr>
          <a:xfrm>
            <a:off x="3352800" y="1879684"/>
            <a:ext cx="365806" cy="253916"/>
          </a:xfrm>
          <a:prstGeom prst="rect">
            <a:avLst/>
          </a:prstGeom>
          <a:noFill/>
        </p:spPr>
        <p:txBody>
          <a:bodyPr wrap="none" rtlCol="0">
            <a:spAutoFit/>
          </a:bodyPr>
          <a:lstStyle/>
          <a:p>
            <a:r>
              <a:rPr lang="en-US" sz="1050" dirty="0" smtClean="0">
                <a:solidFill>
                  <a:schemeClr val="bg1">
                    <a:lumMod val="50000"/>
                  </a:schemeClr>
                </a:solidFill>
              </a:rPr>
              <a:t>API</a:t>
            </a:r>
            <a:endParaRPr lang="en-US" sz="1050" dirty="0">
              <a:solidFill>
                <a:schemeClr val="bg1">
                  <a:lumMod val="50000"/>
                </a:schemeClr>
              </a:solidFill>
            </a:endParaRPr>
          </a:p>
        </p:txBody>
      </p:sp>
      <p:sp>
        <p:nvSpPr>
          <p:cNvPr id="80" name="TextBox 79"/>
          <p:cNvSpPr txBox="1"/>
          <p:nvPr/>
        </p:nvSpPr>
        <p:spPr>
          <a:xfrm>
            <a:off x="4953000" y="1879684"/>
            <a:ext cx="365806" cy="253916"/>
          </a:xfrm>
          <a:prstGeom prst="rect">
            <a:avLst/>
          </a:prstGeom>
          <a:noFill/>
        </p:spPr>
        <p:txBody>
          <a:bodyPr wrap="none" rtlCol="0">
            <a:spAutoFit/>
          </a:bodyPr>
          <a:lstStyle/>
          <a:p>
            <a:r>
              <a:rPr lang="en-US" sz="1050" dirty="0" smtClean="0">
                <a:solidFill>
                  <a:schemeClr val="bg1">
                    <a:lumMod val="50000"/>
                  </a:schemeClr>
                </a:solidFill>
              </a:rPr>
              <a:t>API</a:t>
            </a:r>
            <a:endParaRPr lang="en-US" sz="1050" dirty="0">
              <a:solidFill>
                <a:schemeClr val="bg1">
                  <a:lumMod val="50000"/>
                </a:schemeClr>
              </a:solidFill>
            </a:endParaRPr>
          </a:p>
        </p:txBody>
      </p:sp>
      <p:sp>
        <p:nvSpPr>
          <p:cNvPr id="81" name="TextBox 80"/>
          <p:cNvSpPr txBox="1"/>
          <p:nvPr/>
        </p:nvSpPr>
        <p:spPr>
          <a:xfrm>
            <a:off x="6019800" y="1879684"/>
            <a:ext cx="373820" cy="261610"/>
          </a:xfrm>
          <a:prstGeom prst="rect">
            <a:avLst/>
          </a:prstGeom>
          <a:noFill/>
        </p:spPr>
        <p:txBody>
          <a:bodyPr wrap="none" rtlCol="0">
            <a:spAutoFit/>
          </a:bodyPr>
          <a:lstStyle/>
          <a:p>
            <a:r>
              <a:rPr lang="en-US" sz="1050" dirty="0" smtClean="0">
                <a:solidFill>
                  <a:schemeClr val="bg1">
                    <a:lumMod val="50000"/>
                  </a:schemeClr>
                </a:solidFill>
              </a:rPr>
              <a:t>API</a:t>
            </a:r>
            <a:endParaRPr lang="en-US" sz="1050" dirty="0">
              <a:solidFill>
                <a:schemeClr val="bg1">
                  <a:lumMod val="50000"/>
                </a:schemeClr>
              </a:solidFill>
            </a:endParaRPr>
          </a:p>
        </p:txBody>
      </p:sp>
    </p:spTree>
    <p:extLst>
      <p:ext uri="{BB962C8B-B14F-4D97-AF65-F5344CB8AC3E}">
        <p14:creationId xmlns:p14="http://schemas.microsoft.com/office/powerpoint/2010/main" val="61906575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a:xfrm>
            <a:off x="0" y="0"/>
            <a:ext cx="9144000" cy="533399"/>
          </a:xfrm>
          <a:prstGeom prst="rect">
            <a:avLst/>
          </a:prstGeom>
        </p:spPr>
        <p:style>
          <a:lnRef idx="0">
            <a:schemeClr val="accent2"/>
          </a:lnRef>
          <a:fillRef idx="3">
            <a:schemeClr val="accent2"/>
          </a:fillRef>
          <a:effectRef idx="3">
            <a:schemeClr val="accent2"/>
          </a:effectRef>
          <a:fontRef idx="minor">
            <a:schemeClr val="lt1"/>
          </a:fontRef>
        </p:style>
        <p:txBody>
          <a:bodyPr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800" dirty="0" smtClean="0"/>
              <a:t>Data Dissociation using meta data to identify/label data type </a:t>
            </a:r>
          </a:p>
        </p:txBody>
      </p:sp>
      <p:sp>
        <p:nvSpPr>
          <p:cNvPr id="56" name="Rectangle 2"/>
          <p:cNvSpPr txBox="1">
            <a:spLocks noChangeArrowheads="1"/>
          </p:cNvSpPr>
          <p:nvPr/>
        </p:nvSpPr>
        <p:spPr>
          <a:xfrm>
            <a:off x="0" y="6362700"/>
            <a:ext cx="9144000" cy="495300"/>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800" b="1" dirty="0" smtClean="0"/>
              <a:t>Data Re-association using De-Identified Data (DID) Stack  </a:t>
            </a:r>
          </a:p>
        </p:txBody>
      </p:sp>
      <p:graphicFrame>
        <p:nvGraphicFramePr>
          <p:cNvPr id="3" name="Table 2"/>
          <p:cNvGraphicFramePr>
            <a:graphicFrameLocks noGrp="1"/>
          </p:cNvGraphicFramePr>
          <p:nvPr>
            <p:extLst/>
          </p:nvPr>
        </p:nvGraphicFramePr>
        <p:xfrm>
          <a:off x="1524000" y="787400"/>
          <a:ext cx="7162800" cy="1346200"/>
        </p:xfrm>
        <a:graphic>
          <a:graphicData uri="http://schemas.openxmlformats.org/drawingml/2006/table">
            <a:tbl>
              <a:tblPr firstRow="1" bandRow="1">
                <a:tableStyleId>{21E4AEA4-8DFA-4A89-87EB-49C32662AFE0}</a:tableStyleId>
              </a:tblPr>
              <a:tblGrid>
                <a:gridCol w="1193800"/>
                <a:gridCol w="1193800"/>
                <a:gridCol w="1193800"/>
                <a:gridCol w="1193800"/>
                <a:gridCol w="1193800"/>
                <a:gridCol w="1193800"/>
              </a:tblGrid>
              <a:tr h="370840">
                <a:tc>
                  <a:txBody>
                    <a:bodyPr/>
                    <a:lstStyle/>
                    <a:p>
                      <a:r>
                        <a:rPr lang="en-US" sz="1300" dirty="0" smtClean="0"/>
                        <a:t>Name</a:t>
                      </a:r>
                      <a:endParaRPr lang="en-US" sz="1300" dirty="0"/>
                    </a:p>
                  </a:txBody>
                  <a:tcPr/>
                </a:tc>
                <a:tc>
                  <a:txBody>
                    <a:bodyPr/>
                    <a:lstStyle/>
                    <a:p>
                      <a:r>
                        <a:rPr lang="en-US" sz="1300" baseline="0" dirty="0" smtClean="0"/>
                        <a:t>SSN-UID</a:t>
                      </a:r>
                      <a:endParaRPr lang="en-US" sz="1300" dirty="0"/>
                    </a:p>
                  </a:txBody>
                  <a:tcPr/>
                </a:tc>
                <a:tc>
                  <a:txBody>
                    <a:bodyPr/>
                    <a:lstStyle/>
                    <a:p>
                      <a:r>
                        <a:rPr lang="en-US" sz="1300" dirty="0" smtClean="0"/>
                        <a:t>Street Address</a:t>
                      </a:r>
                      <a:endParaRPr lang="en-US" sz="1300" dirty="0"/>
                    </a:p>
                  </a:txBody>
                  <a:tcPr/>
                </a:tc>
                <a:tc>
                  <a:txBody>
                    <a:bodyPr/>
                    <a:lstStyle/>
                    <a:p>
                      <a:r>
                        <a:rPr lang="en-US" sz="1300" dirty="0" smtClean="0"/>
                        <a:t>Zip Code</a:t>
                      </a:r>
                      <a:endParaRPr lang="en-US" sz="1300" dirty="0"/>
                    </a:p>
                  </a:txBody>
                  <a:tcPr/>
                </a:tc>
                <a:tc>
                  <a:txBody>
                    <a:bodyPr/>
                    <a:lstStyle/>
                    <a:p>
                      <a:r>
                        <a:rPr lang="en-US" sz="1300" dirty="0" smtClean="0"/>
                        <a:t>Blood Glucose</a:t>
                      </a:r>
                      <a:endParaRPr lang="en-US" sz="1300" dirty="0"/>
                    </a:p>
                  </a:txBody>
                  <a:tcPr/>
                </a:tc>
                <a:tc>
                  <a:txBody>
                    <a:bodyPr/>
                    <a:lstStyle/>
                    <a:p>
                      <a:r>
                        <a:rPr lang="en-US" sz="1300" dirty="0" smtClean="0"/>
                        <a:t>Weight in kg</a:t>
                      </a:r>
                      <a:endParaRPr lang="en-US" sz="1300" dirty="0"/>
                    </a:p>
                  </a:txBody>
                  <a:tcPr/>
                </a:tc>
              </a:tr>
              <a:tr h="370840">
                <a:tc>
                  <a:txBody>
                    <a:bodyPr/>
                    <a:lstStyle/>
                    <a:p>
                      <a:r>
                        <a:rPr lang="en-US" sz="1300" dirty="0" smtClean="0"/>
                        <a:t>Jane Does</a:t>
                      </a:r>
                    </a:p>
                    <a:p>
                      <a:r>
                        <a:rPr lang="en-US" sz="1300" dirty="0" smtClean="0"/>
                        <a:t>Tag</a:t>
                      </a:r>
                      <a:r>
                        <a:rPr lang="en-US" sz="1300" baseline="0" dirty="0" smtClean="0"/>
                        <a:t> N1</a:t>
                      </a:r>
                      <a:endParaRPr lang="en-US" sz="1300" dirty="0"/>
                    </a:p>
                  </a:txBody>
                  <a:tcPr/>
                </a:tc>
                <a:tc>
                  <a:txBody>
                    <a:bodyPr/>
                    <a:lstStyle/>
                    <a:p>
                      <a:r>
                        <a:rPr lang="en-US" sz="1300" dirty="0" smtClean="0"/>
                        <a:t>123-45-6789</a:t>
                      </a:r>
                    </a:p>
                    <a:p>
                      <a:r>
                        <a:rPr lang="en-US" sz="1300" dirty="0" smtClean="0"/>
                        <a:t>Tag S1</a:t>
                      </a:r>
                      <a:endParaRPr lang="en-US" sz="1300" dirty="0"/>
                    </a:p>
                  </a:txBody>
                  <a:tcPr/>
                </a:tc>
                <a:tc>
                  <a:txBody>
                    <a:bodyPr/>
                    <a:lstStyle/>
                    <a:p>
                      <a:r>
                        <a:rPr lang="en-US" sz="1300" dirty="0" smtClean="0"/>
                        <a:t>77 Mass Ave</a:t>
                      </a:r>
                    </a:p>
                    <a:p>
                      <a:r>
                        <a:rPr lang="en-US" sz="1300" dirty="0" smtClean="0"/>
                        <a:t>Tag</a:t>
                      </a:r>
                      <a:r>
                        <a:rPr lang="en-US" sz="1300" baseline="0" dirty="0" smtClean="0"/>
                        <a:t> A1</a:t>
                      </a:r>
                      <a:endParaRPr lang="en-US" sz="1300" dirty="0"/>
                    </a:p>
                  </a:txBody>
                  <a:tcPr/>
                </a:tc>
                <a:tc>
                  <a:txBody>
                    <a:bodyPr/>
                    <a:lstStyle/>
                    <a:p>
                      <a:r>
                        <a:rPr lang="en-US" sz="1300" dirty="0" smtClean="0"/>
                        <a:t>02139</a:t>
                      </a:r>
                    </a:p>
                    <a:p>
                      <a:r>
                        <a:rPr lang="en-US" sz="1300" dirty="0" smtClean="0"/>
                        <a:t>Tag Z1</a:t>
                      </a:r>
                      <a:endParaRPr lang="en-US" sz="1300" dirty="0"/>
                    </a:p>
                  </a:txBody>
                  <a:tcPr/>
                </a:tc>
                <a:tc>
                  <a:txBody>
                    <a:bodyPr/>
                    <a:lstStyle/>
                    <a:p>
                      <a:r>
                        <a:rPr lang="en-US" sz="1300" dirty="0" smtClean="0"/>
                        <a:t>190</a:t>
                      </a:r>
                      <a:r>
                        <a:rPr lang="en-US" sz="1300" baseline="0" dirty="0" smtClean="0"/>
                        <a:t> </a:t>
                      </a:r>
                      <a:r>
                        <a:rPr lang="en-US" sz="1300" dirty="0" smtClean="0"/>
                        <a:t>mg/dl</a:t>
                      </a:r>
                    </a:p>
                    <a:p>
                      <a:r>
                        <a:rPr lang="en-US" sz="1300" dirty="0" smtClean="0"/>
                        <a:t>Tag G1</a:t>
                      </a:r>
                      <a:endParaRPr lang="en-US" sz="1300" dirty="0"/>
                    </a:p>
                  </a:txBody>
                  <a:tcPr/>
                </a:tc>
                <a:tc>
                  <a:txBody>
                    <a:bodyPr/>
                    <a:lstStyle/>
                    <a:p>
                      <a:r>
                        <a:rPr lang="en-US" sz="1300" dirty="0" smtClean="0"/>
                        <a:t>190</a:t>
                      </a:r>
                    </a:p>
                    <a:p>
                      <a:r>
                        <a:rPr lang="en-US" sz="1300" dirty="0" smtClean="0"/>
                        <a:t>Tag K1</a:t>
                      </a:r>
                      <a:endParaRPr lang="en-US" sz="1300" dirty="0"/>
                    </a:p>
                  </a:txBody>
                  <a:tcPr/>
                </a:tc>
              </a:tr>
              <a:tr h="370840">
                <a:tc>
                  <a:txBody>
                    <a:bodyPr/>
                    <a:lstStyle/>
                    <a:p>
                      <a:r>
                        <a:rPr lang="en-US" sz="1300" dirty="0" smtClean="0"/>
                        <a:t>John</a:t>
                      </a:r>
                      <a:r>
                        <a:rPr lang="en-US" sz="1300" baseline="0" dirty="0" smtClean="0"/>
                        <a:t> </a:t>
                      </a:r>
                      <a:r>
                        <a:rPr lang="en-US" sz="1300" dirty="0" smtClean="0"/>
                        <a:t>Does-Not</a:t>
                      </a:r>
                    </a:p>
                    <a:p>
                      <a:r>
                        <a:rPr lang="en-US" sz="1300" dirty="0" smtClean="0"/>
                        <a:t>Tag</a:t>
                      </a:r>
                      <a:r>
                        <a:rPr lang="en-US" sz="1300" baseline="0" dirty="0" smtClean="0"/>
                        <a:t> N2</a:t>
                      </a:r>
                      <a:endParaRPr lang="en-US" sz="1300" dirty="0"/>
                    </a:p>
                  </a:txBody>
                  <a:tcPr/>
                </a:tc>
                <a:tc>
                  <a:txBody>
                    <a:bodyPr/>
                    <a:lstStyle/>
                    <a:p>
                      <a:r>
                        <a:rPr lang="en-US" sz="1300" dirty="0" smtClean="0"/>
                        <a:t>123-45-6790</a:t>
                      </a:r>
                    </a:p>
                    <a:p>
                      <a:r>
                        <a:rPr lang="en-US" sz="1300" dirty="0" smtClean="0"/>
                        <a:t>Tag S2</a:t>
                      </a:r>
                      <a:endParaRPr lang="en-US" sz="1300" dirty="0"/>
                    </a:p>
                  </a:txBody>
                  <a:tcPr/>
                </a:tc>
                <a:tc>
                  <a:txBody>
                    <a:bodyPr/>
                    <a:lstStyle/>
                    <a:p>
                      <a:r>
                        <a:rPr lang="en-US" sz="1300" dirty="0" smtClean="0"/>
                        <a:t>86</a:t>
                      </a:r>
                      <a:r>
                        <a:rPr lang="en-US" sz="1300" baseline="0" dirty="0" smtClean="0"/>
                        <a:t> Brattle St</a:t>
                      </a:r>
                      <a:endParaRPr lang="en-US" sz="1300" dirty="0" smtClean="0"/>
                    </a:p>
                    <a:p>
                      <a:r>
                        <a:rPr lang="en-US" sz="1300" dirty="0" smtClean="0"/>
                        <a:t>Tag</a:t>
                      </a:r>
                      <a:r>
                        <a:rPr lang="en-US" sz="1300" baseline="0" dirty="0" smtClean="0"/>
                        <a:t> A2</a:t>
                      </a:r>
                      <a:endParaRPr lang="en-US" sz="1300" dirty="0"/>
                    </a:p>
                  </a:txBody>
                  <a:tcPr/>
                </a:tc>
                <a:tc>
                  <a:txBody>
                    <a:bodyPr/>
                    <a:lstStyle/>
                    <a:p>
                      <a:r>
                        <a:rPr lang="en-US" sz="1300" dirty="0" smtClean="0"/>
                        <a:t>02138</a:t>
                      </a:r>
                    </a:p>
                    <a:p>
                      <a:r>
                        <a:rPr lang="en-US" sz="1300" dirty="0" smtClean="0"/>
                        <a:t>Tag Z2</a:t>
                      </a:r>
                      <a:endParaRPr lang="en-US" sz="1300" dirty="0"/>
                    </a:p>
                  </a:txBody>
                  <a:tcPr/>
                </a:tc>
                <a:tc>
                  <a:txBody>
                    <a:bodyPr/>
                    <a:lstStyle/>
                    <a:p>
                      <a:r>
                        <a:rPr lang="en-US" sz="1300" dirty="0" smtClean="0"/>
                        <a:t>109 mg/dl</a:t>
                      </a:r>
                    </a:p>
                    <a:p>
                      <a:r>
                        <a:rPr lang="en-US" sz="1300" dirty="0" smtClean="0"/>
                        <a:t>Tag G2</a:t>
                      </a:r>
                      <a:endParaRPr lang="en-US" sz="1300" dirty="0"/>
                    </a:p>
                  </a:txBody>
                  <a:tcPr/>
                </a:tc>
                <a:tc>
                  <a:txBody>
                    <a:bodyPr/>
                    <a:lstStyle/>
                    <a:p>
                      <a:r>
                        <a:rPr lang="en-US" sz="1300" dirty="0" smtClean="0"/>
                        <a:t>159</a:t>
                      </a:r>
                    </a:p>
                    <a:p>
                      <a:r>
                        <a:rPr lang="en-US" sz="1300" dirty="0" smtClean="0"/>
                        <a:t>Tag K2</a:t>
                      </a:r>
                      <a:endParaRPr lang="en-US" sz="1300" dirty="0"/>
                    </a:p>
                  </a:txBody>
                  <a:tcPr/>
                </a:tc>
              </a:tr>
            </a:tbl>
          </a:graphicData>
        </a:graphic>
      </p:graphicFrame>
      <p:sp>
        <p:nvSpPr>
          <p:cNvPr id="4" name="Flowchart: Magnetic Disk 3"/>
          <p:cNvSpPr/>
          <p:nvPr/>
        </p:nvSpPr>
        <p:spPr>
          <a:xfrm>
            <a:off x="5257800" y="4114800"/>
            <a:ext cx="914400" cy="2209800"/>
          </a:xfrm>
          <a:prstGeom prst="flowChartMagneticDisk">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Magnetic Disk 58"/>
          <p:cNvSpPr/>
          <p:nvPr/>
        </p:nvSpPr>
        <p:spPr>
          <a:xfrm>
            <a:off x="6477000" y="4114800"/>
            <a:ext cx="914400" cy="2209800"/>
          </a:xfrm>
          <a:prstGeom prst="flowChartMagneticDisk">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5562600" y="57912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Z2</a:t>
            </a:r>
            <a:endParaRPr lang="en-US" sz="1050" b="1" dirty="0">
              <a:solidFill>
                <a:schemeClr val="tx1"/>
              </a:solidFill>
            </a:endParaRPr>
          </a:p>
        </p:txBody>
      </p:sp>
      <p:sp>
        <p:nvSpPr>
          <p:cNvPr id="68" name="Cube 67"/>
          <p:cNvSpPr/>
          <p:nvPr/>
        </p:nvSpPr>
        <p:spPr>
          <a:xfrm>
            <a:off x="5562600" y="52578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Z1</a:t>
            </a:r>
            <a:endParaRPr lang="en-US" sz="1050" b="1" dirty="0">
              <a:solidFill>
                <a:schemeClr val="tx1"/>
              </a:solidFill>
            </a:endParaRPr>
          </a:p>
        </p:txBody>
      </p:sp>
      <p:sp>
        <p:nvSpPr>
          <p:cNvPr id="69" name="Cube 68"/>
          <p:cNvSpPr/>
          <p:nvPr/>
        </p:nvSpPr>
        <p:spPr>
          <a:xfrm>
            <a:off x="6781800" y="57912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G2</a:t>
            </a:r>
            <a:endParaRPr lang="en-US" sz="1050" b="1" dirty="0">
              <a:solidFill>
                <a:schemeClr val="tx1"/>
              </a:solidFill>
            </a:endParaRPr>
          </a:p>
        </p:txBody>
      </p:sp>
      <p:sp>
        <p:nvSpPr>
          <p:cNvPr id="70" name="Cube 69"/>
          <p:cNvSpPr/>
          <p:nvPr/>
        </p:nvSpPr>
        <p:spPr>
          <a:xfrm>
            <a:off x="6781800" y="52578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G1</a:t>
            </a:r>
            <a:endParaRPr lang="en-US" sz="1050" b="1" dirty="0">
              <a:solidFill>
                <a:schemeClr val="tx1"/>
              </a:solidFill>
            </a:endParaRPr>
          </a:p>
        </p:txBody>
      </p:sp>
      <p:sp>
        <p:nvSpPr>
          <p:cNvPr id="8" name="TextBox 7"/>
          <p:cNvSpPr txBox="1"/>
          <p:nvPr/>
        </p:nvSpPr>
        <p:spPr>
          <a:xfrm>
            <a:off x="152400" y="1368623"/>
            <a:ext cx="1031051" cy="307777"/>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sz="1400" b="1" dirty="0" smtClean="0"/>
              <a:t>Clinic VIEW</a:t>
            </a:r>
            <a:endParaRPr lang="en-US" sz="1400" b="1" dirty="0"/>
          </a:p>
        </p:txBody>
      </p:sp>
      <p:sp>
        <p:nvSpPr>
          <p:cNvPr id="73" name="TextBox 72"/>
          <p:cNvSpPr txBox="1"/>
          <p:nvPr/>
        </p:nvSpPr>
        <p:spPr>
          <a:xfrm>
            <a:off x="277434" y="3124200"/>
            <a:ext cx="906017" cy="307777"/>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sz="1400" b="1" dirty="0" smtClean="0"/>
              <a:t>DID VIEW</a:t>
            </a:r>
            <a:endParaRPr lang="en-US" sz="1400" b="1" dirty="0"/>
          </a:p>
        </p:txBody>
      </p:sp>
      <p:graphicFrame>
        <p:nvGraphicFramePr>
          <p:cNvPr id="74" name="Table 73"/>
          <p:cNvGraphicFramePr>
            <a:graphicFrameLocks noGrp="1"/>
          </p:cNvGraphicFramePr>
          <p:nvPr>
            <p:extLst/>
          </p:nvPr>
        </p:nvGraphicFramePr>
        <p:xfrm>
          <a:off x="1524000" y="2590800"/>
          <a:ext cx="7162800" cy="1346200"/>
        </p:xfrm>
        <a:graphic>
          <a:graphicData uri="http://schemas.openxmlformats.org/drawingml/2006/table">
            <a:tbl>
              <a:tblPr firstRow="1" bandRow="1">
                <a:tableStyleId>{F5AB1C69-6EDB-4FF4-983F-18BD219EF322}</a:tableStyleId>
              </a:tblPr>
              <a:tblGrid>
                <a:gridCol w="1193800"/>
                <a:gridCol w="1193800"/>
                <a:gridCol w="1193800"/>
                <a:gridCol w="1193800"/>
                <a:gridCol w="1193800"/>
                <a:gridCol w="1193800"/>
              </a:tblGrid>
              <a:tr h="370840">
                <a:tc>
                  <a:txBody>
                    <a:bodyPr/>
                    <a:lstStyle/>
                    <a:p>
                      <a:r>
                        <a:rPr lang="en-US" sz="1300" dirty="0" smtClean="0"/>
                        <a:t>Name</a:t>
                      </a:r>
                      <a:endParaRPr lang="en-US" sz="1300" dirty="0"/>
                    </a:p>
                  </a:txBody>
                  <a:tcPr/>
                </a:tc>
                <a:tc>
                  <a:txBody>
                    <a:bodyPr/>
                    <a:lstStyle/>
                    <a:p>
                      <a:r>
                        <a:rPr lang="en-US" sz="1300" baseline="0" dirty="0" smtClean="0"/>
                        <a:t>SSN-UID</a:t>
                      </a:r>
                      <a:endParaRPr lang="en-US" sz="1300" dirty="0"/>
                    </a:p>
                  </a:txBody>
                  <a:tcPr/>
                </a:tc>
                <a:tc>
                  <a:txBody>
                    <a:bodyPr/>
                    <a:lstStyle/>
                    <a:p>
                      <a:r>
                        <a:rPr lang="en-US" sz="1300" dirty="0" smtClean="0"/>
                        <a:t>Street Address</a:t>
                      </a:r>
                      <a:endParaRPr lang="en-US" sz="1300" dirty="0"/>
                    </a:p>
                  </a:txBody>
                  <a:tcPr/>
                </a:tc>
                <a:tc>
                  <a:txBody>
                    <a:bodyPr/>
                    <a:lstStyle/>
                    <a:p>
                      <a:r>
                        <a:rPr lang="en-US" sz="1300" dirty="0" smtClean="0"/>
                        <a:t>Zip Code</a:t>
                      </a:r>
                      <a:endParaRPr lang="en-US" sz="1300" dirty="0"/>
                    </a:p>
                  </a:txBody>
                  <a:tcPr/>
                </a:tc>
                <a:tc>
                  <a:txBody>
                    <a:bodyPr/>
                    <a:lstStyle/>
                    <a:p>
                      <a:r>
                        <a:rPr lang="en-US" sz="1300" dirty="0" smtClean="0"/>
                        <a:t>Blood Glucose</a:t>
                      </a:r>
                      <a:endParaRPr lang="en-US" sz="1300" dirty="0"/>
                    </a:p>
                  </a:txBody>
                  <a:tcPr/>
                </a:tc>
                <a:tc>
                  <a:txBody>
                    <a:bodyPr/>
                    <a:lstStyle/>
                    <a:p>
                      <a:r>
                        <a:rPr lang="en-US" sz="1300" dirty="0" smtClean="0"/>
                        <a:t>Weight in kg</a:t>
                      </a:r>
                      <a:endParaRPr lang="en-US" sz="1300" dirty="0"/>
                    </a:p>
                  </a:txBody>
                  <a:tcPr/>
                </a:tc>
              </a:tr>
              <a:tr h="370840">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r>
                        <a:rPr lang="en-US" sz="1300" dirty="0" smtClean="0"/>
                        <a:t>02139</a:t>
                      </a:r>
                    </a:p>
                    <a:p>
                      <a:r>
                        <a:rPr lang="en-US" sz="1300" dirty="0" smtClean="0"/>
                        <a:t>Tag Z1</a:t>
                      </a:r>
                      <a:endParaRPr lang="en-US" sz="1300" dirty="0"/>
                    </a:p>
                  </a:txBody>
                  <a:tcPr/>
                </a:tc>
                <a:tc>
                  <a:txBody>
                    <a:bodyPr/>
                    <a:lstStyle/>
                    <a:p>
                      <a:r>
                        <a:rPr lang="en-US" sz="1300" dirty="0" smtClean="0"/>
                        <a:t>190</a:t>
                      </a:r>
                      <a:r>
                        <a:rPr lang="en-US" sz="1300" baseline="0" dirty="0" smtClean="0"/>
                        <a:t> </a:t>
                      </a:r>
                      <a:r>
                        <a:rPr lang="en-US" sz="1300" dirty="0" smtClean="0"/>
                        <a:t>mg/dl</a:t>
                      </a:r>
                    </a:p>
                    <a:p>
                      <a:r>
                        <a:rPr lang="en-US" sz="1300" dirty="0" smtClean="0"/>
                        <a:t>Tag G1</a:t>
                      </a:r>
                      <a:endParaRPr lang="en-US" sz="1300" dirty="0"/>
                    </a:p>
                  </a:txBody>
                  <a:tcPr/>
                </a:tc>
                <a:tc>
                  <a:txBody>
                    <a:bodyPr/>
                    <a:lstStyle/>
                    <a:p>
                      <a:r>
                        <a:rPr lang="en-US" sz="1300" dirty="0" smtClean="0"/>
                        <a:t>190</a:t>
                      </a:r>
                    </a:p>
                    <a:p>
                      <a:r>
                        <a:rPr lang="en-US" sz="1300" dirty="0" smtClean="0"/>
                        <a:t>Tag K1</a:t>
                      </a:r>
                      <a:endParaRPr lang="en-US" sz="1300" dirty="0"/>
                    </a:p>
                  </a:txBody>
                  <a:tcPr/>
                </a:tc>
              </a:tr>
              <a:tr h="370840">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r>
                        <a:rPr lang="en-US" sz="1300" dirty="0" smtClean="0"/>
                        <a:t>02138</a:t>
                      </a:r>
                    </a:p>
                    <a:p>
                      <a:r>
                        <a:rPr lang="en-US" sz="1300" dirty="0" smtClean="0"/>
                        <a:t>Tag Z2</a:t>
                      </a:r>
                      <a:endParaRPr lang="en-US" sz="1300" dirty="0"/>
                    </a:p>
                  </a:txBody>
                  <a:tcPr/>
                </a:tc>
                <a:tc>
                  <a:txBody>
                    <a:bodyPr/>
                    <a:lstStyle/>
                    <a:p>
                      <a:r>
                        <a:rPr lang="en-US" sz="1300" dirty="0" smtClean="0"/>
                        <a:t>109 mg/dl</a:t>
                      </a:r>
                    </a:p>
                    <a:p>
                      <a:r>
                        <a:rPr lang="en-US" sz="1300" dirty="0" smtClean="0"/>
                        <a:t>Tag G2</a:t>
                      </a:r>
                      <a:endParaRPr lang="en-US" sz="1300" dirty="0"/>
                    </a:p>
                  </a:txBody>
                  <a:tcPr/>
                </a:tc>
                <a:tc>
                  <a:txBody>
                    <a:bodyPr/>
                    <a:lstStyle/>
                    <a:p>
                      <a:r>
                        <a:rPr lang="en-US" sz="1300" dirty="0" smtClean="0"/>
                        <a:t>159</a:t>
                      </a:r>
                    </a:p>
                    <a:p>
                      <a:r>
                        <a:rPr lang="en-US" sz="1300" dirty="0" smtClean="0"/>
                        <a:t>Tag K2</a:t>
                      </a:r>
                      <a:endParaRPr lang="en-US" sz="1300" dirty="0"/>
                    </a:p>
                  </a:txBody>
                  <a:tcPr/>
                </a:tc>
              </a:tr>
            </a:tbl>
          </a:graphicData>
        </a:graphic>
      </p:graphicFrame>
      <p:sp>
        <p:nvSpPr>
          <p:cNvPr id="75" name="Flowchart: Magnetic Disk 74"/>
          <p:cNvSpPr/>
          <p:nvPr/>
        </p:nvSpPr>
        <p:spPr>
          <a:xfrm>
            <a:off x="7696200" y="4114800"/>
            <a:ext cx="914400" cy="2209800"/>
          </a:xfrm>
          <a:prstGeom prst="flowChartMagneticDisk">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p:cNvSpPr/>
          <p:nvPr/>
        </p:nvSpPr>
        <p:spPr>
          <a:xfrm>
            <a:off x="8001000" y="57912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K</a:t>
            </a:r>
            <a:r>
              <a:rPr lang="en-US" sz="1050" b="1" dirty="0" smtClean="0">
                <a:solidFill>
                  <a:schemeClr val="tx1"/>
                </a:solidFill>
              </a:rPr>
              <a:t>2</a:t>
            </a:r>
            <a:endParaRPr lang="en-US" sz="1050" b="1" dirty="0">
              <a:solidFill>
                <a:schemeClr val="tx1"/>
              </a:solidFill>
            </a:endParaRPr>
          </a:p>
        </p:txBody>
      </p:sp>
      <p:sp>
        <p:nvSpPr>
          <p:cNvPr id="79" name="Cube 78"/>
          <p:cNvSpPr/>
          <p:nvPr/>
        </p:nvSpPr>
        <p:spPr>
          <a:xfrm>
            <a:off x="8001000" y="52578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K</a:t>
            </a:r>
            <a:r>
              <a:rPr lang="en-US" sz="1000" b="1" dirty="0" smtClean="0">
                <a:solidFill>
                  <a:schemeClr val="tx1"/>
                </a:solidFill>
              </a:rPr>
              <a:t>1</a:t>
            </a:r>
            <a:endParaRPr lang="en-US" sz="1000" b="1" dirty="0">
              <a:solidFill>
                <a:schemeClr val="tx1"/>
              </a:solidFill>
            </a:endParaRPr>
          </a:p>
        </p:txBody>
      </p:sp>
    </p:spTree>
    <p:extLst>
      <p:ext uri="{BB962C8B-B14F-4D97-AF65-F5344CB8AC3E}">
        <p14:creationId xmlns:p14="http://schemas.microsoft.com/office/powerpoint/2010/main" val="1814890887"/>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311775"/>
            <a:ext cx="7772400" cy="1470025"/>
          </a:xfrm>
        </p:spPr>
        <p:txBody>
          <a:bodyPr>
            <a:normAutofit/>
          </a:bodyPr>
          <a:lstStyle/>
          <a:p>
            <a:r>
              <a:rPr lang="en-US" sz="2800" dirty="0" smtClean="0">
                <a:solidFill>
                  <a:schemeClr val="bg1">
                    <a:lumMod val="50000"/>
                  </a:schemeClr>
                </a:solidFill>
              </a:rPr>
              <a:t>Same data but different correlation </a:t>
            </a:r>
            <a:r>
              <a:rPr lang="en-US" sz="2800" i="1" dirty="0" smtClean="0">
                <a:solidFill>
                  <a:schemeClr val="bg1">
                    <a:lumMod val="50000"/>
                  </a:schemeClr>
                </a:solidFill>
              </a:rPr>
              <a:t> </a:t>
            </a:r>
            <a:endParaRPr lang="en-US" sz="2800" i="1" dirty="0">
              <a:solidFill>
                <a:schemeClr val="bg1">
                  <a:lumMod val="50000"/>
                </a:schemeClr>
              </a:solidFill>
            </a:endParaRPr>
          </a:p>
        </p:txBody>
      </p:sp>
      <p:sp>
        <p:nvSpPr>
          <p:cNvPr id="3" name="Subtitle 2"/>
          <p:cNvSpPr>
            <a:spLocks noGrp="1"/>
          </p:cNvSpPr>
          <p:nvPr>
            <p:ph type="subTitle" idx="1"/>
          </p:nvPr>
        </p:nvSpPr>
        <p:spPr>
          <a:xfrm>
            <a:off x="1371600" y="4495800"/>
            <a:ext cx="6400800" cy="1752600"/>
          </a:xfrm>
        </p:spPr>
        <p:txBody>
          <a:bodyPr>
            <a:normAutofit/>
          </a:bodyPr>
          <a:lstStyle/>
          <a:p>
            <a:r>
              <a:rPr lang="en-US" sz="9600" b="1" dirty="0" smtClean="0">
                <a:solidFill>
                  <a:schemeClr val="tx1"/>
                </a:solidFill>
              </a:rPr>
              <a:t>QUESTION</a:t>
            </a:r>
            <a:endParaRPr lang="en-US" sz="9600" b="1" dirty="0">
              <a:solidFill>
                <a:schemeClr val="tx1"/>
              </a:solidFill>
            </a:endParaRPr>
          </a:p>
        </p:txBody>
      </p:sp>
      <p:sp>
        <p:nvSpPr>
          <p:cNvPr id="4" name="TextBox 3"/>
          <p:cNvSpPr txBox="1"/>
          <p:nvPr/>
        </p:nvSpPr>
        <p:spPr>
          <a:xfrm>
            <a:off x="0" y="6581001"/>
            <a:ext cx="4530984" cy="276999"/>
          </a:xfrm>
          <a:prstGeom prst="rect">
            <a:avLst/>
          </a:prstGeom>
          <a:noFill/>
        </p:spPr>
        <p:txBody>
          <a:bodyPr wrap="none" rtlCol="0">
            <a:spAutoFit/>
          </a:bodyPr>
          <a:lstStyle/>
          <a:p>
            <a:r>
              <a:rPr lang="en-US" sz="1200" dirty="0">
                <a:hlinkClick r:id="rId3"/>
              </a:rPr>
              <a:t>http://</a:t>
            </a:r>
            <a:r>
              <a:rPr lang="en-US" sz="1200" dirty="0" smtClean="0">
                <a:hlinkClick r:id="rId3"/>
              </a:rPr>
              <a:t>www.biomedcentral.com/content/pdf/1471-2458-14-1144.pdf</a:t>
            </a:r>
            <a:r>
              <a:rPr lang="en-US" sz="1200" dirty="0" smtClean="0"/>
              <a:t> </a:t>
            </a:r>
            <a:endParaRPr lang="en-US" sz="1200" dirty="0"/>
          </a:p>
        </p:txBody>
      </p:sp>
      <p:pic>
        <p:nvPicPr>
          <p:cNvPr id="5" name="Picture 4"/>
          <p:cNvPicPr>
            <a:picLocks noChangeAspect="1"/>
          </p:cNvPicPr>
          <p:nvPr/>
        </p:nvPicPr>
        <p:blipFill>
          <a:blip r:embed="rId4"/>
          <a:stretch>
            <a:fillRect/>
          </a:stretch>
        </p:blipFill>
        <p:spPr>
          <a:xfrm>
            <a:off x="919162" y="1"/>
            <a:ext cx="7305675" cy="4343400"/>
          </a:xfrm>
          <a:prstGeom prst="rect">
            <a:avLst/>
          </a:prstGeom>
        </p:spPr>
      </p:pic>
      <p:cxnSp>
        <p:nvCxnSpPr>
          <p:cNvPr id="7" name="Straight Connector 6"/>
          <p:cNvCxnSpPr/>
          <p:nvPr/>
        </p:nvCxnSpPr>
        <p:spPr>
          <a:xfrm>
            <a:off x="0" y="4343401"/>
            <a:ext cx="914400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19304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643062"/>
            <a:ext cx="9144000" cy="4986338"/>
          </a:xfrm>
          <a:prstGeom prst="rect">
            <a:avLst/>
          </a:prstGeom>
        </p:spPr>
      </p:pic>
      <p:sp>
        <p:nvSpPr>
          <p:cNvPr id="3" name="Rectangle 2"/>
          <p:cNvSpPr/>
          <p:nvPr/>
        </p:nvSpPr>
        <p:spPr>
          <a:xfrm>
            <a:off x="0" y="0"/>
            <a:ext cx="9144000" cy="6858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500" dirty="0" smtClean="0">
                <a:latin typeface="Calibri Light" panose="020F0302020204030204" pitchFamily="34" charset="0"/>
              </a:rPr>
              <a:t>Hours at minimum </a:t>
            </a:r>
            <a:r>
              <a:rPr lang="en-US" sz="2500" dirty="0">
                <a:latin typeface="Calibri Light" panose="020F0302020204030204" pitchFamily="34" charset="0"/>
              </a:rPr>
              <a:t>w</a:t>
            </a:r>
            <a:r>
              <a:rPr lang="en-US" sz="2500" dirty="0" smtClean="0">
                <a:latin typeface="Calibri Light" panose="020F0302020204030204" pitchFamily="34" charset="0"/>
              </a:rPr>
              <a:t>age needed to pay for 500MB Mobile Data Plan </a:t>
            </a:r>
            <a:endParaRPr lang="en-US" sz="2500" dirty="0">
              <a:latin typeface="Calibri Light" panose="020F0302020204030204" pitchFamily="34" charset="0"/>
            </a:endParaRPr>
          </a:p>
        </p:txBody>
      </p:sp>
      <p:sp>
        <p:nvSpPr>
          <p:cNvPr id="4" name="Rectangle 3"/>
          <p:cNvSpPr/>
          <p:nvPr/>
        </p:nvSpPr>
        <p:spPr>
          <a:xfrm>
            <a:off x="4572000" y="6611779"/>
            <a:ext cx="4572000" cy="246221"/>
          </a:xfrm>
          <a:prstGeom prst="rect">
            <a:avLst/>
          </a:prstGeom>
        </p:spPr>
        <p:txBody>
          <a:bodyPr wrap="square">
            <a:spAutoFit/>
          </a:bodyPr>
          <a:lstStyle/>
          <a:p>
            <a:pPr algn="r"/>
            <a:r>
              <a:rPr lang="en-US" sz="1000" dirty="0"/>
              <a:t>http://time.com/3589909/internet-next-billion-mobile/</a:t>
            </a:r>
          </a:p>
        </p:txBody>
      </p:sp>
    </p:spTree>
    <p:extLst>
      <p:ext uri="{BB962C8B-B14F-4D97-AF65-F5344CB8AC3E}">
        <p14:creationId xmlns:p14="http://schemas.microsoft.com/office/powerpoint/2010/main" val="152289767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Magnetic Disk 3"/>
          <p:cNvSpPr/>
          <p:nvPr/>
        </p:nvSpPr>
        <p:spPr>
          <a:xfrm>
            <a:off x="5410200" y="4419600"/>
            <a:ext cx="914400" cy="2209800"/>
          </a:xfrm>
          <a:prstGeom prst="flowChartMagneticDisk">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Magnetic Disk 58"/>
          <p:cNvSpPr/>
          <p:nvPr/>
        </p:nvSpPr>
        <p:spPr>
          <a:xfrm>
            <a:off x="6629400" y="4419600"/>
            <a:ext cx="914400" cy="2209800"/>
          </a:xfrm>
          <a:prstGeom prst="flowChartMagneticDisk">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5715000" y="60960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Z2</a:t>
            </a:r>
            <a:endParaRPr lang="en-US" sz="1050" b="1" dirty="0">
              <a:solidFill>
                <a:schemeClr val="tx1"/>
              </a:solidFill>
            </a:endParaRPr>
          </a:p>
        </p:txBody>
      </p:sp>
      <p:sp>
        <p:nvSpPr>
          <p:cNvPr id="68" name="Cube 67"/>
          <p:cNvSpPr/>
          <p:nvPr/>
        </p:nvSpPr>
        <p:spPr>
          <a:xfrm>
            <a:off x="5715000" y="55626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Z1</a:t>
            </a:r>
            <a:endParaRPr lang="en-US" sz="1050" b="1" dirty="0">
              <a:solidFill>
                <a:schemeClr val="tx1"/>
              </a:solidFill>
            </a:endParaRPr>
          </a:p>
        </p:txBody>
      </p:sp>
      <p:sp>
        <p:nvSpPr>
          <p:cNvPr id="69" name="Cube 68"/>
          <p:cNvSpPr/>
          <p:nvPr/>
        </p:nvSpPr>
        <p:spPr>
          <a:xfrm>
            <a:off x="6934200" y="60960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G2</a:t>
            </a:r>
            <a:endParaRPr lang="en-US" sz="1050" b="1" dirty="0">
              <a:solidFill>
                <a:schemeClr val="tx1"/>
              </a:solidFill>
            </a:endParaRPr>
          </a:p>
        </p:txBody>
      </p:sp>
      <p:sp>
        <p:nvSpPr>
          <p:cNvPr id="70" name="Cube 69"/>
          <p:cNvSpPr/>
          <p:nvPr/>
        </p:nvSpPr>
        <p:spPr>
          <a:xfrm>
            <a:off x="6934200" y="55626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G1</a:t>
            </a:r>
            <a:endParaRPr lang="en-US" sz="1050" b="1" dirty="0">
              <a:solidFill>
                <a:schemeClr val="tx1"/>
              </a:solidFill>
            </a:endParaRPr>
          </a:p>
        </p:txBody>
      </p:sp>
      <p:graphicFrame>
        <p:nvGraphicFramePr>
          <p:cNvPr id="74" name="Table 73"/>
          <p:cNvGraphicFramePr>
            <a:graphicFrameLocks noGrp="1"/>
          </p:cNvGraphicFramePr>
          <p:nvPr>
            <p:extLst/>
          </p:nvPr>
        </p:nvGraphicFramePr>
        <p:xfrm>
          <a:off x="1676400" y="2895600"/>
          <a:ext cx="7162800" cy="1346200"/>
        </p:xfrm>
        <a:graphic>
          <a:graphicData uri="http://schemas.openxmlformats.org/drawingml/2006/table">
            <a:tbl>
              <a:tblPr firstRow="1" bandRow="1">
                <a:tableStyleId>{F5AB1C69-6EDB-4FF4-983F-18BD219EF322}</a:tableStyleId>
              </a:tblPr>
              <a:tblGrid>
                <a:gridCol w="1193800"/>
                <a:gridCol w="1193800"/>
                <a:gridCol w="1193800"/>
                <a:gridCol w="1193800"/>
                <a:gridCol w="1193800"/>
                <a:gridCol w="1193800"/>
              </a:tblGrid>
              <a:tr h="370840">
                <a:tc>
                  <a:txBody>
                    <a:bodyPr/>
                    <a:lstStyle/>
                    <a:p>
                      <a:r>
                        <a:rPr lang="en-US" sz="1300" dirty="0" smtClean="0"/>
                        <a:t>Name</a:t>
                      </a:r>
                      <a:endParaRPr lang="en-US" sz="1300" dirty="0"/>
                    </a:p>
                  </a:txBody>
                  <a:tcPr/>
                </a:tc>
                <a:tc>
                  <a:txBody>
                    <a:bodyPr/>
                    <a:lstStyle/>
                    <a:p>
                      <a:r>
                        <a:rPr lang="en-US" sz="1300" baseline="0" dirty="0" smtClean="0"/>
                        <a:t>SSN-UID</a:t>
                      </a:r>
                      <a:endParaRPr lang="en-US" sz="1300" dirty="0"/>
                    </a:p>
                  </a:txBody>
                  <a:tcPr/>
                </a:tc>
                <a:tc>
                  <a:txBody>
                    <a:bodyPr/>
                    <a:lstStyle/>
                    <a:p>
                      <a:r>
                        <a:rPr lang="en-US" sz="1300" dirty="0" smtClean="0"/>
                        <a:t>Street Address</a:t>
                      </a:r>
                      <a:endParaRPr lang="en-US" sz="1300" dirty="0"/>
                    </a:p>
                  </a:txBody>
                  <a:tcPr/>
                </a:tc>
                <a:tc>
                  <a:txBody>
                    <a:bodyPr/>
                    <a:lstStyle/>
                    <a:p>
                      <a:r>
                        <a:rPr lang="en-US" sz="1300" dirty="0" smtClean="0"/>
                        <a:t>Zip Code</a:t>
                      </a:r>
                      <a:endParaRPr lang="en-US" sz="1300" dirty="0"/>
                    </a:p>
                  </a:txBody>
                  <a:tcPr/>
                </a:tc>
                <a:tc>
                  <a:txBody>
                    <a:bodyPr/>
                    <a:lstStyle/>
                    <a:p>
                      <a:r>
                        <a:rPr lang="en-US" sz="1300" dirty="0" smtClean="0"/>
                        <a:t>Blood Glucose</a:t>
                      </a:r>
                      <a:endParaRPr lang="en-US" sz="1300" dirty="0"/>
                    </a:p>
                  </a:txBody>
                  <a:tcPr/>
                </a:tc>
                <a:tc>
                  <a:txBody>
                    <a:bodyPr/>
                    <a:lstStyle/>
                    <a:p>
                      <a:r>
                        <a:rPr lang="en-US" sz="1300" dirty="0" smtClean="0"/>
                        <a:t>Weight in kg</a:t>
                      </a:r>
                      <a:endParaRPr lang="en-US" sz="1300" dirty="0"/>
                    </a:p>
                  </a:txBody>
                  <a:tcPr/>
                </a:tc>
              </a:tr>
              <a:tr h="370840">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r>
                        <a:rPr lang="en-US" sz="1300" dirty="0" smtClean="0"/>
                        <a:t>02139</a:t>
                      </a:r>
                    </a:p>
                    <a:p>
                      <a:r>
                        <a:rPr lang="en-US" sz="1300" dirty="0" smtClean="0"/>
                        <a:t>Tag Z1</a:t>
                      </a:r>
                      <a:endParaRPr lang="en-US" sz="1300" dirty="0"/>
                    </a:p>
                  </a:txBody>
                  <a:tcPr/>
                </a:tc>
                <a:tc>
                  <a:txBody>
                    <a:bodyPr/>
                    <a:lstStyle/>
                    <a:p>
                      <a:r>
                        <a:rPr lang="en-US" sz="1300" dirty="0" smtClean="0"/>
                        <a:t>190</a:t>
                      </a:r>
                      <a:r>
                        <a:rPr lang="en-US" sz="1300" baseline="0" dirty="0" smtClean="0"/>
                        <a:t> </a:t>
                      </a:r>
                      <a:r>
                        <a:rPr lang="en-US" sz="1300" dirty="0" smtClean="0"/>
                        <a:t>mg/dl</a:t>
                      </a:r>
                    </a:p>
                    <a:p>
                      <a:r>
                        <a:rPr lang="en-US" sz="1300" dirty="0" smtClean="0"/>
                        <a:t>Tag G1</a:t>
                      </a:r>
                      <a:endParaRPr lang="en-US" sz="1300" dirty="0"/>
                    </a:p>
                  </a:txBody>
                  <a:tcPr/>
                </a:tc>
                <a:tc>
                  <a:txBody>
                    <a:bodyPr/>
                    <a:lstStyle/>
                    <a:p>
                      <a:r>
                        <a:rPr lang="en-US" sz="1300" dirty="0" smtClean="0"/>
                        <a:t>190</a:t>
                      </a:r>
                    </a:p>
                    <a:p>
                      <a:r>
                        <a:rPr lang="en-US" sz="1300" dirty="0" smtClean="0"/>
                        <a:t>Tag K1</a:t>
                      </a:r>
                      <a:endParaRPr lang="en-US" sz="1300" dirty="0"/>
                    </a:p>
                  </a:txBody>
                  <a:tcPr/>
                </a:tc>
              </a:tr>
              <a:tr h="370840">
                <a:tc>
                  <a:txBody>
                    <a:bodyPr/>
                    <a:lstStyle/>
                    <a:p>
                      <a:endParaRPr lang="en-US" sz="1300" dirty="0"/>
                    </a:p>
                  </a:txBody>
                  <a:tcPr/>
                </a:tc>
                <a:tc>
                  <a:txBody>
                    <a:bodyPr/>
                    <a:lstStyle/>
                    <a:p>
                      <a:endParaRPr lang="en-US" sz="1300" dirty="0"/>
                    </a:p>
                  </a:txBody>
                  <a:tcPr/>
                </a:tc>
                <a:tc>
                  <a:txBody>
                    <a:bodyPr/>
                    <a:lstStyle/>
                    <a:p>
                      <a:endParaRPr lang="en-US" sz="1300" dirty="0"/>
                    </a:p>
                  </a:txBody>
                  <a:tcPr/>
                </a:tc>
                <a:tc>
                  <a:txBody>
                    <a:bodyPr/>
                    <a:lstStyle/>
                    <a:p>
                      <a:r>
                        <a:rPr lang="en-US" sz="1300" dirty="0" smtClean="0"/>
                        <a:t>02138</a:t>
                      </a:r>
                    </a:p>
                    <a:p>
                      <a:r>
                        <a:rPr lang="en-US" sz="1300" dirty="0" smtClean="0"/>
                        <a:t>Tag Z2</a:t>
                      </a:r>
                      <a:endParaRPr lang="en-US" sz="1300" dirty="0"/>
                    </a:p>
                  </a:txBody>
                  <a:tcPr/>
                </a:tc>
                <a:tc>
                  <a:txBody>
                    <a:bodyPr/>
                    <a:lstStyle/>
                    <a:p>
                      <a:r>
                        <a:rPr lang="en-US" sz="1300" dirty="0" smtClean="0"/>
                        <a:t>109 mg/dl</a:t>
                      </a:r>
                    </a:p>
                    <a:p>
                      <a:r>
                        <a:rPr lang="en-US" sz="1300" dirty="0" smtClean="0"/>
                        <a:t>Tag G2</a:t>
                      </a:r>
                      <a:endParaRPr lang="en-US" sz="1300" dirty="0"/>
                    </a:p>
                  </a:txBody>
                  <a:tcPr/>
                </a:tc>
                <a:tc>
                  <a:txBody>
                    <a:bodyPr/>
                    <a:lstStyle/>
                    <a:p>
                      <a:r>
                        <a:rPr lang="en-US" sz="1300" dirty="0" smtClean="0"/>
                        <a:t>159</a:t>
                      </a:r>
                    </a:p>
                    <a:p>
                      <a:r>
                        <a:rPr lang="en-US" sz="1300" dirty="0" smtClean="0"/>
                        <a:t>Tag K2</a:t>
                      </a:r>
                      <a:endParaRPr lang="en-US" sz="1300" dirty="0"/>
                    </a:p>
                  </a:txBody>
                  <a:tcPr/>
                </a:tc>
              </a:tr>
            </a:tbl>
          </a:graphicData>
        </a:graphic>
      </p:graphicFrame>
      <p:sp>
        <p:nvSpPr>
          <p:cNvPr id="75" name="Flowchart: Magnetic Disk 74"/>
          <p:cNvSpPr/>
          <p:nvPr/>
        </p:nvSpPr>
        <p:spPr>
          <a:xfrm>
            <a:off x="7848600" y="4419600"/>
            <a:ext cx="914400" cy="2209800"/>
          </a:xfrm>
          <a:prstGeom prst="flowChartMagneticDisk">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Cube 77"/>
          <p:cNvSpPr/>
          <p:nvPr/>
        </p:nvSpPr>
        <p:spPr>
          <a:xfrm>
            <a:off x="8153400" y="60960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K</a:t>
            </a:r>
            <a:r>
              <a:rPr lang="en-US" sz="1050" b="1" dirty="0" smtClean="0">
                <a:solidFill>
                  <a:schemeClr val="tx1"/>
                </a:solidFill>
              </a:rPr>
              <a:t>2</a:t>
            </a:r>
            <a:endParaRPr lang="en-US" sz="1050" b="1" dirty="0">
              <a:solidFill>
                <a:schemeClr val="tx1"/>
              </a:solidFill>
            </a:endParaRPr>
          </a:p>
        </p:txBody>
      </p:sp>
      <p:sp>
        <p:nvSpPr>
          <p:cNvPr id="79" name="Cube 78"/>
          <p:cNvSpPr/>
          <p:nvPr/>
        </p:nvSpPr>
        <p:spPr>
          <a:xfrm>
            <a:off x="8153400" y="55626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K</a:t>
            </a:r>
            <a:r>
              <a:rPr lang="en-US" sz="1000" b="1" dirty="0" smtClean="0">
                <a:solidFill>
                  <a:schemeClr val="tx1"/>
                </a:solidFill>
              </a:rPr>
              <a:t>1</a:t>
            </a:r>
            <a:endParaRPr lang="en-US" sz="1000" b="1" dirty="0">
              <a:solidFill>
                <a:schemeClr val="tx1"/>
              </a:solidFill>
            </a:endParaRPr>
          </a:p>
        </p:txBody>
      </p:sp>
      <p:sp>
        <p:nvSpPr>
          <p:cNvPr id="17" name="Rectangle 2"/>
          <p:cNvSpPr txBox="1">
            <a:spLocks noChangeArrowheads="1"/>
          </p:cNvSpPr>
          <p:nvPr/>
        </p:nvSpPr>
        <p:spPr>
          <a:xfrm>
            <a:off x="0" y="0"/>
            <a:ext cx="9144000" cy="533399"/>
          </a:xfrm>
          <a:prstGeom prst="rect">
            <a:avLst/>
          </a:prstGeom>
        </p:spPr>
        <p:style>
          <a:lnRef idx="0">
            <a:schemeClr val="accent2"/>
          </a:lnRef>
          <a:fillRef idx="3">
            <a:schemeClr val="accent2"/>
          </a:fillRef>
          <a:effectRef idx="3">
            <a:schemeClr val="accent2"/>
          </a:effectRef>
          <a:fontRef idx="minor">
            <a:schemeClr val="lt1"/>
          </a:fontRef>
        </p:style>
        <p:txBody>
          <a:bodyPr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400" b="1" dirty="0" smtClean="0">
                <a:latin typeface="+mj-lt"/>
              </a:rPr>
              <a:t>Same Data </a:t>
            </a:r>
            <a:r>
              <a:rPr lang="en-US" sz="2400" b="1" dirty="0" smtClean="0">
                <a:latin typeface="Calibri"/>
              </a:rPr>
              <a:t>← </a:t>
            </a:r>
            <a:r>
              <a:rPr lang="en-US" sz="2400" b="1" dirty="0" smtClean="0">
                <a:latin typeface="+mj-lt"/>
              </a:rPr>
              <a:t>Different Questions → Extracting Information from DID </a:t>
            </a:r>
          </a:p>
        </p:txBody>
      </p:sp>
      <p:grpSp>
        <p:nvGrpSpPr>
          <p:cNvPr id="6" name="Group 5"/>
          <p:cNvGrpSpPr/>
          <p:nvPr/>
        </p:nvGrpSpPr>
        <p:grpSpPr>
          <a:xfrm>
            <a:off x="76200" y="838200"/>
            <a:ext cx="1524000" cy="1524000"/>
            <a:chOff x="304800" y="838200"/>
            <a:chExt cx="2133600" cy="1524000"/>
          </a:xfrm>
        </p:grpSpPr>
        <p:sp>
          <p:nvSpPr>
            <p:cNvPr id="2" name="Rectangle 1"/>
            <p:cNvSpPr/>
            <p:nvPr/>
          </p:nvSpPr>
          <p:spPr>
            <a:xfrm>
              <a:off x="304800" y="838200"/>
              <a:ext cx="2133600" cy="457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r"/>
              <a:r>
                <a:rPr lang="en-US" sz="1600" dirty="0" err="1" smtClean="0"/>
                <a:t>Epedimiologists</a:t>
              </a:r>
              <a:endParaRPr lang="en-US" sz="1600" dirty="0"/>
            </a:p>
          </p:txBody>
        </p:sp>
        <p:sp>
          <p:nvSpPr>
            <p:cNvPr id="19" name="Rectangle 18"/>
            <p:cNvSpPr/>
            <p:nvPr/>
          </p:nvSpPr>
          <p:spPr>
            <a:xfrm>
              <a:off x="304800" y="1371600"/>
              <a:ext cx="2133600" cy="457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r"/>
              <a:r>
                <a:rPr lang="en-US" sz="1600" dirty="0" smtClean="0"/>
                <a:t>Economists</a:t>
              </a:r>
              <a:endParaRPr lang="en-US" sz="1600" dirty="0"/>
            </a:p>
          </p:txBody>
        </p:sp>
        <p:sp>
          <p:nvSpPr>
            <p:cNvPr id="20" name="Rectangle 19"/>
            <p:cNvSpPr/>
            <p:nvPr/>
          </p:nvSpPr>
          <p:spPr>
            <a:xfrm>
              <a:off x="304800" y="1905000"/>
              <a:ext cx="2133600" cy="457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r"/>
              <a:r>
                <a:rPr lang="en-US" sz="1600" dirty="0" smtClean="0"/>
                <a:t>Physician</a:t>
              </a:r>
              <a:endParaRPr lang="en-US" sz="1600" dirty="0"/>
            </a:p>
          </p:txBody>
        </p:sp>
      </p:grpSp>
      <p:sp>
        <p:nvSpPr>
          <p:cNvPr id="9" name="TextBox 8"/>
          <p:cNvSpPr txBox="1"/>
          <p:nvPr/>
        </p:nvSpPr>
        <p:spPr>
          <a:xfrm>
            <a:off x="2667000" y="926068"/>
            <a:ext cx="5650136" cy="369332"/>
          </a:xfrm>
          <a:prstGeom prst="rect">
            <a:avLst/>
          </a:prstGeom>
          <a:noFill/>
        </p:spPr>
        <p:txBody>
          <a:bodyPr wrap="none" rtlCol="0">
            <a:spAutoFit/>
          </a:bodyPr>
          <a:lstStyle/>
          <a:p>
            <a:r>
              <a:rPr lang="en-US" i="1" dirty="0" smtClean="0"/>
              <a:t>What is the distribution of potential diabetics by zip code?</a:t>
            </a:r>
            <a:endParaRPr lang="en-US" i="1" dirty="0"/>
          </a:p>
        </p:txBody>
      </p:sp>
      <p:sp>
        <p:nvSpPr>
          <p:cNvPr id="23" name="TextBox 22"/>
          <p:cNvSpPr txBox="1"/>
          <p:nvPr/>
        </p:nvSpPr>
        <p:spPr>
          <a:xfrm>
            <a:off x="2667000" y="1459468"/>
            <a:ext cx="6179256" cy="369332"/>
          </a:xfrm>
          <a:prstGeom prst="rect">
            <a:avLst/>
          </a:prstGeom>
          <a:noFill/>
        </p:spPr>
        <p:txBody>
          <a:bodyPr wrap="none" rtlCol="0">
            <a:spAutoFit/>
          </a:bodyPr>
          <a:lstStyle/>
          <a:p>
            <a:r>
              <a:rPr lang="en-US" i="1" dirty="0" smtClean="0"/>
              <a:t>Is there a relationship between per capita income and body fat?</a:t>
            </a:r>
            <a:endParaRPr lang="en-US" i="1" dirty="0"/>
          </a:p>
        </p:txBody>
      </p:sp>
      <p:sp>
        <p:nvSpPr>
          <p:cNvPr id="24" name="TextBox 23"/>
          <p:cNvSpPr txBox="1"/>
          <p:nvPr/>
        </p:nvSpPr>
        <p:spPr>
          <a:xfrm>
            <a:off x="2667000" y="1992868"/>
            <a:ext cx="6270691" cy="369332"/>
          </a:xfrm>
          <a:prstGeom prst="rect">
            <a:avLst/>
          </a:prstGeom>
          <a:noFill/>
        </p:spPr>
        <p:txBody>
          <a:bodyPr wrap="none" rtlCol="0">
            <a:spAutoFit/>
          </a:bodyPr>
          <a:lstStyle/>
          <a:p>
            <a:r>
              <a:rPr lang="en-US" i="1" dirty="0" smtClean="0"/>
              <a:t>Can we correlate high blood glucose with increased body weight?</a:t>
            </a:r>
            <a:endParaRPr lang="en-US" i="1" dirty="0"/>
          </a:p>
        </p:txBody>
      </p:sp>
      <p:sp>
        <p:nvSpPr>
          <p:cNvPr id="25" name="TextBox 24"/>
          <p:cNvSpPr txBox="1"/>
          <p:nvPr/>
        </p:nvSpPr>
        <p:spPr>
          <a:xfrm>
            <a:off x="0" y="6553200"/>
            <a:ext cx="4348755" cy="276999"/>
          </a:xfrm>
          <a:prstGeom prst="rect">
            <a:avLst/>
          </a:prstGeom>
          <a:noFill/>
        </p:spPr>
        <p:txBody>
          <a:bodyPr wrap="none" rtlCol="0">
            <a:spAutoFit/>
          </a:bodyPr>
          <a:lstStyle/>
          <a:p>
            <a:r>
              <a:rPr lang="en-US" sz="1200" i="1" dirty="0" smtClean="0">
                <a:solidFill>
                  <a:schemeClr val="bg1">
                    <a:lumMod val="50000"/>
                  </a:schemeClr>
                </a:solidFill>
              </a:rPr>
              <a:t>This is a suggestion by the author. Not a proven concept in practice.</a:t>
            </a:r>
            <a:endParaRPr lang="en-US" sz="1200" i="1" dirty="0">
              <a:solidFill>
                <a:schemeClr val="bg1">
                  <a:lumMod val="50000"/>
                </a:schemeClr>
              </a:solidFill>
            </a:endParaRPr>
          </a:p>
        </p:txBody>
      </p:sp>
    </p:spTree>
    <p:extLst>
      <p:ext uri="{BB962C8B-B14F-4D97-AF65-F5344CB8AC3E}">
        <p14:creationId xmlns:p14="http://schemas.microsoft.com/office/powerpoint/2010/main" val="53747110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ord 1"/>
          <p:cNvSpPr/>
          <p:nvPr/>
        </p:nvSpPr>
        <p:spPr>
          <a:xfrm rot="17548866">
            <a:off x="3929176" y="-722276"/>
            <a:ext cx="5025873" cy="4922899"/>
          </a:xfrm>
          <a:prstGeom prst="chord">
            <a:avLst>
              <a:gd name="adj1" fmla="val 2700000"/>
              <a:gd name="adj2" fmla="val 16183444"/>
            </a:avLst>
          </a:prstGeom>
          <a:solidFill>
            <a:schemeClr val="bg1">
              <a:lumMod val="8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3" name="Cube 2"/>
          <p:cNvSpPr/>
          <p:nvPr/>
        </p:nvSpPr>
        <p:spPr>
          <a:xfrm>
            <a:off x="6248400" y="36576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A</a:t>
            </a:r>
            <a:r>
              <a:rPr lang="en-US" sz="1050" b="1" dirty="0" smtClean="0">
                <a:solidFill>
                  <a:schemeClr val="tx1"/>
                </a:solidFill>
              </a:rPr>
              <a:t>1</a:t>
            </a:r>
            <a:endParaRPr lang="en-US" sz="1050" b="1" dirty="0">
              <a:solidFill>
                <a:schemeClr val="tx1"/>
              </a:solidFill>
            </a:endParaRPr>
          </a:p>
        </p:txBody>
      </p:sp>
      <p:sp>
        <p:nvSpPr>
          <p:cNvPr id="4" name="Cube 3"/>
          <p:cNvSpPr/>
          <p:nvPr/>
        </p:nvSpPr>
        <p:spPr>
          <a:xfrm>
            <a:off x="6477000" y="9144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N</a:t>
            </a:r>
            <a:r>
              <a:rPr lang="en-US" sz="1050" b="1" dirty="0" smtClean="0">
                <a:solidFill>
                  <a:schemeClr val="tx1"/>
                </a:solidFill>
              </a:rPr>
              <a:t>1</a:t>
            </a:r>
            <a:endParaRPr lang="en-US" sz="1050" b="1" dirty="0">
              <a:solidFill>
                <a:schemeClr val="tx1"/>
              </a:solidFill>
            </a:endParaRPr>
          </a:p>
        </p:txBody>
      </p:sp>
      <p:sp>
        <p:nvSpPr>
          <p:cNvPr id="5" name="Cube 4"/>
          <p:cNvSpPr/>
          <p:nvPr/>
        </p:nvSpPr>
        <p:spPr>
          <a:xfrm>
            <a:off x="4876800" y="10668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A</a:t>
            </a:r>
            <a:r>
              <a:rPr lang="en-US" sz="1050" b="1" dirty="0">
                <a:solidFill>
                  <a:schemeClr val="tx1"/>
                </a:solidFill>
              </a:rPr>
              <a:t>2</a:t>
            </a:r>
          </a:p>
        </p:txBody>
      </p:sp>
      <p:sp>
        <p:nvSpPr>
          <p:cNvPr id="6" name="Cube 5"/>
          <p:cNvSpPr/>
          <p:nvPr/>
        </p:nvSpPr>
        <p:spPr>
          <a:xfrm>
            <a:off x="5181600" y="23622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Z2</a:t>
            </a:r>
            <a:endParaRPr lang="en-US" sz="1050" b="1" dirty="0">
              <a:solidFill>
                <a:schemeClr val="tx1"/>
              </a:solidFill>
            </a:endParaRPr>
          </a:p>
        </p:txBody>
      </p:sp>
      <p:sp>
        <p:nvSpPr>
          <p:cNvPr id="7" name="Cube 6"/>
          <p:cNvSpPr/>
          <p:nvPr/>
        </p:nvSpPr>
        <p:spPr>
          <a:xfrm>
            <a:off x="4267200" y="18288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Z1</a:t>
            </a:r>
            <a:endParaRPr lang="en-US" sz="1050" b="1" dirty="0">
              <a:solidFill>
                <a:schemeClr val="tx1"/>
              </a:solidFill>
            </a:endParaRPr>
          </a:p>
        </p:txBody>
      </p:sp>
      <p:sp>
        <p:nvSpPr>
          <p:cNvPr id="8" name="Cube 7"/>
          <p:cNvSpPr/>
          <p:nvPr/>
        </p:nvSpPr>
        <p:spPr>
          <a:xfrm>
            <a:off x="6400800" y="23622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G2</a:t>
            </a:r>
            <a:endParaRPr lang="en-US" sz="1050" b="1" dirty="0">
              <a:solidFill>
                <a:schemeClr val="tx1"/>
              </a:solidFill>
            </a:endParaRPr>
          </a:p>
        </p:txBody>
      </p:sp>
      <p:sp>
        <p:nvSpPr>
          <p:cNvPr id="9" name="Cube 8"/>
          <p:cNvSpPr/>
          <p:nvPr/>
        </p:nvSpPr>
        <p:spPr>
          <a:xfrm>
            <a:off x="8305800" y="10668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G1</a:t>
            </a:r>
            <a:endParaRPr lang="en-US" sz="1050" b="1" dirty="0">
              <a:solidFill>
                <a:schemeClr val="tx1"/>
              </a:solidFill>
            </a:endParaRPr>
          </a:p>
        </p:txBody>
      </p:sp>
      <p:sp>
        <p:nvSpPr>
          <p:cNvPr id="10" name="Cube 9"/>
          <p:cNvSpPr/>
          <p:nvPr/>
        </p:nvSpPr>
        <p:spPr>
          <a:xfrm>
            <a:off x="7620000" y="23622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S1</a:t>
            </a:r>
            <a:endParaRPr lang="en-US" sz="1050" b="1" dirty="0">
              <a:solidFill>
                <a:schemeClr val="tx1"/>
              </a:solidFill>
            </a:endParaRPr>
          </a:p>
        </p:txBody>
      </p:sp>
      <p:sp>
        <p:nvSpPr>
          <p:cNvPr id="11" name="Cube 10"/>
          <p:cNvSpPr/>
          <p:nvPr/>
        </p:nvSpPr>
        <p:spPr>
          <a:xfrm>
            <a:off x="5334000" y="32766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K</a:t>
            </a:r>
            <a:r>
              <a:rPr lang="en-US" sz="1000" b="1" dirty="0" smtClean="0">
                <a:solidFill>
                  <a:schemeClr val="tx1"/>
                </a:solidFill>
              </a:rPr>
              <a:t>1</a:t>
            </a:r>
            <a:endParaRPr lang="en-US" sz="1000" b="1" dirty="0">
              <a:solidFill>
                <a:schemeClr val="tx1"/>
              </a:solidFill>
            </a:endParaRPr>
          </a:p>
        </p:txBody>
      </p:sp>
      <p:sp>
        <p:nvSpPr>
          <p:cNvPr id="12" name="Cube 11"/>
          <p:cNvSpPr/>
          <p:nvPr/>
        </p:nvSpPr>
        <p:spPr>
          <a:xfrm>
            <a:off x="6629400" y="30480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N</a:t>
            </a:r>
            <a:r>
              <a:rPr lang="en-US" sz="1050" b="1" dirty="0">
                <a:solidFill>
                  <a:schemeClr val="tx1"/>
                </a:solidFill>
              </a:rPr>
              <a:t>2</a:t>
            </a:r>
          </a:p>
        </p:txBody>
      </p:sp>
      <p:sp>
        <p:nvSpPr>
          <p:cNvPr id="13" name="Rectangle 2"/>
          <p:cNvSpPr txBox="1">
            <a:spLocks noChangeArrowheads="1"/>
          </p:cNvSpPr>
          <p:nvPr/>
        </p:nvSpPr>
        <p:spPr>
          <a:xfrm>
            <a:off x="0" y="0"/>
            <a:ext cx="9144000" cy="495300"/>
          </a:xfrm>
          <a:prstGeom prst="rect">
            <a:avLst/>
          </a:prstGeom>
        </p:spPr>
        <p:style>
          <a:lnRef idx="0">
            <a:schemeClr val="accent2"/>
          </a:lnRef>
          <a:fillRef idx="3">
            <a:schemeClr val="accent2"/>
          </a:fillRef>
          <a:effectRef idx="3">
            <a:schemeClr val="accent2"/>
          </a:effectRef>
          <a:fontRef idx="minor">
            <a:schemeClr val="lt1"/>
          </a:fontRef>
        </p:style>
        <p:txBody>
          <a:bodyPr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800" b="1" dirty="0" smtClean="0"/>
              <a:t>Secured Data &lt;&gt; Re-association of De-Identified Data (DID)  </a:t>
            </a:r>
          </a:p>
        </p:txBody>
      </p:sp>
      <p:sp>
        <p:nvSpPr>
          <p:cNvPr id="14" name="Rectangle 2"/>
          <p:cNvSpPr txBox="1">
            <a:spLocks noChangeArrowheads="1"/>
          </p:cNvSpPr>
          <p:nvPr/>
        </p:nvSpPr>
        <p:spPr>
          <a:xfrm>
            <a:off x="0" y="6362700"/>
            <a:ext cx="9144000" cy="495300"/>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600" dirty="0" smtClean="0"/>
              <a:t>Re-stitch De-Identified Data - create Secure Sequencing Code (SSC)  </a:t>
            </a:r>
          </a:p>
        </p:txBody>
      </p:sp>
      <p:pic>
        <p:nvPicPr>
          <p:cNvPr id="27650" name="Picture 2" descr="http://www.intel.com/content/dam/www/public/us/en/videos/demos/10-gbe-hadoop-demo.mp4.rendition.cq5dam.thumbnail.576.3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2743200" cy="15430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76200" y="609600"/>
            <a:ext cx="2895600" cy="228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smtClean="0">
                <a:solidFill>
                  <a:schemeClr val="tx1"/>
                </a:solidFill>
              </a:rPr>
              <a:t>Re-sequence DID </a:t>
            </a:r>
            <a:r>
              <a:rPr lang="en-US" sz="1100" dirty="0" smtClean="0">
                <a:solidFill>
                  <a:schemeClr val="tx1"/>
                </a:solidFill>
                <a:latin typeface="Calibri"/>
              </a:rPr>
              <a:t>→ </a:t>
            </a:r>
            <a:r>
              <a:rPr lang="en-US" sz="1100" dirty="0" smtClean="0">
                <a:solidFill>
                  <a:schemeClr val="tx1"/>
                </a:solidFill>
              </a:rPr>
              <a:t>HADOOP-</a:t>
            </a:r>
            <a:r>
              <a:rPr lang="en-US" sz="1100" dirty="0" err="1" smtClean="0">
                <a:solidFill>
                  <a:schemeClr val="tx1"/>
                </a:solidFill>
              </a:rPr>
              <a:t>esque</a:t>
            </a:r>
            <a:r>
              <a:rPr lang="en-US" sz="1100" dirty="0" smtClean="0">
                <a:solidFill>
                  <a:schemeClr val="tx1"/>
                </a:solidFill>
              </a:rPr>
              <a:t> concept ?</a:t>
            </a:r>
            <a:endParaRPr lang="en-US" sz="1100" dirty="0">
              <a:solidFill>
                <a:schemeClr val="tx1"/>
              </a:solidFill>
            </a:endParaRPr>
          </a:p>
        </p:txBody>
      </p:sp>
      <p:sp>
        <p:nvSpPr>
          <p:cNvPr id="18" name="Cube 17"/>
          <p:cNvSpPr/>
          <p:nvPr/>
        </p:nvSpPr>
        <p:spPr>
          <a:xfrm>
            <a:off x="5562600" y="16002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S</a:t>
            </a:r>
            <a:r>
              <a:rPr lang="en-US" sz="1050" b="1" dirty="0" smtClean="0">
                <a:solidFill>
                  <a:schemeClr val="tx1"/>
                </a:solidFill>
              </a:rPr>
              <a:t>2</a:t>
            </a:r>
            <a:endParaRPr lang="en-US" sz="1050" b="1" dirty="0">
              <a:solidFill>
                <a:schemeClr val="tx1"/>
              </a:solidFill>
            </a:endParaRPr>
          </a:p>
        </p:txBody>
      </p:sp>
      <p:sp>
        <p:nvSpPr>
          <p:cNvPr id="19" name="Cube 18"/>
          <p:cNvSpPr/>
          <p:nvPr/>
        </p:nvSpPr>
        <p:spPr>
          <a:xfrm>
            <a:off x="7162800" y="1600200"/>
            <a:ext cx="457200" cy="457200"/>
          </a:xfrm>
          <a:prstGeom prst="cub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smtClean="0">
                <a:solidFill>
                  <a:schemeClr val="tx1"/>
                </a:solidFill>
              </a:rPr>
              <a:t>K2</a:t>
            </a:r>
            <a:endParaRPr lang="en-US" sz="1050" b="1" dirty="0">
              <a:solidFill>
                <a:schemeClr val="tx1"/>
              </a:solidFill>
            </a:endParaRPr>
          </a:p>
        </p:txBody>
      </p:sp>
      <p:cxnSp>
        <p:nvCxnSpPr>
          <p:cNvPr id="20" name="Curved Connector 19"/>
          <p:cNvCxnSpPr/>
          <p:nvPr/>
        </p:nvCxnSpPr>
        <p:spPr>
          <a:xfrm>
            <a:off x="914400" y="2247900"/>
            <a:ext cx="2971800" cy="876300"/>
          </a:xfrm>
          <a:prstGeom prst="curvedConnector3">
            <a:avLst/>
          </a:prstGeom>
          <a:ln w="28575">
            <a:solidFill>
              <a:schemeClr val="bg1">
                <a:lumMod val="85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5" name="Table 24"/>
          <p:cNvGraphicFramePr>
            <a:graphicFrameLocks noGrp="1"/>
          </p:cNvGraphicFramePr>
          <p:nvPr>
            <p:extLst/>
          </p:nvPr>
        </p:nvGraphicFramePr>
        <p:xfrm>
          <a:off x="990600" y="4572000"/>
          <a:ext cx="7162800" cy="1346200"/>
        </p:xfrm>
        <a:graphic>
          <a:graphicData uri="http://schemas.openxmlformats.org/drawingml/2006/table">
            <a:tbl>
              <a:tblPr firstRow="1" bandRow="1">
                <a:tableStyleId>{21E4AEA4-8DFA-4A89-87EB-49C32662AFE0}</a:tableStyleId>
              </a:tblPr>
              <a:tblGrid>
                <a:gridCol w="1193800"/>
                <a:gridCol w="1193800"/>
                <a:gridCol w="1193800"/>
                <a:gridCol w="1193800"/>
                <a:gridCol w="1193800"/>
                <a:gridCol w="1193800"/>
              </a:tblGrid>
              <a:tr h="370840">
                <a:tc>
                  <a:txBody>
                    <a:bodyPr/>
                    <a:lstStyle/>
                    <a:p>
                      <a:r>
                        <a:rPr lang="en-US" sz="1300" dirty="0" smtClean="0"/>
                        <a:t>Name</a:t>
                      </a:r>
                      <a:endParaRPr lang="en-US" sz="1300" dirty="0"/>
                    </a:p>
                  </a:txBody>
                  <a:tcPr/>
                </a:tc>
                <a:tc>
                  <a:txBody>
                    <a:bodyPr/>
                    <a:lstStyle/>
                    <a:p>
                      <a:r>
                        <a:rPr lang="en-US" sz="1300" baseline="0" dirty="0" smtClean="0"/>
                        <a:t>SSN-UID</a:t>
                      </a:r>
                      <a:endParaRPr lang="en-US" sz="1300" dirty="0"/>
                    </a:p>
                  </a:txBody>
                  <a:tcPr/>
                </a:tc>
                <a:tc>
                  <a:txBody>
                    <a:bodyPr/>
                    <a:lstStyle/>
                    <a:p>
                      <a:r>
                        <a:rPr lang="en-US" sz="1300" dirty="0" smtClean="0"/>
                        <a:t>Street Address</a:t>
                      </a:r>
                      <a:endParaRPr lang="en-US" sz="1300" dirty="0"/>
                    </a:p>
                  </a:txBody>
                  <a:tcPr/>
                </a:tc>
                <a:tc>
                  <a:txBody>
                    <a:bodyPr/>
                    <a:lstStyle/>
                    <a:p>
                      <a:r>
                        <a:rPr lang="en-US" sz="1300" dirty="0" smtClean="0"/>
                        <a:t>Zip Code</a:t>
                      </a:r>
                      <a:endParaRPr lang="en-US" sz="1300" dirty="0"/>
                    </a:p>
                  </a:txBody>
                  <a:tcPr/>
                </a:tc>
                <a:tc>
                  <a:txBody>
                    <a:bodyPr/>
                    <a:lstStyle/>
                    <a:p>
                      <a:r>
                        <a:rPr lang="en-US" sz="1300" dirty="0" smtClean="0"/>
                        <a:t>Blood Glucose</a:t>
                      </a:r>
                      <a:endParaRPr lang="en-US" sz="1300" dirty="0"/>
                    </a:p>
                  </a:txBody>
                  <a:tcPr/>
                </a:tc>
                <a:tc>
                  <a:txBody>
                    <a:bodyPr/>
                    <a:lstStyle/>
                    <a:p>
                      <a:r>
                        <a:rPr lang="en-US" sz="1300" dirty="0" smtClean="0"/>
                        <a:t>Weight in kg</a:t>
                      </a:r>
                      <a:endParaRPr lang="en-US" sz="1300" dirty="0"/>
                    </a:p>
                  </a:txBody>
                  <a:tcPr/>
                </a:tc>
              </a:tr>
              <a:tr h="370840">
                <a:tc>
                  <a:txBody>
                    <a:bodyPr/>
                    <a:lstStyle/>
                    <a:p>
                      <a:r>
                        <a:rPr lang="en-US" sz="1300" dirty="0" smtClean="0"/>
                        <a:t>Jane Does</a:t>
                      </a:r>
                    </a:p>
                    <a:p>
                      <a:r>
                        <a:rPr lang="en-US" sz="1300" dirty="0" smtClean="0"/>
                        <a:t>Tag</a:t>
                      </a:r>
                      <a:r>
                        <a:rPr lang="en-US" sz="1300" baseline="0" dirty="0" smtClean="0"/>
                        <a:t> N1</a:t>
                      </a:r>
                      <a:endParaRPr lang="en-US" sz="1300" dirty="0"/>
                    </a:p>
                  </a:txBody>
                  <a:tcPr/>
                </a:tc>
                <a:tc>
                  <a:txBody>
                    <a:bodyPr/>
                    <a:lstStyle/>
                    <a:p>
                      <a:r>
                        <a:rPr lang="en-US" sz="1300" dirty="0" smtClean="0"/>
                        <a:t>123-45-6789</a:t>
                      </a:r>
                    </a:p>
                    <a:p>
                      <a:r>
                        <a:rPr lang="en-US" sz="1300" dirty="0" smtClean="0"/>
                        <a:t>Tag S1</a:t>
                      </a:r>
                      <a:endParaRPr lang="en-US" sz="1300" dirty="0"/>
                    </a:p>
                  </a:txBody>
                  <a:tcPr/>
                </a:tc>
                <a:tc>
                  <a:txBody>
                    <a:bodyPr/>
                    <a:lstStyle/>
                    <a:p>
                      <a:r>
                        <a:rPr lang="en-US" sz="1300" dirty="0" smtClean="0"/>
                        <a:t>77 Mass Ave</a:t>
                      </a:r>
                    </a:p>
                    <a:p>
                      <a:r>
                        <a:rPr lang="en-US" sz="1300" dirty="0" smtClean="0"/>
                        <a:t>Tag</a:t>
                      </a:r>
                      <a:r>
                        <a:rPr lang="en-US" sz="1300" baseline="0" dirty="0" smtClean="0"/>
                        <a:t> A1</a:t>
                      </a:r>
                      <a:endParaRPr lang="en-US" sz="1300" dirty="0"/>
                    </a:p>
                  </a:txBody>
                  <a:tcPr/>
                </a:tc>
                <a:tc>
                  <a:txBody>
                    <a:bodyPr/>
                    <a:lstStyle/>
                    <a:p>
                      <a:r>
                        <a:rPr lang="en-US" sz="1300" dirty="0" smtClean="0"/>
                        <a:t>02139</a:t>
                      </a:r>
                    </a:p>
                    <a:p>
                      <a:r>
                        <a:rPr lang="en-US" sz="1300" dirty="0" smtClean="0"/>
                        <a:t>Tag Z1</a:t>
                      </a:r>
                      <a:endParaRPr lang="en-US" sz="1300" dirty="0"/>
                    </a:p>
                  </a:txBody>
                  <a:tcPr/>
                </a:tc>
                <a:tc>
                  <a:txBody>
                    <a:bodyPr/>
                    <a:lstStyle/>
                    <a:p>
                      <a:r>
                        <a:rPr lang="en-US" sz="1300" dirty="0" smtClean="0"/>
                        <a:t>190</a:t>
                      </a:r>
                      <a:r>
                        <a:rPr lang="en-US" sz="1300" baseline="0" dirty="0" smtClean="0"/>
                        <a:t> </a:t>
                      </a:r>
                      <a:r>
                        <a:rPr lang="en-US" sz="1300" dirty="0" smtClean="0"/>
                        <a:t>mg/dl</a:t>
                      </a:r>
                    </a:p>
                    <a:p>
                      <a:r>
                        <a:rPr lang="en-US" sz="1300" dirty="0" smtClean="0"/>
                        <a:t>Tag G1</a:t>
                      </a:r>
                      <a:endParaRPr lang="en-US" sz="1300" dirty="0"/>
                    </a:p>
                  </a:txBody>
                  <a:tcPr/>
                </a:tc>
                <a:tc>
                  <a:txBody>
                    <a:bodyPr/>
                    <a:lstStyle/>
                    <a:p>
                      <a:r>
                        <a:rPr lang="en-US" sz="1300" dirty="0" smtClean="0"/>
                        <a:t>190</a:t>
                      </a:r>
                    </a:p>
                    <a:p>
                      <a:r>
                        <a:rPr lang="en-US" sz="1300" dirty="0" smtClean="0"/>
                        <a:t>Tag K1</a:t>
                      </a:r>
                      <a:endParaRPr lang="en-US" sz="1300" dirty="0"/>
                    </a:p>
                  </a:txBody>
                  <a:tcPr/>
                </a:tc>
              </a:tr>
              <a:tr h="370840">
                <a:tc>
                  <a:txBody>
                    <a:bodyPr/>
                    <a:lstStyle/>
                    <a:p>
                      <a:r>
                        <a:rPr lang="en-US" sz="1300" dirty="0" smtClean="0"/>
                        <a:t>John</a:t>
                      </a:r>
                      <a:r>
                        <a:rPr lang="en-US" sz="1300" baseline="0" dirty="0" smtClean="0"/>
                        <a:t> </a:t>
                      </a:r>
                      <a:r>
                        <a:rPr lang="en-US" sz="1300" dirty="0" smtClean="0"/>
                        <a:t>Does-Not</a:t>
                      </a:r>
                    </a:p>
                    <a:p>
                      <a:r>
                        <a:rPr lang="en-US" sz="1300" dirty="0" smtClean="0"/>
                        <a:t>Tag</a:t>
                      </a:r>
                      <a:r>
                        <a:rPr lang="en-US" sz="1300" baseline="0" dirty="0" smtClean="0"/>
                        <a:t> N2</a:t>
                      </a:r>
                      <a:endParaRPr lang="en-US" sz="1300" dirty="0"/>
                    </a:p>
                  </a:txBody>
                  <a:tcPr/>
                </a:tc>
                <a:tc>
                  <a:txBody>
                    <a:bodyPr/>
                    <a:lstStyle/>
                    <a:p>
                      <a:r>
                        <a:rPr lang="en-US" sz="1300" dirty="0" smtClean="0"/>
                        <a:t>123-45-6790</a:t>
                      </a:r>
                    </a:p>
                    <a:p>
                      <a:r>
                        <a:rPr lang="en-US" sz="1300" dirty="0" smtClean="0"/>
                        <a:t>Tag S2</a:t>
                      </a:r>
                      <a:endParaRPr lang="en-US" sz="1300" dirty="0"/>
                    </a:p>
                  </a:txBody>
                  <a:tcPr/>
                </a:tc>
                <a:tc>
                  <a:txBody>
                    <a:bodyPr/>
                    <a:lstStyle/>
                    <a:p>
                      <a:r>
                        <a:rPr lang="en-US" sz="1300" dirty="0" smtClean="0"/>
                        <a:t>86</a:t>
                      </a:r>
                      <a:r>
                        <a:rPr lang="en-US" sz="1300" baseline="0" dirty="0" smtClean="0"/>
                        <a:t> Brattle St</a:t>
                      </a:r>
                      <a:endParaRPr lang="en-US" sz="1300" dirty="0" smtClean="0"/>
                    </a:p>
                    <a:p>
                      <a:r>
                        <a:rPr lang="en-US" sz="1300" dirty="0" smtClean="0"/>
                        <a:t>Tag</a:t>
                      </a:r>
                      <a:r>
                        <a:rPr lang="en-US" sz="1300" baseline="0" dirty="0" smtClean="0"/>
                        <a:t> A2</a:t>
                      </a:r>
                      <a:endParaRPr lang="en-US" sz="1300" dirty="0"/>
                    </a:p>
                  </a:txBody>
                  <a:tcPr/>
                </a:tc>
                <a:tc>
                  <a:txBody>
                    <a:bodyPr/>
                    <a:lstStyle/>
                    <a:p>
                      <a:r>
                        <a:rPr lang="en-US" sz="1300" dirty="0" smtClean="0"/>
                        <a:t>02138</a:t>
                      </a:r>
                    </a:p>
                    <a:p>
                      <a:r>
                        <a:rPr lang="en-US" sz="1300" dirty="0" smtClean="0"/>
                        <a:t>Tag Z2</a:t>
                      </a:r>
                      <a:endParaRPr lang="en-US" sz="1300" dirty="0"/>
                    </a:p>
                  </a:txBody>
                  <a:tcPr/>
                </a:tc>
                <a:tc>
                  <a:txBody>
                    <a:bodyPr/>
                    <a:lstStyle/>
                    <a:p>
                      <a:r>
                        <a:rPr lang="en-US" sz="1300" dirty="0" smtClean="0"/>
                        <a:t>109 mg/dl</a:t>
                      </a:r>
                    </a:p>
                    <a:p>
                      <a:r>
                        <a:rPr lang="en-US" sz="1300" dirty="0" smtClean="0"/>
                        <a:t>Tag G2</a:t>
                      </a:r>
                      <a:endParaRPr lang="en-US" sz="1300" dirty="0"/>
                    </a:p>
                  </a:txBody>
                  <a:tcPr/>
                </a:tc>
                <a:tc>
                  <a:txBody>
                    <a:bodyPr/>
                    <a:lstStyle/>
                    <a:p>
                      <a:r>
                        <a:rPr lang="en-US" sz="1300" dirty="0" smtClean="0"/>
                        <a:t>159</a:t>
                      </a:r>
                    </a:p>
                    <a:p>
                      <a:r>
                        <a:rPr lang="en-US" sz="1300" dirty="0" smtClean="0"/>
                        <a:t>Tag K2</a:t>
                      </a:r>
                      <a:endParaRPr lang="en-US" sz="1300" dirty="0"/>
                    </a:p>
                  </a:txBody>
                  <a:tcPr/>
                </a:tc>
              </a:tr>
            </a:tbl>
          </a:graphicData>
        </a:graphic>
      </p:graphicFrame>
      <p:cxnSp>
        <p:nvCxnSpPr>
          <p:cNvPr id="26" name="Curved Connector 25"/>
          <p:cNvCxnSpPr/>
          <p:nvPr/>
        </p:nvCxnSpPr>
        <p:spPr>
          <a:xfrm rot="5400000">
            <a:off x="4152900" y="3848100"/>
            <a:ext cx="685800" cy="609600"/>
          </a:xfrm>
          <a:prstGeom prst="curvedConnector3">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3354706" y="3124200"/>
            <a:ext cx="1217294" cy="1219200"/>
            <a:chOff x="772237" y="3733800"/>
            <a:chExt cx="1217294" cy="1219200"/>
          </a:xfrm>
        </p:grpSpPr>
        <p:pic>
          <p:nvPicPr>
            <p:cNvPr id="27652" name="Picture 4" descr="http://www.lights-control.com/market/images/Lock%20icon.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2237" y="3733800"/>
              <a:ext cx="1217294" cy="12192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1143000" y="4267200"/>
              <a:ext cx="519694" cy="369332"/>
            </a:xfrm>
            <a:prstGeom prst="rect">
              <a:avLst/>
            </a:prstGeom>
            <a:noFill/>
          </p:spPr>
          <p:txBody>
            <a:bodyPr wrap="none" rtlCol="0">
              <a:spAutoFit/>
            </a:bodyPr>
            <a:lstStyle/>
            <a:p>
              <a:r>
                <a:rPr lang="en-US" dirty="0" smtClean="0">
                  <a:solidFill>
                    <a:schemeClr val="bg1">
                      <a:lumMod val="50000"/>
                    </a:schemeClr>
                  </a:solidFill>
                </a:rPr>
                <a:t>SSC</a:t>
              </a:r>
              <a:endParaRPr lang="en-US" dirty="0">
                <a:solidFill>
                  <a:schemeClr val="bg1">
                    <a:lumMod val="50000"/>
                  </a:schemeClr>
                </a:solidFill>
              </a:endParaRPr>
            </a:p>
          </p:txBody>
        </p:sp>
      </p:grpSp>
      <p:sp>
        <p:nvSpPr>
          <p:cNvPr id="32" name="TextBox 31"/>
          <p:cNvSpPr txBox="1"/>
          <p:nvPr/>
        </p:nvSpPr>
        <p:spPr>
          <a:xfrm>
            <a:off x="4800600" y="6123801"/>
            <a:ext cx="4348755" cy="276999"/>
          </a:xfrm>
          <a:prstGeom prst="rect">
            <a:avLst/>
          </a:prstGeom>
          <a:noFill/>
        </p:spPr>
        <p:txBody>
          <a:bodyPr wrap="none" rtlCol="0">
            <a:spAutoFit/>
          </a:bodyPr>
          <a:lstStyle/>
          <a:p>
            <a:r>
              <a:rPr lang="en-US" sz="1200" i="1" dirty="0" smtClean="0">
                <a:solidFill>
                  <a:schemeClr val="bg1">
                    <a:lumMod val="50000"/>
                  </a:schemeClr>
                </a:solidFill>
              </a:rPr>
              <a:t>This is a suggestion by the author. Not a proven concept in practice.</a:t>
            </a:r>
            <a:endParaRPr lang="en-US" sz="1200" i="1" dirty="0">
              <a:solidFill>
                <a:schemeClr val="bg1">
                  <a:lumMod val="50000"/>
                </a:schemeClr>
              </a:solidFill>
            </a:endParaRPr>
          </a:p>
        </p:txBody>
      </p:sp>
    </p:spTree>
    <p:extLst>
      <p:ext uri="{BB962C8B-B14F-4D97-AF65-F5344CB8AC3E}">
        <p14:creationId xmlns:p14="http://schemas.microsoft.com/office/powerpoint/2010/main" val="287198193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56821"/>
            <a:ext cx="9144000" cy="5262979"/>
          </a:xfrm>
          <a:prstGeom prst="rect">
            <a:avLst/>
          </a:prstGeom>
        </p:spPr>
        <p:txBody>
          <a:bodyPr wrap="square">
            <a:spAutoFit/>
          </a:bodyPr>
          <a:lstStyle/>
          <a:p>
            <a:pPr>
              <a:lnSpc>
                <a:spcPct val="150000"/>
              </a:lnSpc>
            </a:pPr>
            <a:r>
              <a:rPr lang="en-US" sz="1600" dirty="0">
                <a:solidFill>
                  <a:srgbClr val="000000"/>
                </a:solidFill>
              </a:rPr>
              <a:t>Privacy is a complex topic; there’s no black and </a:t>
            </a:r>
            <a:r>
              <a:rPr lang="en-US" sz="1600" dirty="0" smtClean="0">
                <a:solidFill>
                  <a:srgbClr val="000000"/>
                </a:solidFill>
              </a:rPr>
              <a:t>white. … The </a:t>
            </a:r>
            <a:r>
              <a:rPr lang="en-US" sz="1600" dirty="0">
                <a:solidFill>
                  <a:srgbClr val="000000"/>
                </a:solidFill>
              </a:rPr>
              <a:t>question becomes: Are providers of the service </a:t>
            </a:r>
            <a:r>
              <a:rPr lang="en-US" sz="1600" dirty="0" smtClean="0">
                <a:solidFill>
                  <a:srgbClr val="000000"/>
                </a:solidFill>
              </a:rPr>
              <a:t>trustworthy? This </a:t>
            </a:r>
            <a:r>
              <a:rPr lang="en-US" sz="1600" dirty="0">
                <a:solidFill>
                  <a:srgbClr val="000000"/>
                </a:solidFill>
              </a:rPr>
              <a:t>idea stretches back to Shakespeare and beyond. In </a:t>
            </a:r>
            <a:r>
              <a:rPr lang="en-US" sz="1600" i="1" dirty="0">
                <a:solidFill>
                  <a:srgbClr val="000000"/>
                </a:solidFill>
              </a:rPr>
              <a:t>Othello</a:t>
            </a:r>
            <a:r>
              <a:rPr lang="en-US" sz="1600" dirty="0">
                <a:solidFill>
                  <a:srgbClr val="000000"/>
                </a:solidFill>
              </a:rPr>
              <a:t>, Iago spells out the importance of reputation:</a:t>
            </a:r>
          </a:p>
          <a:p>
            <a:pPr>
              <a:lnSpc>
                <a:spcPct val="150000"/>
              </a:lnSpc>
            </a:pPr>
            <a:endParaRPr lang="en-US" sz="800" i="1" dirty="0" smtClean="0">
              <a:solidFill>
                <a:srgbClr val="000000"/>
              </a:solidFill>
            </a:endParaRPr>
          </a:p>
          <a:p>
            <a:pPr>
              <a:lnSpc>
                <a:spcPct val="150000"/>
              </a:lnSpc>
            </a:pPr>
            <a:r>
              <a:rPr lang="en-US" sz="1600" i="1" dirty="0" smtClean="0">
                <a:solidFill>
                  <a:srgbClr val="000000"/>
                </a:solidFill>
              </a:rPr>
              <a:t>Good </a:t>
            </a:r>
            <a:r>
              <a:rPr lang="en-US" sz="1600" i="1" dirty="0">
                <a:solidFill>
                  <a:srgbClr val="000000"/>
                </a:solidFill>
              </a:rPr>
              <a:t>name in man and woman, dear my lord,</a:t>
            </a:r>
            <a:endParaRPr lang="en-US" sz="1600" dirty="0">
              <a:solidFill>
                <a:srgbClr val="000000"/>
              </a:solidFill>
            </a:endParaRPr>
          </a:p>
          <a:p>
            <a:pPr>
              <a:lnSpc>
                <a:spcPct val="150000"/>
              </a:lnSpc>
            </a:pPr>
            <a:r>
              <a:rPr lang="en-US" sz="1600" i="1" dirty="0">
                <a:solidFill>
                  <a:srgbClr val="000000"/>
                </a:solidFill>
              </a:rPr>
              <a:t>Is the immediate jewel of their souls:</a:t>
            </a:r>
            <a:endParaRPr lang="en-US" sz="1600" dirty="0">
              <a:solidFill>
                <a:srgbClr val="000000"/>
              </a:solidFill>
            </a:endParaRPr>
          </a:p>
          <a:p>
            <a:pPr>
              <a:lnSpc>
                <a:spcPct val="150000"/>
              </a:lnSpc>
            </a:pPr>
            <a:r>
              <a:rPr lang="en-US" sz="1600" i="1" dirty="0">
                <a:solidFill>
                  <a:srgbClr val="000000"/>
                </a:solidFill>
              </a:rPr>
              <a:t>Who steals my purse steals trash; ’tis something, nothing;</a:t>
            </a:r>
            <a:endParaRPr lang="en-US" sz="1600" dirty="0">
              <a:solidFill>
                <a:srgbClr val="000000"/>
              </a:solidFill>
            </a:endParaRPr>
          </a:p>
          <a:p>
            <a:pPr>
              <a:lnSpc>
                <a:spcPct val="150000"/>
              </a:lnSpc>
            </a:pPr>
            <a:r>
              <a:rPr lang="en-US" sz="1600" i="1" dirty="0" err="1">
                <a:solidFill>
                  <a:srgbClr val="000000"/>
                </a:solidFill>
              </a:rPr>
              <a:t>’Twas</a:t>
            </a:r>
            <a:r>
              <a:rPr lang="en-US" sz="1600" i="1" dirty="0">
                <a:solidFill>
                  <a:srgbClr val="000000"/>
                </a:solidFill>
              </a:rPr>
              <a:t> mine, ’tis his, and has been slave to thousands;</a:t>
            </a:r>
            <a:endParaRPr lang="en-US" sz="1600" dirty="0">
              <a:solidFill>
                <a:srgbClr val="000000"/>
              </a:solidFill>
            </a:endParaRPr>
          </a:p>
          <a:p>
            <a:pPr>
              <a:lnSpc>
                <a:spcPct val="150000"/>
              </a:lnSpc>
            </a:pPr>
            <a:r>
              <a:rPr lang="en-US" sz="1600" i="1" dirty="0">
                <a:solidFill>
                  <a:srgbClr val="000000"/>
                </a:solidFill>
              </a:rPr>
              <a:t>But he that filches from me my good name</a:t>
            </a:r>
            <a:endParaRPr lang="en-US" sz="1600" dirty="0">
              <a:solidFill>
                <a:srgbClr val="000000"/>
              </a:solidFill>
            </a:endParaRPr>
          </a:p>
          <a:p>
            <a:pPr>
              <a:lnSpc>
                <a:spcPct val="150000"/>
              </a:lnSpc>
            </a:pPr>
            <a:r>
              <a:rPr lang="en-US" sz="1600" i="1" dirty="0">
                <a:solidFill>
                  <a:srgbClr val="000000"/>
                </a:solidFill>
              </a:rPr>
              <a:t>Robs me of that which not enriches him</a:t>
            </a:r>
            <a:endParaRPr lang="en-US" sz="1600" dirty="0">
              <a:solidFill>
                <a:srgbClr val="000000"/>
              </a:solidFill>
            </a:endParaRPr>
          </a:p>
          <a:p>
            <a:pPr>
              <a:lnSpc>
                <a:spcPct val="150000"/>
              </a:lnSpc>
            </a:pPr>
            <a:r>
              <a:rPr lang="en-US" sz="1600" i="1" dirty="0">
                <a:solidFill>
                  <a:srgbClr val="000000"/>
                </a:solidFill>
              </a:rPr>
              <a:t>And makes me poor indeed.</a:t>
            </a:r>
            <a:endParaRPr lang="en-US" sz="1600" dirty="0">
              <a:solidFill>
                <a:srgbClr val="000000"/>
              </a:solidFill>
            </a:endParaRPr>
          </a:p>
          <a:p>
            <a:pPr>
              <a:lnSpc>
                <a:spcPct val="150000"/>
              </a:lnSpc>
            </a:pPr>
            <a:endParaRPr lang="en-US" sz="800" dirty="0" smtClean="0">
              <a:solidFill>
                <a:srgbClr val="000000"/>
              </a:solidFill>
            </a:endParaRPr>
          </a:p>
          <a:p>
            <a:pPr>
              <a:lnSpc>
                <a:spcPct val="150000"/>
              </a:lnSpc>
            </a:pPr>
            <a:r>
              <a:rPr lang="en-US" sz="1600" dirty="0" smtClean="0">
                <a:solidFill>
                  <a:srgbClr val="000000"/>
                </a:solidFill>
              </a:rPr>
              <a:t>In </a:t>
            </a:r>
            <a:r>
              <a:rPr lang="en-US" sz="1600" dirty="0">
                <a:solidFill>
                  <a:srgbClr val="000000"/>
                </a:solidFill>
              </a:rPr>
              <a:t>this world of data and information, both people and companies must maintain their reputations. People will be very reluctant to transact with those they can’t trust. Reputation, I think, will guide the kinds of decisions people make in the future</a:t>
            </a:r>
            <a:r>
              <a:rPr lang="en-US" sz="1600" dirty="0" smtClean="0">
                <a:solidFill>
                  <a:srgbClr val="000000"/>
                </a:solidFill>
              </a:rPr>
              <a:t>.</a:t>
            </a:r>
            <a:endParaRPr lang="en-US" sz="1600" dirty="0">
              <a:solidFill>
                <a:srgbClr val="000000"/>
              </a:solidFill>
            </a:endParaRPr>
          </a:p>
        </p:txBody>
      </p:sp>
      <p:sp>
        <p:nvSpPr>
          <p:cNvPr id="3" name="Rectangle 2"/>
          <p:cNvSpPr txBox="1">
            <a:spLocks noChangeArrowheads="1"/>
          </p:cNvSpPr>
          <p:nvPr/>
        </p:nvSpPr>
        <p:spPr>
          <a:xfrm>
            <a:off x="0" y="0"/>
            <a:ext cx="9144000" cy="609600"/>
          </a:xfrm>
          <a:prstGeom prst="rect">
            <a:avLst/>
          </a:prstGeom>
        </p:spPr>
        <p:style>
          <a:lnRef idx="0">
            <a:schemeClr val="accent2"/>
          </a:lnRef>
          <a:fillRef idx="3">
            <a:schemeClr val="accent2"/>
          </a:fillRef>
          <a:effectRef idx="3">
            <a:schemeClr val="accent2"/>
          </a:effectRef>
          <a:fontRef idx="minor">
            <a:schemeClr val="lt1"/>
          </a:fontRef>
        </p:style>
        <p:txBody>
          <a:bodyPr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800" b="1" dirty="0" smtClean="0"/>
              <a:t>PRIVACY  </a:t>
            </a:r>
          </a:p>
        </p:txBody>
      </p:sp>
      <p:sp>
        <p:nvSpPr>
          <p:cNvPr id="4" name="Rectangle 3"/>
          <p:cNvSpPr/>
          <p:nvPr/>
        </p:nvSpPr>
        <p:spPr>
          <a:xfrm>
            <a:off x="0" y="6203811"/>
            <a:ext cx="9144000" cy="65418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lnSpc>
                <a:spcPct val="150000"/>
              </a:lnSpc>
            </a:pPr>
            <a:r>
              <a:rPr lang="en-US" sz="1300" dirty="0" err="1" smtClean="0">
                <a:solidFill>
                  <a:schemeClr val="bg1"/>
                </a:solidFill>
              </a:rPr>
              <a:t>Dr</a:t>
            </a:r>
            <a:r>
              <a:rPr lang="en-US" sz="1300" dirty="0" smtClean="0">
                <a:solidFill>
                  <a:schemeClr val="bg1"/>
                </a:solidFill>
              </a:rPr>
              <a:t> Joe Salvo in The Economist ● http</a:t>
            </a:r>
            <a:r>
              <a:rPr lang="en-US" sz="1300" dirty="0">
                <a:solidFill>
                  <a:schemeClr val="bg1"/>
                </a:solidFill>
              </a:rPr>
              <a:t>://gelookahead.economist.com/future-scope/futurescope-joseph-salvo/#sthash.8iy07Sd3.dpuf</a:t>
            </a:r>
          </a:p>
        </p:txBody>
      </p:sp>
    </p:spTree>
    <p:extLst>
      <p:ext uri="{BB962C8B-B14F-4D97-AF65-F5344CB8AC3E}">
        <p14:creationId xmlns:p14="http://schemas.microsoft.com/office/powerpoint/2010/main" val="122171664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14399"/>
            <a:ext cx="9144000" cy="5943601"/>
          </a:xfrm>
          <a:prstGeom prst="rect">
            <a:avLst/>
          </a:prstGeom>
        </p:spPr>
      </p:pic>
      <p:sp>
        <p:nvSpPr>
          <p:cNvPr id="3" name="Rectangle 2"/>
          <p:cNvSpPr txBox="1">
            <a:spLocks noChangeArrowheads="1"/>
          </p:cNvSpPr>
          <p:nvPr/>
        </p:nvSpPr>
        <p:spPr>
          <a:xfrm>
            <a:off x="0" y="0"/>
            <a:ext cx="9144000" cy="762000"/>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2300" dirty="0" smtClean="0">
                <a:latin typeface="Calibri Light" panose="020F0302020204030204" pitchFamily="34" charset="0"/>
              </a:rPr>
              <a:t>Platform for Trusted Data Access via Secure Standards and Interoperability </a:t>
            </a:r>
          </a:p>
        </p:txBody>
      </p:sp>
    </p:spTree>
    <p:extLst>
      <p:ext uri="{BB962C8B-B14F-4D97-AF65-F5344CB8AC3E}">
        <p14:creationId xmlns:p14="http://schemas.microsoft.com/office/powerpoint/2010/main" val="578957625"/>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70025"/>
          </a:xfrm>
        </p:spPr>
        <p:style>
          <a:lnRef idx="0">
            <a:schemeClr val="accent1"/>
          </a:lnRef>
          <a:fillRef idx="3">
            <a:schemeClr val="accent1"/>
          </a:fillRef>
          <a:effectRef idx="3">
            <a:schemeClr val="accent1"/>
          </a:effectRef>
          <a:fontRef idx="minor">
            <a:schemeClr val="lt1"/>
          </a:fontRef>
        </p:style>
        <p:txBody>
          <a:bodyPr>
            <a:normAutofit/>
          </a:bodyPr>
          <a:lstStyle/>
          <a:p>
            <a:r>
              <a:rPr lang="en-US" sz="3600" dirty="0" smtClean="0"/>
              <a:t>Healthcare Data Interoperability &amp; Standards</a:t>
            </a:r>
            <a:endParaRPr lang="en-US" sz="3600" dirty="0"/>
          </a:p>
        </p:txBody>
      </p:sp>
      <p:sp>
        <p:nvSpPr>
          <p:cNvPr id="3" name="Subtitle 2"/>
          <p:cNvSpPr>
            <a:spLocks noGrp="1"/>
          </p:cNvSpPr>
          <p:nvPr>
            <p:ph type="subTitle" idx="1"/>
          </p:nvPr>
        </p:nvSpPr>
        <p:spPr>
          <a:xfrm>
            <a:off x="-838200" y="1527175"/>
            <a:ext cx="9144000" cy="1752600"/>
          </a:xfrm>
        </p:spPr>
        <p:txBody>
          <a:bodyPr/>
          <a:lstStyle/>
          <a:p>
            <a:r>
              <a:rPr lang="en-US" b="1" i="1" dirty="0" smtClean="0"/>
              <a:t>… semantics, data dictionaries, billing codes</a:t>
            </a:r>
            <a:endParaRPr lang="en-US" b="1" i="1" dirty="0"/>
          </a:p>
        </p:txBody>
      </p:sp>
      <p:sp>
        <p:nvSpPr>
          <p:cNvPr id="4" name="Content Placeholder 2"/>
          <p:cNvSpPr txBox="1">
            <a:spLocks/>
          </p:cNvSpPr>
          <p:nvPr/>
        </p:nvSpPr>
        <p:spPr>
          <a:xfrm>
            <a:off x="0" y="2845558"/>
            <a:ext cx="8229600" cy="454584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smtClean="0"/>
              <a:t>Terminology</a:t>
            </a:r>
          </a:p>
          <a:p>
            <a:pPr lvl="1"/>
            <a:r>
              <a:rPr lang="en-US" sz="1800" dirty="0" smtClean="0"/>
              <a:t>SNOMED, LOINC</a:t>
            </a:r>
          </a:p>
          <a:p>
            <a:r>
              <a:rPr lang="en-US" sz="1800" dirty="0" smtClean="0"/>
              <a:t>Classification Systems</a:t>
            </a:r>
          </a:p>
          <a:p>
            <a:pPr lvl="1"/>
            <a:r>
              <a:rPr lang="en-US" sz="1800" dirty="0" smtClean="0"/>
              <a:t>ICD10, CPT</a:t>
            </a:r>
          </a:p>
          <a:p>
            <a:r>
              <a:rPr lang="en-US" sz="1800" dirty="0" smtClean="0"/>
              <a:t>Devices</a:t>
            </a:r>
          </a:p>
          <a:p>
            <a:pPr lvl="1"/>
            <a:r>
              <a:rPr lang="en-US" sz="1800" dirty="0" smtClean="0"/>
              <a:t>IEEE 11073</a:t>
            </a:r>
          </a:p>
          <a:p>
            <a:r>
              <a:rPr lang="en-US" sz="1800" dirty="0" smtClean="0"/>
              <a:t>EHR-Related</a:t>
            </a:r>
          </a:p>
          <a:p>
            <a:pPr lvl="1"/>
            <a:r>
              <a:rPr lang="en-US" sz="1800" dirty="0" smtClean="0"/>
              <a:t>DICOM, HL7 (CDA)</a:t>
            </a:r>
          </a:p>
          <a:p>
            <a:r>
              <a:rPr lang="en-US" sz="1800" dirty="0" smtClean="0"/>
              <a:t>Interoperability</a:t>
            </a:r>
          </a:p>
          <a:p>
            <a:pPr lvl="1"/>
            <a:r>
              <a:rPr lang="en-US" sz="1800" dirty="0" smtClean="0"/>
              <a:t>DICOM, HL7 Messaging, HIPAA Transactions, NCPDP</a:t>
            </a:r>
          </a:p>
          <a:p>
            <a:r>
              <a:rPr lang="en-US" sz="1800" dirty="0" smtClean="0"/>
              <a:t>Language Formats</a:t>
            </a:r>
          </a:p>
          <a:p>
            <a:pPr lvl="1"/>
            <a:r>
              <a:rPr lang="en-US" sz="1800" dirty="0" smtClean="0"/>
              <a:t>XML, X12</a:t>
            </a:r>
          </a:p>
          <a:p>
            <a:pPr marL="0" indent="0">
              <a:buNone/>
            </a:pPr>
            <a:endParaRPr lang="en-US" sz="1800" dirty="0" smtClean="0"/>
          </a:p>
        </p:txBody>
      </p:sp>
      <p:sp>
        <p:nvSpPr>
          <p:cNvPr id="5" name="TextBox 4"/>
          <p:cNvSpPr txBox="1"/>
          <p:nvPr/>
        </p:nvSpPr>
        <p:spPr>
          <a:xfrm>
            <a:off x="5949126" y="5181362"/>
            <a:ext cx="3118674" cy="1600438"/>
          </a:xfrm>
          <a:prstGeom prst="rect">
            <a:avLst/>
          </a:prstGeom>
          <a:noFill/>
          <a:ln>
            <a:solidFill>
              <a:schemeClr val="bg1">
                <a:lumMod val="50000"/>
              </a:schemeClr>
            </a:solidFill>
          </a:ln>
        </p:spPr>
        <p:txBody>
          <a:bodyPr wrap="none" rtlCol="0">
            <a:spAutoFit/>
          </a:bodyPr>
          <a:lstStyle/>
          <a:p>
            <a:r>
              <a:rPr lang="en-US" sz="1400" dirty="0"/>
              <a:t>I</a:t>
            </a:r>
            <a:r>
              <a:rPr lang="en-US" sz="1400" dirty="0" smtClean="0"/>
              <a:t>ncrease in computational time may</a:t>
            </a:r>
          </a:p>
          <a:p>
            <a:r>
              <a:rPr lang="en-US" sz="1400" dirty="0" smtClean="0"/>
              <a:t>be </a:t>
            </a:r>
            <a:r>
              <a:rPr lang="en-US" sz="1400" dirty="0"/>
              <a:t>compensated by a relaxed </a:t>
            </a:r>
            <a:r>
              <a:rPr lang="en-US" sz="1400" dirty="0" smtClean="0"/>
              <a:t>priority </a:t>
            </a:r>
          </a:p>
          <a:p>
            <a:r>
              <a:rPr lang="en-US" sz="1400" dirty="0" smtClean="0"/>
              <a:t>queue </a:t>
            </a:r>
            <a:r>
              <a:rPr lang="en-US" sz="1400" dirty="0"/>
              <a:t>which </a:t>
            </a:r>
            <a:r>
              <a:rPr lang="en-US" sz="1400" dirty="0" smtClean="0"/>
              <a:t>allows throughput scaling</a:t>
            </a:r>
          </a:p>
          <a:p>
            <a:r>
              <a:rPr lang="en-US" sz="1400" dirty="0" smtClean="0"/>
              <a:t>for </a:t>
            </a:r>
            <a:r>
              <a:rPr lang="en-US" sz="1400" dirty="0"/>
              <a:t>large </a:t>
            </a:r>
            <a:r>
              <a:rPr lang="en-US" sz="1400" dirty="0" smtClean="0"/>
              <a:t>number of threads. Hence,</a:t>
            </a:r>
          </a:p>
          <a:p>
            <a:r>
              <a:rPr lang="en-US" sz="1400" dirty="0"/>
              <a:t>p</a:t>
            </a:r>
            <a:r>
              <a:rPr lang="en-US" sz="1400" dirty="0" smtClean="0"/>
              <a:t>arallelizing common algorithms to</a:t>
            </a:r>
          </a:p>
          <a:p>
            <a:r>
              <a:rPr lang="en-US" sz="1400" dirty="0"/>
              <a:t>w</a:t>
            </a:r>
            <a:r>
              <a:rPr lang="en-US" sz="1400" dirty="0" smtClean="0"/>
              <a:t>ork on multicore chips: </a:t>
            </a:r>
            <a:r>
              <a:rPr lang="en-US" sz="1400" b="1" i="1" dirty="0" smtClean="0"/>
              <a:t>The </a:t>
            </a:r>
            <a:r>
              <a:rPr lang="en-US" sz="1400" b="1" i="1" dirty="0" err="1" smtClean="0"/>
              <a:t>SprayList</a:t>
            </a:r>
            <a:endParaRPr lang="en-US" sz="1400" b="1" i="1" dirty="0" smtClean="0"/>
          </a:p>
          <a:p>
            <a:r>
              <a:rPr lang="en-US" sz="1400" dirty="0" smtClean="0">
                <a:hlinkClick r:id="rId3"/>
              </a:rPr>
              <a:t>www.mit.edu</a:t>
            </a:r>
            <a:r>
              <a:rPr lang="en-US" sz="1400" dirty="0">
                <a:hlinkClick r:id="rId3"/>
              </a:rPr>
              <a:t>/~</a:t>
            </a:r>
            <a:r>
              <a:rPr lang="en-US" sz="1400" dirty="0" smtClean="0">
                <a:hlinkClick r:id="rId3"/>
              </a:rPr>
              <a:t>jerryzli/SprayList-CR.pdf</a:t>
            </a:r>
            <a:r>
              <a:rPr lang="en-US" sz="1400" dirty="0" smtClean="0"/>
              <a:t> </a:t>
            </a:r>
            <a:endParaRPr lang="en-US" sz="1400" dirty="0"/>
          </a:p>
        </p:txBody>
      </p:sp>
    </p:spTree>
    <p:extLst>
      <p:ext uri="{BB962C8B-B14F-4D97-AF65-F5344CB8AC3E}">
        <p14:creationId xmlns:p14="http://schemas.microsoft.com/office/powerpoint/2010/main" val="54081163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0" y="0"/>
            <a:ext cx="9144000" cy="609600"/>
          </a:xfrm>
        </p:spPr>
        <p:style>
          <a:lnRef idx="0">
            <a:schemeClr val="accent1"/>
          </a:lnRef>
          <a:fillRef idx="3">
            <a:schemeClr val="accent1"/>
          </a:fillRef>
          <a:effectRef idx="3">
            <a:schemeClr val="accent1"/>
          </a:effectRef>
          <a:fontRef idx="minor">
            <a:schemeClr val="lt1"/>
          </a:fontRef>
        </p:style>
        <p:txBody>
          <a:bodyPr anchor="ctr">
            <a:noAutofit/>
          </a:bodyPr>
          <a:lstStyle/>
          <a:p>
            <a:pPr marL="0" indent="0" algn="ctr">
              <a:buNone/>
            </a:pPr>
            <a:r>
              <a:rPr lang="en-US" sz="3200" dirty="0" smtClean="0">
                <a:latin typeface="Calibri Light" panose="020F0302020204030204" pitchFamily="34" charset="0"/>
              </a:rPr>
              <a:t>DIAGNOSIS CODES for SPRAINED &amp; STRAINED ANKLES </a:t>
            </a:r>
            <a:endParaRPr lang="en-US" sz="3200" dirty="0">
              <a:latin typeface="Calibri Light" panose="020F0302020204030204" pitchFamily="34" charset="0"/>
            </a:endParaRPr>
          </a:p>
        </p:txBody>
      </p:sp>
      <p:pic>
        <p:nvPicPr>
          <p:cNvPr id="5" name="Picture 4"/>
          <p:cNvPicPr>
            <a:picLocks noChangeAspect="1"/>
          </p:cNvPicPr>
          <p:nvPr/>
        </p:nvPicPr>
        <p:blipFill>
          <a:blip r:embed="rId3"/>
          <a:stretch>
            <a:fillRect/>
          </a:stretch>
        </p:blipFill>
        <p:spPr>
          <a:xfrm>
            <a:off x="-152399" y="685801"/>
            <a:ext cx="9296400" cy="6172200"/>
          </a:xfrm>
          <a:prstGeom prst="rect">
            <a:avLst/>
          </a:prstGeom>
        </p:spPr>
      </p:pic>
    </p:spTree>
    <p:extLst>
      <p:ext uri="{BB962C8B-B14F-4D97-AF65-F5344CB8AC3E}">
        <p14:creationId xmlns:p14="http://schemas.microsoft.com/office/powerpoint/2010/main" val="3091862635"/>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0" y="0"/>
            <a:ext cx="9144000" cy="609600"/>
          </a:xfrm>
        </p:spPr>
        <p:style>
          <a:lnRef idx="0">
            <a:schemeClr val="accent1"/>
          </a:lnRef>
          <a:fillRef idx="3">
            <a:schemeClr val="accent1"/>
          </a:fillRef>
          <a:effectRef idx="3">
            <a:schemeClr val="accent1"/>
          </a:effectRef>
          <a:fontRef idx="minor">
            <a:schemeClr val="lt1"/>
          </a:fontRef>
        </p:style>
        <p:txBody>
          <a:bodyPr anchor="ctr">
            <a:noAutofit/>
          </a:bodyPr>
          <a:lstStyle/>
          <a:p>
            <a:pPr marL="0" indent="0" algn="ctr">
              <a:buNone/>
            </a:pPr>
            <a:r>
              <a:rPr lang="en-US" sz="2400" dirty="0" smtClean="0">
                <a:latin typeface="Calibri Light" panose="020F0302020204030204" pitchFamily="34" charset="0"/>
              </a:rPr>
              <a:t>CONVERGENCE : DIAGNOSIS CODE and SEMANTIC INTEROPERABILITY ?</a:t>
            </a:r>
            <a:endParaRPr lang="en-US" sz="2400" dirty="0">
              <a:latin typeface="Calibri Light" panose="020F0302020204030204" pitchFamily="34" charset="0"/>
            </a:endParaRPr>
          </a:p>
        </p:txBody>
      </p:sp>
      <p:pic>
        <p:nvPicPr>
          <p:cNvPr id="5" name="Picture 4"/>
          <p:cNvPicPr>
            <a:picLocks noChangeAspect="1"/>
          </p:cNvPicPr>
          <p:nvPr/>
        </p:nvPicPr>
        <p:blipFill>
          <a:blip r:embed="rId3"/>
          <a:stretch>
            <a:fillRect/>
          </a:stretch>
        </p:blipFill>
        <p:spPr>
          <a:xfrm>
            <a:off x="-152399" y="685801"/>
            <a:ext cx="9296400" cy="6172200"/>
          </a:xfrm>
          <a:prstGeom prst="rect">
            <a:avLst/>
          </a:prstGeom>
        </p:spPr>
      </p:pic>
      <p:sp>
        <p:nvSpPr>
          <p:cNvPr id="2" name="Rectangle 1"/>
          <p:cNvSpPr/>
          <p:nvPr/>
        </p:nvSpPr>
        <p:spPr>
          <a:xfrm>
            <a:off x="2971800" y="685801"/>
            <a:ext cx="6172200" cy="6172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Proprietary closed semantic data dictionaries (EPIC) and heterogeneity of billing codes are contributors to lack of semantic interoperability and inhibitor for OS platforms</a:t>
            </a:r>
            <a:endParaRPr lang="en-US" dirty="0">
              <a:solidFill>
                <a:schemeClr val="tx1"/>
              </a:solidFill>
            </a:endParaRPr>
          </a:p>
        </p:txBody>
      </p:sp>
    </p:spTree>
    <p:extLst>
      <p:ext uri="{BB962C8B-B14F-4D97-AF65-F5344CB8AC3E}">
        <p14:creationId xmlns:p14="http://schemas.microsoft.com/office/powerpoint/2010/main" val="402591487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 y="1066800"/>
            <a:ext cx="9155057" cy="5325880"/>
            <a:chOff x="228900" y="1194613"/>
            <a:chExt cx="8718339" cy="3652207"/>
          </a:xfrm>
        </p:grpSpPr>
        <p:sp>
          <p:nvSpPr>
            <p:cNvPr id="3" name="Shape 332"/>
            <p:cNvSpPr/>
            <p:nvPr/>
          </p:nvSpPr>
          <p:spPr>
            <a:xfrm>
              <a:off x="1914030" y="2019315"/>
              <a:ext cx="7033199" cy="948300"/>
            </a:xfrm>
            <a:prstGeom prst="rect">
              <a:avLst/>
            </a:prstGeom>
            <a:solidFill>
              <a:schemeClr val="tx1">
                <a:lumMod val="65000"/>
                <a:lumOff val="35000"/>
              </a:schemeClr>
            </a:solidFill>
            <a:ln w="19050" cap="flat">
              <a:solidFill>
                <a:srgbClr val="FFFFFF"/>
              </a:solidFill>
              <a:prstDash val="solid"/>
              <a:round/>
              <a:headEnd type="none" w="med" len="med"/>
              <a:tailEnd type="none" w="med" len="med"/>
            </a:ln>
          </p:spPr>
          <p:txBody>
            <a:bodyPr lIns="91425" tIns="45700" rIns="91425" bIns="45700" anchor="t" anchorCtr="0">
              <a:noAutofit/>
            </a:bodyPr>
            <a:lstStyle/>
            <a:p>
              <a:endParaRPr/>
            </a:p>
          </p:txBody>
        </p:sp>
        <p:sp>
          <p:nvSpPr>
            <p:cNvPr id="4" name="Shape 333"/>
            <p:cNvSpPr/>
            <p:nvPr/>
          </p:nvSpPr>
          <p:spPr>
            <a:xfrm>
              <a:off x="1871700" y="1194613"/>
              <a:ext cx="7033199" cy="710099"/>
            </a:xfrm>
            <a:prstGeom prst="rect">
              <a:avLst/>
            </a:prstGeom>
            <a:solidFill>
              <a:srgbClr val="FFFF00"/>
            </a:solidFill>
            <a:ln w="25400" cap="flat">
              <a:solidFill>
                <a:srgbClr val="FFFFFF"/>
              </a:solidFill>
              <a:prstDash val="solid"/>
              <a:round/>
              <a:headEnd type="none" w="med" len="med"/>
              <a:tailEnd type="none" w="med" len="med"/>
            </a:ln>
          </p:spPr>
          <p:txBody>
            <a:bodyPr lIns="91425" tIns="45700" rIns="91425" bIns="45700" anchor="ctr" anchorCtr="0">
              <a:noAutofit/>
            </a:bodyPr>
            <a:lstStyle/>
            <a:p>
              <a:endParaRPr/>
            </a:p>
          </p:txBody>
        </p:sp>
        <p:sp>
          <p:nvSpPr>
            <p:cNvPr id="5" name="Shape 334"/>
            <p:cNvSpPr/>
            <p:nvPr/>
          </p:nvSpPr>
          <p:spPr>
            <a:xfrm>
              <a:off x="1975578" y="1453155"/>
              <a:ext cx="1019699" cy="310500"/>
            </a:xfrm>
            <a:prstGeom prst="snip1Rect">
              <a:avLst>
                <a:gd name="adj" fmla="val 16667"/>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000" b="0" i="0" u="none" strike="noStrike" cap="none" baseline="0">
                  <a:solidFill>
                    <a:srgbClr val="000000"/>
                  </a:solidFill>
                </a:rPr>
                <a:t>Components</a:t>
              </a:r>
            </a:p>
          </p:txBody>
        </p:sp>
        <p:sp>
          <p:nvSpPr>
            <p:cNvPr id="6" name="Shape 335"/>
            <p:cNvSpPr/>
            <p:nvPr/>
          </p:nvSpPr>
          <p:spPr>
            <a:xfrm>
              <a:off x="3461272" y="1453155"/>
              <a:ext cx="984600" cy="310500"/>
            </a:xfrm>
            <a:prstGeom prst="snip1Rect">
              <a:avLst>
                <a:gd name="adj" fmla="val 16667"/>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000" b="0" i="0" u="none" strike="noStrike" cap="none" baseline="0">
                  <a:solidFill>
                    <a:srgbClr val="000000"/>
                  </a:solidFill>
                </a:rPr>
                <a:t>Designs</a:t>
              </a:r>
            </a:p>
          </p:txBody>
        </p:sp>
        <p:sp>
          <p:nvSpPr>
            <p:cNvPr id="7" name="Shape 336"/>
            <p:cNvSpPr/>
            <p:nvPr/>
          </p:nvSpPr>
          <p:spPr>
            <a:xfrm>
              <a:off x="4938175" y="1453155"/>
              <a:ext cx="984600" cy="310500"/>
            </a:xfrm>
            <a:prstGeom prst="snip1Rect">
              <a:avLst>
                <a:gd name="adj" fmla="val 16667"/>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000" b="0" i="0" u="none" strike="noStrike" cap="none" baseline="0">
                  <a:solidFill>
                    <a:srgbClr val="000000"/>
                  </a:solidFill>
                </a:rPr>
                <a:t>Design Spaces</a:t>
              </a:r>
            </a:p>
          </p:txBody>
        </p:sp>
        <p:sp>
          <p:nvSpPr>
            <p:cNvPr id="8" name="Shape 337"/>
            <p:cNvSpPr/>
            <p:nvPr/>
          </p:nvSpPr>
          <p:spPr>
            <a:xfrm>
              <a:off x="6415077" y="1453155"/>
              <a:ext cx="984600" cy="310500"/>
            </a:xfrm>
            <a:prstGeom prst="snip1Rect">
              <a:avLst>
                <a:gd name="adj" fmla="val 16667"/>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000" b="0" i="0" u="none" strike="noStrike" cap="none" baseline="0">
                  <a:solidFill>
                    <a:srgbClr val="000000"/>
                  </a:solidFill>
                </a:rPr>
                <a:t>Test Benches</a:t>
              </a:r>
            </a:p>
          </p:txBody>
        </p:sp>
        <p:sp>
          <p:nvSpPr>
            <p:cNvPr id="9" name="Shape 338"/>
            <p:cNvSpPr/>
            <p:nvPr/>
          </p:nvSpPr>
          <p:spPr>
            <a:xfrm>
              <a:off x="7891980" y="1453155"/>
              <a:ext cx="984600" cy="310500"/>
            </a:xfrm>
            <a:prstGeom prst="snip1Rect">
              <a:avLst>
                <a:gd name="adj" fmla="val 16667"/>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000" b="0" i="0" u="none" strike="noStrike" cap="none" baseline="0">
                  <a:solidFill>
                    <a:srgbClr val="000000"/>
                  </a:solidFill>
                </a:rPr>
                <a:t>Parametric</a:t>
              </a:r>
            </a:p>
            <a:p>
              <a:pPr marL="0" marR="0" lvl="0" indent="0" algn="ctr" rtl="0">
                <a:lnSpc>
                  <a:spcPct val="100000"/>
                </a:lnSpc>
                <a:spcBef>
                  <a:spcPts val="0"/>
                </a:spcBef>
                <a:spcAft>
                  <a:spcPts val="0"/>
                </a:spcAft>
                <a:buClr>
                  <a:srgbClr val="000000"/>
                </a:buClr>
                <a:buSzPct val="25000"/>
                <a:buFont typeface="Calibri"/>
                <a:buNone/>
              </a:pPr>
              <a:r>
                <a:rPr lang="en" sz="1000" b="0" i="0" u="none" strike="noStrike" cap="none" baseline="0">
                  <a:solidFill>
                    <a:srgbClr val="000000"/>
                  </a:solidFill>
                </a:rPr>
                <a:t>Explorations</a:t>
              </a:r>
            </a:p>
          </p:txBody>
        </p:sp>
        <p:sp>
          <p:nvSpPr>
            <p:cNvPr id="10" name="Shape 339"/>
            <p:cNvSpPr/>
            <p:nvPr/>
          </p:nvSpPr>
          <p:spPr>
            <a:xfrm>
              <a:off x="4938175" y="2309289"/>
              <a:ext cx="2461500" cy="311700"/>
            </a:xfrm>
            <a:prstGeom prst="rect">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endParaRPr/>
            </a:p>
          </p:txBody>
        </p:sp>
        <p:sp>
          <p:nvSpPr>
            <p:cNvPr id="11" name="Shape 340"/>
            <p:cNvSpPr/>
            <p:nvPr/>
          </p:nvSpPr>
          <p:spPr>
            <a:xfrm>
              <a:off x="7879528" y="2309289"/>
              <a:ext cx="997199" cy="311700"/>
            </a:xfrm>
            <a:prstGeom prst="rect">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endParaRPr/>
            </a:p>
          </p:txBody>
        </p:sp>
        <p:sp>
          <p:nvSpPr>
            <p:cNvPr id="12" name="Shape 341"/>
            <p:cNvSpPr/>
            <p:nvPr/>
          </p:nvSpPr>
          <p:spPr>
            <a:xfrm>
              <a:off x="4903010" y="2309289"/>
              <a:ext cx="562800" cy="311700"/>
            </a:xfrm>
            <a:prstGeom prst="rect">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endParaRPr/>
            </a:p>
          </p:txBody>
        </p:sp>
        <p:sp>
          <p:nvSpPr>
            <p:cNvPr id="13" name="Shape 342"/>
            <p:cNvSpPr/>
            <p:nvPr/>
          </p:nvSpPr>
          <p:spPr>
            <a:xfrm>
              <a:off x="5421684" y="2309289"/>
              <a:ext cx="501299" cy="311700"/>
            </a:xfrm>
            <a:prstGeom prst="rect">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endParaRPr/>
            </a:p>
          </p:txBody>
        </p:sp>
        <p:sp>
          <p:nvSpPr>
            <p:cNvPr id="14" name="Shape 343"/>
            <p:cNvSpPr/>
            <p:nvPr/>
          </p:nvSpPr>
          <p:spPr>
            <a:xfrm>
              <a:off x="5913973" y="2309288"/>
              <a:ext cx="562800" cy="311700"/>
            </a:xfrm>
            <a:prstGeom prst="rect">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endParaRPr/>
            </a:p>
          </p:txBody>
        </p:sp>
        <p:sp>
          <p:nvSpPr>
            <p:cNvPr id="15" name="Shape 344"/>
            <p:cNvSpPr/>
            <p:nvPr/>
          </p:nvSpPr>
          <p:spPr>
            <a:xfrm>
              <a:off x="6482486" y="2309289"/>
              <a:ext cx="501299" cy="311700"/>
            </a:xfrm>
            <a:prstGeom prst="rect">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endParaRPr/>
            </a:p>
          </p:txBody>
        </p:sp>
        <p:sp>
          <p:nvSpPr>
            <p:cNvPr id="16" name="Shape 345"/>
            <p:cNvSpPr/>
            <p:nvPr/>
          </p:nvSpPr>
          <p:spPr>
            <a:xfrm>
              <a:off x="6907378" y="2309289"/>
              <a:ext cx="492300" cy="311700"/>
            </a:xfrm>
            <a:prstGeom prst="rect">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500" b="1" i="0" u="none" strike="noStrike" cap="none" baseline="0">
                  <a:solidFill>
                    <a:srgbClr val="000000"/>
                  </a:solidFill>
                  <a:latin typeface="Calibri"/>
                  <a:ea typeface="Calibri"/>
                  <a:cs typeface="Calibri"/>
                  <a:sym typeface="Calibri"/>
                </a:rPr>
                <a:t>. . .</a:t>
              </a:r>
            </a:p>
          </p:txBody>
        </p:sp>
        <p:cxnSp>
          <p:nvCxnSpPr>
            <p:cNvPr id="17" name="Shape 346"/>
            <p:cNvCxnSpPr>
              <a:endCxn id="66" idx="0"/>
            </p:cNvCxnSpPr>
            <p:nvPr/>
          </p:nvCxnSpPr>
          <p:spPr>
            <a:xfrm flipH="1">
              <a:off x="2473739" y="1745889"/>
              <a:ext cx="1500" cy="563400"/>
            </a:xfrm>
            <a:prstGeom prst="straightConnector1">
              <a:avLst/>
            </a:prstGeom>
            <a:noFill/>
            <a:ln w="28575" cap="flat">
              <a:solidFill>
                <a:srgbClr val="000000"/>
              </a:solidFill>
              <a:prstDash val="solid"/>
              <a:round/>
              <a:headEnd type="none" w="med" len="med"/>
              <a:tailEnd type="stealth" w="lg" len="lg"/>
            </a:ln>
          </p:spPr>
        </p:cxnSp>
        <p:cxnSp>
          <p:nvCxnSpPr>
            <p:cNvPr id="18" name="Shape 348"/>
            <p:cNvCxnSpPr>
              <a:endCxn id="67" idx="0"/>
            </p:cNvCxnSpPr>
            <p:nvPr/>
          </p:nvCxnSpPr>
          <p:spPr>
            <a:xfrm>
              <a:off x="3947872" y="1775589"/>
              <a:ext cx="5700" cy="533700"/>
            </a:xfrm>
            <a:prstGeom prst="straightConnector1">
              <a:avLst/>
            </a:prstGeom>
            <a:noFill/>
            <a:ln w="28575" cap="flat">
              <a:solidFill>
                <a:srgbClr val="000000"/>
              </a:solidFill>
              <a:prstDash val="solid"/>
              <a:round/>
              <a:headEnd type="none" w="med" len="med"/>
              <a:tailEnd type="stealth" w="lg" len="lg"/>
            </a:ln>
          </p:spPr>
        </p:cxnSp>
        <p:cxnSp>
          <p:nvCxnSpPr>
            <p:cNvPr id="19" name="Shape 350"/>
            <p:cNvCxnSpPr>
              <a:endCxn id="11" idx="0"/>
            </p:cNvCxnSpPr>
            <p:nvPr/>
          </p:nvCxnSpPr>
          <p:spPr>
            <a:xfrm>
              <a:off x="8371528" y="1777989"/>
              <a:ext cx="6599" cy="531300"/>
            </a:xfrm>
            <a:prstGeom prst="straightConnector1">
              <a:avLst/>
            </a:prstGeom>
            <a:noFill/>
            <a:ln w="28575" cap="flat">
              <a:solidFill>
                <a:srgbClr val="000000"/>
              </a:solidFill>
              <a:prstDash val="solid"/>
              <a:round/>
              <a:headEnd type="none" w="med" len="med"/>
              <a:tailEnd type="stealth" w="lg" len="lg"/>
            </a:ln>
          </p:spPr>
        </p:cxnSp>
        <p:sp>
          <p:nvSpPr>
            <p:cNvPr id="20" name="Shape 351"/>
            <p:cNvSpPr/>
            <p:nvPr/>
          </p:nvSpPr>
          <p:spPr>
            <a:xfrm>
              <a:off x="1914040" y="3140812"/>
              <a:ext cx="7033199" cy="1236000"/>
            </a:xfrm>
            <a:prstGeom prst="rect">
              <a:avLst/>
            </a:prstGeom>
            <a:solidFill>
              <a:schemeClr val="accent1"/>
            </a:solidFill>
            <a:ln w="25400" cap="flat">
              <a:solidFill>
                <a:srgbClr val="3366FF"/>
              </a:solidFill>
              <a:prstDash val="solid"/>
              <a:round/>
              <a:headEnd type="none" w="med" len="med"/>
              <a:tailEnd type="none" w="med" len="med"/>
            </a:ln>
          </p:spPr>
          <p:txBody>
            <a:bodyPr lIns="91425" tIns="45700" rIns="91425" bIns="45700" anchor="ctr" anchorCtr="0">
              <a:noAutofit/>
            </a:bodyPr>
            <a:lstStyle/>
            <a:p>
              <a:endParaRPr/>
            </a:p>
          </p:txBody>
        </p:sp>
        <p:sp>
          <p:nvSpPr>
            <p:cNvPr id="21" name="Shape 352"/>
            <p:cNvSpPr/>
            <p:nvPr/>
          </p:nvSpPr>
          <p:spPr>
            <a:xfrm>
              <a:off x="1984369" y="3191419"/>
              <a:ext cx="6892199" cy="253800"/>
            </a:xfrm>
            <a:prstGeom prst="rect">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90909"/>
                </a:lnSpc>
                <a:spcBef>
                  <a:spcPts val="0"/>
                </a:spcBef>
                <a:spcAft>
                  <a:spcPts val="0"/>
                </a:spcAft>
                <a:buClr>
                  <a:srgbClr val="000000"/>
                </a:buClr>
                <a:buSzPct val="25000"/>
                <a:buFont typeface="Calibri"/>
                <a:buNone/>
              </a:pPr>
              <a:r>
                <a:rPr lang="en" sz="1100" b="1" i="0" u="none" strike="noStrike" cap="none" baseline="0">
                  <a:solidFill>
                    <a:srgbClr val="000000"/>
                  </a:solidFill>
                </a:rPr>
                <a:t>Job Manager</a:t>
              </a:r>
              <a:r>
                <a:rPr lang="en" b="1"/>
                <a:t> </a:t>
              </a:r>
            </a:p>
          </p:txBody>
        </p:sp>
        <p:cxnSp>
          <p:nvCxnSpPr>
            <p:cNvPr id="22" name="Shape 353"/>
            <p:cNvCxnSpPr>
              <a:stCxn id="12" idx="2"/>
            </p:cNvCxnSpPr>
            <p:nvPr/>
          </p:nvCxnSpPr>
          <p:spPr>
            <a:xfrm>
              <a:off x="5184410" y="2620989"/>
              <a:ext cx="0" cy="506999"/>
            </a:xfrm>
            <a:prstGeom prst="straightConnector1">
              <a:avLst/>
            </a:prstGeom>
            <a:noFill/>
            <a:ln w="28575" cap="flat">
              <a:solidFill>
                <a:srgbClr val="000000"/>
              </a:solidFill>
              <a:prstDash val="solid"/>
              <a:round/>
              <a:headEnd type="none" w="med" len="med"/>
              <a:tailEnd type="stealth" w="lg" len="lg"/>
            </a:ln>
          </p:spPr>
        </p:cxnSp>
        <p:cxnSp>
          <p:nvCxnSpPr>
            <p:cNvPr id="23" name="Shape 354"/>
            <p:cNvCxnSpPr>
              <a:stCxn id="13" idx="2"/>
            </p:cNvCxnSpPr>
            <p:nvPr/>
          </p:nvCxnSpPr>
          <p:spPr>
            <a:xfrm>
              <a:off x="5672334" y="2620989"/>
              <a:ext cx="4500" cy="506999"/>
            </a:xfrm>
            <a:prstGeom prst="straightConnector1">
              <a:avLst/>
            </a:prstGeom>
            <a:noFill/>
            <a:ln w="28575" cap="flat">
              <a:solidFill>
                <a:srgbClr val="000000"/>
              </a:solidFill>
              <a:prstDash val="solid"/>
              <a:round/>
              <a:headEnd type="none" w="med" len="med"/>
              <a:tailEnd type="stealth" w="lg" len="lg"/>
            </a:ln>
          </p:spPr>
        </p:cxnSp>
        <p:cxnSp>
          <p:nvCxnSpPr>
            <p:cNvPr id="24" name="Shape 355"/>
            <p:cNvCxnSpPr>
              <a:stCxn id="14" idx="2"/>
            </p:cNvCxnSpPr>
            <p:nvPr/>
          </p:nvCxnSpPr>
          <p:spPr>
            <a:xfrm flipH="1">
              <a:off x="6190873" y="2620988"/>
              <a:ext cx="4500" cy="506999"/>
            </a:xfrm>
            <a:prstGeom prst="straightConnector1">
              <a:avLst/>
            </a:prstGeom>
            <a:noFill/>
            <a:ln w="28575" cap="flat">
              <a:solidFill>
                <a:srgbClr val="000000"/>
              </a:solidFill>
              <a:prstDash val="solid"/>
              <a:round/>
              <a:headEnd type="none" w="med" len="med"/>
              <a:tailEnd type="stealth" w="lg" len="lg"/>
            </a:ln>
          </p:spPr>
        </p:cxnSp>
        <p:cxnSp>
          <p:nvCxnSpPr>
            <p:cNvPr id="25" name="Shape 356"/>
            <p:cNvCxnSpPr>
              <a:stCxn id="15" idx="2"/>
            </p:cNvCxnSpPr>
            <p:nvPr/>
          </p:nvCxnSpPr>
          <p:spPr>
            <a:xfrm>
              <a:off x="6733136" y="2620989"/>
              <a:ext cx="4500" cy="506999"/>
            </a:xfrm>
            <a:prstGeom prst="straightConnector1">
              <a:avLst/>
            </a:prstGeom>
            <a:noFill/>
            <a:ln w="28575" cap="flat">
              <a:solidFill>
                <a:srgbClr val="000000"/>
              </a:solidFill>
              <a:prstDash val="solid"/>
              <a:round/>
              <a:headEnd type="none" w="med" len="med"/>
              <a:tailEnd type="stealth" w="lg" len="lg"/>
            </a:ln>
          </p:spPr>
        </p:cxnSp>
        <p:cxnSp>
          <p:nvCxnSpPr>
            <p:cNvPr id="26" name="Shape 357"/>
            <p:cNvCxnSpPr>
              <a:stCxn id="16" idx="2"/>
            </p:cNvCxnSpPr>
            <p:nvPr/>
          </p:nvCxnSpPr>
          <p:spPr>
            <a:xfrm>
              <a:off x="7153528" y="2620989"/>
              <a:ext cx="0" cy="506999"/>
            </a:xfrm>
            <a:prstGeom prst="straightConnector1">
              <a:avLst/>
            </a:prstGeom>
            <a:noFill/>
            <a:ln w="28575" cap="flat">
              <a:solidFill>
                <a:srgbClr val="000000"/>
              </a:solidFill>
              <a:prstDash val="solid"/>
              <a:round/>
              <a:headEnd type="none" w="med" len="med"/>
              <a:tailEnd type="stealth" w="lg" len="lg"/>
            </a:ln>
          </p:spPr>
        </p:cxnSp>
        <p:cxnSp>
          <p:nvCxnSpPr>
            <p:cNvPr id="27" name="Shape 358"/>
            <p:cNvCxnSpPr>
              <a:stCxn id="11" idx="2"/>
            </p:cNvCxnSpPr>
            <p:nvPr/>
          </p:nvCxnSpPr>
          <p:spPr>
            <a:xfrm>
              <a:off x="8378128" y="2620989"/>
              <a:ext cx="6299" cy="506999"/>
            </a:xfrm>
            <a:prstGeom prst="straightConnector1">
              <a:avLst/>
            </a:prstGeom>
            <a:noFill/>
            <a:ln w="28575" cap="flat">
              <a:solidFill>
                <a:srgbClr val="000000"/>
              </a:solidFill>
              <a:prstDash val="solid"/>
              <a:round/>
              <a:headEnd type="none" w="med" len="med"/>
              <a:tailEnd type="stealth" w="lg" len="lg"/>
            </a:ln>
          </p:spPr>
        </p:cxnSp>
        <p:sp>
          <p:nvSpPr>
            <p:cNvPr id="28" name="Shape 359"/>
            <p:cNvSpPr/>
            <p:nvPr/>
          </p:nvSpPr>
          <p:spPr>
            <a:xfrm>
              <a:off x="1981439" y="4490980"/>
              <a:ext cx="6892199" cy="311700"/>
            </a:xfrm>
            <a:prstGeom prst="rect">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pPr lvl="0" algn="ctr" rtl="0">
                <a:buClr>
                  <a:srgbClr val="000000"/>
                </a:buClr>
                <a:buSzPct val="25000"/>
                <a:buFont typeface="Calibri"/>
                <a:buNone/>
              </a:pPr>
              <a:r>
                <a:rPr lang="en" sz="1100" b="1"/>
                <a:t>Data Visualizer</a:t>
              </a:r>
            </a:p>
          </p:txBody>
        </p:sp>
        <p:cxnSp>
          <p:nvCxnSpPr>
            <p:cNvPr id="29" name="Shape 360"/>
            <p:cNvCxnSpPr/>
            <p:nvPr/>
          </p:nvCxnSpPr>
          <p:spPr>
            <a:xfrm>
              <a:off x="2476670" y="4231877"/>
              <a:ext cx="0" cy="242100"/>
            </a:xfrm>
            <a:prstGeom prst="straightConnector1">
              <a:avLst/>
            </a:prstGeom>
            <a:noFill/>
            <a:ln w="19050" cap="flat">
              <a:solidFill>
                <a:srgbClr val="000000"/>
              </a:solidFill>
              <a:prstDash val="solid"/>
              <a:round/>
              <a:headEnd type="none" w="med" len="med"/>
              <a:tailEnd type="stealth" w="lg" len="lg"/>
            </a:ln>
          </p:spPr>
        </p:cxnSp>
        <p:cxnSp>
          <p:nvCxnSpPr>
            <p:cNvPr id="30" name="Shape 361"/>
            <p:cNvCxnSpPr/>
            <p:nvPr/>
          </p:nvCxnSpPr>
          <p:spPr>
            <a:xfrm>
              <a:off x="3953573" y="4231877"/>
              <a:ext cx="0" cy="242100"/>
            </a:xfrm>
            <a:prstGeom prst="straightConnector1">
              <a:avLst/>
            </a:prstGeom>
            <a:noFill/>
            <a:ln w="19050" cap="flat">
              <a:solidFill>
                <a:srgbClr val="000000"/>
              </a:solidFill>
              <a:prstDash val="solid"/>
              <a:round/>
              <a:headEnd type="none" w="med" len="med"/>
              <a:tailEnd type="stealth" w="lg" len="lg"/>
            </a:ln>
          </p:spPr>
        </p:cxnSp>
        <p:cxnSp>
          <p:nvCxnSpPr>
            <p:cNvPr id="31" name="Shape 362"/>
            <p:cNvCxnSpPr/>
            <p:nvPr/>
          </p:nvCxnSpPr>
          <p:spPr>
            <a:xfrm>
              <a:off x="5184325" y="4231877"/>
              <a:ext cx="0" cy="242100"/>
            </a:xfrm>
            <a:prstGeom prst="straightConnector1">
              <a:avLst/>
            </a:prstGeom>
            <a:noFill/>
            <a:ln w="19050" cap="flat">
              <a:solidFill>
                <a:srgbClr val="000000"/>
              </a:solidFill>
              <a:prstDash val="solid"/>
              <a:round/>
              <a:headEnd type="none" w="med" len="med"/>
              <a:tailEnd type="stealth" w="lg" len="lg"/>
            </a:ln>
          </p:spPr>
        </p:cxnSp>
        <p:cxnSp>
          <p:nvCxnSpPr>
            <p:cNvPr id="32" name="Shape 363"/>
            <p:cNvCxnSpPr/>
            <p:nvPr/>
          </p:nvCxnSpPr>
          <p:spPr>
            <a:xfrm>
              <a:off x="5676626" y="4231877"/>
              <a:ext cx="0" cy="242100"/>
            </a:xfrm>
            <a:prstGeom prst="straightConnector1">
              <a:avLst/>
            </a:prstGeom>
            <a:noFill/>
            <a:ln w="19050" cap="flat">
              <a:solidFill>
                <a:srgbClr val="000000"/>
              </a:solidFill>
              <a:prstDash val="solid"/>
              <a:round/>
              <a:headEnd type="none" w="med" len="med"/>
              <a:tailEnd type="stealth" w="lg" len="lg"/>
            </a:ln>
          </p:spPr>
        </p:cxnSp>
        <p:cxnSp>
          <p:nvCxnSpPr>
            <p:cNvPr id="33" name="Shape 364"/>
            <p:cNvCxnSpPr/>
            <p:nvPr/>
          </p:nvCxnSpPr>
          <p:spPr>
            <a:xfrm>
              <a:off x="6168926" y="4231877"/>
              <a:ext cx="0" cy="242100"/>
            </a:xfrm>
            <a:prstGeom prst="straightConnector1">
              <a:avLst/>
            </a:prstGeom>
            <a:noFill/>
            <a:ln w="19050" cap="flat">
              <a:solidFill>
                <a:srgbClr val="000000"/>
              </a:solidFill>
              <a:prstDash val="solid"/>
              <a:round/>
              <a:headEnd type="none" w="med" len="med"/>
              <a:tailEnd type="stealth" w="lg" len="lg"/>
            </a:ln>
          </p:spPr>
        </p:cxnSp>
        <p:cxnSp>
          <p:nvCxnSpPr>
            <p:cNvPr id="34" name="Shape 365"/>
            <p:cNvCxnSpPr/>
            <p:nvPr/>
          </p:nvCxnSpPr>
          <p:spPr>
            <a:xfrm>
              <a:off x="6661228" y="4231877"/>
              <a:ext cx="0" cy="242100"/>
            </a:xfrm>
            <a:prstGeom prst="straightConnector1">
              <a:avLst/>
            </a:prstGeom>
            <a:noFill/>
            <a:ln w="19050" cap="flat">
              <a:solidFill>
                <a:srgbClr val="000000"/>
              </a:solidFill>
              <a:prstDash val="solid"/>
              <a:round/>
              <a:headEnd type="none" w="med" len="med"/>
              <a:tailEnd type="stealth" w="lg" len="lg"/>
            </a:ln>
          </p:spPr>
        </p:cxnSp>
        <p:cxnSp>
          <p:nvCxnSpPr>
            <p:cNvPr id="35" name="Shape 366"/>
            <p:cNvCxnSpPr/>
            <p:nvPr/>
          </p:nvCxnSpPr>
          <p:spPr>
            <a:xfrm>
              <a:off x="7153529" y="4231877"/>
              <a:ext cx="0" cy="242100"/>
            </a:xfrm>
            <a:prstGeom prst="straightConnector1">
              <a:avLst/>
            </a:prstGeom>
            <a:noFill/>
            <a:ln w="19050" cap="flat">
              <a:solidFill>
                <a:srgbClr val="000000"/>
              </a:solidFill>
              <a:prstDash val="solid"/>
              <a:round/>
              <a:headEnd type="none" w="med" len="med"/>
              <a:tailEnd type="stealth" w="lg" len="lg"/>
            </a:ln>
          </p:spPr>
        </p:cxnSp>
        <p:cxnSp>
          <p:nvCxnSpPr>
            <p:cNvPr id="36" name="Shape 367"/>
            <p:cNvCxnSpPr/>
            <p:nvPr/>
          </p:nvCxnSpPr>
          <p:spPr>
            <a:xfrm>
              <a:off x="8384281" y="4231877"/>
              <a:ext cx="0" cy="242100"/>
            </a:xfrm>
            <a:prstGeom prst="straightConnector1">
              <a:avLst/>
            </a:prstGeom>
            <a:noFill/>
            <a:ln w="19050" cap="flat">
              <a:solidFill>
                <a:srgbClr val="000000"/>
              </a:solidFill>
              <a:prstDash val="solid"/>
              <a:round/>
              <a:headEnd type="none" w="med" len="med"/>
              <a:tailEnd type="stealth" w="lg" len="lg"/>
            </a:ln>
          </p:spPr>
        </p:cxnSp>
        <p:cxnSp>
          <p:nvCxnSpPr>
            <p:cNvPr id="37" name="Shape 368"/>
            <p:cNvCxnSpPr/>
            <p:nvPr/>
          </p:nvCxnSpPr>
          <p:spPr>
            <a:xfrm rot="10800000">
              <a:off x="2968973" y="1568991"/>
              <a:ext cx="492300" cy="0"/>
            </a:xfrm>
            <a:prstGeom prst="straightConnector1">
              <a:avLst/>
            </a:prstGeom>
            <a:noFill/>
            <a:ln w="28575" cap="flat">
              <a:solidFill>
                <a:srgbClr val="000000"/>
              </a:solidFill>
              <a:prstDash val="lgDashDot"/>
              <a:round/>
              <a:headEnd type="none" w="med" len="med"/>
              <a:tailEnd type="stealth" w="lg" len="lg"/>
            </a:ln>
          </p:spPr>
        </p:cxnSp>
        <p:cxnSp>
          <p:nvCxnSpPr>
            <p:cNvPr id="38" name="Shape 369"/>
            <p:cNvCxnSpPr/>
            <p:nvPr/>
          </p:nvCxnSpPr>
          <p:spPr>
            <a:xfrm rot="10800000">
              <a:off x="4445875" y="1568991"/>
              <a:ext cx="492300" cy="0"/>
            </a:xfrm>
            <a:prstGeom prst="straightConnector1">
              <a:avLst/>
            </a:prstGeom>
            <a:noFill/>
            <a:ln w="28575" cap="flat">
              <a:solidFill>
                <a:srgbClr val="000000"/>
              </a:solidFill>
              <a:prstDash val="lgDashDot"/>
              <a:round/>
              <a:headEnd type="none" w="med" len="med"/>
              <a:tailEnd type="stealth" w="lg" len="lg"/>
            </a:ln>
          </p:spPr>
        </p:cxnSp>
        <p:cxnSp>
          <p:nvCxnSpPr>
            <p:cNvPr id="39" name="Shape 370"/>
            <p:cNvCxnSpPr/>
            <p:nvPr/>
          </p:nvCxnSpPr>
          <p:spPr>
            <a:xfrm rot="10800000">
              <a:off x="5922778" y="1568991"/>
              <a:ext cx="492300" cy="0"/>
            </a:xfrm>
            <a:prstGeom prst="straightConnector1">
              <a:avLst/>
            </a:prstGeom>
            <a:noFill/>
            <a:ln w="28575" cap="flat">
              <a:solidFill>
                <a:srgbClr val="000000"/>
              </a:solidFill>
              <a:prstDash val="lgDashDot"/>
              <a:round/>
              <a:headEnd type="none" w="med" len="med"/>
              <a:tailEnd type="stealth" w="lg" len="lg"/>
            </a:ln>
          </p:spPr>
        </p:cxnSp>
        <p:cxnSp>
          <p:nvCxnSpPr>
            <p:cNvPr id="40" name="Shape 371"/>
            <p:cNvCxnSpPr/>
            <p:nvPr/>
          </p:nvCxnSpPr>
          <p:spPr>
            <a:xfrm rot="10800000">
              <a:off x="7399680" y="1568991"/>
              <a:ext cx="492300" cy="0"/>
            </a:xfrm>
            <a:prstGeom prst="straightConnector1">
              <a:avLst/>
            </a:prstGeom>
            <a:noFill/>
            <a:ln w="28575" cap="flat">
              <a:solidFill>
                <a:srgbClr val="000000"/>
              </a:solidFill>
              <a:prstDash val="lgDashDot"/>
              <a:round/>
              <a:headEnd type="none" w="med" len="med"/>
              <a:tailEnd type="stealth" w="lg" len="lg"/>
            </a:ln>
          </p:spPr>
        </p:cxnSp>
        <p:sp>
          <p:nvSpPr>
            <p:cNvPr id="41" name="Shape 372"/>
            <p:cNvSpPr/>
            <p:nvPr/>
          </p:nvSpPr>
          <p:spPr>
            <a:xfrm>
              <a:off x="1984369" y="4007186"/>
              <a:ext cx="6892199" cy="310500"/>
            </a:xfrm>
            <a:prstGeom prst="rect">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Calibri"/>
                <a:buNone/>
              </a:pPr>
              <a:r>
                <a:rPr lang="en" sz="1100" b="1"/>
                <a:t>Local </a:t>
              </a:r>
              <a:r>
                <a:rPr lang="en" sz="1100" b="1" i="0" u="none" strike="noStrike" cap="none" baseline="0">
                  <a:solidFill>
                    <a:srgbClr val="000000"/>
                  </a:solidFill>
                </a:rPr>
                <a:t>File system and/or </a:t>
              </a:r>
              <a:r>
                <a:rPr lang="en" sz="1100" b="1"/>
                <a:t>Cloud Storage</a:t>
              </a:r>
            </a:p>
          </p:txBody>
        </p:sp>
        <p:sp>
          <p:nvSpPr>
            <p:cNvPr id="42" name="Shape 373"/>
            <p:cNvSpPr/>
            <p:nvPr/>
          </p:nvSpPr>
          <p:spPr>
            <a:xfrm>
              <a:off x="4914860" y="4007182"/>
              <a:ext cx="3958799" cy="310500"/>
            </a:xfrm>
            <a:prstGeom prst="rect">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1000" b="1" dirty="0"/>
                <a:t>Simulation Trace Files, Analysis Results, Computed Metrics</a:t>
              </a:r>
            </a:p>
          </p:txBody>
        </p:sp>
        <p:cxnSp>
          <p:nvCxnSpPr>
            <p:cNvPr id="43" name="Shape 374"/>
            <p:cNvCxnSpPr/>
            <p:nvPr/>
          </p:nvCxnSpPr>
          <p:spPr>
            <a:xfrm>
              <a:off x="5179930" y="3445460"/>
              <a:ext cx="0" cy="120599"/>
            </a:xfrm>
            <a:prstGeom prst="straightConnector1">
              <a:avLst/>
            </a:prstGeom>
            <a:noFill/>
            <a:ln w="19050" cap="flat">
              <a:solidFill>
                <a:srgbClr val="000000"/>
              </a:solidFill>
              <a:prstDash val="solid"/>
              <a:round/>
              <a:headEnd type="none" w="med" len="med"/>
              <a:tailEnd type="stealth" w="lg" len="lg"/>
            </a:ln>
          </p:spPr>
        </p:cxnSp>
        <p:cxnSp>
          <p:nvCxnSpPr>
            <p:cNvPr id="44" name="Shape 375"/>
            <p:cNvCxnSpPr/>
            <p:nvPr/>
          </p:nvCxnSpPr>
          <p:spPr>
            <a:xfrm>
              <a:off x="5692744" y="3456594"/>
              <a:ext cx="0" cy="121500"/>
            </a:xfrm>
            <a:prstGeom prst="straightConnector1">
              <a:avLst/>
            </a:prstGeom>
            <a:noFill/>
            <a:ln w="19050" cap="flat">
              <a:solidFill>
                <a:srgbClr val="000000"/>
              </a:solidFill>
              <a:prstDash val="solid"/>
              <a:round/>
              <a:headEnd type="none" w="med" len="med"/>
              <a:tailEnd type="stealth" w="lg" len="lg"/>
            </a:ln>
          </p:spPr>
        </p:cxnSp>
        <p:cxnSp>
          <p:nvCxnSpPr>
            <p:cNvPr id="45" name="Shape 376"/>
            <p:cNvCxnSpPr/>
            <p:nvPr/>
          </p:nvCxnSpPr>
          <p:spPr>
            <a:xfrm>
              <a:off x="5200442" y="3877635"/>
              <a:ext cx="0" cy="120599"/>
            </a:xfrm>
            <a:prstGeom prst="straightConnector1">
              <a:avLst/>
            </a:prstGeom>
            <a:noFill/>
            <a:ln w="19050" cap="flat">
              <a:solidFill>
                <a:srgbClr val="000000"/>
              </a:solidFill>
              <a:prstDash val="solid"/>
              <a:round/>
              <a:headEnd type="none" w="med" len="med"/>
              <a:tailEnd type="stealth" w="lg" len="lg"/>
            </a:ln>
          </p:spPr>
        </p:cxnSp>
        <p:cxnSp>
          <p:nvCxnSpPr>
            <p:cNvPr id="46" name="Shape 377"/>
            <p:cNvCxnSpPr/>
            <p:nvPr/>
          </p:nvCxnSpPr>
          <p:spPr>
            <a:xfrm>
              <a:off x="5692744" y="3877635"/>
              <a:ext cx="0" cy="120599"/>
            </a:xfrm>
            <a:prstGeom prst="straightConnector1">
              <a:avLst/>
            </a:prstGeom>
            <a:noFill/>
            <a:ln w="19050" cap="flat">
              <a:solidFill>
                <a:srgbClr val="000000"/>
              </a:solidFill>
              <a:prstDash val="solid"/>
              <a:round/>
              <a:headEnd type="none" w="med" len="med"/>
              <a:tailEnd type="stealth" w="lg" len="lg"/>
            </a:ln>
          </p:spPr>
        </p:cxnSp>
        <p:cxnSp>
          <p:nvCxnSpPr>
            <p:cNvPr id="47" name="Shape 378"/>
            <p:cNvCxnSpPr/>
            <p:nvPr/>
          </p:nvCxnSpPr>
          <p:spPr>
            <a:xfrm>
              <a:off x="6192370" y="3467727"/>
              <a:ext cx="0" cy="120599"/>
            </a:xfrm>
            <a:prstGeom prst="straightConnector1">
              <a:avLst/>
            </a:prstGeom>
            <a:noFill/>
            <a:ln w="19050" cap="flat">
              <a:solidFill>
                <a:srgbClr val="000000"/>
              </a:solidFill>
              <a:prstDash val="solid"/>
              <a:round/>
              <a:headEnd type="none" w="med" len="med"/>
              <a:tailEnd type="stealth" w="lg" len="lg"/>
            </a:ln>
          </p:spPr>
        </p:cxnSp>
        <p:cxnSp>
          <p:nvCxnSpPr>
            <p:cNvPr id="48" name="Shape 379"/>
            <p:cNvCxnSpPr/>
            <p:nvPr/>
          </p:nvCxnSpPr>
          <p:spPr>
            <a:xfrm>
              <a:off x="6677345" y="3456594"/>
              <a:ext cx="0" cy="121500"/>
            </a:xfrm>
            <a:prstGeom prst="straightConnector1">
              <a:avLst/>
            </a:prstGeom>
            <a:noFill/>
            <a:ln w="19050" cap="flat">
              <a:solidFill>
                <a:srgbClr val="000000"/>
              </a:solidFill>
              <a:prstDash val="solid"/>
              <a:round/>
              <a:headEnd type="none" w="med" len="med"/>
              <a:tailEnd type="stealth" w="lg" len="lg"/>
            </a:ln>
          </p:spPr>
        </p:cxnSp>
        <p:cxnSp>
          <p:nvCxnSpPr>
            <p:cNvPr id="49" name="Shape 380"/>
            <p:cNvCxnSpPr/>
            <p:nvPr/>
          </p:nvCxnSpPr>
          <p:spPr>
            <a:xfrm>
              <a:off x="7153529" y="3456594"/>
              <a:ext cx="0" cy="121500"/>
            </a:xfrm>
            <a:prstGeom prst="straightConnector1">
              <a:avLst/>
            </a:prstGeom>
            <a:noFill/>
            <a:ln w="19050" cap="flat">
              <a:solidFill>
                <a:srgbClr val="000000"/>
              </a:solidFill>
              <a:prstDash val="solid"/>
              <a:round/>
              <a:headEnd type="none" w="med" len="med"/>
              <a:tailEnd type="stealth" w="lg" len="lg"/>
            </a:ln>
          </p:spPr>
        </p:cxnSp>
        <p:cxnSp>
          <p:nvCxnSpPr>
            <p:cNvPr id="50" name="Shape 381"/>
            <p:cNvCxnSpPr/>
            <p:nvPr/>
          </p:nvCxnSpPr>
          <p:spPr>
            <a:xfrm>
              <a:off x="6192370" y="3871563"/>
              <a:ext cx="0" cy="121500"/>
            </a:xfrm>
            <a:prstGeom prst="straightConnector1">
              <a:avLst/>
            </a:prstGeom>
            <a:noFill/>
            <a:ln w="19050" cap="flat">
              <a:solidFill>
                <a:srgbClr val="000000"/>
              </a:solidFill>
              <a:prstDash val="solid"/>
              <a:round/>
              <a:headEnd type="none" w="med" len="med"/>
              <a:tailEnd type="stealth" w="lg" len="lg"/>
            </a:ln>
          </p:spPr>
        </p:cxnSp>
        <p:cxnSp>
          <p:nvCxnSpPr>
            <p:cNvPr id="51" name="Shape 382"/>
            <p:cNvCxnSpPr/>
            <p:nvPr/>
          </p:nvCxnSpPr>
          <p:spPr>
            <a:xfrm>
              <a:off x="6677345" y="3878647"/>
              <a:ext cx="0" cy="120599"/>
            </a:xfrm>
            <a:prstGeom prst="straightConnector1">
              <a:avLst/>
            </a:prstGeom>
            <a:noFill/>
            <a:ln w="19050" cap="flat">
              <a:solidFill>
                <a:srgbClr val="000000"/>
              </a:solidFill>
              <a:prstDash val="solid"/>
              <a:round/>
              <a:headEnd type="none" w="med" len="med"/>
              <a:tailEnd type="stealth" w="lg" len="lg"/>
            </a:ln>
          </p:spPr>
        </p:cxnSp>
        <p:cxnSp>
          <p:nvCxnSpPr>
            <p:cNvPr id="52" name="Shape 383"/>
            <p:cNvCxnSpPr/>
            <p:nvPr/>
          </p:nvCxnSpPr>
          <p:spPr>
            <a:xfrm>
              <a:off x="7149133" y="3878647"/>
              <a:ext cx="0" cy="120599"/>
            </a:xfrm>
            <a:prstGeom prst="straightConnector1">
              <a:avLst/>
            </a:prstGeom>
            <a:noFill/>
            <a:ln w="19050" cap="flat">
              <a:solidFill>
                <a:srgbClr val="000000"/>
              </a:solidFill>
              <a:prstDash val="solid"/>
              <a:round/>
              <a:headEnd type="none" w="med" len="med"/>
              <a:tailEnd type="stealth" w="lg" len="lg"/>
            </a:ln>
          </p:spPr>
        </p:cxnSp>
        <p:cxnSp>
          <p:nvCxnSpPr>
            <p:cNvPr id="53" name="Shape 384"/>
            <p:cNvCxnSpPr/>
            <p:nvPr/>
          </p:nvCxnSpPr>
          <p:spPr>
            <a:xfrm>
              <a:off x="8379886" y="3890792"/>
              <a:ext cx="0" cy="121500"/>
            </a:xfrm>
            <a:prstGeom prst="straightConnector1">
              <a:avLst/>
            </a:prstGeom>
            <a:noFill/>
            <a:ln w="19050" cap="flat">
              <a:solidFill>
                <a:srgbClr val="000000"/>
              </a:solidFill>
              <a:prstDash val="solid"/>
              <a:round/>
              <a:headEnd type="none" w="med" len="med"/>
              <a:tailEnd type="stealth" w="lg" len="lg"/>
            </a:ln>
          </p:spPr>
        </p:cxnSp>
        <p:sp>
          <p:nvSpPr>
            <p:cNvPr id="54" name="Shape 385"/>
            <p:cNvSpPr/>
            <p:nvPr/>
          </p:nvSpPr>
          <p:spPr>
            <a:xfrm>
              <a:off x="4900258" y="3588169"/>
              <a:ext cx="546599" cy="311700"/>
            </a:xfrm>
            <a:prstGeom prst="rect">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endParaRPr/>
            </a:p>
          </p:txBody>
        </p:sp>
        <p:sp>
          <p:nvSpPr>
            <p:cNvPr id="55" name="Shape 386"/>
            <p:cNvSpPr/>
            <p:nvPr/>
          </p:nvSpPr>
          <p:spPr>
            <a:xfrm>
              <a:off x="5446593" y="3588169"/>
              <a:ext cx="492300" cy="311700"/>
            </a:xfrm>
            <a:prstGeom prst="rect">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endParaRPr/>
            </a:p>
          </p:txBody>
        </p:sp>
        <p:sp>
          <p:nvSpPr>
            <p:cNvPr id="56" name="Shape 387"/>
            <p:cNvSpPr/>
            <p:nvPr/>
          </p:nvSpPr>
          <p:spPr>
            <a:xfrm>
              <a:off x="5938893" y="3588445"/>
              <a:ext cx="539100" cy="311700"/>
            </a:xfrm>
            <a:prstGeom prst="rect">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Calibri"/>
                <a:buNone/>
              </a:pPr>
              <a:r>
                <a:rPr lang="en" sz="800" b="1"/>
                <a:t>Impact</a:t>
              </a:r>
            </a:p>
            <a:p>
              <a:pPr marL="0" marR="0" lvl="0" indent="0" algn="l" rtl="0">
                <a:lnSpc>
                  <a:spcPct val="100000"/>
                </a:lnSpc>
                <a:spcBef>
                  <a:spcPts val="0"/>
                </a:spcBef>
                <a:spcAft>
                  <a:spcPts val="0"/>
                </a:spcAft>
                <a:buClr>
                  <a:srgbClr val="000000"/>
                </a:buClr>
                <a:buSzPct val="25000"/>
                <a:buFont typeface="Calibri"/>
                <a:buNone/>
              </a:pPr>
              <a:r>
                <a:rPr lang="en" sz="800" b="1"/>
                <a:t>Tools</a:t>
              </a:r>
            </a:p>
          </p:txBody>
        </p:sp>
        <p:sp>
          <p:nvSpPr>
            <p:cNvPr id="57" name="Shape 388"/>
            <p:cNvSpPr/>
            <p:nvPr/>
          </p:nvSpPr>
          <p:spPr>
            <a:xfrm>
              <a:off x="6431194" y="3588445"/>
              <a:ext cx="516299" cy="311700"/>
            </a:xfrm>
            <a:prstGeom prst="rect">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Calibri"/>
                <a:buNone/>
              </a:pPr>
              <a:r>
                <a:rPr lang="en" sz="800" b="1" i="0" u="none" strike="noStrike" cap="none" baseline="0">
                  <a:solidFill>
                    <a:srgbClr val="000000"/>
                  </a:solidFill>
                </a:rPr>
                <a:t>
</a:t>
              </a:r>
              <a:r>
                <a:rPr lang="en" sz="800" b="1"/>
                <a:t>Verif. Tools</a:t>
              </a:r>
            </a:p>
            <a:p>
              <a:endParaRPr lang="en" sz="800" b="1"/>
            </a:p>
          </p:txBody>
        </p:sp>
        <p:sp>
          <p:nvSpPr>
            <p:cNvPr id="58" name="Shape 389"/>
            <p:cNvSpPr/>
            <p:nvPr/>
          </p:nvSpPr>
          <p:spPr>
            <a:xfrm>
              <a:off x="6917192" y="3588169"/>
              <a:ext cx="479100" cy="311700"/>
            </a:xfrm>
            <a:prstGeom prst="rect">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500" b="1" i="0" u="none" strike="noStrike" cap="none" baseline="0">
                  <a:solidFill>
                    <a:srgbClr val="000000"/>
                  </a:solidFill>
                  <a:latin typeface="Calibri"/>
                  <a:ea typeface="Calibri"/>
                  <a:cs typeface="Calibri"/>
                  <a:sym typeface="Calibri"/>
                </a:rPr>
                <a:t>. . .</a:t>
              </a:r>
            </a:p>
          </p:txBody>
        </p:sp>
        <p:sp>
          <p:nvSpPr>
            <p:cNvPr id="59" name="Shape 390"/>
            <p:cNvSpPr/>
            <p:nvPr/>
          </p:nvSpPr>
          <p:spPr>
            <a:xfrm>
              <a:off x="7891980" y="3588445"/>
              <a:ext cx="981599" cy="311700"/>
            </a:xfrm>
            <a:prstGeom prst="rect">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900" b="1" i="0" u="none" strike="noStrike" cap="none" baseline="0">
                  <a:solidFill>
                    <a:srgbClr val="000000"/>
                  </a:solidFill>
                </a:rPr>
                <a:t>OpenMDAO</a:t>
              </a:r>
            </a:p>
          </p:txBody>
        </p:sp>
        <p:cxnSp>
          <p:nvCxnSpPr>
            <p:cNvPr id="60" name="Shape 391"/>
            <p:cNvCxnSpPr/>
            <p:nvPr/>
          </p:nvCxnSpPr>
          <p:spPr>
            <a:xfrm>
              <a:off x="8379886" y="3455581"/>
              <a:ext cx="0" cy="120599"/>
            </a:xfrm>
            <a:prstGeom prst="straightConnector1">
              <a:avLst/>
            </a:prstGeom>
            <a:noFill/>
            <a:ln w="19050" cap="flat">
              <a:solidFill>
                <a:srgbClr val="000000"/>
              </a:solidFill>
              <a:prstDash val="solid"/>
              <a:round/>
              <a:headEnd type="none" w="med" len="med"/>
              <a:tailEnd type="stealth" w="lg" len="lg"/>
            </a:ln>
          </p:spPr>
        </p:cxnSp>
        <p:cxnSp>
          <p:nvCxnSpPr>
            <p:cNvPr id="61" name="Shape 392"/>
            <p:cNvCxnSpPr/>
            <p:nvPr/>
          </p:nvCxnSpPr>
          <p:spPr>
            <a:xfrm flipH="1">
              <a:off x="1779074" y="1214063"/>
              <a:ext cx="5100" cy="685499"/>
            </a:xfrm>
            <a:prstGeom prst="straightConnector1">
              <a:avLst/>
            </a:prstGeom>
            <a:noFill/>
            <a:ln w="76200" cap="flat">
              <a:solidFill>
                <a:schemeClr val="accent3"/>
              </a:solidFill>
              <a:prstDash val="solid"/>
              <a:round/>
              <a:headEnd type="none" w="med" len="med"/>
              <a:tailEnd type="none" w="med" len="med"/>
            </a:ln>
          </p:spPr>
        </p:cxnSp>
        <p:cxnSp>
          <p:nvCxnSpPr>
            <p:cNvPr id="62" name="Shape 393"/>
            <p:cNvCxnSpPr/>
            <p:nvPr/>
          </p:nvCxnSpPr>
          <p:spPr>
            <a:xfrm>
              <a:off x="1795423" y="2032993"/>
              <a:ext cx="0" cy="930000"/>
            </a:xfrm>
            <a:prstGeom prst="straightConnector1">
              <a:avLst/>
            </a:prstGeom>
            <a:noFill/>
            <a:ln w="76200" cap="flat">
              <a:solidFill>
                <a:schemeClr val="dk2"/>
              </a:solidFill>
              <a:prstDash val="solid"/>
              <a:round/>
              <a:headEnd type="none" w="med" len="med"/>
              <a:tailEnd type="none" w="med" len="med"/>
            </a:ln>
          </p:spPr>
        </p:cxnSp>
        <p:sp>
          <p:nvSpPr>
            <p:cNvPr id="63" name="Shape 394"/>
            <p:cNvSpPr txBox="1"/>
            <p:nvPr/>
          </p:nvSpPr>
          <p:spPr>
            <a:xfrm>
              <a:off x="675900" y="3146885"/>
              <a:ext cx="1046400" cy="4013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rgbClr val="000000"/>
                </a:buClr>
                <a:buSzPct val="25000"/>
                <a:buFont typeface="Calibri"/>
                <a:buNone/>
              </a:pPr>
              <a:r>
                <a:rPr lang="en" sz="1100" b="0" i="0" u="none" strike="noStrike" cap="none" baseline="0">
                  <a:solidFill>
                    <a:srgbClr val="666666"/>
                  </a:solidFill>
                  <a:latin typeface="Helvetica Neue"/>
                  <a:ea typeface="Helvetica Neue"/>
                  <a:cs typeface="Helvetica Neue"/>
                  <a:sym typeface="Helvetica Neue"/>
                </a:rPr>
                <a:t>Analysis</a:t>
              </a:r>
            </a:p>
            <a:p>
              <a:pPr marL="0" marR="0" lvl="0" indent="0" algn="r" rtl="0">
                <a:lnSpc>
                  <a:spcPct val="100000"/>
                </a:lnSpc>
                <a:spcBef>
                  <a:spcPts val="0"/>
                </a:spcBef>
                <a:spcAft>
                  <a:spcPts val="0"/>
                </a:spcAft>
                <a:buClr>
                  <a:srgbClr val="000000"/>
                </a:buClr>
                <a:buSzPct val="25000"/>
                <a:buFont typeface="Calibri"/>
                <a:buNone/>
              </a:pPr>
              <a:r>
                <a:rPr lang="en" sz="1100" b="0" i="0" u="none" strike="noStrike" cap="none" baseline="0">
                  <a:solidFill>
                    <a:srgbClr val="666666"/>
                  </a:solidFill>
                  <a:latin typeface="Helvetica Neue"/>
                  <a:ea typeface="Helvetica Neue"/>
                  <a:cs typeface="Helvetica Neue"/>
                  <a:sym typeface="Helvetica Neue"/>
                </a:rPr>
                <a:t>Scheduling</a:t>
              </a:r>
            </a:p>
          </p:txBody>
        </p:sp>
        <p:sp>
          <p:nvSpPr>
            <p:cNvPr id="64" name="Shape 395"/>
            <p:cNvSpPr txBox="1"/>
            <p:nvPr/>
          </p:nvSpPr>
          <p:spPr>
            <a:xfrm>
              <a:off x="1963385" y="2655740"/>
              <a:ext cx="2682899" cy="3152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 sz="1600" b="1" i="0" u="none" strike="noStrike" cap="none" baseline="0" dirty="0">
                  <a:solidFill>
                    <a:srgbClr val="FFFFFF"/>
                  </a:solidFill>
                </a:rPr>
                <a:t>Tool Integration Platform</a:t>
              </a:r>
            </a:p>
          </p:txBody>
        </p:sp>
        <p:cxnSp>
          <p:nvCxnSpPr>
            <p:cNvPr id="65" name="Shape 396"/>
            <p:cNvCxnSpPr/>
            <p:nvPr/>
          </p:nvCxnSpPr>
          <p:spPr>
            <a:xfrm flipH="1">
              <a:off x="1795487" y="3124618"/>
              <a:ext cx="7200" cy="1261199"/>
            </a:xfrm>
            <a:prstGeom prst="straightConnector1">
              <a:avLst/>
            </a:prstGeom>
            <a:noFill/>
            <a:ln w="76200" cap="flat">
              <a:solidFill>
                <a:schemeClr val="accent1"/>
              </a:solidFill>
              <a:prstDash val="solid"/>
              <a:round/>
              <a:headEnd type="none" w="med" len="med"/>
              <a:tailEnd type="none" w="med" len="med"/>
            </a:ln>
          </p:spPr>
        </p:cxnSp>
        <p:sp>
          <p:nvSpPr>
            <p:cNvPr id="66" name="Shape 347"/>
            <p:cNvSpPr/>
            <p:nvPr/>
          </p:nvSpPr>
          <p:spPr>
            <a:xfrm>
              <a:off x="1981439" y="2309289"/>
              <a:ext cx="984600" cy="311700"/>
            </a:xfrm>
            <a:prstGeom prst="rect">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900" b="1" i="0" u="none" strike="noStrike" cap="none" baseline="0">
                  <a:solidFill>
                    <a:srgbClr val="000000"/>
                  </a:solidFill>
                </a:rPr>
                <a:t>Component</a:t>
              </a:r>
            </a:p>
            <a:p>
              <a:pPr marL="0" marR="0" lvl="0" indent="0" algn="ctr" rtl="0">
                <a:lnSpc>
                  <a:spcPct val="100000"/>
                </a:lnSpc>
                <a:spcBef>
                  <a:spcPts val="0"/>
                </a:spcBef>
                <a:spcAft>
                  <a:spcPts val="0"/>
                </a:spcAft>
                <a:buClr>
                  <a:srgbClr val="000000"/>
                </a:buClr>
                <a:buSzPct val="25000"/>
                <a:buFont typeface="Calibri"/>
                <a:buNone/>
              </a:pPr>
              <a:r>
                <a:rPr lang="en" sz="900" b="1"/>
                <a:t>Exporter</a:t>
              </a:r>
            </a:p>
          </p:txBody>
        </p:sp>
        <p:sp>
          <p:nvSpPr>
            <p:cNvPr id="67" name="Shape 349"/>
            <p:cNvSpPr/>
            <p:nvPr/>
          </p:nvSpPr>
          <p:spPr>
            <a:xfrm>
              <a:off x="3461272" y="2309289"/>
              <a:ext cx="984600" cy="311700"/>
            </a:xfrm>
            <a:prstGeom prst="rect">
              <a:avLst/>
            </a:prstGeom>
            <a:solidFill>
              <a:srgbClr val="FFFFFF"/>
            </a:solidFill>
            <a:ln w="25400" cap="flat">
              <a:solidFill>
                <a:srgbClr val="000000"/>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SzPct val="25000"/>
                <a:buFont typeface="Calibri"/>
                <a:buNone/>
              </a:pPr>
              <a:r>
                <a:rPr lang="en" sz="900" b="1" i="0" u="none" strike="noStrike" cap="none" baseline="0">
                  <a:solidFill>
                    <a:srgbClr val="000000"/>
                  </a:solidFill>
                </a:rPr>
                <a:t>Design</a:t>
              </a:r>
            </a:p>
            <a:p>
              <a:pPr marL="0" marR="0" lvl="0" indent="0" algn="ctr" rtl="0">
                <a:lnSpc>
                  <a:spcPct val="100000"/>
                </a:lnSpc>
                <a:spcBef>
                  <a:spcPts val="0"/>
                </a:spcBef>
                <a:spcAft>
                  <a:spcPts val="0"/>
                </a:spcAft>
                <a:buClr>
                  <a:srgbClr val="000000"/>
                </a:buClr>
                <a:buSzPct val="25000"/>
                <a:buFont typeface="Calibri"/>
                <a:buNone/>
              </a:pPr>
              <a:r>
                <a:rPr lang="en" sz="900" b="1"/>
                <a:t>Composer</a:t>
              </a:r>
            </a:p>
          </p:txBody>
        </p:sp>
        <p:cxnSp>
          <p:nvCxnSpPr>
            <p:cNvPr id="68" name="Shape 398"/>
            <p:cNvCxnSpPr/>
            <p:nvPr/>
          </p:nvCxnSpPr>
          <p:spPr>
            <a:xfrm>
              <a:off x="1798175" y="4465138"/>
              <a:ext cx="0" cy="338699"/>
            </a:xfrm>
            <a:prstGeom prst="straightConnector1">
              <a:avLst/>
            </a:prstGeom>
            <a:noFill/>
            <a:ln w="76200" cap="flat">
              <a:solidFill>
                <a:srgbClr val="000000"/>
              </a:solidFill>
              <a:prstDash val="solid"/>
              <a:round/>
              <a:headEnd type="none" w="med" len="med"/>
              <a:tailEnd type="none" w="med" len="med"/>
            </a:ln>
          </p:spPr>
        </p:cxnSp>
        <p:sp>
          <p:nvSpPr>
            <p:cNvPr id="69" name="Shape 399"/>
            <p:cNvSpPr txBox="1"/>
            <p:nvPr/>
          </p:nvSpPr>
          <p:spPr>
            <a:xfrm>
              <a:off x="228900" y="1278586"/>
              <a:ext cx="1493399" cy="5634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Calibri"/>
                <a:buNone/>
              </a:pPr>
              <a:r>
                <a:rPr lang="en" sz="1100" b="0" i="0" u="none" strike="noStrike" cap="none" baseline="0">
                  <a:solidFill>
                    <a:srgbClr val="666666"/>
                  </a:solidFill>
                  <a:latin typeface="Helvetica Neue"/>
                  <a:ea typeface="Helvetica Neue"/>
                  <a:cs typeface="Helvetica Neue"/>
                  <a:sym typeface="Helvetica Neue"/>
                </a:rPr>
                <a:t>Modeling &amp;</a:t>
              </a:r>
            </a:p>
            <a:p>
              <a:pPr marL="0" marR="0" lvl="0" indent="0" algn="r" rtl="0">
                <a:lnSpc>
                  <a:spcPct val="100000"/>
                </a:lnSpc>
                <a:spcBef>
                  <a:spcPts val="0"/>
                </a:spcBef>
                <a:spcAft>
                  <a:spcPts val="0"/>
                </a:spcAft>
                <a:buClr>
                  <a:schemeClr val="dk1"/>
                </a:buClr>
                <a:buSzPct val="25000"/>
                <a:buFont typeface="Calibri"/>
                <a:buNone/>
              </a:pPr>
              <a:r>
                <a:rPr lang="en" sz="1100" b="0" i="0" u="none" strike="noStrike" cap="none" baseline="0">
                  <a:solidFill>
                    <a:srgbClr val="666666"/>
                  </a:solidFill>
                  <a:latin typeface="Helvetica Neue"/>
                  <a:ea typeface="Helvetica Neue"/>
                  <a:cs typeface="Helvetica Neue"/>
                  <a:sym typeface="Helvetica Neue"/>
                </a:rPr>
                <a:t>Model- Integration</a:t>
              </a:r>
            </a:p>
            <a:p>
              <a:pPr marL="0" marR="0" lvl="0" indent="0" algn="r" rtl="0">
                <a:lnSpc>
                  <a:spcPct val="100000"/>
                </a:lnSpc>
                <a:spcBef>
                  <a:spcPts val="0"/>
                </a:spcBef>
                <a:spcAft>
                  <a:spcPts val="0"/>
                </a:spcAft>
                <a:buClr>
                  <a:schemeClr val="dk1"/>
                </a:buClr>
                <a:buSzPct val="25000"/>
                <a:buFont typeface="Calibri"/>
                <a:buNone/>
              </a:pPr>
              <a:r>
                <a:rPr lang="en" sz="1100">
                  <a:solidFill>
                    <a:srgbClr val="666666"/>
                  </a:solidFill>
                  <a:latin typeface="Helvetica Neue"/>
                  <a:ea typeface="Helvetica Neue"/>
                  <a:cs typeface="Helvetica Neue"/>
                  <a:sym typeface="Helvetica Neue"/>
                </a:rPr>
                <a:t>in CyPhyML</a:t>
              </a:r>
            </a:p>
          </p:txBody>
        </p:sp>
        <p:sp>
          <p:nvSpPr>
            <p:cNvPr id="70" name="Shape 400"/>
            <p:cNvSpPr txBox="1"/>
            <p:nvPr/>
          </p:nvSpPr>
          <p:spPr>
            <a:xfrm>
              <a:off x="402125" y="2086588"/>
              <a:ext cx="1336199" cy="8156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Calibri"/>
                <a:buNone/>
              </a:pPr>
              <a:r>
                <a:rPr lang="en" sz="1100" b="0" i="0" u="none" strike="noStrike" cap="none" baseline="0">
                  <a:solidFill>
                    <a:srgbClr val="666666"/>
                  </a:solidFill>
                  <a:latin typeface="Helvetica Neue"/>
                  <a:ea typeface="Helvetica Neue"/>
                  <a:cs typeface="Helvetica Neue"/>
                  <a:sym typeface="Helvetica Neue"/>
                </a:rPr>
                <a:t>Model</a:t>
              </a:r>
            </a:p>
            <a:p>
              <a:pPr marL="0" marR="0" lvl="0" indent="0" algn="r" rtl="0">
                <a:lnSpc>
                  <a:spcPct val="100000"/>
                </a:lnSpc>
                <a:spcBef>
                  <a:spcPts val="0"/>
                </a:spcBef>
                <a:spcAft>
                  <a:spcPts val="0"/>
                </a:spcAft>
                <a:buClr>
                  <a:schemeClr val="dk1"/>
                </a:buClr>
                <a:buSzPct val="25000"/>
                <a:buFont typeface="Calibri"/>
                <a:buNone/>
              </a:pPr>
              <a:r>
                <a:rPr lang="en" sz="1100" b="0" i="0" u="none" strike="noStrike" cap="none" baseline="0">
                  <a:solidFill>
                    <a:srgbClr val="666666"/>
                  </a:solidFill>
                  <a:latin typeface="Helvetica Neue"/>
                  <a:ea typeface="Helvetica Neue"/>
                  <a:cs typeface="Helvetica Neue"/>
                  <a:sym typeface="Helvetica Neue"/>
                </a:rPr>
                <a:t>Transformations (CyPhyML </a:t>
              </a:r>
              <a:r>
                <a:rPr lang="en" sz="1100">
                  <a:solidFill>
                    <a:srgbClr val="666666"/>
                  </a:solidFill>
                  <a:latin typeface="Helvetica Neue"/>
                  <a:ea typeface="Helvetica Neue"/>
                  <a:cs typeface="Helvetica Neue"/>
                  <a:sym typeface="Helvetica Neue"/>
                </a:rPr>
                <a:t>→</a:t>
              </a:r>
              <a:r>
                <a:rPr lang="en" sz="1100" b="0" i="0" u="none" strike="noStrike" cap="none" baseline="0">
                  <a:solidFill>
                    <a:srgbClr val="666666"/>
                  </a:solidFill>
                  <a:latin typeface="Helvetica Neue"/>
                  <a:ea typeface="Helvetica Neue"/>
                  <a:cs typeface="Helvetica Neue"/>
                  <a:sym typeface="Helvetica Neue"/>
                </a:rPr>
                <a:t> Domain Models)</a:t>
              </a:r>
            </a:p>
          </p:txBody>
        </p:sp>
        <p:sp>
          <p:nvSpPr>
            <p:cNvPr id="71" name="Shape 401"/>
            <p:cNvSpPr txBox="1"/>
            <p:nvPr/>
          </p:nvSpPr>
          <p:spPr>
            <a:xfrm>
              <a:off x="386100" y="3633714"/>
              <a:ext cx="1336199" cy="243600"/>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Calibri"/>
                <a:buNone/>
              </a:pPr>
              <a:r>
                <a:rPr lang="en" sz="1100" b="0" i="0" u="none" strike="noStrike" cap="none" baseline="0">
                  <a:solidFill>
                    <a:srgbClr val="666666"/>
                  </a:solidFill>
                  <a:latin typeface="Helvetica Neue"/>
                  <a:ea typeface="Helvetica Neue"/>
                  <a:cs typeface="Helvetica Neue"/>
                  <a:sym typeface="Helvetica Neue"/>
                </a:rPr>
                <a:t>Execution runtime</a:t>
              </a:r>
            </a:p>
          </p:txBody>
        </p:sp>
        <p:sp>
          <p:nvSpPr>
            <p:cNvPr id="72" name="Shape 402"/>
            <p:cNvSpPr txBox="1"/>
            <p:nvPr/>
          </p:nvSpPr>
          <p:spPr>
            <a:xfrm>
              <a:off x="386100" y="4039575"/>
              <a:ext cx="1336199" cy="243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1100" b="0" i="0" u="none" strike="noStrike" cap="none" baseline="0">
                  <a:solidFill>
                    <a:srgbClr val="666666"/>
                  </a:solidFill>
                  <a:latin typeface="Helvetica Neue"/>
                  <a:ea typeface="Helvetica Neue"/>
                  <a:cs typeface="Helvetica Neue"/>
                  <a:sym typeface="Helvetica Neue"/>
                </a:rPr>
                <a:t>Results storage</a:t>
              </a:r>
            </a:p>
          </p:txBody>
        </p:sp>
        <p:sp>
          <p:nvSpPr>
            <p:cNvPr id="73" name="Shape 403"/>
            <p:cNvSpPr txBox="1"/>
            <p:nvPr/>
          </p:nvSpPr>
          <p:spPr>
            <a:xfrm>
              <a:off x="543000" y="4445421"/>
              <a:ext cx="1179299" cy="40139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Calibri"/>
                <a:buNone/>
              </a:pPr>
              <a:r>
                <a:rPr lang="en" sz="1100" b="0" i="0" u="none" strike="noStrike" cap="none" baseline="0">
                  <a:solidFill>
                    <a:srgbClr val="666666"/>
                  </a:solidFill>
                  <a:latin typeface="Helvetica Neue"/>
                  <a:ea typeface="Helvetica Neue"/>
                  <a:cs typeface="Helvetica Neue"/>
                  <a:sym typeface="Helvetica Neue"/>
                </a:rPr>
                <a:t>Visualization of results</a:t>
              </a:r>
            </a:p>
          </p:txBody>
        </p:sp>
        <p:sp>
          <p:nvSpPr>
            <p:cNvPr id="74" name="Shape 404"/>
            <p:cNvSpPr txBox="1"/>
            <p:nvPr/>
          </p:nvSpPr>
          <p:spPr>
            <a:xfrm>
              <a:off x="5323514" y="2352014"/>
              <a:ext cx="695700" cy="200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 sz="800" b="1">
                  <a:solidFill>
                    <a:schemeClr val="dk1"/>
                  </a:solidFill>
                </a:rPr>
                <a:t>Geometry</a:t>
              </a:r>
            </a:p>
          </p:txBody>
        </p:sp>
        <p:sp>
          <p:nvSpPr>
            <p:cNvPr id="75" name="Shape 405"/>
            <p:cNvSpPr txBox="1"/>
            <p:nvPr/>
          </p:nvSpPr>
          <p:spPr>
            <a:xfrm>
              <a:off x="5852375" y="2352013"/>
              <a:ext cx="695700" cy="1830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800" b="1">
                  <a:solidFill>
                    <a:schemeClr val="dk1"/>
                  </a:solidFill>
                </a:rPr>
                <a:t>Dynamics</a:t>
              </a:r>
            </a:p>
          </p:txBody>
        </p:sp>
        <p:sp>
          <p:nvSpPr>
            <p:cNvPr id="76" name="Shape 406"/>
            <p:cNvSpPr txBox="1"/>
            <p:nvPr/>
          </p:nvSpPr>
          <p:spPr>
            <a:xfrm>
              <a:off x="7839575" y="2272413"/>
              <a:ext cx="1046400" cy="2436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Calibri"/>
                <a:buNone/>
              </a:pPr>
              <a:r>
                <a:rPr lang="en" sz="900" b="1">
                  <a:solidFill>
                    <a:schemeClr val="dk1"/>
                  </a:solidFill>
                </a:rPr>
                <a:t>Experiment</a:t>
              </a:r>
            </a:p>
            <a:p>
              <a:pPr marL="0" marR="0" lvl="0" indent="0" algn="ctr" rtl="0">
                <a:lnSpc>
                  <a:spcPct val="100000"/>
                </a:lnSpc>
                <a:spcBef>
                  <a:spcPts val="0"/>
                </a:spcBef>
                <a:spcAft>
                  <a:spcPts val="0"/>
                </a:spcAft>
                <a:buClr>
                  <a:schemeClr val="dk1"/>
                </a:buClr>
                <a:buSzPct val="25000"/>
                <a:buFont typeface="Calibri"/>
                <a:buNone/>
              </a:pPr>
              <a:r>
                <a:rPr lang="en" sz="900" b="1">
                  <a:solidFill>
                    <a:schemeClr val="dk1"/>
                  </a:solidFill>
                </a:rPr>
                <a:t>Specifications</a:t>
              </a:r>
            </a:p>
          </p:txBody>
        </p:sp>
        <p:sp>
          <p:nvSpPr>
            <p:cNvPr id="77" name="Shape 407"/>
            <p:cNvSpPr txBox="1"/>
            <p:nvPr/>
          </p:nvSpPr>
          <p:spPr>
            <a:xfrm>
              <a:off x="4821975" y="3588438"/>
              <a:ext cx="763500" cy="2003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 sz="800" b="1">
                  <a:solidFill>
                    <a:schemeClr val="dk1"/>
                  </a:solidFill>
                </a:rPr>
                <a:t>Simulation</a:t>
              </a:r>
            </a:p>
            <a:p>
              <a:pPr marL="0" marR="0" lvl="0" indent="0" algn="l" rtl="0">
                <a:lnSpc>
                  <a:spcPct val="100000"/>
                </a:lnSpc>
                <a:spcBef>
                  <a:spcPts val="0"/>
                </a:spcBef>
                <a:spcAft>
                  <a:spcPts val="0"/>
                </a:spcAft>
                <a:buClr>
                  <a:schemeClr val="dk1"/>
                </a:buClr>
                <a:buSzPct val="25000"/>
                <a:buFont typeface="Calibri"/>
                <a:buNone/>
              </a:pPr>
              <a:r>
                <a:rPr lang="en" sz="800" b="1">
                  <a:solidFill>
                    <a:schemeClr val="dk1"/>
                  </a:solidFill>
                </a:rPr>
                <a:t>Tools</a:t>
              </a:r>
            </a:p>
          </p:txBody>
        </p:sp>
        <p:sp>
          <p:nvSpPr>
            <p:cNvPr id="78" name="Shape 408"/>
            <p:cNvSpPr txBox="1"/>
            <p:nvPr/>
          </p:nvSpPr>
          <p:spPr>
            <a:xfrm>
              <a:off x="5444223" y="3588438"/>
              <a:ext cx="518700" cy="236700"/>
            </a:xfrm>
            <a:prstGeom prst="rect">
              <a:avLst/>
            </a:prstGeom>
            <a:noFill/>
            <a:ln>
              <a:noFill/>
            </a:ln>
          </p:spPr>
          <p:txBody>
            <a:bodyPr lIns="91425" tIns="45700" rIns="91425" bIns="45700" anchor="t" anchorCtr="0">
              <a:noAutofit/>
            </a:bodyPr>
            <a:lstStyle/>
            <a:p>
              <a:pPr marL="0" marR="0" lvl="0" indent="0" algn="l" rtl="0">
                <a:lnSpc>
                  <a:spcPct val="75000"/>
                </a:lnSpc>
                <a:spcBef>
                  <a:spcPts val="0"/>
                </a:spcBef>
                <a:spcAft>
                  <a:spcPts val="0"/>
                </a:spcAft>
                <a:buClr>
                  <a:schemeClr val="dk1"/>
                </a:buClr>
                <a:buSzPct val="25000"/>
                <a:buFont typeface="Calibri"/>
                <a:buNone/>
              </a:pPr>
              <a:r>
                <a:rPr lang="en" sz="800" b="1">
                  <a:solidFill>
                    <a:schemeClr val="dk1"/>
                  </a:solidFill>
                </a:rPr>
                <a:t>CAD Tools</a:t>
              </a:r>
            </a:p>
          </p:txBody>
        </p:sp>
        <p:sp>
          <p:nvSpPr>
            <p:cNvPr id="79" name="Shape 409"/>
            <p:cNvSpPr txBox="1"/>
            <p:nvPr/>
          </p:nvSpPr>
          <p:spPr>
            <a:xfrm>
              <a:off x="1925321" y="3457489"/>
              <a:ext cx="2852400" cy="5337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Calibri"/>
                <a:buNone/>
              </a:pPr>
              <a:r>
                <a:rPr lang="en" sz="1600" b="1" i="0" u="none" strike="noStrike" cap="none" baseline="0" dirty="0">
                  <a:solidFill>
                    <a:srgbClr val="FFFFFF"/>
                  </a:solidFill>
                </a:rPr>
                <a:t>Execution Integration Platform</a:t>
              </a:r>
            </a:p>
          </p:txBody>
        </p:sp>
        <p:sp>
          <p:nvSpPr>
            <p:cNvPr id="80" name="Shape 410"/>
            <p:cNvSpPr txBox="1"/>
            <p:nvPr/>
          </p:nvSpPr>
          <p:spPr>
            <a:xfrm>
              <a:off x="4815738" y="2352014"/>
              <a:ext cx="695700" cy="200399"/>
            </a:xfrm>
            <a:prstGeom prst="rect">
              <a:avLst/>
            </a:prstGeom>
            <a:noFill/>
            <a:ln>
              <a:noFill/>
            </a:ln>
          </p:spPr>
          <p:txBody>
            <a:bodyPr lIns="91425" tIns="45700" rIns="91425" bIns="45700" anchor="t" anchorCtr="0">
              <a:noAutofit/>
            </a:bodyPr>
            <a:lstStyle/>
            <a:p>
              <a:pPr lvl="0" algn="ctr" rtl="0">
                <a:buClr>
                  <a:schemeClr val="dk1"/>
                </a:buClr>
                <a:buSzPct val="25000"/>
                <a:buFont typeface="Calibri"/>
                <a:buNone/>
              </a:pPr>
              <a:r>
                <a:rPr lang="en" sz="800" b="1">
                  <a:solidFill>
                    <a:schemeClr val="dk1"/>
                  </a:solidFill>
                </a:rPr>
                <a:t>Static An.</a:t>
              </a:r>
            </a:p>
            <a:p>
              <a:endParaRPr lang="en" sz="800" b="1">
                <a:solidFill>
                  <a:schemeClr val="dk1"/>
                </a:solidFill>
              </a:endParaRPr>
            </a:p>
          </p:txBody>
        </p:sp>
        <p:sp>
          <p:nvSpPr>
            <p:cNvPr id="81" name="Shape 411"/>
            <p:cNvSpPr txBox="1"/>
            <p:nvPr/>
          </p:nvSpPr>
          <p:spPr>
            <a:xfrm>
              <a:off x="6371090" y="2303946"/>
              <a:ext cx="615600" cy="200399"/>
            </a:xfrm>
            <a:prstGeom prst="rect">
              <a:avLst/>
            </a:prstGeom>
            <a:noFill/>
            <a:ln>
              <a:noFill/>
            </a:ln>
          </p:spPr>
          <p:txBody>
            <a:bodyPr lIns="91425" tIns="45700" rIns="91425" bIns="45700" anchor="t" anchorCtr="0">
              <a:noAutofit/>
            </a:bodyPr>
            <a:lstStyle/>
            <a:p>
              <a:pPr lvl="0" algn="ctr" rtl="0">
                <a:lnSpc>
                  <a:spcPct val="75000"/>
                </a:lnSpc>
                <a:buClr>
                  <a:schemeClr val="dk1"/>
                </a:buClr>
                <a:buSzPct val="25000"/>
                <a:buFont typeface="Calibri"/>
                <a:buNone/>
              </a:pPr>
              <a:r>
                <a:rPr lang="en" sz="800" b="1">
                  <a:solidFill>
                    <a:schemeClr val="dk1"/>
                  </a:solidFill>
                </a:rPr>
                <a:t>Formal</a:t>
              </a:r>
            </a:p>
            <a:p>
              <a:pPr lvl="0" algn="ctr" rtl="0">
                <a:lnSpc>
                  <a:spcPct val="75000"/>
                </a:lnSpc>
                <a:buClr>
                  <a:schemeClr val="dk1"/>
                </a:buClr>
                <a:buSzPct val="25000"/>
                <a:buFont typeface="Calibri"/>
                <a:buNone/>
              </a:pPr>
              <a:r>
                <a:rPr lang="en" sz="800" b="1">
                  <a:solidFill>
                    <a:schemeClr val="dk1"/>
                  </a:solidFill>
                </a:rPr>
                <a:t>Models</a:t>
              </a:r>
            </a:p>
            <a:p>
              <a:endParaRPr lang="en" sz="800" b="1">
                <a:solidFill>
                  <a:schemeClr val="dk1"/>
                </a:solidFill>
              </a:endParaRPr>
            </a:p>
          </p:txBody>
        </p:sp>
        <p:cxnSp>
          <p:nvCxnSpPr>
            <p:cNvPr id="82" name="Shape 412"/>
            <p:cNvCxnSpPr>
              <a:stCxn id="67" idx="3"/>
              <a:endCxn id="12" idx="1"/>
            </p:cNvCxnSpPr>
            <p:nvPr/>
          </p:nvCxnSpPr>
          <p:spPr>
            <a:xfrm>
              <a:off x="4445872" y="2465139"/>
              <a:ext cx="457138" cy="0"/>
            </a:xfrm>
            <a:prstGeom prst="straightConnector1">
              <a:avLst/>
            </a:prstGeom>
            <a:noFill/>
            <a:ln w="28575" cap="flat">
              <a:solidFill>
                <a:srgbClr val="000000"/>
              </a:solidFill>
              <a:prstDash val="solid"/>
              <a:round/>
              <a:headEnd type="none" w="med" len="med"/>
              <a:tailEnd type="stealth" w="lg" len="lg"/>
            </a:ln>
          </p:spPr>
        </p:cxnSp>
        <p:cxnSp>
          <p:nvCxnSpPr>
            <p:cNvPr id="83" name="Shape 413"/>
            <p:cNvCxnSpPr>
              <a:stCxn id="66" idx="3"/>
              <a:endCxn id="67" idx="1"/>
            </p:cNvCxnSpPr>
            <p:nvPr/>
          </p:nvCxnSpPr>
          <p:spPr>
            <a:xfrm>
              <a:off x="2966039" y="2465139"/>
              <a:ext cx="495232" cy="0"/>
            </a:xfrm>
            <a:prstGeom prst="straightConnector1">
              <a:avLst/>
            </a:prstGeom>
            <a:noFill/>
            <a:ln w="28575" cap="flat">
              <a:solidFill>
                <a:srgbClr val="000000"/>
              </a:solidFill>
              <a:prstDash val="solid"/>
              <a:round/>
              <a:headEnd type="none" w="med" len="med"/>
              <a:tailEnd type="stealth" w="lg" len="lg"/>
            </a:ln>
          </p:spPr>
        </p:cxnSp>
        <p:sp>
          <p:nvSpPr>
            <p:cNvPr id="84" name="Shape 414"/>
            <p:cNvSpPr/>
            <p:nvPr/>
          </p:nvSpPr>
          <p:spPr>
            <a:xfrm>
              <a:off x="3956487" y="1759250"/>
              <a:ext cx="1497375" cy="359750"/>
            </a:xfrm>
            <a:custGeom>
              <a:avLst/>
              <a:gdLst/>
              <a:ahLst/>
              <a:cxnLst/>
              <a:rect l="0" t="0" r="0" b="0"/>
              <a:pathLst>
                <a:path w="59895" h="14390" extrusionOk="0">
                  <a:moveTo>
                    <a:pt x="59506" y="0"/>
                  </a:moveTo>
                  <a:lnTo>
                    <a:pt x="59895" y="14001"/>
                  </a:lnTo>
                  <a:lnTo>
                    <a:pt x="0" y="14390"/>
                  </a:lnTo>
                </a:path>
              </a:pathLst>
            </a:custGeom>
            <a:noFill/>
            <a:ln w="28575" cap="flat">
              <a:solidFill>
                <a:srgbClr val="000000"/>
              </a:solidFill>
              <a:prstDash val="solid"/>
              <a:round/>
              <a:headEnd type="none" w="lg" len="lg"/>
              <a:tailEnd type="none" w="lg" len="lg"/>
            </a:ln>
          </p:spPr>
        </p:sp>
        <p:sp>
          <p:nvSpPr>
            <p:cNvPr id="85" name="Shape 415"/>
            <p:cNvSpPr/>
            <p:nvPr/>
          </p:nvSpPr>
          <p:spPr>
            <a:xfrm>
              <a:off x="6840175" y="1761888"/>
              <a:ext cx="1531309" cy="338704"/>
            </a:xfrm>
            <a:custGeom>
              <a:avLst/>
              <a:gdLst/>
              <a:ahLst/>
              <a:cxnLst/>
              <a:rect l="0" t="0" r="0" b="0"/>
              <a:pathLst>
                <a:path w="61449" h="14390" extrusionOk="0">
                  <a:moveTo>
                    <a:pt x="0" y="0"/>
                  </a:moveTo>
                  <a:lnTo>
                    <a:pt x="389" y="14390"/>
                  </a:lnTo>
                  <a:lnTo>
                    <a:pt x="61449" y="14001"/>
                  </a:lnTo>
                </a:path>
              </a:pathLst>
            </a:custGeom>
            <a:noFill/>
            <a:ln w="28575" cap="flat">
              <a:solidFill>
                <a:srgbClr val="000000"/>
              </a:solidFill>
              <a:prstDash val="solid"/>
              <a:round/>
              <a:headEnd type="none" w="lg" len="lg"/>
              <a:tailEnd type="none" w="lg" len="lg"/>
            </a:ln>
          </p:spPr>
        </p:sp>
        <p:sp>
          <p:nvSpPr>
            <p:cNvPr id="86" name="Shape 395"/>
            <p:cNvSpPr txBox="1"/>
            <p:nvPr/>
          </p:nvSpPr>
          <p:spPr>
            <a:xfrm>
              <a:off x="1871700" y="1194613"/>
              <a:ext cx="3308230" cy="315299"/>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Calibri"/>
                <a:buNone/>
              </a:pPr>
              <a:r>
                <a:rPr lang="en-US" sz="1600" b="1" i="0" u="none" strike="noStrike" cap="none" baseline="0" dirty="0" smtClean="0">
                  <a:solidFill>
                    <a:srgbClr val="000000"/>
                  </a:solidFill>
                </a:rPr>
                <a:t>Model </a:t>
              </a:r>
              <a:r>
                <a:rPr lang="en" sz="1600" b="1" i="0" u="none" strike="noStrike" cap="none" baseline="0" dirty="0" smtClean="0">
                  <a:solidFill>
                    <a:srgbClr val="000000"/>
                  </a:solidFill>
                </a:rPr>
                <a:t>Integration </a:t>
              </a:r>
              <a:r>
                <a:rPr lang="en" sz="1600" b="1" i="0" u="none" strike="noStrike" cap="none" baseline="0" dirty="0">
                  <a:solidFill>
                    <a:srgbClr val="000000"/>
                  </a:solidFill>
                </a:rPr>
                <a:t>Platform</a:t>
              </a:r>
            </a:p>
          </p:txBody>
        </p:sp>
      </p:grpSp>
      <p:sp>
        <p:nvSpPr>
          <p:cNvPr id="87" name="TextBox 86"/>
          <p:cNvSpPr txBox="1"/>
          <p:nvPr/>
        </p:nvSpPr>
        <p:spPr>
          <a:xfrm>
            <a:off x="0" y="0"/>
            <a:ext cx="9242145" cy="1015663"/>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n-US" sz="3600" dirty="0" smtClean="0">
                <a:latin typeface="Calibri Light" panose="020F0302020204030204" pitchFamily="34" charset="0"/>
              </a:rPr>
              <a:t>Meta Tool Suite Architecture</a:t>
            </a:r>
          </a:p>
          <a:p>
            <a:r>
              <a:rPr lang="en-US" sz="2400" dirty="0" smtClean="0">
                <a:latin typeface="Calibri Light" panose="020F0302020204030204" pitchFamily="34" charset="0"/>
              </a:rPr>
              <a:t>Helps medical device interoperability &amp; integrated clinical environment ?</a:t>
            </a:r>
            <a:endParaRPr lang="en-US" sz="2400" dirty="0">
              <a:latin typeface="Calibri Light" panose="020F0302020204030204" pitchFamily="34" charset="0"/>
            </a:endParaRPr>
          </a:p>
        </p:txBody>
      </p:sp>
      <p:sp>
        <p:nvSpPr>
          <p:cNvPr id="88" name="TextBox 87"/>
          <p:cNvSpPr txBox="1"/>
          <p:nvPr/>
        </p:nvSpPr>
        <p:spPr>
          <a:xfrm>
            <a:off x="-76200" y="6400800"/>
            <a:ext cx="9282606" cy="461665"/>
          </a:xfrm>
          <a:prstGeom prst="rect">
            <a:avLst/>
          </a:prstGeom>
          <a:noFill/>
        </p:spPr>
        <p:txBody>
          <a:bodyPr wrap="none" rtlCol="0">
            <a:spAutoFit/>
          </a:bodyPr>
          <a:lstStyle/>
          <a:p>
            <a:r>
              <a:rPr lang="en-US" sz="2400" dirty="0" smtClean="0">
                <a:latin typeface="Calibri Light" panose="020F0302020204030204" pitchFamily="34" charset="0"/>
              </a:rPr>
              <a:t>DR TED BAPTY ● </a:t>
            </a:r>
            <a:r>
              <a:rPr lang="en-US" sz="2400" dirty="0" smtClean="0">
                <a:latin typeface="Calibri Light" panose="020F0302020204030204" pitchFamily="34" charset="0"/>
                <a:hlinkClick r:id="rId2"/>
              </a:rPr>
              <a:t>www.isis.Vanderbilt.edu</a:t>
            </a:r>
            <a:r>
              <a:rPr lang="en-US" sz="2400" dirty="0" smtClean="0">
                <a:latin typeface="Calibri Light" panose="020F0302020204030204" pitchFamily="34" charset="0"/>
              </a:rPr>
              <a:t> </a:t>
            </a:r>
            <a:r>
              <a:rPr lang="en-US" sz="2400" dirty="0">
                <a:latin typeface="Calibri Light" panose="020F0302020204030204" pitchFamily="34" charset="0"/>
              </a:rPr>
              <a:t>● http://bit.ly/META-TOOL-SUITE</a:t>
            </a:r>
          </a:p>
        </p:txBody>
      </p:sp>
    </p:spTree>
    <p:extLst>
      <p:ext uri="{BB962C8B-B14F-4D97-AF65-F5344CB8AC3E}">
        <p14:creationId xmlns:p14="http://schemas.microsoft.com/office/powerpoint/2010/main" val="1775431745"/>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346" y="1066800"/>
            <a:ext cx="7999309" cy="2889078"/>
          </a:xfrm>
          <a:prstGeom prst="rect">
            <a:avLst/>
          </a:prstGeom>
          <a:noFill/>
        </p:spPr>
      </p:pic>
      <p:sp>
        <p:nvSpPr>
          <p:cNvPr id="3" name="TextBox 2"/>
          <p:cNvSpPr txBox="1"/>
          <p:nvPr/>
        </p:nvSpPr>
        <p:spPr>
          <a:xfrm>
            <a:off x="0" y="6488668"/>
            <a:ext cx="9144000" cy="369332"/>
          </a:xfrm>
          <a:prstGeom prst="rect">
            <a:avLst/>
          </a:prstGeom>
          <a:noFill/>
        </p:spPr>
        <p:txBody>
          <a:bodyPr wrap="square" rtlCol="0">
            <a:spAutoFit/>
          </a:bodyPr>
          <a:lstStyle/>
          <a:p>
            <a:pPr algn="ctr"/>
            <a:r>
              <a:rPr lang="en-US" dirty="0">
                <a:solidFill>
                  <a:schemeClr val="bg1">
                    <a:lumMod val="50000"/>
                  </a:schemeClr>
                </a:solidFill>
              </a:rPr>
              <a:t>Figure </a:t>
            </a:r>
            <a:r>
              <a:rPr lang="en-US" dirty="0" smtClean="0">
                <a:solidFill>
                  <a:schemeClr val="bg1">
                    <a:lumMod val="50000"/>
                  </a:schemeClr>
                </a:solidFill>
              </a:rPr>
              <a:t>from FACE </a:t>
            </a:r>
            <a:r>
              <a:rPr lang="en-US" dirty="0">
                <a:solidFill>
                  <a:schemeClr val="bg1">
                    <a:lumMod val="50000"/>
                  </a:schemeClr>
                </a:solidFill>
              </a:rPr>
              <a:t>Technical </a:t>
            </a:r>
            <a:r>
              <a:rPr lang="en-US" dirty="0" smtClean="0">
                <a:solidFill>
                  <a:schemeClr val="bg1">
                    <a:lumMod val="50000"/>
                  </a:schemeClr>
                </a:solidFill>
              </a:rPr>
              <a:t>Standard, edition 2.1 </a:t>
            </a:r>
            <a:r>
              <a:rPr lang="en-US" dirty="0" smtClean="0">
                <a:solidFill>
                  <a:schemeClr val="bg1">
                    <a:lumMod val="50000"/>
                  </a:schemeClr>
                </a:solidFill>
                <a:latin typeface="Calibri" panose="020F0502020204030204" pitchFamily="34" charset="0"/>
              </a:rPr>
              <a:t>● </a:t>
            </a:r>
            <a:r>
              <a:rPr lang="en-US" dirty="0" smtClean="0">
                <a:solidFill>
                  <a:schemeClr val="bg1">
                    <a:lumMod val="50000"/>
                  </a:schemeClr>
                </a:solidFill>
              </a:rPr>
              <a:t>www.opengroup.org/face/tech-standard-2.1</a:t>
            </a:r>
            <a:endParaRPr lang="en-US" dirty="0">
              <a:solidFill>
                <a:schemeClr val="bg1">
                  <a:lumMod val="50000"/>
                </a:schemeClr>
              </a:solidFill>
            </a:endParaRPr>
          </a:p>
        </p:txBody>
      </p:sp>
      <p:sp>
        <p:nvSpPr>
          <p:cNvPr id="4" name="Content Placeholder 2"/>
          <p:cNvSpPr txBox="1">
            <a:spLocks/>
          </p:cNvSpPr>
          <p:nvPr/>
        </p:nvSpPr>
        <p:spPr>
          <a:xfrm>
            <a:off x="572346" y="4390411"/>
            <a:ext cx="7966609" cy="1705589"/>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a:t>D</a:t>
            </a:r>
            <a:r>
              <a:rPr lang="en-US" sz="1800" dirty="0" smtClean="0"/>
              <a:t>ata and message models aligned with OMG Model Driven Architecture ™</a:t>
            </a:r>
          </a:p>
          <a:p>
            <a:r>
              <a:rPr lang="en-US" sz="1800" dirty="0"/>
              <a:t>A</a:t>
            </a:r>
            <a:r>
              <a:rPr lang="en-US" sz="1800" dirty="0" smtClean="0"/>
              <a:t>ddition of the Component (</a:t>
            </a:r>
            <a:r>
              <a:rPr lang="en-US" sz="1800" dirty="0" err="1" smtClean="0"/>
              <a:t>UoP</a:t>
            </a:r>
            <a:r>
              <a:rPr lang="en-US" sz="1800" dirty="0" smtClean="0"/>
              <a:t>) model allows component integration with messages and data elements in the Platform Model</a:t>
            </a:r>
          </a:p>
          <a:p>
            <a:r>
              <a:rPr lang="en-US" sz="1800" dirty="0" smtClean="0"/>
              <a:t>Supports definition and potentially auto-generation of code and other artifacts</a:t>
            </a:r>
          </a:p>
          <a:p>
            <a:endParaRPr lang="en-US" sz="2000" dirty="0" smtClean="0"/>
          </a:p>
        </p:txBody>
      </p:sp>
      <p:sp>
        <p:nvSpPr>
          <p:cNvPr id="5" name="Text Placeholder 2"/>
          <p:cNvSpPr txBox="1">
            <a:spLocks/>
          </p:cNvSpPr>
          <p:nvPr/>
        </p:nvSpPr>
        <p:spPr>
          <a:xfrm>
            <a:off x="0" y="0"/>
            <a:ext cx="9144000" cy="609600"/>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en-US" sz="2400" dirty="0" smtClean="0">
                <a:latin typeface="Calibri Light" panose="020F0302020204030204" pitchFamily="34" charset="0"/>
              </a:rPr>
              <a:t>Can we adopt and adapt FACE modus operandi for healthcare platforms? </a:t>
            </a:r>
            <a:endParaRPr lang="en-US" sz="2400" dirty="0">
              <a:latin typeface="Calibri Light" panose="020F0302020204030204" pitchFamily="34" charset="0"/>
            </a:endParaRPr>
          </a:p>
        </p:txBody>
      </p:sp>
    </p:spTree>
    <p:extLst>
      <p:ext uri="{BB962C8B-B14F-4D97-AF65-F5344CB8AC3E}">
        <p14:creationId xmlns:p14="http://schemas.microsoft.com/office/powerpoint/2010/main" val="427497962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Same Side Corner Rectangle 1"/>
          <p:cNvSpPr/>
          <p:nvPr/>
        </p:nvSpPr>
        <p:spPr>
          <a:xfrm flipV="1">
            <a:off x="4983874" y="3310289"/>
            <a:ext cx="1830643" cy="1367290"/>
          </a:xfrm>
          <a:prstGeom prst="round2SameRect">
            <a:avLst/>
          </a:prstGeom>
          <a:solidFill>
            <a:schemeClr val="accent6"/>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Arial"/>
              <a:cs typeface="Arial"/>
            </a:endParaRPr>
          </a:p>
        </p:txBody>
      </p:sp>
      <p:sp>
        <p:nvSpPr>
          <p:cNvPr id="3" name="Round Same Side Corner Rectangle 2"/>
          <p:cNvSpPr/>
          <p:nvPr/>
        </p:nvSpPr>
        <p:spPr>
          <a:xfrm flipV="1">
            <a:off x="3108622" y="3306983"/>
            <a:ext cx="1830643" cy="1367290"/>
          </a:xfrm>
          <a:prstGeom prst="round2SameRect">
            <a:avLst/>
          </a:prstGeom>
          <a:solidFill>
            <a:schemeClr val="accent6"/>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Arial"/>
              <a:cs typeface="Arial"/>
            </a:endParaRPr>
          </a:p>
        </p:txBody>
      </p:sp>
      <p:sp>
        <p:nvSpPr>
          <p:cNvPr id="4" name="Round Same Side Corner Rectangle 3"/>
          <p:cNvSpPr/>
          <p:nvPr/>
        </p:nvSpPr>
        <p:spPr>
          <a:xfrm>
            <a:off x="4983875" y="2854060"/>
            <a:ext cx="1830642" cy="420711"/>
          </a:xfrm>
          <a:prstGeom prst="round2SameRect">
            <a:avLst>
              <a:gd name="adj1" fmla="val 50000"/>
              <a:gd name="adj2" fmla="val 0"/>
            </a:avLst>
          </a:prstGeom>
          <a:solidFill>
            <a:srgbClr val="000000"/>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5" name="Round Same Side Corner Rectangle 4"/>
          <p:cNvSpPr/>
          <p:nvPr/>
        </p:nvSpPr>
        <p:spPr>
          <a:xfrm>
            <a:off x="3108622" y="2854060"/>
            <a:ext cx="1830642" cy="420711"/>
          </a:xfrm>
          <a:prstGeom prst="round2SameRect">
            <a:avLst>
              <a:gd name="adj1" fmla="val 50000"/>
              <a:gd name="adj2" fmla="val 0"/>
            </a:avLst>
          </a:prstGeom>
          <a:solidFill>
            <a:srgbClr val="000000"/>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6" name="Round Same Side Corner Rectangle 5"/>
          <p:cNvSpPr/>
          <p:nvPr/>
        </p:nvSpPr>
        <p:spPr>
          <a:xfrm flipV="1">
            <a:off x="1232053" y="3306983"/>
            <a:ext cx="1830643" cy="1367290"/>
          </a:xfrm>
          <a:prstGeom prst="round2SameRect">
            <a:avLst/>
          </a:prstGeom>
          <a:solidFill>
            <a:schemeClr val="accent6"/>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Arial"/>
              <a:cs typeface="Arial"/>
            </a:endParaRPr>
          </a:p>
        </p:txBody>
      </p:sp>
      <p:sp>
        <p:nvSpPr>
          <p:cNvPr id="7" name="TextBox 6"/>
          <p:cNvSpPr txBox="1"/>
          <p:nvPr/>
        </p:nvSpPr>
        <p:spPr>
          <a:xfrm>
            <a:off x="1261469" y="3338049"/>
            <a:ext cx="1687364" cy="1015663"/>
          </a:xfrm>
          <a:prstGeom prst="rect">
            <a:avLst/>
          </a:prstGeom>
          <a:noFill/>
        </p:spPr>
        <p:txBody>
          <a:bodyPr wrap="square" rtlCol="0">
            <a:spAutoFit/>
          </a:bodyPr>
          <a:lstStyle/>
          <a:p>
            <a:r>
              <a:rPr lang="en-US" sz="1200" dirty="0" smtClean="0">
                <a:solidFill>
                  <a:schemeClr val="bg1"/>
                </a:solidFill>
                <a:latin typeface="Arial"/>
                <a:cs typeface="Arial"/>
              </a:rPr>
              <a:t>Custom analysis, visualization,</a:t>
            </a:r>
          </a:p>
          <a:p>
            <a:r>
              <a:rPr lang="en-US" sz="1200" dirty="0">
                <a:solidFill>
                  <a:schemeClr val="bg1"/>
                </a:solidFill>
                <a:latin typeface="Arial"/>
                <a:cs typeface="Arial"/>
              </a:rPr>
              <a:t>c</a:t>
            </a:r>
            <a:r>
              <a:rPr lang="en-US" sz="1200" dirty="0" smtClean="0">
                <a:solidFill>
                  <a:schemeClr val="bg1"/>
                </a:solidFill>
                <a:latin typeface="Arial"/>
                <a:cs typeface="Arial"/>
              </a:rPr>
              <a:t>ollaboration,</a:t>
            </a:r>
          </a:p>
          <a:p>
            <a:r>
              <a:rPr lang="en-US" sz="1200" dirty="0">
                <a:solidFill>
                  <a:schemeClr val="bg1"/>
                </a:solidFill>
                <a:latin typeface="Arial"/>
                <a:cs typeface="Arial"/>
              </a:rPr>
              <a:t>r</a:t>
            </a:r>
            <a:r>
              <a:rPr lang="en-US" sz="1200" dirty="0" smtClean="0">
                <a:solidFill>
                  <a:schemeClr val="bg1"/>
                </a:solidFill>
                <a:latin typeface="Arial"/>
                <a:cs typeface="Arial"/>
              </a:rPr>
              <a:t>esources,</a:t>
            </a:r>
          </a:p>
          <a:p>
            <a:r>
              <a:rPr lang="en-US" sz="1200" dirty="0">
                <a:solidFill>
                  <a:schemeClr val="bg1"/>
                </a:solidFill>
                <a:latin typeface="Arial"/>
                <a:cs typeface="Arial"/>
              </a:rPr>
              <a:t>a</a:t>
            </a:r>
            <a:r>
              <a:rPr lang="en-US" sz="1200" dirty="0" smtClean="0">
                <a:solidFill>
                  <a:schemeClr val="bg1"/>
                </a:solidFill>
                <a:latin typeface="Arial"/>
                <a:cs typeface="Arial"/>
              </a:rPr>
              <a:t>nd competitions</a:t>
            </a:r>
          </a:p>
        </p:txBody>
      </p:sp>
      <p:sp>
        <p:nvSpPr>
          <p:cNvPr id="8" name="TextBox 7"/>
          <p:cNvSpPr txBox="1"/>
          <p:nvPr/>
        </p:nvSpPr>
        <p:spPr>
          <a:xfrm>
            <a:off x="182186" y="2431025"/>
            <a:ext cx="992266" cy="276999"/>
          </a:xfrm>
          <a:prstGeom prst="rect">
            <a:avLst/>
          </a:prstGeom>
          <a:noFill/>
        </p:spPr>
        <p:txBody>
          <a:bodyPr wrap="none" rtlCol="0">
            <a:spAutoFit/>
          </a:bodyPr>
          <a:lstStyle/>
          <a:p>
            <a:r>
              <a:rPr lang="en-US" sz="1200" i="1" dirty="0" smtClean="0">
                <a:latin typeface="Arial"/>
                <a:cs typeface="Arial"/>
              </a:rPr>
              <a:t>Framework</a:t>
            </a:r>
            <a:endParaRPr lang="en-US" sz="1200" i="1" dirty="0">
              <a:latin typeface="Arial"/>
              <a:cs typeface="Arial"/>
            </a:endParaRPr>
          </a:p>
        </p:txBody>
      </p:sp>
      <p:sp>
        <p:nvSpPr>
          <p:cNvPr id="9" name="TextBox 8"/>
          <p:cNvSpPr txBox="1"/>
          <p:nvPr/>
        </p:nvSpPr>
        <p:spPr>
          <a:xfrm>
            <a:off x="182186" y="4324119"/>
            <a:ext cx="1052529" cy="276999"/>
          </a:xfrm>
          <a:prstGeom prst="rect">
            <a:avLst/>
          </a:prstGeom>
          <a:noFill/>
        </p:spPr>
        <p:txBody>
          <a:bodyPr wrap="none" rtlCol="0">
            <a:spAutoFit/>
          </a:bodyPr>
          <a:lstStyle/>
          <a:p>
            <a:r>
              <a:rPr lang="en-US" sz="1200" i="1" dirty="0" smtClean="0">
                <a:latin typeface="Arial"/>
                <a:cs typeface="Arial"/>
              </a:rPr>
              <a:t>Applications</a:t>
            </a:r>
            <a:endParaRPr lang="en-US" sz="1200" i="1" dirty="0">
              <a:latin typeface="Arial"/>
              <a:cs typeface="Arial"/>
            </a:endParaRPr>
          </a:p>
        </p:txBody>
      </p:sp>
      <p:sp>
        <p:nvSpPr>
          <p:cNvPr id="10" name="Down Arrow 9"/>
          <p:cNvSpPr/>
          <p:nvPr/>
        </p:nvSpPr>
        <p:spPr>
          <a:xfrm flipV="1">
            <a:off x="433544" y="2747715"/>
            <a:ext cx="534937" cy="1576403"/>
          </a:xfrm>
          <a:prstGeom prst="downArrow">
            <a:avLst>
              <a:gd name="adj1" fmla="val 50000"/>
              <a:gd name="adj2" fmla="val 39908"/>
            </a:avLst>
          </a:prstGeom>
          <a:solidFill>
            <a:schemeClr val="accent6">
              <a:lumMod val="20000"/>
              <a:lumOff val="8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Arial"/>
              <a:cs typeface="Arial"/>
            </a:endParaRPr>
          </a:p>
        </p:txBody>
      </p:sp>
      <p:sp>
        <p:nvSpPr>
          <p:cNvPr id="12" name="Rounded Rectangle 11"/>
          <p:cNvSpPr/>
          <p:nvPr/>
        </p:nvSpPr>
        <p:spPr>
          <a:xfrm>
            <a:off x="1262204" y="1676400"/>
            <a:ext cx="7424595" cy="603781"/>
          </a:xfrm>
          <a:prstGeom prst="roundRect">
            <a:avLst/>
          </a:prstGeom>
          <a:solidFill>
            <a:srgbClr val="000000"/>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3" name="Round Same Side Corner Rectangle 12"/>
          <p:cNvSpPr/>
          <p:nvPr/>
        </p:nvSpPr>
        <p:spPr>
          <a:xfrm>
            <a:off x="1232055" y="2854060"/>
            <a:ext cx="1830642" cy="420711"/>
          </a:xfrm>
          <a:prstGeom prst="round2SameRect">
            <a:avLst>
              <a:gd name="adj1" fmla="val 50000"/>
              <a:gd name="adj2" fmla="val 0"/>
            </a:avLst>
          </a:prstGeom>
          <a:solidFill>
            <a:srgbClr val="000000"/>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14" name="TextBox 13"/>
          <p:cNvSpPr txBox="1"/>
          <p:nvPr/>
        </p:nvSpPr>
        <p:spPr>
          <a:xfrm>
            <a:off x="1418404" y="2929285"/>
            <a:ext cx="1434938" cy="307777"/>
          </a:xfrm>
          <a:prstGeom prst="rect">
            <a:avLst/>
          </a:prstGeom>
          <a:noFill/>
        </p:spPr>
        <p:txBody>
          <a:bodyPr wrap="square" rtlCol="0">
            <a:spAutoFit/>
          </a:bodyPr>
          <a:lstStyle/>
          <a:p>
            <a:r>
              <a:rPr lang="en-US" sz="1400" dirty="0" err="1" smtClean="0">
                <a:solidFill>
                  <a:srgbClr val="FFFFFF"/>
                </a:solidFill>
                <a:latin typeface="Arial"/>
                <a:cs typeface="Arial"/>
              </a:rPr>
              <a:t>VehicleFORGE</a:t>
            </a:r>
            <a:endParaRPr lang="en-US" sz="1600" dirty="0" smtClean="0">
              <a:solidFill>
                <a:srgbClr val="FFFFFF"/>
              </a:solidFill>
              <a:latin typeface="Arial"/>
              <a:cs typeface="Arial"/>
            </a:endParaRPr>
          </a:p>
        </p:txBody>
      </p:sp>
      <p:sp>
        <p:nvSpPr>
          <p:cNvPr id="15" name="TextBox 14"/>
          <p:cNvSpPr txBox="1"/>
          <p:nvPr/>
        </p:nvSpPr>
        <p:spPr>
          <a:xfrm>
            <a:off x="3482191" y="2929285"/>
            <a:ext cx="1432130" cy="307777"/>
          </a:xfrm>
          <a:prstGeom prst="rect">
            <a:avLst/>
          </a:prstGeom>
          <a:noFill/>
        </p:spPr>
        <p:txBody>
          <a:bodyPr wrap="square" rtlCol="0">
            <a:spAutoFit/>
          </a:bodyPr>
          <a:lstStyle/>
          <a:p>
            <a:r>
              <a:rPr lang="en-US" sz="1400" dirty="0" err="1" smtClean="0">
                <a:solidFill>
                  <a:srgbClr val="FFFFFF"/>
                </a:solidFill>
                <a:latin typeface="Arial"/>
                <a:cs typeface="Arial"/>
              </a:rPr>
              <a:t>PolicyForge</a:t>
            </a:r>
            <a:endParaRPr lang="en-US" sz="1400" dirty="0" smtClean="0">
              <a:solidFill>
                <a:srgbClr val="FFFFFF"/>
              </a:solidFill>
              <a:latin typeface="Arial"/>
              <a:cs typeface="Arial"/>
            </a:endParaRPr>
          </a:p>
        </p:txBody>
      </p:sp>
      <p:sp>
        <p:nvSpPr>
          <p:cNvPr id="16" name="TextBox 15"/>
          <p:cNvSpPr txBox="1"/>
          <p:nvPr/>
        </p:nvSpPr>
        <p:spPr>
          <a:xfrm>
            <a:off x="3160918" y="3338049"/>
            <a:ext cx="1924824" cy="830997"/>
          </a:xfrm>
          <a:prstGeom prst="rect">
            <a:avLst/>
          </a:prstGeom>
          <a:noFill/>
        </p:spPr>
        <p:txBody>
          <a:bodyPr wrap="square" rtlCol="0">
            <a:spAutoFit/>
          </a:bodyPr>
          <a:lstStyle/>
          <a:p>
            <a:r>
              <a:rPr lang="en-US" sz="1200" dirty="0" smtClean="0">
                <a:solidFill>
                  <a:schemeClr val="bg1"/>
                </a:solidFill>
                <a:latin typeface="Arial"/>
                <a:cs typeface="Arial"/>
              </a:rPr>
              <a:t>Custom modeling, analysis, visualization, and </a:t>
            </a:r>
          </a:p>
          <a:p>
            <a:r>
              <a:rPr lang="en-US" sz="1200" dirty="0">
                <a:solidFill>
                  <a:schemeClr val="bg1"/>
                </a:solidFill>
                <a:latin typeface="Arial"/>
                <a:cs typeface="Arial"/>
              </a:rPr>
              <a:t>c</a:t>
            </a:r>
            <a:r>
              <a:rPr lang="en-US" sz="1200" dirty="0" smtClean="0">
                <a:solidFill>
                  <a:schemeClr val="bg1"/>
                </a:solidFill>
                <a:latin typeface="Arial"/>
                <a:cs typeface="Arial"/>
              </a:rPr>
              <a:t>ollaboration</a:t>
            </a:r>
            <a:endParaRPr lang="en-US" sz="1400" dirty="0" smtClean="0">
              <a:solidFill>
                <a:schemeClr val="bg1"/>
              </a:solidFill>
              <a:latin typeface="Arial"/>
              <a:cs typeface="Arial"/>
            </a:endParaRPr>
          </a:p>
        </p:txBody>
      </p:sp>
      <p:sp>
        <p:nvSpPr>
          <p:cNvPr id="17" name="TextBox 16"/>
          <p:cNvSpPr txBox="1"/>
          <p:nvPr/>
        </p:nvSpPr>
        <p:spPr>
          <a:xfrm>
            <a:off x="5466766" y="2929285"/>
            <a:ext cx="1237398" cy="307777"/>
          </a:xfrm>
          <a:prstGeom prst="rect">
            <a:avLst/>
          </a:prstGeom>
          <a:noFill/>
        </p:spPr>
        <p:txBody>
          <a:bodyPr wrap="square" rtlCol="0">
            <a:spAutoFit/>
          </a:bodyPr>
          <a:lstStyle/>
          <a:p>
            <a:r>
              <a:rPr lang="en-US" sz="1400" dirty="0" err="1" smtClean="0">
                <a:solidFill>
                  <a:srgbClr val="FFFFFF"/>
                </a:solidFill>
                <a:latin typeface="Arial"/>
                <a:cs typeface="Arial"/>
              </a:rPr>
              <a:t>ISISForge</a:t>
            </a:r>
            <a:endParaRPr lang="en-US" sz="1400" dirty="0" smtClean="0">
              <a:solidFill>
                <a:srgbClr val="FFFFFF"/>
              </a:solidFill>
              <a:latin typeface="Arial"/>
              <a:cs typeface="Arial"/>
            </a:endParaRPr>
          </a:p>
        </p:txBody>
      </p:sp>
      <p:sp>
        <p:nvSpPr>
          <p:cNvPr id="18" name="TextBox 17"/>
          <p:cNvSpPr txBox="1"/>
          <p:nvPr/>
        </p:nvSpPr>
        <p:spPr>
          <a:xfrm>
            <a:off x="5039048" y="3338049"/>
            <a:ext cx="1775469" cy="830997"/>
          </a:xfrm>
          <a:prstGeom prst="rect">
            <a:avLst/>
          </a:prstGeom>
          <a:noFill/>
        </p:spPr>
        <p:txBody>
          <a:bodyPr wrap="square" rtlCol="0">
            <a:spAutoFit/>
          </a:bodyPr>
          <a:lstStyle/>
          <a:p>
            <a:r>
              <a:rPr lang="en-US" sz="1200" dirty="0" smtClean="0">
                <a:solidFill>
                  <a:schemeClr val="bg1"/>
                </a:solidFill>
                <a:latin typeface="Arial"/>
                <a:cs typeface="Arial"/>
              </a:rPr>
              <a:t>Basic software forge,</a:t>
            </a:r>
          </a:p>
          <a:p>
            <a:r>
              <a:rPr lang="en-US" sz="1200" dirty="0" smtClean="0">
                <a:solidFill>
                  <a:schemeClr val="bg1"/>
                </a:solidFill>
                <a:latin typeface="Arial"/>
                <a:cs typeface="Arial"/>
              </a:rPr>
              <a:t>custom tools and tool integrations,</a:t>
            </a:r>
          </a:p>
          <a:p>
            <a:r>
              <a:rPr lang="en-US" sz="1200" dirty="0" err="1">
                <a:solidFill>
                  <a:schemeClr val="bg1"/>
                </a:solidFill>
                <a:latin typeface="Arial"/>
                <a:cs typeface="Arial"/>
              </a:rPr>
              <a:t>t</a:t>
            </a:r>
            <a:r>
              <a:rPr lang="en-US" sz="1200" dirty="0" err="1" smtClean="0">
                <a:solidFill>
                  <a:schemeClr val="bg1"/>
                </a:solidFill>
                <a:latin typeface="Arial"/>
                <a:cs typeface="Arial"/>
              </a:rPr>
              <a:t>estbed</a:t>
            </a:r>
            <a:endParaRPr lang="en-US" sz="1200" dirty="0">
              <a:solidFill>
                <a:schemeClr val="bg1"/>
              </a:solidFill>
              <a:latin typeface="Arial"/>
              <a:cs typeface="Arial"/>
            </a:endParaRPr>
          </a:p>
        </p:txBody>
      </p:sp>
      <p:sp>
        <p:nvSpPr>
          <p:cNvPr id="19" name="Rectangle 18"/>
          <p:cNvSpPr/>
          <p:nvPr/>
        </p:nvSpPr>
        <p:spPr>
          <a:xfrm>
            <a:off x="1247128" y="4397274"/>
            <a:ext cx="1800493" cy="261610"/>
          </a:xfrm>
          <a:prstGeom prst="rect">
            <a:avLst/>
          </a:prstGeom>
        </p:spPr>
        <p:txBody>
          <a:bodyPr wrap="none">
            <a:spAutoFit/>
          </a:bodyPr>
          <a:lstStyle/>
          <a:p>
            <a:pPr>
              <a:spcBef>
                <a:spcPts val="1800"/>
              </a:spcBef>
            </a:pPr>
            <a:r>
              <a:rPr lang="en-US" sz="1100" b="1" dirty="0">
                <a:solidFill>
                  <a:schemeClr val="accent2"/>
                </a:solidFill>
                <a:latin typeface="Arial"/>
                <a:cs typeface="Arial"/>
              </a:rPr>
              <a:t>Cyber-physical </a:t>
            </a:r>
            <a:r>
              <a:rPr lang="en-US" sz="1100" b="1" dirty="0" smtClean="0">
                <a:solidFill>
                  <a:schemeClr val="accent2"/>
                </a:solidFill>
                <a:latin typeface="Arial"/>
                <a:cs typeface="Arial"/>
              </a:rPr>
              <a:t>systems</a:t>
            </a:r>
            <a:endParaRPr lang="en-US" sz="1100" b="1" dirty="0">
              <a:solidFill>
                <a:schemeClr val="accent2"/>
              </a:solidFill>
              <a:latin typeface="Arial"/>
              <a:cs typeface="Arial"/>
            </a:endParaRPr>
          </a:p>
        </p:txBody>
      </p:sp>
      <p:sp>
        <p:nvSpPr>
          <p:cNvPr id="20" name="Rectangle 19"/>
          <p:cNvSpPr/>
          <p:nvPr/>
        </p:nvSpPr>
        <p:spPr>
          <a:xfrm>
            <a:off x="3300575" y="4397274"/>
            <a:ext cx="1446736" cy="261610"/>
          </a:xfrm>
          <a:prstGeom prst="rect">
            <a:avLst/>
          </a:prstGeom>
        </p:spPr>
        <p:txBody>
          <a:bodyPr wrap="none">
            <a:spAutoFit/>
          </a:bodyPr>
          <a:lstStyle/>
          <a:p>
            <a:pPr>
              <a:spcBef>
                <a:spcPts val="3500"/>
              </a:spcBef>
            </a:pPr>
            <a:r>
              <a:rPr lang="en-US" sz="1100" b="1" dirty="0">
                <a:solidFill>
                  <a:schemeClr val="accent2"/>
                </a:solidFill>
                <a:latin typeface="Arial"/>
                <a:cs typeface="Arial"/>
              </a:rPr>
              <a:t>Medical </a:t>
            </a:r>
            <a:r>
              <a:rPr lang="en-US" sz="1100" b="1" dirty="0" err="1">
                <a:solidFill>
                  <a:schemeClr val="accent2"/>
                </a:solidFill>
                <a:latin typeface="Arial"/>
                <a:cs typeface="Arial"/>
              </a:rPr>
              <a:t>infomatics</a:t>
            </a:r>
            <a:endParaRPr lang="en-US" sz="1100" b="1" dirty="0">
              <a:solidFill>
                <a:schemeClr val="accent2"/>
              </a:solidFill>
              <a:latin typeface="Arial"/>
              <a:cs typeface="Arial"/>
            </a:endParaRPr>
          </a:p>
        </p:txBody>
      </p:sp>
      <p:sp>
        <p:nvSpPr>
          <p:cNvPr id="21" name="Rectangle 20"/>
          <p:cNvSpPr/>
          <p:nvPr/>
        </p:nvSpPr>
        <p:spPr>
          <a:xfrm>
            <a:off x="5216957" y="4397274"/>
            <a:ext cx="1364476" cy="261610"/>
          </a:xfrm>
          <a:prstGeom prst="rect">
            <a:avLst/>
          </a:prstGeom>
        </p:spPr>
        <p:txBody>
          <a:bodyPr wrap="none">
            <a:spAutoFit/>
          </a:bodyPr>
          <a:lstStyle/>
          <a:p>
            <a:pPr>
              <a:spcBef>
                <a:spcPts val="3500"/>
              </a:spcBef>
            </a:pPr>
            <a:r>
              <a:rPr lang="en-US" sz="1100" b="1" dirty="0" smtClean="0">
                <a:solidFill>
                  <a:schemeClr val="accent2"/>
                </a:solidFill>
                <a:latin typeface="Arial"/>
                <a:cs typeface="Arial"/>
              </a:rPr>
              <a:t>S/W </a:t>
            </a:r>
            <a:r>
              <a:rPr lang="en-US" sz="1100" b="1" dirty="0">
                <a:solidFill>
                  <a:schemeClr val="accent2"/>
                </a:solidFill>
                <a:latin typeface="Arial"/>
                <a:cs typeface="Arial"/>
              </a:rPr>
              <a:t>development</a:t>
            </a:r>
          </a:p>
        </p:txBody>
      </p:sp>
      <p:sp>
        <p:nvSpPr>
          <p:cNvPr id="22" name="Down Arrow 21"/>
          <p:cNvSpPr/>
          <p:nvPr/>
        </p:nvSpPr>
        <p:spPr>
          <a:xfrm>
            <a:off x="1736755" y="2284091"/>
            <a:ext cx="922867" cy="541875"/>
          </a:xfrm>
          <a:prstGeom prst="downArrow">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3" name="Down Arrow 22"/>
          <p:cNvSpPr/>
          <p:nvPr/>
        </p:nvSpPr>
        <p:spPr>
          <a:xfrm>
            <a:off x="3607705" y="2284142"/>
            <a:ext cx="922867" cy="541875"/>
          </a:xfrm>
          <a:prstGeom prst="downArrow">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24" name="Down Arrow 23"/>
          <p:cNvSpPr/>
          <p:nvPr/>
        </p:nvSpPr>
        <p:spPr>
          <a:xfrm>
            <a:off x="5478655" y="2284142"/>
            <a:ext cx="922867" cy="541875"/>
          </a:xfrm>
          <a:prstGeom prst="downArrow">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grpSp>
        <p:nvGrpSpPr>
          <p:cNvPr id="25" name="Group 24"/>
          <p:cNvGrpSpPr/>
          <p:nvPr/>
        </p:nvGrpSpPr>
        <p:grpSpPr>
          <a:xfrm>
            <a:off x="4254509" y="1753077"/>
            <a:ext cx="1439984" cy="461665"/>
            <a:chOff x="3390478" y="1925170"/>
            <a:chExt cx="1439984" cy="461665"/>
          </a:xfrm>
        </p:grpSpPr>
        <p:sp>
          <p:nvSpPr>
            <p:cNvPr id="26" name="TextBox 25"/>
            <p:cNvSpPr txBox="1"/>
            <p:nvPr/>
          </p:nvSpPr>
          <p:spPr>
            <a:xfrm>
              <a:off x="3720421" y="1925170"/>
              <a:ext cx="1110041" cy="461665"/>
            </a:xfrm>
            <a:prstGeom prst="rect">
              <a:avLst/>
            </a:prstGeom>
            <a:noFill/>
          </p:spPr>
          <p:txBody>
            <a:bodyPr wrap="square" rtlCol="0">
              <a:spAutoFit/>
            </a:bodyPr>
            <a:lstStyle/>
            <a:p>
              <a:r>
                <a:rPr lang="en-US" sz="2400" dirty="0" smtClean="0">
                  <a:solidFill>
                    <a:schemeClr val="bg2">
                      <a:lumMod val="60000"/>
                      <a:lumOff val="40000"/>
                    </a:schemeClr>
                  </a:solidFill>
                  <a:latin typeface="Arial"/>
                  <a:cs typeface="Arial"/>
                </a:rPr>
                <a:t>Vulcan</a:t>
              </a:r>
            </a:p>
          </p:txBody>
        </p:sp>
        <p:pic>
          <p:nvPicPr>
            <p:cNvPr id="27" name="Picture 26"/>
            <p:cNvPicPr>
              <a:picLocks noChangeAspect="1"/>
            </p:cNvPicPr>
            <p:nvPr/>
          </p:nvPicPr>
          <p:blipFill>
            <a:blip r:embed="rId2"/>
            <a:stretch>
              <a:fillRect/>
            </a:stretch>
          </p:blipFill>
          <p:spPr>
            <a:xfrm>
              <a:off x="3390478" y="1972715"/>
              <a:ext cx="382183" cy="382183"/>
            </a:xfrm>
            <a:prstGeom prst="rect">
              <a:avLst/>
            </a:prstGeom>
          </p:spPr>
        </p:pic>
      </p:grpSp>
      <p:pic>
        <p:nvPicPr>
          <p:cNvPr id="28" name="Picture 27"/>
          <p:cNvPicPr>
            <a:picLocks noChangeAspect="1"/>
          </p:cNvPicPr>
          <p:nvPr/>
        </p:nvPicPr>
        <p:blipFill>
          <a:blip r:embed="rId3"/>
          <a:stretch>
            <a:fillRect/>
          </a:stretch>
        </p:blipFill>
        <p:spPr>
          <a:xfrm>
            <a:off x="2635082" y="3974292"/>
            <a:ext cx="381000" cy="381000"/>
          </a:xfrm>
          <a:prstGeom prst="rect">
            <a:avLst/>
          </a:prstGeom>
        </p:spPr>
      </p:pic>
      <p:pic>
        <p:nvPicPr>
          <p:cNvPr id="29" name="Picture 28"/>
          <p:cNvPicPr>
            <a:picLocks noChangeAspect="1"/>
          </p:cNvPicPr>
          <p:nvPr/>
        </p:nvPicPr>
        <p:blipFill>
          <a:blip r:embed="rId4"/>
          <a:stretch>
            <a:fillRect/>
          </a:stretch>
        </p:blipFill>
        <p:spPr>
          <a:xfrm>
            <a:off x="4440018" y="3961592"/>
            <a:ext cx="406400" cy="406400"/>
          </a:xfrm>
          <a:prstGeom prst="rect">
            <a:avLst/>
          </a:prstGeom>
        </p:spPr>
      </p:pic>
      <p:sp>
        <p:nvSpPr>
          <p:cNvPr id="30" name="Round Same Side Corner Rectangle 29"/>
          <p:cNvSpPr/>
          <p:nvPr/>
        </p:nvSpPr>
        <p:spPr>
          <a:xfrm>
            <a:off x="6856157" y="2850738"/>
            <a:ext cx="1830642" cy="420711"/>
          </a:xfrm>
          <a:prstGeom prst="round2SameRect">
            <a:avLst>
              <a:gd name="adj1" fmla="val 50000"/>
              <a:gd name="adj2" fmla="val 0"/>
            </a:avLst>
          </a:prstGeom>
          <a:solidFill>
            <a:srgbClr val="000000"/>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1" name="Round Same Side Corner Rectangle 30"/>
          <p:cNvSpPr/>
          <p:nvPr/>
        </p:nvSpPr>
        <p:spPr>
          <a:xfrm flipV="1">
            <a:off x="6856157" y="3310289"/>
            <a:ext cx="1830643" cy="1367290"/>
          </a:xfrm>
          <a:prstGeom prst="round2SameRect">
            <a:avLst/>
          </a:prstGeom>
          <a:solidFill>
            <a:schemeClr val="accent6"/>
          </a:solidFill>
          <a:ln>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latin typeface="Arial"/>
              <a:cs typeface="Arial"/>
            </a:endParaRPr>
          </a:p>
        </p:txBody>
      </p:sp>
      <p:sp>
        <p:nvSpPr>
          <p:cNvPr id="32" name="TextBox 31"/>
          <p:cNvSpPr txBox="1"/>
          <p:nvPr/>
        </p:nvSpPr>
        <p:spPr>
          <a:xfrm>
            <a:off x="7357097" y="2929285"/>
            <a:ext cx="910443" cy="307777"/>
          </a:xfrm>
          <a:prstGeom prst="rect">
            <a:avLst/>
          </a:prstGeom>
          <a:noFill/>
        </p:spPr>
        <p:txBody>
          <a:bodyPr wrap="square" rtlCol="0">
            <a:spAutoFit/>
          </a:bodyPr>
          <a:lstStyle/>
          <a:p>
            <a:r>
              <a:rPr lang="en-US" sz="1400" dirty="0" smtClean="0">
                <a:solidFill>
                  <a:srgbClr val="FFFFFF"/>
                </a:solidFill>
                <a:latin typeface="Arial"/>
                <a:cs typeface="Arial"/>
              </a:rPr>
              <a:t>MAIhub</a:t>
            </a:r>
          </a:p>
        </p:txBody>
      </p:sp>
      <p:sp>
        <p:nvSpPr>
          <p:cNvPr id="33" name="Down Arrow 32"/>
          <p:cNvSpPr/>
          <p:nvPr/>
        </p:nvSpPr>
        <p:spPr>
          <a:xfrm>
            <a:off x="7349604" y="2284091"/>
            <a:ext cx="922867" cy="541875"/>
          </a:xfrm>
          <a:prstGeom prst="downArrow">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a:cs typeface="Arial"/>
            </a:endParaRPr>
          </a:p>
        </p:txBody>
      </p:sp>
      <p:sp>
        <p:nvSpPr>
          <p:cNvPr id="34" name="TextBox 33"/>
          <p:cNvSpPr txBox="1"/>
          <p:nvPr/>
        </p:nvSpPr>
        <p:spPr>
          <a:xfrm>
            <a:off x="6911331" y="3338049"/>
            <a:ext cx="1675459" cy="1200329"/>
          </a:xfrm>
          <a:prstGeom prst="rect">
            <a:avLst/>
          </a:prstGeom>
          <a:noFill/>
        </p:spPr>
        <p:txBody>
          <a:bodyPr wrap="square" rtlCol="0">
            <a:spAutoFit/>
          </a:bodyPr>
          <a:lstStyle/>
          <a:p>
            <a:r>
              <a:rPr lang="en-US" sz="1200" dirty="0" smtClean="0">
                <a:solidFill>
                  <a:schemeClr val="bg1"/>
                </a:solidFill>
                <a:latin typeface="Arial"/>
                <a:cs typeface="Arial"/>
              </a:rPr>
              <a:t>Data archival/sharing, tool interchange, community metadata, collaborative workflows</a:t>
            </a:r>
          </a:p>
          <a:p>
            <a:endParaRPr lang="en-US" sz="1200" dirty="0" smtClean="0">
              <a:solidFill>
                <a:schemeClr val="bg1"/>
              </a:solidFill>
              <a:latin typeface="Arial"/>
              <a:cs typeface="Arial"/>
            </a:endParaRPr>
          </a:p>
        </p:txBody>
      </p:sp>
      <p:sp>
        <p:nvSpPr>
          <p:cNvPr id="35" name="Rectangle 34"/>
          <p:cNvSpPr/>
          <p:nvPr/>
        </p:nvSpPr>
        <p:spPr>
          <a:xfrm>
            <a:off x="7094948" y="4397274"/>
            <a:ext cx="1353061" cy="261610"/>
          </a:xfrm>
          <a:prstGeom prst="rect">
            <a:avLst/>
          </a:prstGeom>
        </p:spPr>
        <p:txBody>
          <a:bodyPr wrap="none">
            <a:spAutoFit/>
          </a:bodyPr>
          <a:lstStyle/>
          <a:p>
            <a:pPr>
              <a:spcBef>
                <a:spcPts val="3500"/>
              </a:spcBef>
            </a:pPr>
            <a:r>
              <a:rPr lang="en-US" sz="1100" b="1" dirty="0" smtClean="0">
                <a:solidFill>
                  <a:schemeClr val="accent2"/>
                </a:solidFill>
                <a:latin typeface="Arial"/>
                <a:cs typeface="Arial"/>
              </a:rPr>
              <a:t>Materials science</a:t>
            </a:r>
            <a:endParaRPr lang="en-US" sz="1100" b="1" dirty="0">
              <a:solidFill>
                <a:schemeClr val="accent2"/>
              </a:solidFill>
              <a:latin typeface="Arial"/>
              <a:cs typeface="Arial"/>
            </a:endParaRPr>
          </a:p>
        </p:txBody>
      </p:sp>
      <p:pic>
        <p:nvPicPr>
          <p:cNvPr id="36" name="Picture 35"/>
          <p:cNvPicPr>
            <a:picLocks noChangeAspect="1"/>
          </p:cNvPicPr>
          <p:nvPr/>
        </p:nvPicPr>
        <p:blipFill>
          <a:blip r:embed="rId5"/>
          <a:stretch>
            <a:fillRect/>
          </a:stretch>
        </p:blipFill>
        <p:spPr>
          <a:xfrm>
            <a:off x="6106819" y="3963888"/>
            <a:ext cx="538273" cy="401809"/>
          </a:xfrm>
          <a:prstGeom prst="rect">
            <a:avLst/>
          </a:prstGeom>
        </p:spPr>
      </p:pic>
      <p:pic>
        <p:nvPicPr>
          <p:cNvPr id="37" name="Picture 36" descr="touch-icon-180.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5311" y="3959052"/>
            <a:ext cx="411480" cy="411480"/>
          </a:xfrm>
          <a:prstGeom prst="rect">
            <a:avLst/>
          </a:prstGeom>
        </p:spPr>
      </p:pic>
      <p:sp>
        <p:nvSpPr>
          <p:cNvPr id="38" name="Title 1"/>
          <p:cNvSpPr txBox="1">
            <a:spLocks/>
          </p:cNvSpPr>
          <p:nvPr/>
        </p:nvSpPr>
        <p:spPr>
          <a:xfrm>
            <a:off x="0" y="-48126"/>
            <a:ext cx="9144000" cy="886326"/>
          </a:xfrm>
          <a:prstGeom prst="rect">
            <a:avLst/>
          </a:prstGeom>
        </p:spPr>
        <p:style>
          <a:lnRef idx="0">
            <a:schemeClr val="accent1"/>
          </a:lnRef>
          <a:fillRef idx="3">
            <a:schemeClr val="accent1"/>
          </a:fillRef>
          <a:effectRef idx="3">
            <a:schemeClr val="accent1"/>
          </a:effectRef>
          <a:fontRef idx="minor">
            <a:schemeClr val="lt1"/>
          </a:fontRef>
        </p:style>
        <p:txBody>
          <a:bodyPr anchor="ct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000" dirty="0" smtClean="0"/>
              <a:t>Can Policy Forge Aid Healthcare Platforms ?</a:t>
            </a:r>
            <a:endParaRPr lang="en-US" sz="4000" dirty="0"/>
          </a:p>
        </p:txBody>
      </p:sp>
      <p:sp>
        <p:nvSpPr>
          <p:cNvPr id="40" name="Down Arrow 39"/>
          <p:cNvSpPr/>
          <p:nvPr/>
        </p:nvSpPr>
        <p:spPr>
          <a:xfrm flipV="1">
            <a:off x="3527638" y="4800598"/>
            <a:ext cx="1044362" cy="900475"/>
          </a:xfrm>
          <a:prstGeom prst="downArrow">
            <a:avLst>
              <a:gd name="adj1" fmla="val 50000"/>
              <a:gd name="adj2" fmla="val 39908"/>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Arial"/>
              <a:cs typeface="Arial"/>
            </a:endParaRPr>
          </a:p>
        </p:txBody>
      </p:sp>
      <p:sp>
        <p:nvSpPr>
          <p:cNvPr id="41" name="TextBox 40"/>
          <p:cNvSpPr txBox="1"/>
          <p:nvPr/>
        </p:nvSpPr>
        <p:spPr>
          <a:xfrm>
            <a:off x="5105400" y="6592669"/>
            <a:ext cx="4081823" cy="646331"/>
          </a:xfrm>
          <a:prstGeom prst="rect">
            <a:avLst/>
          </a:prstGeom>
          <a:noFill/>
        </p:spPr>
        <p:txBody>
          <a:bodyPr wrap="none" rtlCol="0">
            <a:spAutoFit/>
          </a:bodyPr>
          <a:lstStyle/>
          <a:p>
            <a:r>
              <a:rPr lang="en-US" sz="1200" dirty="0" smtClean="0">
                <a:latin typeface="Calibri Light" panose="020F0302020204030204" pitchFamily="34" charset="0"/>
              </a:rPr>
              <a:t>vulcan.isis.vanderbilt.edu ● </a:t>
            </a:r>
            <a:r>
              <a:rPr lang="en-US" sz="1200" dirty="0">
                <a:latin typeface="Calibri Light" panose="020F0302020204030204" pitchFamily="34" charset="0"/>
              </a:rPr>
              <a:t>Larry Howard, Vanderbilt University</a:t>
            </a:r>
          </a:p>
          <a:p>
            <a:endParaRPr lang="en-US" sz="1200" dirty="0">
              <a:latin typeface="Calibri Light" panose="020F0302020204030204" pitchFamily="34" charset="0"/>
            </a:endParaRPr>
          </a:p>
          <a:p>
            <a:endParaRPr lang="en-US" sz="1200" dirty="0">
              <a:latin typeface="Calibri Light" panose="020F0302020204030204" pitchFamily="34" charset="0"/>
            </a:endParaRPr>
          </a:p>
        </p:txBody>
      </p:sp>
    </p:spTree>
    <p:extLst>
      <p:ext uri="{BB962C8B-B14F-4D97-AF65-F5344CB8AC3E}">
        <p14:creationId xmlns:p14="http://schemas.microsoft.com/office/powerpoint/2010/main" val="25345411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0"/>
            <a:ext cx="7772400" cy="1470025"/>
          </a:xfrm>
        </p:spPr>
        <p:txBody>
          <a:bodyPr>
            <a:noAutofit/>
          </a:bodyPr>
          <a:lstStyle/>
          <a:p>
            <a:r>
              <a:rPr lang="en-US" sz="15000" dirty="0" smtClean="0"/>
              <a:t>Platforms </a:t>
            </a:r>
            <a:endParaRPr lang="en-US" sz="15000" dirty="0"/>
          </a:p>
        </p:txBody>
      </p:sp>
      <p:sp>
        <p:nvSpPr>
          <p:cNvPr id="3" name="Subtitle 2"/>
          <p:cNvSpPr>
            <a:spLocks noGrp="1"/>
          </p:cNvSpPr>
          <p:nvPr>
            <p:ph type="subTitle" idx="1"/>
          </p:nvPr>
        </p:nvSpPr>
        <p:spPr>
          <a:xfrm>
            <a:off x="0" y="6477000"/>
            <a:ext cx="10363200" cy="723900"/>
          </a:xfrm>
        </p:spPr>
        <p:txBody>
          <a:bodyPr>
            <a:normAutofit/>
          </a:bodyPr>
          <a:lstStyle/>
          <a:p>
            <a:pPr algn="l"/>
            <a:r>
              <a:rPr lang="en-US" sz="2400" i="1" dirty="0" err="1" smtClean="0"/>
              <a:t>PaaS</a:t>
            </a:r>
            <a:r>
              <a:rPr lang="en-US" sz="2400" i="1" dirty="0" smtClean="0"/>
              <a:t>, SaaS, </a:t>
            </a:r>
            <a:r>
              <a:rPr lang="en-US" sz="2400" i="1" dirty="0" err="1" smtClean="0"/>
              <a:t>IaaS</a:t>
            </a:r>
            <a:r>
              <a:rPr lang="en-US" sz="2400" i="1" dirty="0" smtClean="0"/>
              <a:t>, </a:t>
            </a:r>
            <a:r>
              <a:rPr lang="en-US" sz="2400" i="1" dirty="0" err="1" smtClean="0"/>
              <a:t>DaaS</a:t>
            </a:r>
            <a:r>
              <a:rPr lang="en-US" sz="2400" i="1" dirty="0"/>
              <a:t> </a:t>
            </a:r>
            <a:r>
              <a:rPr lang="en-US" sz="2400" i="1" dirty="0" smtClean="0"/>
              <a:t>must generate</a:t>
            </a:r>
            <a:r>
              <a:rPr lang="en-US" sz="2400" i="1" dirty="0"/>
              <a:t> </a:t>
            </a:r>
            <a:r>
              <a:rPr lang="en-US" sz="2400" i="1" dirty="0" smtClean="0"/>
              <a:t>revenue for </a:t>
            </a:r>
            <a:r>
              <a:rPr lang="en-US" sz="2400" i="1" dirty="0" err="1" smtClean="0"/>
              <a:t>IoS</a:t>
            </a:r>
            <a:r>
              <a:rPr lang="en-US" sz="2400" i="1" dirty="0" smtClean="0"/>
              <a:t> Platforms Business</a:t>
            </a:r>
          </a:p>
        </p:txBody>
      </p:sp>
      <p:sp>
        <p:nvSpPr>
          <p:cNvPr id="4" name="Title 1"/>
          <p:cNvSpPr txBox="1">
            <a:spLocks/>
          </p:cNvSpPr>
          <p:nvPr/>
        </p:nvSpPr>
        <p:spPr>
          <a:xfrm>
            <a:off x="0" y="0"/>
            <a:ext cx="9144000" cy="982407"/>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5000" dirty="0" smtClean="0">
                <a:solidFill>
                  <a:schemeClr val="bg1"/>
                </a:solidFill>
                <a:latin typeface="Calibri Light" panose="020F0302020204030204" pitchFamily="34" charset="0"/>
              </a:rPr>
              <a:t>Paradox to Paradigms to Platforms</a:t>
            </a:r>
            <a:endParaRPr lang="en-US" sz="5000" dirty="0">
              <a:solidFill>
                <a:schemeClr val="bg1"/>
              </a:solidFill>
              <a:latin typeface="Calibri Light" panose="020F0302020204030204" pitchFamily="34" charset="0"/>
            </a:endParaRPr>
          </a:p>
        </p:txBody>
      </p:sp>
      <p:grpSp>
        <p:nvGrpSpPr>
          <p:cNvPr id="10" name="Group 9"/>
          <p:cNvGrpSpPr/>
          <p:nvPr/>
        </p:nvGrpSpPr>
        <p:grpSpPr>
          <a:xfrm>
            <a:off x="152400" y="2689225"/>
            <a:ext cx="4867275" cy="3787775"/>
            <a:chOff x="2138362" y="2689225"/>
            <a:chExt cx="4867275" cy="3787775"/>
          </a:xfrm>
        </p:grpSpPr>
        <p:grpSp>
          <p:nvGrpSpPr>
            <p:cNvPr id="5" name="Group 4"/>
            <p:cNvGrpSpPr/>
            <p:nvPr/>
          </p:nvGrpSpPr>
          <p:grpSpPr>
            <a:xfrm>
              <a:off x="2138362" y="2689225"/>
              <a:ext cx="4867275" cy="3787775"/>
              <a:chOff x="2138362" y="1371600"/>
              <a:chExt cx="4867275" cy="5029200"/>
            </a:xfrm>
          </p:grpSpPr>
          <p:pic>
            <p:nvPicPr>
              <p:cNvPr id="6" name="Picture 5"/>
              <p:cNvPicPr>
                <a:picLocks noChangeAspect="1"/>
              </p:cNvPicPr>
              <p:nvPr/>
            </p:nvPicPr>
            <p:blipFill>
              <a:blip r:embed="rId3"/>
              <a:stretch>
                <a:fillRect/>
              </a:stretch>
            </p:blipFill>
            <p:spPr>
              <a:xfrm>
                <a:off x="2138362" y="1371600"/>
                <a:ext cx="4867275" cy="4924425"/>
              </a:xfrm>
              <a:prstGeom prst="rect">
                <a:avLst/>
              </a:prstGeom>
            </p:spPr>
          </p:pic>
          <p:sp>
            <p:nvSpPr>
              <p:cNvPr id="7" name="Rectangle 6"/>
              <p:cNvSpPr/>
              <p:nvPr/>
            </p:nvSpPr>
            <p:spPr>
              <a:xfrm>
                <a:off x="2138362" y="6172200"/>
                <a:ext cx="1214438"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248400" y="2743200"/>
                <a:ext cx="405880" cy="391406"/>
              </a:xfrm>
              <a:prstGeom prst="rect">
                <a:avLst/>
              </a:prstGeom>
              <a:noFill/>
            </p:spPr>
            <p:txBody>
              <a:bodyPr wrap="none" rtlCol="0">
                <a:spAutoFit/>
              </a:bodyPr>
              <a:lstStyle/>
              <a:p>
                <a:r>
                  <a:rPr lang="en-US" sz="1200" b="1" dirty="0" smtClean="0">
                    <a:solidFill>
                      <a:schemeClr val="bg1"/>
                    </a:solidFill>
                  </a:rPr>
                  <a:t>IDC</a:t>
                </a:r>
                <a:endParaRPr lang="en-US" sz="1200" b="1" dirty="0">
                  <a:solidFill>
                    <a:schemeClr val="bg1"/>
                  </a:solidFill>
                </a:endParaRPr>
              </a:p>
            </p:txBody>
          </p:sp>
        </p:grpSp>
        <p:sp>
          <p:nvSpPr>
            <p:cNvPr id="9" name="TextBox 8"/>
            <p:cNvSpPr txBox="1"/>
            <p:nvPr/>
          </p:nvSpPr>
          <p:spPr>
            <a:xfrm>
              <a:off x="2631934" y="4249579"/>
              <a:ext cx="3921266" cy="246221"/>
            </a:xfrm>
            <a:prstGeom prst="rect">
              <a:avLst/>
            </a:prstGeom>
            <a:noFill/>
          </p:spPr>
          <p:txBody>
            <a:bodyPr wrap="none" rtlCol="0">
              <a:spAutoFit/>
            </a:bodyPr>
            <a:lstStyle/>
            <a:p>
              <a:r>
                <a:rPr lang="en-US" sz="1000">
                  <a:latin typeface="Calibri Light" panose="020F0302020204030204" pitchFamily="34" charset="0"/>
                </a:rPr>
                <a:t>http://thecge.net/category/research/the-emerging-platform-economy/</a:t>
              </a:r>
              <a:endParaRPr lang="en-US" sz="1000" dirty="0">
                <a:latin typeface="Calibri Light" panose="020F0302020204030204" pitchFamily="34" charset="0"/>
              </a:endParaRPr>
            </a:p>
          </p:txBody>
        </p:sp>
      </p:grpSp>
      <p:pic>
        <p:nvPicPr>
          <p:cNvPr id="11" name="Picture 10"/>
          <p:cNvPicPr>
            <a:picLocks noChangeAspect="1"/>
          </p:cNvPicPr>
          <p:nvPr/>
        </p:nvPicPr>
        <p:blipFill>
          <a:blip r:embed="rId4"/>
          <a:stretch>
            <a:fillRect/>
          </a:stretch>
        </p:blipFill>
        <p:spPr>
          <a:xfrm>
            <a:off x="5172075" y="2743200"/>
            <a:ext cx="3743325" cy="3561628"/>
          </a:xfrm>
          <a:prstGeom prst="rect">
            <a:avLst/>
          </a:prstGeom>
        </p:spPr>
      </p:pic>
    </p:spTree>
    <p:extLst>
      <p:ext uri="{BB962C8B-B14F-4D97-AF65-F5344CB8AC3E}">
        <p14:creationId xmlns:p14="http://schemas.microsoft.com/office/powerpoint/2010/main" val="3495741666"/>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53525" cy="4048125"/>
          </a:xfrm>
          <a:prstGeom prst="rect">
            <a:avLst/>
          </a:prstGeom>
        </p:spPr>
      </p:pic>
      <p:sp>
        <p:nvSpPr>
          <p:cNvPr id="2" name="Title 1"/>
          <p:cNvSpPr>
            <a:spLocks noGrp="1"/>
          </p:cNvSpPr>
          <p:nvPr>
            <p:ph type="ctrTitle"/>
          </p:nvPr>
        </p:nvSpPr>
        <p:spPr>
          <a:xfrm>
            <a:off x="76200" y="4038600"/>
            <a:ext cx="9144000" cy="1510966"/>
          </a:xfrm>
        </p:spPr>
        <p:txBody>
          <a:bodyPr>
            <a:normAutofit/>
          </a:bodyPr>
          <a:lstStyle/>
          <a:p>
            <a:pPr algn="r"/>
            <a:r>
              <a:rPr lang="en-US" sz="2500" dirty="0">
                <a:latin typeface="Calibri Light" panose="020F0302020204030204" pitchFamily="34" charset="0"/>
                <a:hlinkClick r:id="rId4"/>
              </a:rPr>
              <a:t>B</a:t>
            </a:r>
            <a:r>
              <a:rPr lang="en-US" sz="2500" dirty="0" smtClean="0">
                <a:latin typeface="Calibri Light" panose="020F0302020204030204" pitchFamily="34" charset="0"/>
                <a:hlinkClick r:id="rId4"/>
              </a:rPr>
              <a:t>uild bridges to create secure healthcare data platforms?</a:t>
            </a:r>
            <a:endParaRPr lang="en-US" sz="2500" dirty="0">
              <a:latin typeface="Calibri Light" panose="020F0302020204030204" pitchFamily="34" charset="0"/>
            </a:endParaRPr>
          </a:p>
        </p:txBody>
      </p:sp>
      <p:sp>
        <p:nvSpPr>
          <p:cNvPr id="3" name="Subtitle 2"/>
          <p:cNvSpPr>
            <a:spLocks noGrp="1"/>
          </p:cNvSpPr>
          <p:nvPr>
            <p:ph type="subTitle" idx="1"/>
          </p:nvPr>
        </p:nvSpPr>
        <p:spPr>
          <a:xfrm>
            <a:off x="76200" y="5715000"/>
            <a:ext cx="9144000" cy="1752600"/>
          </a:xfrm>
        </p:spPr>
        <p:txBody>
          <a:bodyPr>
            <a:normAutofit/>
          </a:bodyPr>
          <a:lstStyle/>
          <a:p>
            <a:pPr algn="l"/>
            <a:r>
              <a:rPr lang="en-US" sz="1800" dirty="0" smtClean="0">
                <a:solidFill>
                  <a:schemeClr val="tx1"/>
                </a:solidFill>
              </a:rPr>
              <a:t>The complexity of healthcare is inextricably linked with regulatory compliance, security and privacy. The top down approach to create interoperable systems may be short of impossible but the bottom up approach to create bridges for data interoperability may help vendors continue with their system sales but enables practitioners to use the data, via data platforms, effectively.</a:t>
            </a:r>
            <a:endParaRPr lang="en-US" sz="1800" dirty="0">
              <a:solidFill>
                <a:schemeClr val="tx1"/>
              </a:solidFill>
            </a:endParaRPr>
          </a:p>
        </p:txBody>
      </p:sp>
      <p:sp>
        <p:nvSpPr>
          <p:cNvPr id="5" name="Rectangle 4"/>
          <p:cNvSpPr/>
          <p:nvPr/>
        </p:nvSpPr>
        <p:spPr>
          <a:xfrm>
            <a:off x="152400" y="4165600"/>
            <a:ext cx="1600200" cy="1549400"/>
          </a:xfrm>
          <a:prstGeom prst="rect">
            <a:avLst/>
          </a:prstGeom>
          <a:ln>
            <a:no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400" dirty="0" smtClean="0"/>
              <a:t>Healthcare</a:t>
            </a:r>
          </a:p>
          <a:p>
            <a:pPr algn="ctr"/>
            <a:r>
              <a:rPr lang="en-US" sz="2400" dirty="0" smtClean="0"/>
              <a:t>Integrated</a:t>
            </a:r>
          </a:p>
          <a:p>
            <a:pPr algn="ctr"/>
            <a:r>
              <a:rPr lang="en-US" sz="2400" dirty="0" smtClean="0"/>
              <a:t>Intelligent Platforms</a:t>
            </a:r>
            <a:endParaRPr lang="en-US" sz="2400" dirty="0"/>
          </a:p>
        </p:txBody>
      </p:sp>
    </p:spTree>
    <p:extLst>
      <p:ext uri="{BB962C8B-B14F-4D97-AF65-F5344CB8AC3E}">
        <p14:creationId xmlns:p14="http://schemas.microsoft.com/office/powerpoint/2010/main" val="325250126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9063" y="2257425"/>
            <a:ext cx="9382125" cy="4448175"/>
          </a:xfrm>
          <a:prstGeom prst="rect">
            <a:avLst/>
          </a:prstGeom>
        </p:spPr>
      </p:pic>
      <p:sp>
        <p:nvSpPr>
          <p:cNvPr id="3" name="Rectangle 2"/>
          <p:cNvSpPr/>
          <p:nvPr/>
        </p:nvSpPr>
        <p:spPr>
          <a:xfrm>
            <a:off x="0" y="0"/>
            <a:ext cx="9144000" cy="914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latin typeface="Calibri Light" panose="020F0302020204030204" pitchFamily="34" charset="0"/>
              </a:rPr>
              <a:t>Handrails – Constraints or Opportunities to Cross the River</a:t>
            </a:r>
            <a:endParaRPr lang="en-US" sz="2800" dirty="0">
              <a:latin typeface="Calibri Light" panose="020F0302020204030204" pitchFamily="34" charset="0"/>
            </a:endParaRPr>
          </a:p>
        </p:txBody>
      </p:sp>
      <p:sp>
        <p:nvSpPr>
          <p:cNvPr id="4" name="TextBox 3"/>
          <p:cNvSpPr txBox="1"/>
          <p:nvPr/>
        </p:nvSpPr>
        <p:spPr>
          <a:xfrm>
            <a:off x="4624775" y="6629400"/>
            <a:ext cx="4595425" cy="276999"/>
          </a:xfrm>
          <a:prstGeom prst="rect">
            <a:avLst/>
          </a:prstGeom>
          <a:noFill/>
        </p:spPr>
        <p:txBody>
          <a:bodyPr wrap="none" rtlCol="0">
            <a:spAutoFit/>
          </a:bodyPr>
          <a:lstStyle/>
          <a:p>
            <a:r>
              <a:rPr lang="en-US" sz="1200" dirty="0"/>
              <a:t>http://www.sciencedirect.com/science/journal/03032647/123/supp/C</a:t>
            </a:r>
          </a:p>
        </p:txBody>
      </p:sp>
    </p:spTree>
    <p:extLst>
      <p:ext uri="{BB962C8B-B14F-4D97-AF65-F5344CB8AC3E}">
        <p14:creationId xmlns:p14="http://schemas.microsoft.com/office/powerpoint/2010/main" val="977050296"/>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bg1">
                    <a:lumMod val="50000"/>
                  </a:schemeClr>
                </a:solidFill>
              </a:rPr>
              <a:t>Think and Connect like a Neuron</a:t>
            </a:r>
            <a:endParaRPr lang="en-US" dirty="0">
              <a:solidFill>
                <a:schemeClr val="bg1">
                  <a:lumMod val="50000"/>
                </a:schemeClr>
              </a:solidFill>
            </a:endParaRPr>
          </a:p>
        </p:txBody>
      </p:sp>
      <p:sp>
        <p:nvSpPr>
          <p:cNvPr id="3" name="Subtitle 2"/>
          <p:cNvSpPr>
            <a:spLocks noGrp="1"/>
          </p:cNvSpPr>
          <p:nvPr>
            <p:ph type="subTitle" idx="1"/>
          </p:nvPr>
        </p:nvSpPr>
        <p:spPr>
          <a:xfrm>
            <a:off x="0" y="3886200"/>
            <a:ext cx="9144000" cy="1752600"/>
          </a:xfrm>
        </p:spPr>
        <p:txBody>
          <a:bodyPr>
            <a:normAutofit/>
          </a:bodyPr>
          <a:lstStyle/>
          <a:p>
            <a:r>
              <a:rPr lang="en-US" sz="3000" i="1" dirty="0" smtClean="0"/>
              <a:t>Extracting value from data to generate information</a:t>
            </a:r>
            <a:endParaRPr lang="en-US" sz="3000" i="1" dirty="0"/>
          </a:p>
        </p:txBody>
      </p:sp>
      <p:sp>
        <p:nvSpPr>
          <p:cNvPr id="4" name="Rectangle 3"/>
          <p:cNvSpPr/>
          <p:nvPr/>
        </p:nvSpPr>
        <p:spPr>
          <a:xfrm>
            <a:off x="0" y="0"/>
            <a:ext cx="9144000" cy="1600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9600" spc="300" dirty="0" smtClean="0">
                <a:latin typeface="Calibri Light" panose="020F0302020204030204" pitchFamily="34" charset="0"/>
              </a:rPr>
              <a:t>ANALYTICS</a:t>
            </a:r>
            <a:endParaRPr lang="en-US" sz="9600" spc="300" dirty="0">
              <a:latin typeface="Calibri Light" panose="020F0302020204030204" pitchFamily="34" charset="0"/>
            </a:endParaRPr>
          </a:p>
        </p:txBody>
      </p:sp>
    </p:spTree>
    <p:extLst>
      <p:ext uri="{BB962C8B-B14F-4D97-AF65-F5344CB8AC3E}">
        <p14:creationId xmlns:p14="http://schemas.microsoft.com/office/powerpoint/2010/main" val="268132258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48175" y="-109537"/>
            <a:ext cx="4772025" cy="6967538"/>
          </a:xfrm>
          <a:prstGeom prst="rect">
            <a:avLst/>
          </a:prstGeom>
          <a:ln>
            <a:solidFill>
              <a:schemeClr val="bg1">
                <a:lumMod val="85000"/>
              </a:schemeClr>
            </a:solidFill>
          </a:ln>
        </p:spPr>
      </p:pic>
      <p:graphicFrame>
        <p:nvGraphicFramePr>
          <p:cNvPr id="4" name="Table 3"/>
          <p:cNvGraphicFramePr>
            <a:graphicFrameLocks noGrp="1"/>
          </p:cNvGraphicFramePr>
          <p:nvPr/>
        </p:nvGraphicFramePr>
        <p:xfrm>
          <a:off x="0" y="5558588"/>
          <a:ext cx="4295775" cy="1299412"/>
        </p:xfrm>
        <a:graphic>
          <a:graphicData uri="http://schemas.openxmlformats.org/drawingml/2006/table">
            <a:tbl>
              <a:tblPr/>
              <a:tblGrid>
                <a:gridCol w="930751"/>
                <a:gridCol w="3365024"/>
              </a:tblGrid>
              <a:tr h="649706">
                <a:tc>
                  <a:txBody>
                    <a:bodyPr/>
                    <a:lstStyle/>
                    <a:p>
                      <a:pPr algn="l" fontAlgn="t"/>
                      <a:r>
                        <a:rPr lang="en-US" sz="1600" dirty="0">
                          <a:effectLst/>
                        </a:rPr>
                        <a:t>Born</a:t>
                      </a:r>
                    </a:p>
                  </a:txBody>
                  <a:tcP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fontAlgn="ctr"/>
                      <a:r>
                        <a:rPr lang="es-ES" sz="1600" dirty="0">
                          <a:effectLst/>
                        </a:rPr>
                        <a:t>1 </a:t>
                      </a:r>
                      <a:r>
                        <a:rPr lang="es-ES" sz="1600" dirty="0" err="1">
                          <a:effectLst/>
                        </a:rPr>
                        <a:t>May</a:t>
                      </a:r>
                      <a:r>
                        <a:rPr lang="es-ES" sz="1600" dirty="0">
                          <a:effectLst/>
                        </a:rPr>
                        <a:t> 1852</a:t>
                      </a:r>
                      <a:br>
                        <a:rPr lang="es-ES" sz="1600" dirty="0">
                          <a:effectLst/>
                        </a:rPr>
                      </a:br>
                      <a:r>
                        <a:rPr lang="es-ES" sz="1600" u="none" strike="noStrike" dirty="0" err="1">
                          <a:solidFill>
                            <a:srgbClr val="0B0080"/>
                          </a:solidFill>
                          <a:effectLst/>
                          <a:hlinkClick r:id="rId3" tooltip="Petilla de Aragón"/>
                        </a:rPr>
                        <a:t>Petilla</a:t>
                      </a:r>
                      <a:r>
                        <a:rPr lang="es-ES" sz="1600" u="none" strike="noStrike" dirty="0">
                          <a:solidFill>
                            <a:srgbClr val="0B0080"/>
                          </a:solidFill>
                          <a:effectLst/>
                          <a:hlinkClick r:id="rId3" tooltip="Petilla de Aragón"/>
                        </a:rPr>
                        <a:t> de Aragón</a:t>
                      </a:r>
                      <a:r>
                        <a:rPr lang="es-ES" sz="1600" dirty="0">
                          <a:effectLst/>
                        </a:rPr>
                        <a:t>, </a:t>
                      </a:r>
                      <a:r>
                        <a:rPr lang="es-ES" sz="1600" u="none" strike="noStrike" dirty="0" err="1">
                          <a:solidFill>
                            <a:srgbClr val="0B0080"/>
                          </a:solidFill>
                          <a:effectLst/>
                          <a:hlinkClick r:id="rId4" tooltip="Navarre"/>
                        </a:rPr>
                        <a:t>Navarre</a:t>
                      </a:r>
                      <a:r>
                        <a:rPr lang="es-ES" sz="1600" dirty="0">
                          <a:effectLst/>
                        </a:rPr>
                        <a:t>, </a:t>
                      </a:r>
                      <a:r>
                        <a:rPr lang="es-ES" sz="1600" u="none" strike="noStrike" dirty="0" err="1">
                          <a:solidFill>
                            <a:srgbClr val="0B0080"/>
                          </a:solidFill>
                          <a:effectLst/>
                          <a:hlinkClick r:id="rId5" tooltip="Spain"/>
                        </a:rPr>
                        <a:t>Spain</a:t>
                      </a:r>
                      <a:endParaRPr lang="es-ES" sz="1600"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r h="649706">
                <a:tc>
                  <a:txBody>
                    <a:bodyPr/>
                    <a:lstStyle/>
                    <a:p>
                      <a:pPr algn="l" fontAlgn="t"/>
                      <a:r>
                        <a:rPr lang="en-US" sz="1600">
                          <a:effectLst/>
                        </a:rPr>
                        <a:t>Died</a:t>
                      </a:r>
                    </a:p>
                  </a:txBody>
                  <a:tcP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c>
                  <a:txBody>
                    <a:bodyPr/>
                    <a:lstStyle/>
                    <a:p>
                      <a:pPr fontAlgn="ctr"/>
                      <a:r>
                        <a:rPr lang="en-US" sz="1600" dirty="0">
                          <a:effectLst/>
                        </a:rPr>
                        <a:t>18 October 1934 (aged 82)</a:t>
                      </a:r>
                      <a:br>
                        <a:rPr lang="en-US" sz="1600" dirty="0">
                          <a:effectLst/>
                        </a:rPr>
                      </a:br>
                      <a:r>
                        <a:rPr lang="en-US" sz="1600" u="none" strike="noStrike" dirty="0">
                          <a:solidFill>
                            <a:srgbClr val="0B0080"/>
                          </a:solidFill>
                          <a:effectLst/>
                          <a:hlinkClick r:id="rId6" tooltip="Madrid"/>
                        </a:rPr>
                        <a:t>Madrid</a:t>
                      </a:r>
                      <a:r>
                        <a:rPr lang="en-US" sz="1600" dirty="0">
                          <a:effectLst/>
                        </a:rPr>
                        <a:t>, </a:t>
                      </a:r>
                      <a:r>
                        <a:rPr lang="en-US" sz="1600" u="none" strike="noStrike" dirty="0">
                          <a:solidFill>
                            <a:srgbClr val="0B0080"/>
                          </a:solidFill>
                          <a:effectLst/>
                          <a:hlinkClick r:id="rId5" tooltip="Spain"/>
                        </a:rPr>
                        <a:t>Spain</a:t>
                      </a:r>
                      <a:endParaRPr lang="en-US" sz="1600" dirty="0">
                        <a:effectLst/>
                      </a:endParaRPr>
                    </a:p>
                  </a:txBody>
                  <a:tcPr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F9F9F9"/>
                    </a:solidFill>
                  </a:tcPr>
                </a:tc>
              </a:tr>
            </a:tbl>
          </a:graphicData>
        </a:graphic>
      </p:graphicFrame>
      <p:pic>
        <p:nvPicPr>
          <p:cNvPr id="24581" name="Picture 5" descr="Cajal-Restore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762000"/>
            <a:ext cx="2367466"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4986" y="18871"/>
            <a:ext cx="4547014" cy="1200329"/>
          </a:xfrm>
          <a:prstGeom prst="rect">
            <a:avLst/>
          </a:prstGeom>
          <a:noFill/>
        </p:spPr>
        <p:txBody>
          <a:bodyPr wrap="none" rtlCol="0">
            <a:spAutoFit/>
          </a:bodyPr>
          <a:lstStyle/>
          <a:p>
            <a:r>
              <a:rPr lang="en-US" sz="3500" dirty="0"/>
              <a:t>Santiago Ramón y </a:t>
            </a:r>
            <a:r>
              <a:rPr lang="en-US" sz="3500" dirty="0" err="1"/>
              <a:t>Cajal</a:t>
            </a:r>
            <a:endParaRPr lang="en-US" sz="3500" dirty="0"/>
          </a:p>
          <a:p>
            <a:endParaRPr lang="en-US" sz="3500" dirty="0"/>
          </a:p>
        </p:txBody>
      </p:sp>
      <p:sp>
        <p:nvSpPr>
          <p:cNvPr id="3" name="TextBox 2"/>
          <p:cNvSpPr txBox="1"/>
          <p:nvPr/>
        </p:nvSpPr>
        <p:spPr>
          <a:xfrm>
            <a:off x="0" y="4595336"/>
            <a:ext cx="4534896" cy="738664"/>
          </a:xfrm>
          <a:prstGeom prst="rect">
            <a:avLst/>
          </a:prstGeom>
          <a:noFill/>
        </p:spPr>
        <p:txBody>
          <a:bodyPr wrap="none" rtlCol="0">
            <a:spAutoFit/>
          </a:bodyPr>
          <a:lstStyle/>
          <a:p>
            <a:r>
              <a:rPr lang="en-US" sz="1400" dirty="0"/>
              <a:t>S</a:t>
            </a:r>
            <a:r>
              <a:rPr lang="en-US" sz="1400" dirty="0" smtClean="0"/>
              <a:t>lice of neo-cortex, as identified by </a:t>
            </a:r>
            <a:r>
              <a:rPr lang="en-US" sz="1400" dirty="0" err="1" smtClean="0"/>
              <a:t>Cajal</a:t>
            </a:r>
            <a:r>
              <a:rPr lang="en-US" sz="1400" dirty="0" smtClean="0"/>
              <a:t>. Every cubic mm</a:t>
            </a:r>
          </a:p>
          <a:p>
            <a:r>
              <a:rPr lang="en-US" sz="1400" dirty="0" smtClean="0"/>
              <a:t>contains about 100,000 neurons and 2-4 km of axons and</a:t>
            </a:r>
          </a:p>
          <a:p>
            <a:r>
              <a:rPr lang="en-US" sz="1400" dirty="0"/>
              <a:t>d</a:t>
            </a:r>
            <a:r>
              <a:rPr lang="en-US" sz="1400" dirty="0" smtClean="0"/>
              <a:t>endrites. Layers I-VII on the right </a:t>
            </a:r>
            <a:r>
              <a:rPr lang="en-US" sz="1400" dirty="0"/>
              <a:t>=</a:t>
            </a:r>
            <a:r>
              <a:rPr lang="en-US" sz="1400" dirty="0" smtClean="0"/>
              <a:t> 2mm vertical distance. </a:t>
            </a:r>
            <a:endParaRPr lang="en-US" sz="1400" dirty="0"/>
          </a:p>
        </p:txBody>
      </p:sp>
    </p:spTree>
    <p:extLst>
      <p:ext uri="{BB962C8B-B14F-4D97-AF65-F5344CB8AC3E}">
        <p14:creationId xmlns:p14="http://schemas.microsoft.com/office/powerpoint/2010/main" val="28845810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studytonight.com/computer-networks/images/Figure2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762000"/>
            <a:ext cx="8067675" cy="751522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5800725" y="76200"/>
            <a:ext cx="3495675" cy="5838824"/>
            <a:chOff x="5648325" y="-180975"/>
            <a:chExt cx="3800475" cy="6248400"/>
          </a:xfrm>
        </p:grpSpPr>
        <p:pic>
          <p:nvPicPr>
            <p:cNvPr id="23558" name="Picture 6" descr="http://3.bp.blogspot.com/-CtHFNuBmQXk/TXh2IiI-JGI/AAAAAAAAABM/784ZO7Uuq5M/s1600/osi%2Blay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325" y="-180975"/>
              <a:ext cx="3800475" cy="6248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934325" y="5762625"/>
              <a:ext cx="1514475"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https://www.simple-talk.com/iwritefor/articlefiles/1391-image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
            <a:ext cx="14478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323974"/>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62400" y="-1"/>
            <a:ext cx="5153025" cy="6858001"/>
          </a:xfrm>
          <a:prstGeom prst="rect">
            <a:avLst/>
          </a:prstGeom>
          <a:ln>
            <a:solidFill>
              <a:schemeClr val="bg1">
                <a:lumMod val="85000"/>
              </a:schemeClr>
            </a:solidFill>
          </a:ln>
        </p:spPr>
      </p:pic>
      <p:pic>
        <p:nvPicPr>
          <p:cNvPr id="26626" name="Picture 2" descr="http://www.vmace.in/osi-mode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4448175" cy="777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7713403"/>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6858001"/>
          </a:xfrm>
          <a:prstGeom prst="rect">
            <a:avLst/>
          </a:prstGeom>
        </p:spPr>
      </p:pic>
      <p:sp>
        <p:nvSpPr>
          <p:cNvPr id="3" name="TextBox 2"/>
          <p:cNvSpPr txBox="1"/>
          <p:nvPr/>
        </p:nvSpPr>
        <p:spPr>
          <a:xfrm>
            <a:off x="5943601" y="6027003"/>
            <a:ext cx="3200400" cy="830997"/>
          </a:xfrm>
          <a:prstGeom prst="rect">
            <a:avLst/>
          </a:prstGeom>
          <a:solidFill>
            <a:schemeClr val="tx1"/>
          </a:solidFill>
          <a:ln>
            <a:solidFill>
              <a:schemeClr val="bg1">
                <a:lumMod val="85000"/>
              </a:schemeClr>
            </a:solidFill>
          </a:ln>
        </p:spPr>
        <p:txBody>
          <a:bodyPr wrap="square" rtlCol="0">
            <a:spAutoFit/>
          </a:bodyPr>
          <a:lstStyle/>
          <a:p>
            <a:pPr algn="ctr"/>
            <a:r>
              <a:rPr lang="en-US" sz="2400" dirty="0" smtClean="0">
                <a:solidFill>
                  <a:schemeClr val="bg1"/>
                </a:solidFill>
              </a:rPr>
              <a:t>THE SOCIETY OF MIND</a:t>
            </a:r>
          </a:p>
          <a:p>
            <a:pPr algn="ctr"/>
            <a:r>
              <a:rPr lang="en-US" sz="2400" dirty="0" smtClean="0">
                <a:solidFill>
                  <a:schemeClr val="bg1"/>
                </a:solidFill>
              </a:rPr>
              <a:t>Marvin Minsky (1959)</a:t>
            </a:r>
            <a:endParaRPr lang="en-US" sz="2400" dirty="0">
              <a:solidFill>
                <a:schemeClr val="bg1"/>
              </a:solidFill>
            </a:endParaRPr>
          </a:p>
        </p:txBody>
      </p:sp>
    </p:spTree>
    <p:extLst>
      <p:ext uri="{BB962C8B-B14F-4D97-AF65-F5344CB8AC3E}">
        <p14:creationId xmlns:p14="http://schemas.microsoft.com/office/powerpoint/2010/main" val="404937759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09787" y="2143125"/>
            <a:ext cx="4924425" cy="1285875"/>
          </a:xfrm>
          <a:prstGeom prst="rect">
            <a:avLst/>
          </a:prstGeom>
        </p:spPr>
      </p:pic>
      <p:sp>
        <p:nvSpPr>
          <p:cNvPr id="3" name="Rectangle 2"/>
          <p:cNvSpPr/>
          <p:nvPr/>
        </p:nvSpPr>
        <p:spPr>
          <a:xfrm>
            <a:off x="914400" y="4688681"/>
            <a:ext cx="7315200" cy="1754326"/>
          </a:xfrm>
          <a:prstGeom prst="rect">
            <a:avLst/>
          </a:prstGeom>
        </p:spPr>
        <p:txBody>
          <a:bodyPr wrap="square">
            <a:spAutoFit/>
          </a:bodyPr>
          <a:lstStyle/>
          <a:p>
            <a:pPr>
              <a:lnSpc>
                <a:spcPct val="150000"/>
              </a:lnSpc>
            </a:pPr>
            <a:r>
              <a:rPr lang="en-US" dirty="0"/>
              <a:t>S</a:t>
            </a:r>
            <a:r>
              <a:rPr lang="en-US" dirty="0" smtClean="0"/>
              <a:t>ection </a:t>
            </a:r>
            <a:r>
              <a:rPr lang="en-US" dirty="0"/>
              <a:t>of </a:t>
            </a:r>
            <a:r>
              <a:rPr lang="en-US" dirty="0" smtClean="0"/>
              <a:t>a HTM region, </a:t>
            </a:r>
            <a:r>
              <a:rPr lang="en-US" dirty="0"/>
              <a:t>equivalent to 1</a:t>
            </a:r>
            <a:r>
              <a:rPr lang="en-US" dirty="0" smtClean="0"/>
              <a:t> </a:t>
            </a:r>
            <a:r>
              <a:rPr lang="en-US" dirty="0"/>
              <a:t>layer of neurons in </a:t>
            </a:r>
            <a:r>
              <a:rPr lang="en-US" dirty="0" smtClean="0"/>
              <a:t>the neocortical region (layer 3). Each 4-cell column connects </a:t>
            </a:r>
            <a:r>
              <a:rPr lang="en-US" dirty="0"/>
              <a:t>to a subset of the input and each </a:t>
            </a:r>
            <a:r>
              <a:rPr lang="en-US" dirty="0" smtClean="0"/>
              <a:t>cell </a:t>
            </a:r>
            <a:r>
              <a:rPr lang="en-US" dirty="0"/>
              <a:t>connects to other cells in the region (connections </a:t>
            </a:r>
            <a:r>
              <a:rPr lang="en-US" dirty="0" smtClean="0"/>
              <a:t>are not shown). </a:t>
            </a:r>
          </a:p>
          <a:p>
            <a:pPr>
              <a:lnSpc>
                <a:spcPct val="150000"/>
              </a:lnSpc>
            </a:pPr>
            <a:r>
              <a:rPr lang="en-US" dirty="0" smtClean="0"/>
              <a:t>The principle of this connectivity was abstracted in Minsky’s cube-on-cube.</a:t>
            </a:r>
            <a:endParaRPr lang="en-US" dirty="0"/>
          </a:p>
        </p:txBody>
      </p:sp>
      <p:sp>
        <p:nvSpPr>
          <p:cNvPr id="4" name="Rectangle 3"/>
          <p:cNvSpPr/>
          <p:nvPr/>
        </p:nvSpPr>
        <p:spPr>
          <a:xfrm>
            <a:off x="0" y="0"/>
            <a:ext cx="9144000" cy="6858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dirty="0" smtClean="0"/>
              <a:t>Hierarchical Temporal Memory (HTM), a form of ANN</a:t>
            </a:r>
            <a:endParaRPr lang="en-US" sz="3200" dirty="0"/>
          </a:p>
        </p:txBody>
      </p:sp>
      <p:cxnSp>
        <p:nvCxnSpPr>
          <p:cNvPr id="6" name="Straight Arrow Connector 5"/>
          <p:cNvCxnSpPr/>
          <p:nvPr/>
        </p:nvCxnSpPr>
        <p:spPr>
          <a:xfrm flipV="1">
            <a:off x="4572000" y="3657600"/>
            <a:ext cx="0" cy="685800"/>
          </a:xfrm>
          <a:prstGeom prst="straightConnector1">
            <a:avLst/>
          </a:prstGeom>
          <a:ln w="12700">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4572000" y="1219200"/>
            <a:ext cx="0" cy="685800"/>
          </a:xfrm>
          <a:prstGeom prst="straightConnector1">
            <a:avLst/>
          </a:prstGeom>
          <a:ln w="12700">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453708" y="6629400"/>
            <a:ext cx="766492" cy="276999"/>
          </a:xfrm>
          <a:prstGeom prst="rect">
            <a:avLst/>
          </a:prstGeom>
          <a:noFill/>
        </p:spPr>
        <p:txBody>
          <a:bodyPr wrap="none" rtlCol="0">
            <a:spAutoFit/>
          </a:bodyPr>
          <a:lstStyle/>
          <a:p>
            <a:r>
              <a:rPr lang="en-US" sz="1200" dirty="0" err="1" smtClean="0">
                <a:solidFill>
                  <a:schemeClr val="bg1">
                    <a:lumMod val="50000"/>
                  </a:schemeClr>
                </a:solidFill>
              </a:rPr>
              <a:t>Numenta</a:t>
            </a:r>
            <a:endParaRPr lang="en-US" sz="1200" dirty="0">
              <a:solidFill>
                <a:schemeClr val="bg1">
                  <a:lumMod val="50000"/>
                </a:schemeClr>
              </a:solidFill>
            </a:endParaRPr>
          </a:p>
        </p:txBody>
      </p:sp>
    </p:spTree>
    <p:extLst>
      <p:ext uri="{BB962C8B-B14F-4D97-AF65-F5344CB8AC3E}">
        <p14:creationId xmlns:p14="http://schemas.microsoft.com/office/powerpoint/2010/main" val="3335266678"/>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22603"/>
            <a:ext cx="9144000" cy="6340197"/>
          </a:xfrm>
          <a:prstGeom prst="rect">
            <a:avLst/>
          </a:prstGeom>
        </p:spPr>
        <p:txBody>
          <a:bodyPr wrap="square">
            <a:spAutoFit/>
          </a:bodyPr>
          <a:lstStyle/>
          <a:p>
            <a:r>
              <a:rPr lang="en-US" sz="1400" dirty="0"/>
              <a:t>Hierarchical Temporal Memory (HTM) is a machine learning </a:t>
            </a:r>
            <a:r>
              <a:rPr lang="en-US" sz="1400" dirty="0" smtClean="0"/>
              <a:t>tool to capture </a:t>
            </a:r>
            <a:r>
              <a:rPr lang="en-US" sz="1400" dirty="0"/>
              <a:t>the structural and algorithmic properties of the </a:t>
            </a:r>
            <a:r>
              <a:rPr lang="en-US" sz="1400" dirty="0" smtClean="0"/>
              <a:t>neocortex</a:t>
            </a:r>
            <a:r>
              <a:rPr lang="en-US" sz="1400" dirty="0"/>
              <a:t> </a:t>
            </a:r>
            <a:r>
              <a:rPr lang="en-US" sz="1400" dirty="0" smtClean="0"/>
              <a:t>which is </a:t>
            </a:r>
            <a:r>
              <a:rPr lang="en-US" sz="1400" dirty="0"/>
              <a:t>the seat of intelligent thought in the mammalian brain. High level </a:t>
            </a:r>
            <a:r>
              <a:rPr lang="en-US" sz="1400" dirty="0" smtClean="0"/>
              <a:t>vision</a:t>
            </a:r>
            <a:r>
              <a:rPr lang="en-US" sz="1400" dirty="0"/>
              <a:t>, hearing, touch, movement, </a:t>
            </a:r>
            <a:r>
              <a:rPr lang="en-US" sz="1400" dirty="0" smtClean="0"/>
              <a:t>language and </a:t>
            </a:r>
            <a:r>
              <a:rPr lang="en-US" sz="1400" dirty="0"/>
              <a:t>planning </a:t>
            </a:r>
            <a:r>
              <a:rPr lang="en-US" sz="1400" dirty="0" smtClean="0"/>
              <a:t>are performed </a:t>
            </a:r>
            <a:r>
              <a:rPr lang="en-US" sz="1400" dirty="0"/>
              <a:t>by the </a:t>
            </a:r>
            <a:r>
              <a:rPr lang="en-US" sz="1400" dirty="0" smtClean="0"/>
              <a:t>neocortex</a:t>
            </a:r>
            <a:r>
              <a:rPr lang="en-US" sz="1400" dirty="0"/>
              <a:t>. Given such a diverse suite of cognitive </a:t>
            </a:r>
            <a:r>
              <a:rPr lang="en-US" sz="1400" dirty="0" smtClean="0"/>
              <a:t>functions, the neocortex may be expected to </a:t>
            </a:r>
            <a:r>
              <a:rPr lang="en-US" sz="1400" dirty="0"/>
              <a:t>implement an equally diverse suite of specialized neural </a:t>
            </a:r>
            <a:r>
              <a:rPr lang="en-US" sz="1400" dirty="0" smtClean="0"/>
              <a:t>algorithms. In reality, the </a:t>
            </a:r>
            <a:r>
              <a:rPr lang="en-US" sz="1400" dirty="0"/>
              <a:t>neocortex displays a remarkably uniform pattern of neural </a:t>
            </a:r>
            <a:r>
              <a:rPr lang="en-US" sz="1400" dirty="0" smtClean="0"/>
              <a:t>circuitry. In other words, the </a:t>
            </a:r>
            <a:r>
              <a:rPr lang="en-US" sz="1400" dirty="0"/>
              <a:t>neocortex implements a </a:t>
            </a:r>
            <a:r>
              <a:rPr lang="en-US" sz="1400" dirty="0" smtClean="0"/>
              <a:t>common </a:t>
            </a:r>
            <a:r>
              <a:rPr lang="en-US" sz="1400" dirty="0"/>
              <a:t>set of algorithms to perform many different intelligence </a:t>
            </a:r>
            <a:r>
              <a:rPr lang="en-US" sz="1400" dirty="0" smtClean="0"/>
              <a:t>functions. It may be analogous to an abstraction which is used in a systemic context.</a:t>
            </a:r>
            <a:endParaRPr lang="en-US" sz="1400" dirty="0"/>
          </a:p>
          <a:p>
            <a:r>
              <a:rPr lang="en-US" sz="1400" dirty="0"/>
              <a:t> </a:t>
            </a:r>
            <a:endParaRPr lang="en-US" sz="600" dirty="0" smtClean="0"/>
          </a:p>
          <a:p>
            <a:r>
              <a:rPr lang="en-US" sz="1400" dirty="0" smtClean="0"/>
              <a:t>Programming HTM cortical learning algorithms require training </a:t>
            </a:r>
            <a:r>
              <a:rPr lang="en-US" sz="1400" dirty="0"/>
              <a:t>through exposure to a stream of sensory </a:t>
            </a:r>
            <a:r>
              <a:rPr lang="en-US" sz="1400" dirty="0" smtClean="0"/>
              <a:t>data (capabilities </a:t>
            </a:r>
            <a:r>
              <a:rPr lang="en-US" sz="1400" dirty="0"/>
              <a:t>are determined largely by </a:t>
            </a:r>
            <a:r>
              <a:rPr lang="en-US" sz="1400" dirty="0" smtClean="0"/>
              <a:t>exposure). HTM is a </a:t>
            </a:r>
            <a:r>
              <a:rPr lang="en-US" sz="1400" dirty="0"/>
              <a:t>memory based </a:t>
            </a:r>
            <a:r>
              <a:rPr lang="en-US" sz="1400" dirty="0" smtClean="0"/>
              <a:t>ANN system</a:t>
            </a:r>
            <a:r>
              <a:rPr lang="en-US" sz="1400" dirty="0"/>
              <a:t>. HTM networks </a:t>
            </a:r>
            <a:r>
              <a:rPr lang="en-US" sz="1400" dirty="0" smtClean="0"/>
              <a:t>are </a:t>
            </a:r>
            <a:r>
              <a:rPr lang="en-US" sz="1400" dirty="0"/>
              <a:t>trained </a:t>
            </a:r>
            <a:r>
              <a:rPr lang="en-US" sz="1400" dirty="0" smtClean="0"/>
              <a:t>on time </a:t>
            </a:r>
            <a:r>
              <a:rPr lang="en-US" sz="1400" dirty="0"/>
              <a:t>varying </a:t>
            </a:r>
            <a:r>
              <a:rPr lang="en-US" sz="1400" dirty="0" smtClean="0"/>
              <a:t>data and </a:t>
            </a:r>
            <a:r>
              <a:rPr lang="en-US" sz="1400" dirty="0"/>
              <a:t>rely on storing a large set of patterns </a:t>
            </a:r>
            <a:r>
              <a:rPr lang="en-US" sz="1400" dirty="0" smtClean="0"/>
              <a:t>and sequences. A crucial distinction of HTM is embedded in the semantics of time which is an important element in applications relating to </a:t>
            </a:r>
            <a:r>
              <a:rPr lang="en-US" sz="1400" dirty="0" err="1" smtClean="0"/>
              <a:t>cyberphysical</a:t>
            </a:r>
            <a:r>
              <a:rPr lang="en-US" sz="1400" dirty="0" smtClean="0"/>
              <a:t> systems (CPS). Classic </a:t>
            </a:r>
            <a:r>
              <a:rPr lang="en-US" sz="1400" dirty="0"/>
              <a:t>computer memory has a flat </a:t>
            </a:r>
            <a:r>
              <a:rPr lang="en-US" sz="1400" dirty="0" smtClean="0"/>
              <a:t>organization </a:t>
            </a:r>
            <a:r>
              <a:rPr lang="en-US" sz="1400" dirty="0"/>
              <a:t>and does not have an inherent notion of </a:t>
            </a:r>
            <a:r>
              <a:rPr lang="en-US" sz="1400" dirty="0" smtClean="0"/>
              <a:t>time because the semantics of time are not available in the ISA (instruction set architecture). Therefore, in the classical programming environment, we can implement </a:t>
            </a:r>
            <a:r>
              <a:rPr lang="en-US" sz="1400" dirty="0"/>
              <a:t>any kind of data organization and structure on top of the flat computer </a:t>
            </a:r>
            <a:r>
              <a:rPr lang="en-US" sz="1400" dirty="0" smtClean="0"/>
              <a:t>memory and control how </a:t>
            </a:r>
            <a:r>
              <a:rPr lang="en-US" sz="1400" dirty="0"/>
              <a:t>and where information is </a:t>
            </a:r>
            <a:r>
              <a:rPr lang="en-US" sz="1400" dirty="0" smtClean="0"/>
              <a:t>stored.</a:t>
            </a:r>
          </a:p>
          <a:p>
            <a:endParaRPr lang="en-US" sz="1400" dirty="0"/>
          </a:p>
          <a:p>
            <a:r>
              <a:rPr lang="en-US" sz="1400" dirty="0" smtClean="0"/>
              <a:t>HTM </a:t>
            </a:r>
            <a:r>
              <a:rPr lang="en-US" sz="1400" dirty="0"/>
              <a:t>memory is more restrictive. HTM memory has a hierarchical organization and </a:t>
            </a:r>
            <a:r>
              <a:rPr lang="en-US" sz="1400" dirty="0" smtClean="0"/>
              <a:t>is </a:t>
            </a:r>
            <a:r>
              <a:rPr lang="en-US" sz="1400" dirty="0"/>
              <a:t>inherently time based. Information is always stored in a distributed </a:t>
            </a:r>
            <a:r>
              <a:rPr lang="en-US" sz="1400" dirty="0" smtClean="0"/>
              <a:t>fashion. HTM user is expected to specify </a:t>
            </a:r>
            <a:r>
              <a:rPr lang="en-US" sz="1400" dirty="0"/>
              <a:t>the size of the hierarchy and what to train the system </a:t>
            </a:r>
            <a:r>
              <a:rPr lang="en-US" sz="1400" dirty="0" smtClean="0"/>
              <a:t>on but </a:t>
            </a:r>
            <a:r>
              <a:rPr lang="en-US" sz="1400" dirty="0"/>
              <a:t>the HTM controls where and how information is </a:t>
            </a:r>
            <a:r>
              <a:rPr lang="en-US" sz="1400" dirty="0" smtClean="0"/>
              <a:t>stored (data</a:t>
            </a:r>
            <a:r>
              <a:rPr lang="en-US" sz="1400" dirty="0"/>
              <a:t>, </a:t>
            </a:r>
            <a:r>
              <a:rPr lang="en-US" sz="1400" dirty="0" smtClean="0"/>
              <a:t>patterns, text, sequences). Hence, HTMs </a:t>
            </a:r>
            <a:r>
              <a:rPr lang="en-US" sz="1400" dirty="0"/>
              <a:t>are learning and prediction machines that can be applied </a:t>
            </a:r>
            <a:r>
              <a:rPr lang="en-US" sz="1400" dirty="0" smtClean="0"/>
              <a:t>to many </a:t>
            </a:r>
            <a:r>
              <a:rPr lang="en-US" sz="1400" dirty="0"/>
              <a:t>types of </a:t>
            </a:r>
            <a:r>
              <a:rPr lang="en-US" sz="1400" dirty="0" smtClean="0"/>
              <a:t>problems</a:t>
            </a:r>
            <a:r>
              <a:rPr lang="en-US" sz="1400" dirty="0"/>
              <a:t> </a:t>
            </a:r>
            <a:r>
              <a:rPr lang="en-US" sz="1400" dirty="0" smtClean="0"/>
              <a:t>through the inherent abstractions in the system. Although </a:t>
            </a:r>
            <a:r>
              <a:rPr lang="en-US" sz="1400" dirty="0"/>
              <a:t>an HTM region is equivalent to only </a:t>
            </a:r>
            <a:r>
              <a:rPr lang="en-US" sz="1400" dirty="0" smtClean="0"/>
              <a:t>one portion </a:t>
            </a:r>
            <a:r>
              <a:rPr lang="en-US" sz="1400" dirty="0"/>
              <a:t>of a neocortical </a:t>
            </a:r>
            <a:r>
              <a:rPr lang="en-US" sz="1400" dirty="0" smtClean="0"/>
              <a:t>region (layer 3), </a:t>
            </a:r>
            <a:r>
              <a:rPr lang="en-US" sz="1400" dirty="0"/>
              <a:t>it can </a:t>
            </a:r>
            <a:r>
              <a:rPr lang="en-US" sz="1400" dirty="0" smtClean="0"/>
              <a:t>perform inference </a:t>
            </a:r>
            <a:r>
              <a:rPr lang="en-US" sz="1400" dirty="0"/>
              <a:t>and prediction on complex data </a:t>
            </a:r>
            <a:r>
              <a:rPr lang="en-US" sz="1400" dirty="0" smtClean="0"/>
              <a:t>streams. Hence the significance of HTMs in data analytics in multiple domains or verticals. </a:t>
            </a:r>
            <a:endParaRPr lang="en-US" sz="1400" dirty="0"/>
          </a:p>
          <a:p>
            <a:r>
              <a:rPr lang="en-US" sz="1400" dirty="0"/>
              <a:t> </a:t>
            </a:r>
          </a:p>
          <a:p>
            <a:r>
              <a:rPr lang="en-US" sz="1400" dirty="0"/>
              <a:t>Although neurons in the neocortex are highly interconnected, inhibitory neurons </a:t>
            </a:r>
            <a:r>
              <a:rPr lang="en-US" sz="1400" dirty="0" smtClean="0"/>
              <a:t>guarantee </a:t>
            </a:r>
            <a:r>
              <a:rPr lang="en-US" sz="1400" dirty="0"/>
              <a:t>that only a small percentage of the neurons are active at one time. Thus, </a:t>
            </a:r>
            <a:r>
              <a:rPr lang="en-US" sz="1400" dirty="0" smtClean="0"/>
              <a:t>information </a:t>
            </a:r>
            <a:r>
              <a:rPr lang="en-US" sz="1400" dirty="0"/>
              <a:t>in the brain is always represented by a small percentage of active </a:t>
            </a:r>
          </a:p>
          <a:p>
            <a:r>
              <a:rPr lang="en-US" sz="1400" dirty="0"/>
              <a:t>neurons within a large population of neurons. This kind of encoding is called a </a:t>
            </a:r>
            <a:r>
              <a:rPr lang="en-US" sz="1400" dirty="0" smtClean="0"/>
              <a:t>“</a:t>
            </a:r>
            <a:r>
              <a:rPr lang="en-US" sz="1400" dirty="0"/>
              <a:t>sparse distributed </a:t>
            </a:r>
            <a:r>
              <a:rPr lang="en-US" sz="1400" dirty="0" smtClean="0"/>
              <a:t>representation” where a small </a:t>
            </a:r>
            <a:r>
              <a:rPr lang="en-US" sz="1400" dirty="0"/>
              <a:t>percentage of </a:t>
            </a:r>
            <a:r>
              <a:rPr lang="en-US" sz="1400" dirty="0" smtClean="0"/>
              <a:t>neurons </a:t>
            </a:r>
            <a:r>
              <a:rPr lang="en-US" sz="1400" dirty="0"/>
              <a:t>are active at one time. “Distributed</a:t>
            </a:r>
            <a:r>
              <a:rPr lang="en-US" sz="1400" dirty="0" smtClean="0"/>
              <a:t>” refers to the characteristic </a:t>
            </a:r>
            <a:r>
              <a:rPr lang="en-US" sz="1400" dirty="0"/>
              <a:t>that the </a:t>
            </a:r>
            <a:r>
              <a:rPr lang="en-US" sz="1400" dirty="0" smtClean="0"/>
              <a:t>activation of </a:t>
            </a:r>
            <a:r>
              <a:rPr lang="en-US" sz="1400" dirty="0"/>
              <a:t>many </a:t>
            </a:r>
          </a:p>
          <a:p>
            <a:r>
              <a:rPr lang="en-US" sz="1400" dirty="0"/>
              <a:t>neurons are required in order to represent something. A single active neuron </a:t>
            </a:r>
            <a:r>
              <a:rPr lang="en-US" sz="1400" dirty="0" smtClean="0"/>
              <a:t>conveys </a:t>
            </a:r>
            <a:r>
              <a:rPr lang="en-US" sz="1400" dirty="0"/>
              <a:t>some meaning but it must be interpreted within the context of a </a:t>
            </a:r>
            <a:r>
              <a:rPr lang="en-US" sz="1400" dirty="0" smtClean="0"/>
              <a:t>population of </a:t>
            </a:r>
            <a:r>
              <a:rPr lang="en-US" sz="1400" dirty="0"/>
              <a:t>neurons to convey the full </a:t>
            </a:r>
            <a:r>
              <a:rPr lang="en-US" sz="1400" dirty="0" smtClean="0"/>
              <a:t>or complete meaning relevant to the context.</a:t>
            </a:r>
            <a:endParaRPr lang="en-US" sz="1400" dirty="0"/>
          </a:p>
        </p:txBody>
      </p:sp>
      <p:sp>
        <p:nvSpPr>
          <p:cNvPr id="3" name="Rectangle 2"/>
          <p:cNvSpPr/>
          <p:nvPr/>
        </p:nvSpPr>
        <p:spPr>
          <a:xfrm>
            <a:off x="0" y="-13647"/>
            <a:ext cx="9144000" cy="83625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en-US" sz="2500" dirty="0" smtClean="0"/>
              <a:t>HTM (CLA) attributes include time and context – essential for many CPS (</a:t>
            </a:r>
            <a:r>
              <a:rPr lang="en-US" sz="2500" dirty="0" err="1" smtClean="0"/>
              <a:t>cyberphysical</a:t>
            </a:r>
            <a:r>
              <a:rPr lang="en-US" sz="2500" dirty="0" smtClean="0"/>
              <a:t> systems) applications and data analytics (context)</a:t>
            </a:r>
            <a:endParaRPr lang="en-US" sz="2500" dirty="0"/>
          </a:p>
        </p:txBody>
      </p:sp>
    </p:spTree>
    <p:extLst>
      <p:ext uri="{BB962C8B-B14F-4D97-AF65-F5344CB8AC3E}">
        <p14:creationId xmlns:p14="http://schemas.microsoft.com/office/powerpoint/2010/main" val="2200563871"/>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
            <a:ext cx="8839200" cy="73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0"/>
            <a:ext cx="8991600" cy="6858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dirty="0" smtClean="0"/>
              <a:t>Understanding the neurological basis of certain anomalies provides clues to information/data processing</a:t>
            </a:r>
            <a:endParaRPr lang="en-US" sz="1600" dirty="0"/>
          </a:p>
        </p:txBody>
      </p:sp>
    </p:spTree>
    <p:extLst>
      <p:ext uri="{BB962C8B-B14F-4D97-AF65-F5344CB8AC3E}">
        <p14:creationId xmlns:p14="http://schemas.microsoft.com/office/powerpoint/2010/main" val="3036886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1" y="2209800"/>
            <a:ext cx="10210801" cy="4800600"/>
          </a:xfrm>
          <a:prstGeom prst="rect">
            <a:avLst/>
          </a:prstGeom>
        </p:spPr>
      </p:pic>
      <p:sp>
        <p:nvSpPr>
          <p:cNvPr id="3" name="Rectangle 2"/>
          <p:cNvSpPr/>
          <p:nvPr/>
        </p:nvSpPr>
        <p:spPr>
          <a:xfrm>
            <a:off x="0" y="0"/>
            <a:ext cx="9144000" cy="762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en-US" sz="3400" dirty="0" smtClean="0">
                <a:latin typeface="Calibri Light" panose="020F0302020204030204" pitchFamily="34" charset="0"/>
              </a:rPr>
              <a:t>SUPPLY CHAIN OF GOODS – REAL TIME PLATFORM</a:t>
            </a:r>
            <a:endParaRPr lang="en-US" sz="3400" dirty="0">
              <a:latin typeface="Calibri Light" panose="020F0302020204030204" pitchFamily="34" charset="0"/>
            </a:endParaRPr>
          </a:p>
        </p:txBody>
      </p:sp>
      <p:pic>
        <p:nvPicPr>
          <p:cNvPr id="4" name="Picture 3"/>
          <p:cNvPicPr>
            <a:picLocks noChangeAspect="1"/>
          </p:cNvPicPr>
          <p:nvPr/>
        </p:nvPicPr>
        <p:blipFill>
          <a:blip r:embed="rId3"/>
          <a:stretch>
            <a:fillRect/>
          </a:stretch>
        </p:blipFill>
        <p:spPr>
          <a:xfrm>
            <a:off x="2667000" y="0"/>
            <a:ext cx="6477000" cy="2133600"/>
          </a:xfrm>
          <a:prstGeom prst="rect">
            <a:avLst/>
          </a:prstGeom>
        </p:spPr>
      </p:pic>
      <p:sp>
        <p:nvSpPr>
          <p:cNvPr id="5" name="TextBox 4"/>
          <p:cNvSpPr txBox="1"/>
          <p:nvPr/>
        </p:nvSpPr>
        <p:spPr>
          <a:xfrm>
            <a:off x="2667000" y="0"/>
            <a:ext cx="4022191" cy="338554"/>
          </a:xfrm>
          <a:prstGeom prst="rect">
            <a:avLst/>
          </a:prstGeom>
          <a:solidFill>
            <a:schemeClr val="bg1"/>
          </a:solidFill>
          <a:ln w="3175">
            <a:solidFill>
              <a:schemeClr val="bg1">
                <a:lumMod val="85000"/>
              </a:schemeClr>
            </a:solidFill>
          </a:ln>
        </p:spPr>
        <p:txBody>
          <a:bodyPr wrap="none" rtlCol="0">
            <a:spAutoFit/>
          </a:bodyPr>
          <a:lstStyle/>
          <a:p>
            <a:r>
              <a:rPr lang="en-US" sz="1600" i="1" dirty="0" smtClean="0">
                <a:solidFill>
                  <a:schemeClr val="bg1">
                    <a:lumMod val="50000"/>
                  </a:schemeClr>
                </a:solidFill>
                <a:latin typeface="Calibri Light" panose="020F0302020204030204" pitchFamily="34" charset="0"/>
              </a:rPr>
              <a:t>The Elusive Quest to Tame the Bull Whip Effect</a:t>
            </a:r>
            <a:endParaRPr lang="en-US" sz="1600" i="1" dirty="0">
              <a:solidFill>
                <a:schemeClr val="bg1">
                  <a:lumMod val="50000"/>
                </a:schemeClr>
              </a:solidFill>
              <a:latin typeface="Calibri Light" panose="020F0302020204030204" pitchFamily="34" charset="0"/>
            </a:endParaRPr>
          </a:p>
        </p:txBody>
      </p:sp>
      <p:sp>
        <p:nvSpPr>
          <p:cNvPr id="6" name="TextBox 5"/>
          <p:cNvSpPr txBox="1"/>
          <p:nvPr/>
        </p:nvSpPr>
        <p:spPr>
          <a:xfrm>
            <a:off x="4273865" y="3124200"/>
            <a:ext cx="684803" cy="1446550"/>
          </a:xfrm>
          <a:prstGeom prst="rect">
            <a:avLst/>
          </a:prstGeom>
          <a:noFill/>
        </p:spPr>
        <p:txBody>
          <a:bodyPr wrap="none" rtlCol="0">
            <a:spAutoFit/>
          </a:bodyPr>
          <a:lstStyle/>
          <a:p>
            <a:r>
              <a:rPr lang="en-US" sz="8800" dirty="0" smtClean="0">
                <a:solidFill>
                  <a:schemeClr val="bg1"/>
                </a:solidFill>
                <a:latin typeface="Book Antiqua" panose="02040602050305030304" pitchFamily="18" charset="0"/>
              </a:rPr>
              <a:t>?</a:t>
            </a:r>
            <a:endParaRPr lang="en-US" sz="8800" dirty="0">
              <a:solidFill>
                <a:schemeClr val="bg1"/>
              </a:solidFill>
              <a:latin typeface="Book Antiqua" panose="02040602050305030304" pitchFamily="18" charset="0"/>
            </a:endParaRPr>
          </a:p>
        </p:txBody>
      </p:sp>
      <p:sp>
        <p:nvSpPr>
          <p:cNvPr id="7" name="Rectangle 6"/>
          <p:cNvSpPr/>
          <p:nvPr/>
        </p:nvSpPr>
        <p:spPr>
          <a:xfrm>
            <a:off x="2667000" y="1981200"/>
            <a:ext cx="762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chemeClr val="bg1">
                    <a:lumMod val="50000"/>
                  </a:schemeClr>
                </a:solidFill>
              </a:rPr>
              <a:t>RETAIL</a:t>
            </a:r>
            <a:endParaRPr lang="en-US" sz="1000" dirty="0">
              <a:solidFill>
                <a:schemeClr val="bg1">
                  <a:lumMod val="50000"/>
                </a:schemeClr>
              </a:solidFill>
            </a:endParaRPr>
          </a:p>
        </p:txBody>
      </p:sp>
    </p:spTree>
    <p:extLst>
      <p:ext uri="{BB962C8B-B14F-4D97-AF65-F5344CB8AC3E}">
        <p14:creationId xmlns:p14="http://schemas.microsoft.com/office/powerpoint/2010/main" val="109572954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794000"/>
            <a:ext cx="72136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94000"/>
            <a:ext cx="43815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0" y="0"/>
            <a:ext cx="9144000" cy="6858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dirty="0" smtClean="0"/>
              <a:t>Neurons connect to process data and information using the mechanism of pattern recognition as a tool </a:t>
            </a:r>
            <a:endParaRPr lang="en-US" sz="1600" dirty="0"/>
          </a:p>
        </p:txBody>
      </p:sp>
      <p:graphicFrame>
        <p:nvGraphicFramePr>
          <p:cNvPr id="9" name="Diagram 8"/>
          <p:cNvGraphicFramePr/>
          <p:nvPr>
            <p:extLst/>
          </p:nvPr>
        </p:nvGraphicFramePr>
        <p:xfrm>
          <a:off x="1524000" y="990600"/>
          <a:ext cx="6096000" cy="1498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99769101"/>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dirty="0" smtClean="0"/>
              <a:t>Synapses can connect, converge and coalesce data from various regions to generate the precise response </a:t>
            </a:r>
            <a:endParaRPr lang="en-US" sz="1600" dirty="0"/>
          </a:p>
        </p:txBody>
      </p:sp>
      <p:graphicFrame>
        <p:nvGraphicFramePr>
          <p:cNvPr id="4" name="Diagram 3"/>
          <p:cNvGraphicFramePr/>
          <p:nvPr>
            <p:extLst/>
          </p:nvPr>
        </p:nvGraphicFramePr>
        <p:xfrm>
          <a:off x="1524000" y="914400"/>
          <a:ext cx="6096000" cy="149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28775" y="2590800"/>
            <a:ext cx="6143625" cy="421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098390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838200"/>
            <a:ext cx="41910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0"/>
            <a:ext cx="9144000" cy="6858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1600" dirty="0" err="1" smtClean="0"/>
              <a:t>Neuro</a:t>
            </a:r>
            <a:r>
              <a:rPr lang="en-US" sz="1600" dirty="0" smtClean="0"/>
              <a:t>-Synaptic Chips &amp; Multi-core platforms for parallel processing of noisy, multi-modal, unstructured data </a:t>
            </a:r>
            <a:endParaRPr lang="en-US" sz="1600" dirty="0"/>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700" y="781050"/>
            <a:ext cx="4686300" cy="607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502406" y="6248400"/>
            <a:ext cx="2422394" cy="646331"/>
          </a:xfrm>
          <a:prstGeom prst="rect">
            <a:avLst/>
          </a:prstGeom>
          <a:noFill/>
        </p:spPr>
        <p:txBody>
          <a:bodyPr wrap="none" rtlCol="0">
            <a:spAutoFit/>
          </a:bodyPr>
          <a:lstStyle/>
          <a:p>
            <a:r>
              <a:rPr lang="en-US" dirty="0" err="1" smtClean="0">
                <a:solidFill>
                  <a:schemeClr val="bg1"/>
                </a:solidFill>
              </a:rPr>
              <a:t>Dr</a:t>
            </a:r>
            <a:r>
              <a:rPr lang="en-US" dirty="0" smtClean="0">
                <a:solidFill>
                  <a:schemeClr val="bg1"/>
                </a:solidFill>
              </a:rPr>
              <a:t> </a:t>
            </a:r>
            <a:r>
              <a:rPr lang="en-US" dirty="0" err="1" smtClean="0">
                <a:solidFill>
                  <a:schemeClr val="bg1"/>
                </a:solidFill>
              </a:rPr>
              <a:t>Dharmendra</a:t>
            </a:r>
            <a:r>
              <a:rPr lang="en-US" dirty="0" smtClean="0">
                <a:solidFill>
                  <a:schemeClr val="bg1"/>
                </a:solidFill>
              </a:rPr>
              <a:t> </a:t>
            </a:r>
            <a:r>
              <a:rPr lang="en-US" dirty="0" err="1" smtClean="0">
                <a:solidFill>
                  <a:schemeClr val="bg1"/>
                </a:solidFill>
              </a:rPr>
              <a:t>Modha</a:t>
            </a:r>
            <a:endParaRPr lang="en-US" dirty="0" smtClean="0">
              <a:solidFill>
                <a:schemeClr val="bg1"/>
              </a:solidFill>
            </a:endParaRPr>
          </a:p>
          <a:p>
            <a:r>
              <a:rPr lang="en-US" dirty="0" smtClean="0">
                <a:solidFill>
                  <a:schemeClr val="bg1"/>
                </a:solidFill>
              </a:rPr>
              <a:t>IBM • www.modha.org</a:t>
            </a:r>
            <a:endParaRPr lang="en-US" dirty="0">
              <a:solidFill>
                <a:schemeClr val="bg1"/>
              </a:solidFill>
            </a:endParaRPr>
          </a:p>
        </p:txBody>
      </p:sp>
      <p:sp>
        <p:nvSpPr>
          <p:cNvPr id="5" name="TextBox 4"/>
          <p:cNvSpPr txBox="1"/>
          <p:nvPr/>
        </p:nvSpPr>
        <p:spPr>
          <a:xfrm>
            <a:off x="5638800" y="849868"/>
            <a:ext cx="2082237" cy="369332"/>
          </a:xfrm>
          <a:prstGeom prst="rect">
            <a:avLst/>
          </a:prstGeom>
          <a:noFill/>
        </p:spPr>
        <p:txBody>
          <a:bodyPr wrap="none" rtlCol="0">
            <a:spAutoFit/>
          </a:bodyPr>
          <a:lstStyle/>
          <a:p>
            <a:r>
              <a:rPr lang="en-US" dirty="0" err="1" smtClean="0">
                <a:solidFill>
                  <a:schemeClr val="bg1"/>
                </a:solidFill>
              </a:rPr>
              <a:t>Neuro-synpatic</a:t>
            </a:r>
            <a:r>
              <a:rPr lang="en-US" dirty="0" smtClean="0">
                <a:solidFill>
                  <a:schemeClr val="bg1"/>
                </a:solidFill>
              </a:rPr>
              <a:t> Chip</a:t>
            </a:r>
            <a:endParaRPr lang="en-US" dirty="0">
              <a:solidFill>
                <a:schemeClr val="bg1"/>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0"/>
            <a:ext cx="41910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2209800" y="3886200"/>
            <a:ext cx="0" cy="114300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125076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219200"/>
            <a:ext cx="19230975" cy="574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336032" y="2249269"/>
            <a:ext cx="1503168" cy="584775"/>
          </a:xfrm>
          <a:prstGeom prst="rect">
            <a:avLst/>
          </a:prstGeom>
          <a:noFill/>
        </p:spPr>
        <p:txBody>
          <a:bodyPr wrap="none" rtlCol="0">
            <a:spAutoFit/>
          </a:bodyPr>
          <a:lstStyle/>
          <a:p>
            <a:r>
              <a:rPr lang="en-US" sz="1600" dirty="0" smtClean="0">
                <a:solidFill>
                  <a:schemeClr val="bg1">
                    <a:lumMod val="75000"/>
                  </a:schemeClr>
                </a:solidFill>
              </a:rPr>
              <a:t>Model Based</a:t>
            </a:r>
          </a:p>
          <a:p>
            <a:r>
              <a:rPr lang="en-US" sz="1600" dirty="0" smtClean="0">
                <a:solidFill>
                  <a:schemeClr val="bg1">
                    <a:lumMod val="75000"/>
                  </a:schemeClr>
                </a:solidFill>
              </a:rPr>
              <a:t>Fault Detection </a:t>
            </a:r>
            <a:endParaRPr lang="en-US" sz="1600" dirty="0">
              <a:solidFill>
                <a:schemeClr val="bg1">
                  <a:lumMod val="75000"/>
                </a:schemeClr>
              </a:solidFill>
            </a:endParaRPr>
          </a:p>
        </p:txBody>
      </p:sp>
      <p:sp>
        <p:nvSpPr>
          <p:cNvPr id="4" name="TextBox 3"/>
          <p:cNvSpPr txBox="1"/>
          <p:nvPr/>
        </p:nvSpPr>
        <p:spPr>
          <a:xfrm>
            <a:off x="7391400" y="4611469"/>
            <a:ext cx="1755352" cy="584775"/>
          </a:xfrm>
          <a:prstGeom prst="rect">
            <a:avLst/>
          </a:prstGeom>
          <a:solidFill>
            <a:schemeClr val="bg1"/>
          </a:solidFill>
        </p:spPr>
        <p:txBody>
          <a:bodyPr wrap="none" rtlCol="0">
            <a:spAutoFit/>
          </a:bodyPr>
          <a:lstStyle/>
          <a:p>
            <a:r>
              <a:rPr lang="en-US" sz="1600" dirty="0" smtClean="0">
                <a:solidFill>
                  <a:schemeClr val="bg1">
                    <a:lumMod val="75000"/>
                  </a:schemeClr>
                </a:solidFill>
              </a:rPr>
              <a:t>Control Algorithms</a:t>
            </a:r>
          </a:p>
          <a:p>
            <a:r>
              <a:rPr lang="en-US" sz="1600" dirty="0" smtClean="0">
                <a:solidFill>
                  <a:schemeClr val="bg1">
                    <a:lumMod val="75000"/>
                  </a:schemeClr>
                </a:solidFill>
              </a:rPr>
              <a:t>Signal Processing</a:t>
            </a:r>
            <a:endParaRPr lang="en-US" sz="1600" dirty="0">
              <a:solidFill>
                <a:schemeClr val="bg1">
                  <a:lumMod val="75000"/>
                </a:schemeClr>
              </a:solidFill>
            </a:endParaRPr>
          </a:p>
        </p:txBody>
      </p:sp>
      <p:sp>
        <p:nvSpPr>
          <p:cNvPr id="5" name="TextBox 4"/>
          <p:cNvSpPr txBox="1"/>
          <p:nvPr/>
        </p:nvSpPr>
        <p:spPr>
          <a:xfrm>
            <a:off x="151918" y="2325469"/>
            <a:ext cx="1829282" cy="584775"/>
          </a:xfrm>
          <a:prstGeom prst="rect">
            <a:avLst/>
          </a:prstGeom>
          <a:noFill/>
        </p:spPr>
        <p:txBody>
          <a:bodyPr wrap="none" rtlCol="0">
            <a:spAutoFit/>
          </a:bodyPr>
          <a:lstStyle/>
          <a:p>
            <a:pPr algn="r"/>
            <a:r>
              <a:rPr lang="en-US" sz="1600" dirty="0" smtClean="0">
                <a:solidFill>
                  <a:schemeClr val="bg1">
                    <a:lumMod val="75000"/>
                  </a:schemeClr>
                </a:solidFill>
              </a:rPr>
              <a:t>Data Driven</a:t>
            </a:r>
          </a:p>
          <a:p>
            <a:pPr algn="r"/>
            <a:r>
              <a:rPr lang="en-US" sz="1600" dirty="0" smtClean="0">
                <a:solidFill>
                  <a:schemeClr val="bg1">
                    <a:lumMod val="75000"/>
                  </a:schemeClr>
                </a:solidFill>
              </a:rPr>
              <a:t>Anomaly Detection </a:t>
            </a:r>
            <a:endParaRPr lang="en-US" sz="1600" dirty="0">
              <a:solidFill>
                <a:schemeClr val="bg1">
                  <a:lumMod val="75000"/>
                </a:schemeClr>
              </a:solidFill>
            </a:endParaRPr>
          </a:p>
        </p:txBody>
      </p:sp>
      <p:sp>
        <p:nvSpPr>
          <p:cNvPr id="6" name="TextBox 5"/>
          <p:cNvSpPr txBox="1"/>
          <p:nvPr/>
        </p:nvSpPr>
        <p:spPr>
          <a:xfrm>
            <a:off x="191079" y="4673025"/>
            <a:ext cx="1743490" cy="584775"/>
          </a:xfrm>
          <a:prstGeom prst="rect">
            <a:avLst/>
          </a:prstGeom>
          <a:solidFill>
            <a:schemeClr val="bg1"/>
          </a:solidFill>
        </p:spPr>
        <p:txBody>
          <a:bodyPr wrap="none" rtlCol="0">
            <a:spAutoFit/>
          </a:bodyPr>
          <a:lstStyle/>
          <a:p>
            <a:pPr algn="r"/>
            <a:r>
              <a:rPr lang="en-US" sz="1600" dirty="0" smtClean="0">
                <a:solidFill>
                  <a:schemeClr val="bg1">
                    <a:lumMod val="75000"/>
                  </a:schemeClr>
                </a:solidFill>
              </a:rPr>
              <a:t>Software Monitors</a:t>
            </a:r>
          </a:p>
          <a:p>
            <a:pPr algn="r"/>
            <a:r>
              <a:rPr lang="en-US" sz="1600" dirty="0" smtClean="0">
                <a:solidFill>
                  <a:schemeClr val="bg1">
                    <a:lumMod val="75000"/>
                  </a:schemeClr>
                </a:solidFill>
              </a:rPr>
              <a:t>FDI Supervisor</a:t>
            </a:r>
            <a:endParaRPr lang="en-US" sz="1600" dirty="0">
              <a:solidFill>
                <a:schemeClr val="bg1">
                  <a:lumMod val="75000"/>
                </a:schemeClr>
              </a:solidFill>
            </a:endParaRPr>
          </a:p>
        </p:txBody>
      </p:sp>
      <p:sp>
        <p:nvSpPr>
          <p:cNvPr id="3" name="Rectangle 2"/>
          <p:cNvSpPr/>
          <p:nvPr/>
        </p:nvSpPr>
        <p:spPr>
          <a:xfrm>
            <a:off x="7543800" y="1447800"/>
            <a:ext cx="28194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90600" y="1447800"/>
            <a:ext cx="2819400" cy="8014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85800" y="4138612"/>
            <a:ext cx="1104900" cy="534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105900" y="4418587"/>
            <a:ext cx="1104900" cy="5344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029200" y="152400"/>
            <a:ext cx="5029200" cy="769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143999" y="152400"/>
            <a:ext cx="5438775" cy="7696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6324600"/>
            <a:ext cx="9144000" cy="533400"/>
          </a:xfrm>
          <a:prstGeom prst="rect">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sz="2500" dirty="0" smtClean="0">
                <a:solidFill>
                  <a:schemeClr val="bg1"/>
                </a:solidFill>
                <a:latin typeface="Calibri Light" panose="020F0302020204030204" pitchFamily="34" charset="0"/>
              </a:rPr>
              <a:t> Perimeter - Distributed API for data ● Core - holds matrix of questions  </a:t>
            </a:r>
            <a:endParaRPr lang="en-US" sz="2500" dirty="0">
              <a:solidFill>
                <a:schemeClr val="bg1"/>
              </a:solidFill>
              <a:latin typeface="Calibri Light" panose="020F0302020204030204" pitchFamily="34" charset="0"/>
            </a:endParaRPr>
          </a:p>
        </p:txBody>
      </p:sp>
      <p:sp>
        <p:nvSpPr>
          <p:cNvPr id="19" name="TextBox 18"/>
          <p:cNvSpPr txBox="1"/>
          <p:nvPr/>
        </p:nvSpPr>
        <p:spPr>
          <a:xfrm>
            <a:off x="3886200" y="3581400"/>
            <a:ext cx="1958613" cy="307777"/>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sz="1400" dirty="0" smtClean="0"/>
              <a:t>MULTICORE PROCESSOR</a:t>
            </a:r>
            <a:endParaRPr lang="en-US" sz="1400" dirty="0"/>
          </a:p>
        </p:txBody>
      </p:sp>
      <p:sp>
        <p:nvSpPr>
          <p:cNvPr id="16" name="Rectangle 15"/>
          <p:cNvSpPr/>
          <p:nvPr/>
        </p:nvSpPr>
        <p:spPr>
          <a:xfrm>
            <a:off x="0" y="0"/>
            <a:ext cx="9144000" cy="6858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5400" dirty="0" smtClean="0">
                <a:latin typeface="Calibri Light" panose="020F0302020204030204" pitchFamily="34" charset="0"/>
              </a:rPr>
              <a:t>Multi-Core Analytical Platforms </a:t>
            </a:r>
            <a:endParaRPr lang="en-US" sz="5400" dirty="0">
              <a:latin typeface="Calibri Light" panose="020F0302020204030204" pitchFamily="34" charset="0"/>
            </a:endParaRPr>
          </a:p>
        </p:txBody>
      </p:sp>
    </p:spTree>
    <p:extLst>
      <p:ext uri="{BB962C8B-B14F-4D97-AF65-F5344CB8AC3E}">
        <p14:creationId xmlns:p14="http://schemas.microsoft.com/office/powerpoint/2010/main" val="4025974908"/>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Devices will generate data</a:t>
            </a:r>
            <a:endParaRPr lang="en-US" dirty="0"/>
          </a:p>
        </p:txBody>
      </p:sp>
      <p:sp>
        <p:nvSpPr>
          <p:cNvPr id="3" name="Subtitle 2"/>
          <p:cNvSpPr>
            <a:spLocks noGrp="1"/>
          </p:cNvSpPr>
          <p:nvPr>
            <p:ph type="subTitle" idx="1"/>
          </p:nvPr>
        </p:nvSpPr>
        <p:spPr/>
        <p:txBody>
          <a:bodyPr/>
          <a:lstStyle/>
          <a:p>
            <a:r>
              <a:rPr lang="en-US" dirty="0" smtClean="0"/>
              <a:t>Healthcare Platform</a:t>
            </a:r>
          </a:p>
          <a:p>
            <a:endParaRPr lang="en-US" dirty="0" smtClean="0"/>
          </a:p>
        </p:txBody>
      </p:sp>
    </p:spTree>
    <p:extLst>
      <p:ext uri="{BB962C8B-B14F-4D97-AF65-F5344CB8AC3E}">
        <p14:creationId xmlns:p14="http://schemas.microsoft.com/office/powerpoint/2010/main" val="368471644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9075"/>
            <a:ext cx="4572000" cy="6638925"/>
          </a:xfrm>
          <a:prstGeom prst="rect">
            <a:avLst/>
          </a:prstGeom>
        </p:spPr>
      </p:pic>
      <p:pic>
        <p:nvPicPr>
          <p:cNvPr id="3" name="Picture 2"/>
          <p:cNvPicPr>
            <a:picLocks noChangeAspect="1"/>
          </p:cNvPicPr>
          <p:nvPr/>
        </p:nvPicPr>
        <p:blipFill>
          <a:blip r:embed="rId3"/>
          <a:stretch>
            <a:fillRect/>
          </a:stretch>
        </p:blipFill>
        <p:spPr>
          <a:xfrm>
            <a:off x="4648201" y="581025"/>
            <a:ext cx="4495800" cy="6276975"/>
          </a:xfrm>
          <a:prstGeom prst="rect">
            <a:avLst/>
          </a:prstGeom>
        </p:spPr>
      </p:pic>
      <p:sp>
        <p:nvSpPr>
          <p:cNvPr id="4" name="TextBox 3"/>
          <p:cNvSpPr txBox="1"/>
          <p:nvPr/>
        </p:nvSpPr>
        <p:spPr>
          <a:xfrm>
            <a:off x="3124200" y="0"/>
            <a:ext cx="723147" cy="276999"/>
          </a:xfrm>
          <a:prstGeom prst="rect">
            <a:avLst/>
          </a:prstGeom>
          <a:noFill/>
        </p:spPr>
        <p:txBody>
          <a:bodyPr wrap="none" rtlCol="0">
            <a:spAutoFit/>
          </a:bodyPr>
          <a:lstStyle/>
          <a:p>
            <a:r>
              <a:rPr lang="en-US" sz="1200" dirty="0" smtClean="0"/>
              <a:t>Revenue</a:t>
            </a:r>
            <a:endParaRPr lang="en-US" sz="1200" dirty="0"/>
          </a:p>
        </p:txBody>
      </p:sp>
      <p:sp>
        <p:nvSpPr>
          <p:cNvPr id="5" name="TextBox 4"/>
          <p:cNvSpPr txBox="1"/>
          <p:nvPr/>
        </p:nvSpPr>
        <p:spPr>
          <a:xfrm>
            <a:off x="3813459" y="0"/>
            <a:ext cx="758541" cy="276999"/>
          </a:xfrm>
          <a:prstGeom prst="rect">
            <a:avLst/>
          </a:prstGeom>
          <a:noFill/>
        </p:spPr>
        <p:txBody>
          <a:bodyPr wrap="none" rtlCol="0">
            <a:spAutoFit/>
          </a:bodyPr>
          <a:lstStyle/>
          <a:p>
            <a:r>
              <a:rPr lang="en-US" sz="1200" dirty="0" smtClean="0"/>
              <a:t>MKT CAP</a:t>
            </a:r>
            <a:endParaRPr lang="en-US" sz="1200" dirty="0"/>
          </a:p>
        </p:txBody>
      </p:sp>
      <p:sp>
        <p:nvSpPr>
          <p:cNvPr id="7" name="TextBox 6"/>
          <p:cNvSpPr txBox="1"/>
          <p:nvPr/>
        </p:nvSpPr>
        <p:spPr>
          <a:xfrm>
            <a:off x="-76200" y="0"/>
            <a:ext cx="498855" cy="276999"/>
          </a:xfrm>
          <a:prstGeom prst="rect">
            <a:avLst/>
          </a:prstGeom>
          <a:noFill/>
        </p:spPr>
        <p:txBody>
          <a:bodyPr wrap="none" rtlCol="0">
            <a:spAutoFit/>
          </a:bodyPr>
          <a:lstStyle/>
          <a:p>
            <a:r>
              <a:rPr lang="en-US" sz="1200" dirty="0" smtClean="0"/>
              <a:t>2014</a:t>
            </a:r>
            <a:endParaRPr lang="en-US" sz="1200" dirty="0"/>
          </a:p>
        </p:txBody>
      </p:sp>
      <p:sp>
        <p:nvSpPr>
          <p:cNvPr id="8" name="Rectangle 7"/>
          <p:cNvSpPr/>
          <p:nvPr/>
        </p:nvSpPr>
        <p:spPr>
          <a:xfrm>
            <a:off x="4648201" y="0"/>
            <a:ext cx="4495799" cy="457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Global Top 40 Medical Device Manufacturers</a:t>
            </a:r>
            <a:endParaRPr lang="en-US" dirty="0"/>
          </a:p>
        </p:txBody>
      </p:sp>
    </p:spTree>
    <p:extLst>
      <p:ext uri="{BB962C8B-B14F-4D97-AF65-F5344CB8AC3E}">
        <p14:creationId xmlns:p14="http://schemas.microsoft.com/office/powerpoint/2010/main" val="167535251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19313"/>
            <a:ext cx="9144000" cy="4738687"/>
          </a:xfrm>
          <a:prstGeom prst="rect">
            <a:avLst/>
          </a:prstGeom>
        </p:spPr>
      </p:pic>
      <p:sp>
        <p:nvSpPr>
          <p:cNvPr id="3" name="TextBox 2"/>
          <p:cNvSpPr txBox="1"/>
          <p:nvPr/>
        </p:nvSpPr>
        <p:spPr>
          <a:xfrm rot="16200000">
            <a:off x="-788228" y="4621972"/>
            <a:ext cx="3248390" cy="461665"/>
          </a:xfrm>
          <a:prstGeom prst="rect">
            <a:avLst/>
          </a:prstGeom>
          <a:solidFill>
            <a:schemeClr val="bg1"/>
          </a:solidFill>
          <a:ln>
            <a:noFill/>
          </a:ln>
        </p:spPr>
        <p:txBody>
          <a:bodyPr wrap="none" rtlCol="0">
            <a:spAutoFit/>
          </a:bodyPr>
          <a:lstStyle/>
          <a:p>
            <a:r>
              <a:rPr lang="en-US" sz="2400" dirty="0" smtClean="0">
                <a:solidFill>
                  <a:schemeClr val="bg1">
                    <a:lumMod val="65000"/>
                  </a:schemeClr>
                </a:solidFill>
              </a:rPr>
              <a:t>WW Market Share, 2012</a:t>
            </a:r>
            <a:endParaRPr lang="en-US" sz="2400" dirty="0">
              <a:solidFill>
                <a:schemeClr val="bg1">
                  <a:lumMod val="65000"/>
                </a:schemeClr>
              </a:solidFill>
            </a:endParaRPr>
          </a:p>
        </p:txBody>
      </p:sp>
      <p:sp>
        <p:nvSpPr>
          <p:cNvPr id="4" name="TextBox 3"/>
          <p:cNvSpPr txBox="1"/>
          <p:nvPr/>
        </p:nvSpPr>
        <p:spPr>
          <a:xfrm>
            <a:off x="5644320" y="3059668"/>
            <a:ext cx="1321196" cy="307777"/>
          </a:xfrm>
          <a:prstGeom prst="rect">
            <a:avLst/>
          </a:prstGeom>
          <a:noFill/>
        </p:spPr>
        <p:txBody>
          <a:bodyPr wrap="none" rtlCol="0">
            <a:spAutoFit/>
          </a:bodyPr>
          <a:lstStyle/>
          <a:p>
            <a:r>
              <a:rPr lang="en-US" sz="1400" dirty="0" smtClean="0">
                <a:solidFill>
                  <a:schemeClr val="bg1"/>
                </a:solidFill>
              </a:rPr>
              <a:t>WW Sales 2012</a:t>
            </a:r>
            <a:endParaRPr lang="en-US" sz="1400" dirty="0">
              <a:solidFill>
                <a:schemeClr val="bg1"/>
              </a:solidFill>
            </a:endParaRPr>
          </a:p>
        </p:txBody>
      </p:sp>
      <p:sp>
        <p:nvSpPr>
          <p:cNvPr id="6" name="Rectangle 5"/>
          <p:cNvSpPr/>
          <p:nvPr/>
        </p:nvSpPr>
        <p:spPr>
          <a:xfrm>
            <a:off x="304800" y="6553200"/>
            <a:ext cx="3810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7200" y="6519446"/>
            <a:ext cx="1595437" cy="338554"/>
          </a:xfrm>
          <a:prstGeom prst="rect">
            <a:avLst/>
          </a:prstGeom>
          <a:solidFill>
            <a:schemeClr val="bg1"/>
          </a:solidFill>
        </p:spPr>
        <p:txBody>
          <a:bodyPr wrap="none" rtlCol="0">
            <a:spAutoFit/>
          </a:bodyPr>
          <a:lstStyle/>
          <a:p>
            <a:r>
              <a:rPr lang="en-US" sz="1600" b="1" dirty="0" smtClean="0">
                <a:solidFill>
                  <a:schemeClr val="bg1">
                    <a:lumMod val="65000"/>
                  </a:schemeClr>
                </a:solidFill>
              </a:rPr>
              <a:t>CAGR 2012-2018</a:t>
            </a:r>
            <a:endParaRPr lang="en-US" sz="1600" b="1" dirty="0">
              <a:solidFill>
                <a:schemeClr val="bg1">
                  <a:lumMod val="65000"/>
                </a:schemeClr>
              </a:solidFill>
            </a:endParaRPr>
          </a:p>
        </p:txBody>
      </p:sp>
      <p:pic>
        <p:nvPicPr>
          <p:cNvPr id="9" name="Picture 8"/>
          <p:cNvPicPr>
            <a:picLocks noChangeAspect="1"/>
          </p:cNvPicPr>
          <p:nvPr/>
        </p:nvPicPr>
        <p:blipFill>
          <a:blip r:embed="rId3"/>
          <a:stretch>
            <a:fillRect/>
          </a:stretch>
        </p:blipFill>
        <p:spPr>
          <a:xfrm>
            <a:off x="0" y="-152400"/>
            <a:ext cx="4267200" cy="3352800"/>
          </a:xfrm>
          <a:prstGeom prst="rect">
            <a:avLst/>
          </a:prstGeom>
          <a:ln>
            <a:solidFill>
              <a:schemeClr val="bg1">
                <a:lumMod val="85000"/>
              </a:schemeClr>
            </a:solidFill>
          </a:ln>
        </p:spPr>
      </p:pic>
      <p:sp>
        <p:nvSpPr>
          <p:cNvPr id="11" name="TextBox 10"/>
          <p:cNvSpPr txBox="1"/>
          <p:nvPr/>
        </p:nvSpPr>
        <p:spPr>
          <a:xfrm>
            <a:off x="1077988" y="1460956"/>
            <a:ext cx="1459054" cy="215444"/>
          </a:xfrm>
          <a:prstGeom prst="rect">
            <a:avLst/>
          </a:prstGeom>
          <a:noFill/>
        </p:spPr>
        <p:txBody>
          <a:bodyPr wrap="none" rtlCol="0">
            <a:spAutoFit/>
          </a:bodyPr>
          <a:lstStyle/>
          <a:p>
            <a:r>
              <a:rPr lang="en-US" sz="800" b="1" dirty="0">
                <a:hlinkClick r:id="rId4"/>
              </a:rPr>
              <a:t>http://</a:t>
            </a:r>
            <a:r>
              <a:rPr lang="en-US" sz="800" b="1" dirty="0" smtClean="0">
                <a:hlinkClick r:id="rId4"/>
              </a:rPr>
              <a:t>bit.ly/MED-TECH-2013</a:t>
            </a:r>
            <a:r>
              <a:rPr lang="en-US" sz="800" b="1" dirty="0" smtClean="0"/>
              <a:t> </a:t>
            </a:r>
            <a:endParaRPr lang="en-US" sz="800" b="1" dirty="0"/>
          </a:p>
        </p:txBody>
      </p:sp>
      <p:pic>
        <p:nvPicPr>
          <p:cNvPr id="12" name="Picture 11"/>
          <p:cNvPicPr>
            <a:picLocks noChangeAspect="1"/>
          </p:cNvPicPr>
          <p:nvPr/>
        </p:nvPicPr>
        <p:blipFill>
          <a:blip r:embed="rId5"/>
          <a:stretch>
            <a:fillRect/>
          </a:stretch>
        </p:blipFill>
        <p:spPr>
          <a:xfrm>
            <a:off x="5345188" y="0"/>
            <a:ext cx="3798812" cy="2209800"/>
          </a:xfrm>
          <a:prstGeom prst="rect">
            <a:avLst/>
          </a:prstGeom>
        </p:spPr>
      </p:pic>
      <p:sp>
        <p:nvSpPr>
          <p:cNvPr id="13" name="TextBox 12"/>
          <p:cNvSpPr txBox="1"/>
          <p:nvPr/>
        </p:nvSpPr>
        <p:spPr>
          <a:xfrm>
            <a:off x="8846380" y="-2977"/>
            <a:ext cx="373820" cy="307777"/>
          </a:xfrm>
          <a:prstGeom prst="rect">
            <a:avLst/>
          </a:prstGeom>
          <a:noFill/>
        </p:spPr>
        <p:txBody>
          <a:bodyPr wrap="none" rtlCol="0">
            <a:spAutoFit/>
          </a:bodyPr>
          <a:lstStyle/>
          <a:p>
            <a:r>
              <a:rPr lang="en-US" sz="1400" dirty="0" smtClean="0">
                <a:solidFill>
                  <a:schemeClr val="tx2">
                    <a:lumMod val="60000"/>
                    <a:lumOff val="40000"/>
                  </a:schemeClr>
                </a:solidFill>
                <a:latin typeface="Calibri Light" panose="020F0302020204030204" pitchFamily="34" charset="0"/>
              </a:rPr>
              <a:t>$B</a:t>
            </a:r>
            <a:endParaRPr lang="en-US" sz="1400" dirty="0">
              <a:solidFill>
                <a:schemeClr val="tx2">
                  <a:lumMod val="60000"/>
                  <a:lumOff val="40000"/>
                </a:schemeClr>
              </a:solidFill>
              <a:latin typeface="Calibri Light" panose="020F0302020204030204" pitchFamily="34" charset="0"/>
            </a:endParaRPr>
          </a:p>
        </p:txBody>
      </p:sp>
      <p:sp>
        <p:nvSpPr>
          <p:cNvPr id="14" name="TextBox 13"/>
          <p:cNvSpPr txBox="1"/>
          <p:nvPr/>
        </p:nvSpPr>
        <p:spPr>
          <a:xfrm>
            <a:off x="4267200" y="0"/>
            <a:ext cx="1377120" cy="1938992"/>
          </a:xfrm>
          <a:prstGeom prst="rect">
            <a:avLst/>
          </a:prstGeom>
          <a:noFill/>
        </p:spPr>
        <p:txBody>
          <a:bodyPr wrap="square" rtlCol="0">
            <a:spAutoFit/>
          </a:bodyPr>
          <a:lstStyle/>
          <a:p>
            <a:r>
              <a:rPr lang="en-US" sz="2000" b="1" dirty="0" smtClean="0"/>
              <a:t>Global </a:t>
            </a:r>
          </a:p>
          <a:p>
            <a:r>
              <a:rPr lang="en-US" sz="2000" b="1" dirty="0" smtClean="0"/>
              <a:t>Medical </a:t>
            </a:r>
          </a:p>
          <a:p>
            <a:r>
              <a:rPr lang="en-US" sz="2000" b="1" dirty="0" smtClean="0"/>
              <a:t>Technology</a:t>
            </a:r>
          </a:p>
          <a:p>
            <a:r>
              <a:rPr lang="en-US" sz="2000" b="1" dirty="0" smtClean="0"/>
              <a:t>Product </a:t>
            </a:r>
          </a:p>
          <a:p>
            <a:r>
              <a:rPr lang="en-US" sz="2000" b="1" dirty="0" smtClean="0"/>
              <a:t>Market</a:t>
            </a:r>
          </a:p>
          <a:p>
            <a:r>
              <a:rPr lang="en-US" sz="2000" b="1" dirty="0" smtClean="0"/>
              <a:t>2012 </a:t>
            </a:r>
            <a:endParaRPr lang="en-US" sz="2000" b="1" dirty="0"/>
          </a:p>
        </p:txBody>
      </p:sp>
      <p:sp>
        <p:nvSpPr>
          <p:cNvPr id="10" name="TextBox 9"/>
          <p:cNvSpPr txBox="1"/>
          <p:nvPr/>
        </p:nvSpPr>
        <p:spPr>
          <a:xfrm>
            <a:off x="3794337" y="4309646"/>
            <a:ext cx="862737" cy="338554"/>
          </a:xfrm>
          <a:prstGeom prst="rect">
            <a:avLst/>
          </a:prstGeom>
          <a:solidFill>
            <a:schemeClr val="bg1"/>
          </a:solidFill>
          <a:ln w="76200">
            <a:solidFill>
              <a:schemeClr val="accent2">
                <a:lumMod val="60000"/>
                <a:lumOff val="40000"/>
              </a:schemeClr>
            </a:solidFill>
          </a:ln>
        </p:spPr>
        <p:txBody>
          <a:bodyPr wrap="none" rtlCol="0">
            <a:spAutoFit/>
          </a:bodyPr>
          <a:lstStyle/>
          <a:p>
            <a:r>
              <a:rPr lang="en-US" sz="1600" b="1" dirty="0" smtClean="0">
                <a:solidFill>
                  <a:schemeClr val="accent2">
                    <a:lumMod val="60000"/>
                    <a:lumOff val="40000"/>
                  </a:schemeClr>
                </a:solidFill>
              </a:rPr>
              <a:t>Imaging</a:t>
            </a:r>
            <a:endParaRPr lang="en-US" sz="1600" b="1" dirty="0">
              <a:solidFill>
                <a:schemeClr val="accent2">
                  <a:lumMod val="60000"/>
                  <a:lumOff val="40000"/>
                </a:schemeClr>
              </a:solidFill>
            </a:endParaRPr>
          </a:p>
        </p:txBody>
      </p:sp>
    </p:spTree>
    <p:extLst>
      <p:ext uri="{BB962C8B-B14F-4D97-AF65-F5344CB8AC3E}">
        <p14:creationId xmlns:p14="http://schemas.microsoft.com/office/powerpoint/2010/main" val="399989343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1.bp.blogspot.com/_kYSTM3xWI8s/SNn7JM49DRI/AAAAAAAAEJM/-eUP1ZI7lXk/s400/po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381000"/>
            <a:ext cx="25908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common.ziffdavisinternet.com/encyclopedia_images/_IPONEV.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599" y="3790950"/>
            <a:ext cx="2594811" cy="30670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24979" y="6400800"/>
            <a:ext cx="3042821" cy="369332"/>
          </a:xfrm>
          <a:prstGeom prst="rect">
            <a:avLst/>
          </a:prstGeom>
          <a:noFill/>
          <a:ln>
            <a:solidFill>
              <a:schemeClr val="bg1">
                <a:lumMod val="85000"/>
              </a:schemeClr>
            </a:solidFill>
          </a:ln>
        </p:spPr>
        <p:txBody>
          <a:bodyPr wrap="none" rtlCol="0">
            <a:spAutoFit/>
          </a:bodyPr>
          <a:lstStyle/>
          <a:p>
            <a:r>
              <a:rPr lang="en-US" i="1" dirty="0" smtClean="0"/>
              <a:t>I pee on everything </a:t>
            </a:r>
            <a:r>
              <a:rPr lang="en-US" dirty="0" smtClean="0"/>
              <a:t>– </a:t>
            </a:r>
            <a:r>
              <a:rPr lang="en-US" dirty="0" err="1" smtClean="0"/>
              <a:t>Vint</a:t>
            </a:r>
            <a:r>
              <a:rPr lang="en-US" dirty="0" smtClean="0"/>
              <a:t> Cerf</a:t>
            </a:r>
            <a:endParaRPr lang="en-US" dirty="0"/>
          </a:p>
        </p:txBody>
      </p:sp>
    </p:spTree>
    <p:extLst>
      <p:ext uri="{BB962C8B-B14F-4D97-AF65-F5344CB8AC3E}">
        <p14:creationId xmlns:p14="http://schemas.microsoft.com/office/powerpoint/2010/main" val="3193249675"/>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090057"/>
            <a:ext cx="9144000" cy="1510393"/>
          </a:xfrm>
        </p:spPr>
        <p:txBody>
          <a:bodyPr>
            <a:normAutofit/>
          </a:bodyPr>
          <a:lstStyle/>
          <a:p>
            <a:r>
              <a:rPr lang="en-US" sz="4800" dirty="0" smtClean="0"/>
              <a:t>How do you make sense of data?</a:t>
            </a:r>
            <a:endParaRPr lang="en-US" sz="4800" dirty="0"/>
          </a:p>
        </p:txBody>
      </p:sp>
      <p:sp>
        <p:nvSpPr>
          <p:cNvPr id="3" name="Subtitle 2"/>
          <p:cNvSpPr>
            <a:spLocks noGrp="1"/>
          </p:cNvSpPr>
          <p:nvPr>
            <p:ph type="subTitle" idx="1"/>
          </p:nvPr>
        </p:nvSpPr>
        <p:spPr>
          <a:xfrm>
            <a:off x="0" y="3886200"/>
            <a:ext cx="9144000" cy="1752600"/>
          </a:xfrm>
        </p:spPr>
        <p:txBody>
          <a:bodyPr/>
          <a:lstStyle/>
          <a:p>
            <a:r>
              <a:rPr lang="en-US" dirty="0" smtClean="0"/>
              <a:t>When analytics can add value to applications </a:t>
            </a:r>
            <a:endParaRPr lang="en-US" dirty="0"/>
          </a:p>
        </p:txBody>
      </p:sp>
    </p:spTree>
    <p:extLst>
      <p:ext uri="{BB962C8B-B14F-4D97-AF65-F5344CB8AC3E}">
        <p14:creationId xmlns:p14="http://schemas.microsoft.com/office/powerpoint/2010/main" val="158616755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14400"/>
            <a:ext cx="9144000" cy="5562600"/>
          </a:xfrm>
          <a:prstGeom prst="rect">
            <a:avLst/>
          </a:prstGeom>
        </p:spPr>
      </p:pic>
      <p:sp>
        <p:nvSpPr>
          <p:cNvPr id="4" name="Isosceles Triangle 3"/>
          <p:cNvSpPr/>
          <p:nvPr/>
        </p:nvSpPr>
        <p:spPr>
          <a:xfrm>
            <a:off x="-76200" y="76200"/>
            <a:ext cx="9144000" cy="838200"/>
          </a:xfrm>
          <a:prstGeom prst="triangle">
            <a:avLst>
              <a:gd name="adj" fmla="val 100000"/>
            </a:avLst>
          </a:prstGeom>
          <a:ln w="76200">
            <a:solidFill>
              <a:schemeClr val="accent3">
                <a:lumMod val="75000"/>
              </a:schemeClr>
            </a:solidFill>
          </a:ln>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400" i="1" dirty="0" smtClean="0">
                <a:latin typeface="Calibri Light" panose="020F0302020204030204" pitchFamily="34" charset="0"/>
              </a:rPr>
              <a:t>When can you turn data into profit?</a:t>
            </a:r>
            <a:endParaRPr lang="en-US" sz="2400" i="1" dirty="0">
              <a:latin typeface="Calibri Light" panose="020F0302020204030204" pitchFamily="34" charset="0"/>
            </a:endParaRPr>
          </a:p>
        </p:txBody>
      </p:sp>
      <p:cxnSp>
        <p:nvCxnSpPr>
          <p:cNvPr id="6" name="Straight Arrow Connector 5"/>
          <p:cNvCxnSpPr/>
          <p:nvPr/>
        </p:nvCxnSpPr>
        <p:spPr>
          <a:xfrm>
            <a:off x="152400" y="6629400"/>
            <a:ext cx="8763000" cy="0"/>
          </a:xfrm>
          <a:prstGeom prst="straightConnector1">
            <a:avLst/>
          </a:prstGeom>
          <a:ln w="762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6200" y="6352401"/>
            <a:ext cx="1199624" cy="276999"/>
          </a:xfrm>
          <a:prstGeom prst="rect">
            <a:avLst/>
          </a:prstGeom>
          <a:noFill/>
        </p:spPr>
        <p:txBody>
          <a:bodyPr wrap="none" rtlCol="0">
            <a:spAutoFit/>
          </a:bodyPr>
          <a:lstStyle/>
          <a:p>
            <a:r>
              <a:rPr lang="en-US" sz="1200" dirty="0" smtClean="0"/>
              <a:t>Increasing Profit</a:t>
            </a:r>
            <a:endParaRPr lang="en-US" sz="1200" dirty="0"/>
          </a:p>
        </p:txBody>
      </p:sp>
      <p:sp>
        <p:nvSpPr>
          <p:cNvPr id="8" name="TextBox 7"/>
          <p:cNvSpPr txBox="1"/>
          <p:nvPr/>
        </p:nvSpPr>
        <p:spPr>
          <a:xfrm>
            <a:off x="79659" y="6642556"/>
            <a:ext cx="758541" cy="215444"/>
          </a:xfrm>
          <a:prstGeom prst="rect">
            <a:avLst/>
          </a:prstGeom>
          <a:noFill/>
        </p:spPr>
        <p:txBody>
          <a:bodyPr wrap="none" rtlCol="0">
            <a:spAutoFit/>
          </a:bodyPr>
          <a:lstStyle/>
          <a:p>
            <a:r>
              <a:rPr lang="en-US" sz="800" dirty="0" smtClean="0">
                <a:solidFill>
                  <a:schemeClr val="bg1">
                    <a:lumMod val="50000"/>
                  </a:schemeClr>
                </a:solidFill>
              </a:rPr>
              <a:t>Cirrus </a:t>
            </a:r>
            <a:r>
              <a:rPr lang="en-US" sz="800" dirty="0" err="1" smtClean="0">
                <a:solidFill>
                  <a:schemeClr val="bg1">
                    <a:lumMod val="50000"/>
                  </a:schemeClr>
                </a:solidFill>
              </a:rPr>
              <a:t>Shakeri</a:t>
            </a:r>
            <a:endParaRPr lang="en-US" sz="800" dirty="0">
              <a:solidFill>
                <a:schemeClr val="bg1">
                  <a:lumMod val="50000"/>
                </a:schemeClr>
              </a:solidFill>
            </a:endParaRPr>
          </a:p>
        </p:txBody>
      </p:sp>
    </p:spTree>
    <p:extLst>
      <p:ext uri="{BB962C8B-B14F-4D97-AF65-F5344CB8AC3E}">
        <p14:creationId xmlns:p14="http://schemas.microsoft.com/office/powerpoint/2010/main" val="9932641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be 1"/>
          <p:cNvSpPr/>
          <p:nvPr/>
        </p:nvSpPr>
        <p:spPr>
          <a:xfrm>
            <a:off x="914400" y="4239161"/>
            <a:ext cx="1981200" cy="1752600"/>
          </a:xfrm>
          <a:prstGeom prst="cube">
            <a:avLst/>
          </a:prstGeom>
          <a:solidFill>
            <a:schemeClr val="bg1">
              <a:lumMod val="8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p:cNvSpPr/>
          <p:nvPr/>
        </p:nvSpPr>
        <p:spPr>
          <a:xfrm>
            <a:off x="3581400" y="4239161"/>
            <a:ext cx="1981200" cy="1752600"/>
          </a:xfrm>
          <a:prstGeom prst="cube">
            <a:avLst/>
          </a:prstGeom>
          <a:solidFill>
            <a:schemeClr val="bg1">
              <a:lumMod val="8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be 3"/>
          <p:cNvSpPr/>
          <p:nvPr/>
        </p:nvSpPr>
        <p:spPr>
          <a:xfrm>
            <a:off x="6248400" y="4239161"/>
            <a:ext cx="1981200" cy="1752600"/>
          </a:xfrm>
          <a:prstGeom prst="cube">
            <a:avLst/>
          </a:prstGeom>
          <a:solidFill>
            <a:schemeClr val="bg1">
              <a:lumMod val="8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914400" y="6019800"/>
            <a:ext cx="1524000" cy="533400"/>
          </a:xfrm>
          <a:prstGeom prst="rect">
            <a:avLst/>
          </a:prstGeom>
          <a:solidFill>
            <a:srgbClr val="FFC000"/>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Food </a:t>
            </a:r>
            <a:endParaRPr lang="en-US" sz="1600" dirty="0">
              <a:solidFill>
                <a:schemeClr val="tx1"/>
              </a:solidFill>
            </a:endParaRPr>
          </a:p>
        </p:txBody>
      </p:sp>
      <p:sp>
        <p:nvSpPr>
          <p:cNvPr id="7" name="Rectangle 6"/>
          <p:cNvSpPr/>
          <p:nvPr/>
        </p:nvSpPr>
        <p:spPr>
          <a:xfrm>
            <a:off x="3581400" y="6019800"/>
            <a:ext cx="1524000" cy="533400"/>
          </a:xfrm>
          <a:prstGeom prst="rect">
            <a:avLst/>
          </a:prstGeom>
          <a:solidFill>
            <a:srgbClr val="FFC000"/>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Society</a:t>
            </a:r>
            <a:endParaRPr lang="en-US" sz="1600" dirty="0">
              <a:solidFill>
                <a:schemeClr val="tx1"/>
              </a:solidFill>
            </a:endParaRPr>
          </a:p>
        </p:txBody>
      </p:sp>
      <p:sp>
        <p:nvSpPr>
          <p:cNvPr id="8" name="Rectangle 7"/>
          <p:cNvSpPr/>
          <p:nvPr/>
        </p:nvSpPr>
        <p:spPr>
          <a:xfrm>
            <a:off x="6248400" y="6019800"/>
            <a:ext cx="1524000" cy="533400"/>
          </a:xfrm>
          <a:prstGeom prst="rect">
            <a:avLst/>
          </a:prstGeom>
          <a:solidFill>
            <a:srgbClr val="FFC000"/>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Infrastructure</a:t>
            </a:r>
            <a:endParaRPr lang="en-US" sz="1600" dirty="0">
              <a:solidFill>
                <a:schemeClr val="tx1"/>
              </a:solidFill>
            </a:endParaRPr>
          </a:p>
        </p:txBody>
      </p:sp>
      <p:sp>
        <p:nvSpPr>
          <p:cNvPr id="10" name="TextBox 9"/>
          <p:cNvSpPr txBox="1"/>
          <p:nvPr/>
        </p:nvSpPr>
        <p:spPr>
          <a:xfrm>
            <a:off x="6290176" y="4696361"/>
            <a:ext cx="1025024" cy="1323439"/>
          </a:xfrm>
          <a:prstGeom prst="rect">
            <a:avLst/>
          </a:prstGeom>
          <a:noFill/>
          <a:ln>
            <a:noFill/>
          </a:ln>
        </p:spPr>
        <p:txBody>
          <a:bodyPr wrap="none" rtlCol="0">
            <a:spAutoFit/>
          </a:bodyPr>
          <a:lstStyle/>
          <a:p>
            <a:r>
              <a:rPr lang="en-US" sz="1600" dirty="0" smtClean="0"/>
              <a:t>Roads</a:t>
            </a:r>
          </a:p>
          <a:p>
            <a:r>
              <a:rPr lang="en-US" sz="1600" dirty="0" smtClean="0"/>
              <a:t>Energy</a:t>
            </a:r>
          </a:p>
          <a:p>
            <a:r>
              <a:rPr lang="en-US" sz="1600" dirty="0" smtClean="0"/>
              <a:t>Housing</a:t>
            </a:r>
          </a:p>
          <a:p>
            <a:r>
              <a:rPr lang="en-US" sz="1600" dirty="0" smtClean="0"/>
              <a:t>Transport</a:t>
            </a:r>
          </a:p>
          <a:p>
            <a:r>
              <a:rPr lang="en-US" sz="1600" dirty="0" smtClean="0"/>
              <a:t>Sanitation</a:t>
            </a:r>
            <a:endParaRPr lang="en-US" sz="1600" dirty="0"/>
          </a:p>
        </p:txBody>
      </p:sp>
      <p:pic>
        <p:nvPicPr>
          <p:cNvPr id="17410" name="Picture 2" descr="http://www.techshout.com/wp-content/uploads/2007/06/spice-s-7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6775" y="3048000"/>
            <a:ext cx="1139825" cy="8382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3" name="Picture 2" descr="http://www.techshout.com/wp-content/uploads/2007/06/spice-s-7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6775" y="3048000"/>
            <a:ext cx="1139825" cy="8382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4" name="Picture 2" descr="http://www.techshout.com/wp-content/uploads/2007/06/spice-s-7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3048000"/>
            <a:ext cx="1139825" cy="8382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 name="Oval 14"/>
          <p:cNvSpPr/>
          <p:nvPr/>
        </p:nvSpPr>
        <p:spPr>
          <a:xfrm>
            <a:off x="228600" y="2743200"/>
            <a:ext cx="8610600" cy="304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BILLIONS OF PEOPLE</a:t>
            </a:r>
            <a:endParaRPr lang="en-US" dirty="0"/>
          </a:p>
        </p:txBody>
      </p:sp>
      <p:sp>
        <p:nvSpPr>
          <p:cNvPr id="20" name="Oval 19"/>
          <p:cNvSpPr/>
          <p:nvPr/>
        </p:nvSpPr>
        <p:spPr>
          <a:xfrm>
            <a:off x="304800" y="3886200"/>
            <a:ext cx="8610600" cy="3048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ONE TRANSACTION PLATFORM ?</a:t>
            </a:r>
            <a:endParaRPr lang="en-US" dirty="0"/>
          </a:p>
        </p:txBody>
      </p:sp>
      <p:sp>
        <p:nvSpPr>
          <p:cNvPr id="21" name="Cube 20"/>
          <p:cNvSpPr/>
          <p:nvPr/>
        </p:nvSpPr>
        <p:spPr>
          <a:xfrm>
            <a:off x="914400" y="304800"/>
            <a:ext cx="1981200" cy="1752600"/>
          </a:xfrm>
          <a:prstGeom prst="cube">
            <a:avLst/>
          </a:prstGeom>
          <a:solidFill>
            <a:schemeClr val="bg1">
              <a:lumMod val="8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ube 21"/>
          <p:cNvSpPr/>
          <p:nvPr/>
        </p:nvSpPr>
        <p:spPr>
          <a:xfrm>
            <a:off x="3581400" y="304800"/>
            <a:ext cx="1981200" cy="1752600"/>
          </a:xfrm>
          <a:prstGeom prst="cube">
            <a:avLst/>
          </a:prstGeom>
          <a:solidFill>
            <a:schemeClr val="bg1">
              <a:lumMod val="8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p:cNvSpPr/>
          <p:nvPr/>
        </p:nvSpPr>
        <p:spPr>
          <a:xfrm>
            <a:off x="6248400" y="304800"/>
            <a:ext cx="1981200" cy="1752600"/>
          </a:xfrm>
          <a:prstGeom prst="cube">
            <a:avLst/>
          </a:prstGeom>
          <a:solidFill>
            <a:schemeClr val="bg1">
              <a:lumMod val="8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14400" y="2133600"/>
            <a:ext cx="1524000" cy="533400"/>
          </a:xfrm>
          <a:prstGeom prst="rect">
            <a:avLst/>
          </a:prstGeom>
          <a:solidFill>
            <a:srgbClr val="C00000"/>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Education </a:t>
            </a:r>
            <a:endParaRPr lang="en-US" sz="1600" dirty="0">
              <a:solidFill>
                <a:schemeClr val="bg1"/>
              </a:solidFill>
            </a:endParaRPr>
          </a:p>
        </p:txBody>
      </p:sp>
      <p:sp>
        <p:nvSpPr>
          <p:cNvPr id="25" name="Rectangle 24"/>
          <p:cNvSpPr/>
          <p:nvPr/>
        </p:nvSpPr>
        <p:spPr>
          <a:xfrm>
            <a:off x="3581400" y="2133600"/>
            <a:ext cx="1524000" cy="533400"/>
          </a:xfrm>
          <a:prstGeom prst="rect">
            <a:avLst/>
          </a:prstGeom>
          <a:solidFill>
            <a:srgbClr val="C00000"/>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Healthcare</a:t>
            </a:r>
            <a:endParaRPr lang="en-US" sz="1600" dirty="0">
              <a:solidFill>
                <a:schemeClr val="bg1"/>
              </a:solidFill>
            </a:endParaRPr>
          </a:p>
        </p:txBody>
      </p:sp>
      <p:sp>
        <p:nvSpPr>
          <p:cNvPr id="26" name="Rectangle 25"/>
          <p:cNvSpPr/>
          <p:nvPr/>
        </p:nvSpPr>
        <p:spPr>
          <a:xfrm>
            <a:off x="6248400" y="2133600"/>
            <a:ext cx="1524000" cy="533400"/>
          </a:xfrm>
          <a:prstGeom prst="rect">
            <a:avLst/>
          </a:prstGeom>
          <a:solidFill>
            <a:srgbClr val="C00000"/>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bg1"/>
                </a:solidFill>
              </a:rPr>
              <a:t>Entertainment</a:t>
            </a:r>
            <a:endParaRPr lang="en-US" sz="1600" dirty="0">
              <a:solidFill>
                <a:schemeClr val="bg1"/>
              </a:solidFill>
            </a:endParaRPr>
          </a:p>
        </p:txBody>
      </p:sp>
      <p:sp>
        <p:nvSpPr>
          <p:cNvPr id="28" name="TextBox 27"/>
          <p:cNvSpPr txBox="1"/>
          <p:nvPr/>
        </p:nvSpPr>
        <p:spPr>
          <a:xfrm>
            <a:off x="6298140" y="762000"/>
            <a:ext cx="864660" cy="1323439"/>
          </a:xfrm>
          <a:prstGeom prst="rect">
            <a:avLst/>
          </a:prstGeom>
          <a:noFill/>
          <a:ln>
            <a:noFill/>
          </a:ln>
        </p:spPr>
        <p:txBody>
          <a:bodyPr wrap="none" rtlCol="0">
            <a:spAutoFit/>
          </a:bodyPr>
          <a:lstStyle/>
          <a:p>
            <a:r>
              <a:rPr lang="en-US" sz="1600" dirty="0" smtClean="0"/>
              <a:t>Retail</a:t>
            </a:r>
          </a:p>
          <a:p>
            <a:endParaRPr lang="en-US" sz="1600" dirty="0" smtClean="0"/>
          </a:p>
          <a:p>
            <a:r>
              <a:rPr lang="en-US" sz="1600" dirty="0" smtClean="0"/>
              <a:t>Travel</a:t>
            </a:r>
          </a:p>
          <a:p>
            <a:endParaRPr lang="en-US" sz="1600" dirty="0" smtClean="0"/>
          </a:p>
          <a:p>
            <a:r>
              <a:rPr lang="en-US" sz="1600" dirty="0" smtClean="0"/>
              <a:t>Services</a:t>
            </a:r>
          </a:p>
        </p:txBody>
      </p:sp>
    </p:spTree>
    <p:extLst>
      <p:ext uri="{BB962C8B-B14F-4D97-AF65-F5344CB8AC3E}">
        <p14:creationId xmlns:p14="http://schemas.microsoft.com/office/powerpoint/2010/main" val="126081524"/>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6200" y="2667000"/>
            <a:ext cx="9144000" cy="4800601"/>
          </a:xfrm>
          <a:prstGeom prst="rect">
            <a:avLst/>
          </a:prstGeom>
        </p:spPr>
      </p:pic>
      <p:sp>
        <p:nvSpPr>
          <p:cNvPr id="4" name="Rectangle 3"/>
          <p:cNvSpPr/>
          <p:nvPr/>
        </p:nvSpPr>
        <p:spPr>
          <a:xfrm>
            <a:off x="5867400" y="6629400"/>
            <a:ext cx="83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2286000"/>
            <a:ext cx="1676400" cy="18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934200" y="3236893"/>
            <a:ext cx="1981200" cy="420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ubtitle 2"/>
          <p:cNvSpPr txBox="1">
            <a:spLocks/>
          </p:cNvSpPr>
          <p:nvPr/>
        </p:nvSpPr>
        <p:spPr>
          <a:xfrm>
            <a:off x="0" y="3240505"/>
            <a:ext cx="9144000" cy="1788695"/>
          </a:xfrm>
          <a:prstGeom prst="rect">
            <a:avLst/>
          </a:prstGeom>
          <a:ln>
            <a:noFill/>
          </a:ln>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8800" dirty="0" smtClean="0"/>
              <a:t>PAY-PER-ANALYTICS </a:t>
            </a:r>
            <a:r>
              <a:rPr lang="en-US" sz="2000" dirty="0" smtClean="0"/>
              <a:t> </a:t>
            </a:r>
            <a:endParaRPr lang="en-US" sz="2000" dirty="0"/>
          </a:p>
        </p:txBody>
      </p:sp>
      <p:cxnSp>
        <p:nvCxnSpPr>
          <p:cNvPr id="12" name="Straight Connector 11"/>
          <p:cNvCxnSpPr/>
          <p:nvPr/>
        </p:nvCxnSpPr>
        <p:spPr>
          <a:xfrm>
            <a:off x="0" y="4572000"/>
            <a:ext cx="9144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212335" y="6581001"/>
            <a:ext cx="931665" cy="276999"/>
          </a:xfrm>
          <a:prstGeom prst="rect">
            <a:avLst/>
          </a:prstGeom>
          <a:noFill/>
        </p:spPr>
        <p:txBody>
          <a:bodyPr wrap="none" rtlCol="0">
            <a:spAutoFit/>
          </a:bodyPr>
          <a:lstStyle/>
          <a:p>
            <a:r>
              <a:rPr lang="en-US" sz="1200" dirty="0" smtClean="0"/>
              <a:t>02/21/2014</a:t>
            </a:r>
            <a:endParaRPr lang="en-US" sz="1200" dirty="0"/>
          </a:p>
        </p:txBody>
      </p:sp>
      <p:pic>
        <p:nvPicPr>
          <p:cNvPr id="15" name="Picture 2" descr="http://1.bp.blogspot.com/_kYSTM3xWI8s/SNn7JM49DRI/AAAAAAAAEJM/-eUP1ZI7lXk/s400/pos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609600"/>
            <a:ext cx="2590800" cy="3810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3276600" y="1876961"/>
            <a:ext cx="2590800" cy="1323439"/>
          </a:xfrm>
          <a:prstGeom prst="rect">
            <a:avLst/>
          </a:prstGeom>
          <a:solidFill>
            <a:schemeClr val="tx1"/>
          </a:solidFill>
        </p:spPr>
        <p:txBody>
          <a:bodyPr wrap="square" rtlCol="0">
            <a:spAutoFit/>
          </a:bodyPr>
          <a:lstStyle/>
          <a:p>
            <a:pPr algn="ctr"/>
            <a:r>
              <a:rPr lang="en-US" sz="4000" b="1" dirty="0">
                <a:solidFill>
                  <a:schemeClr val="bg1"/>
                </a:solidFill>
              </a:rPr>
              <a:t>m</a:t>
            </a:r>
            <a:r>
              <a:rPr lang="en-US" sz="4000" b="1" dirty="0" smtClean="0">
                <a:solidFill>
                  <a:schemeClr val="bg1"/>
                </a:solidFill>
              </a:rPr>
              <a:t>onetize</a:t>
            </a:r>
          </a:p>
          <a:p>
            <a:pPr algn="ctr"/>
            <a:r>
              <a:rPr lang="en-US" sz="4000" b="1" dirty="0" smtClean="0">
                <a:solidFill>
                  <a:schemeClr val="bg1"/>
                </a:solidFill>
              </a:rPr>
              <a:t>that</a:t>
            </a:r>
          </a:p>
        </p:txBody>
      </p:sp>
    </p:spTree>
    <p:extLst>
      <p:ext uri="{BB962C8B-B14F-4D97-AF65-F5344CB8AC3E}">
        <p14:creationId xmlns:p14="http://schemas.microsoft.com/office/powerpoint/2010/main" val="3227124599"/>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9144000" cy="1470025"/>
          </a:xfrm>
        </p:spPr>
        <p:txBody>
          <a:bodyPr/>
          <a:lstStyle/>
          <a:p>
            <a:r>
              <a:rPr lang="en-US" dirty="0" smtClean="0">
                <a:solidFill>
                  <a:schemeClr val="bg1">
                    <a:lumMod val="50000"/>
                  </a:schemeClr>
                </a:solidFill>
              </a:rPr>
              <a:t>The Inhibitor for Progress in Healthcare</a:t>
            </a:r>
            <a:endParaRPr lang="en-US" dirty="0">
              <a:solidFill>
                <a:schemeClr val="bg1">
                  <a:lumMod val="50000"/>
                </a:schemeClr>
              </a:solidFill>
            </a:endParaRPr>
          </a:p>
        </p:txBody>
      </p:sp>
      <p:sp>
        <p:nvSpPr>
          <p:cNvPr id="3" name="Subtitle 2"/>
          <p:cNvSpPr>
            <a:spLocks noGrp="1"/>
          </p:cNvSpPr>
          <p:nvPr>
            <p:ph type="subTitle" idx="1"/>
          </p:nvPr>
        </p:nvSpPr>
        <p:spPr/>
        <p:txBody>
          <a:bodyPr/>
          <a:lstStyle/>
          <a:p>
            <a:r>
              <a:rPr lang="en-US" b="1" dirty="0" smtClean="0">
                <a:solidFill>
                  <a:schemeClr val="tx1"/>
                </a:solidFill>
              </a:rPr>
              <a:t> Lack of Semantic Interoperability</a:t>
            </a:r>
          </a:p>
          <a:p>
            <a:r>
              <a:rPr lang="en-US" b="1" dirty="0" smtClean="0">
                <a:solidFill>
                  <a:schemeClr val="tx1"/>
                </a:solidFill>
              </a:rPr>
              <a:t>Lack of OS Health Data Platform</a:t>
            </a:r>
            <a:endParaRPr lang="en-US" b="1" dirty="0">
              <a:solidFill>
                <a:schemeClr val="tx1"/>
              </a:solidFill>
            </a:endParaRPr>
          </a:p>
        </p:txBody>
      </p:sp>
    </p:spTree>
    <p:extLst>
      <p:ext uri="{BB962C8B-B14F-4D97-AF65-F5344CB8AC3E}">
        <p14:creationId xmlns:p14="http://schemas.microsoft.com/office/powerpoint/2010/main" val="3503603619"/>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At the heart of the matter ?</a:t>
            </a:r>
            <a:endParaRPr lang="en-US" dirty="0"/>
          </a:p>
        </p:txBody>
      </p:sp>
      <p:sp>
        <p:nvSpPr>
          <p:cNvPr id="3" name="Subtitle 2"/>
          <p:cNvSpPr>
            <a:spLocks noGrp="1"/>
          </p:cNvSpPr>
          <p:nvPr>
            <p:ph type="subTitle" idx="1"/>
          </p:nvPr>
        </p:nvSpPr>
        <p:spPr/>
        <p:txBody>
          <a:bodyPr/>
          <a:lstStyle/>
          <a:p>
            <a:r>
              <a:rPr lang="en-US" dirty="0" smtClean="0"/>
              <a:t>Ontology and Semantics Interoperability Issues ?</a:t>
            </a:r>
            <a:endParaRPr lang="en-US" dirty="0"/>
          </a:p>
        </p:txBody>
      </p:sp>
    </p:spTree>
    <p:extLst>
      <p:ext uri="{BB962C8B-B14F-4D97-AF65-F5344CB8AC3E}">
        <p14:creationId xmlns:p14="http://schemas.microsoft.com/office/powerpoint/2010/main" val="2797846670"/>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ln>
            <a:solidFill>
              <a:schemeClr val="bg1">
                <a:lumMod val="85000"/>
              </a:schemeClr>
            </a:solidFill>
          </a:ln>
        </p:spPr>
        <p:txBody>
          <a:bodyPr/>
          <a:lstStyle/>
          <a:p>
            <a:pPr algn="l"/>
            <a:r>
              <a:rPr lang="en-US" dirty="0" smtClean="0"/>
              <a:t>Ontology</a:t>
            </a:r>
            <a:endParaRPr lang="en-US" dirty="0"/>
          </a:p>
        </p:txBody>
      </p:sp>
      <p:sp>
        <p:nvSpPr>
          <p:cNvPr id="66563" name="Rectangle 3"/>
          <p:cNvSpPr>
            <a:spLocks noGrp="1" noChangeArrowheads="1"/>
          </p:cNvSpPr>
          <p:nvPr>
            <p:ph type="body" idx="1"/>
          </p:nvPr>
        </p:nvSpPr>
        <p:spPr>
          <a:xfrm>
            <a:off x="685800" y="1905000"/>
            <a:ext cx="7772400" cy="2438400"/>
          </a:xfrm>
        </p:spPr>
        <p:txBody>
          <a:bodyPr/>
          <a:lstStyle/>
          <a:p>
            <a:r>
              <a:rPr lang="en-US" dirty="0"/>
              <a:t>A machine interpretable </a:t>
            </a:r>
            <a:r>
              <a:rPr lang="en-US" dirty="0" smtClean="0"/>
              <a:t>representation of relationship in the context of reality</a:t>
            </a:r>
            <a:endParaRPr lang="en-US" dirty="0"/>
          </a:p>
        </p:txBody>
      </p:sp>
      <p:sp>
        <p:nvSpPr>
          <p:cNvPr id="470020" name="Rectangle 4"/>
          <p:cNvSpPr>
            <a:spLocks noChangeArrowheads="1"/>
          </p:cNvSpPr>
          <p:nvPr/>
        </p:nvSpPr>
        <p:spPr bwMode="auto">
          <a:xfrm>
            <a:off x="5562600" y="4648200"/>
            <a:ext cx="1371600" cy="533400"/>
          </a:xfrm>
          <a:prstGeom prst="rect">
            <a:avLst/>
          </a:prstGeom>
          <a:noFill/>
          <a:ln w="9525">
            <a:solidFill>
              <a:schemeClr val="tx1"/>
            </a:solidFill>
            <a:miter lim="800000"/>
            <a:headEnd/>
            <a:tailEnd/>
          </a:ln>
        </p:spPr>
        <p:txBody>
          <a:bodyPr anchor="ctr">
            <a:prstTxWarp prst="textNoShape">
              <a:avLst/>
            </a:prstTxWarp>
          </a:bodyPr>
          <a:lstStyle/>
          <a:p>
            <a:pPr algn="ctr"/>
            <a:r>
              <a:rPr lang="en-US" i="0" dirty="0">
                <a:latin typeface="Gill Sans" charset="0"/>
              </a:rPr>
              <a:t>eye</a:t>
            </a:r>
          </a:p>
        </p:txBody>
      </p:sp>
      <p:sp>
        <p:nvSpPr>
          <p:cNvPr id="470021" name="Rectangle 5"/>
          <p:cNvSpPr>
            <a:spLocks noChangeArrowheads="1"/>
          </p:cNvSpPr>
          <p:nvPr/>
        </p:nvSpPr>
        <p:spPr bwMode="auto">
          <a:xfrm>
            <a:off x="609600" y="3200400"/>
            <a:ext cx="3124200" cy="1143000"/>
          </a:xfrm>
          <a:prstGeom prst="rect">
            <a:avLst/>
          </a:prstGeom>
          <a:noFill/>
          <a:ln w="9525">
            <a:noFill/>
            <a:miter lim="800000"/>
            <a:headEnd/>
            <a:tailEnd/>
          </a:ln>
        </p:spPr>
        <p:txBody>
          <a:bodyPr>
            <a:prstTxWarp prst="textNoShape">
              <a:avLst/>
            </a:prstTxWarp>
          </a:bodyPr>
          <a:lstStyle/>
          <a:p>
            <a:pPr marL="742950" lvl="1" indent="-285750" eaLnBrk="1" hangingPunct="1">
              <a:spcBef>
                <a:spcPct val="20000"/>
              </a:spcBef>
              <a:buFontTx/>
              <a:buChar char="–"/>
            </a:pPr>
            <a:r>
              <a:rPr lang="en-US" i="0" dirty="0">
                <a:solidFill>
                  <a:srgbClr val="FFFFFF"/>
                </a:solidFill>
                <a:latin typeface="Arial" charset="0"/>
                <a:ea typeface="ＭＳ Ｐゴシック" charset="-128"/>
                <a:cs typeface="ＭＳ Ｐゴシック" charset="-128"/>
              </a:rPr>
              <a:t>what </a:t>
            </a:r>
            <a:r>
              <a:rPr lang="en-US" dirty="0">
                <a:solidFill>
                  <a:srgbClr val="FFFFFF"/>
                </a:solidFill>
                <a:latin typeface="Arial" charset="0"/>
                <a:ea typeface="ＭＳ Ｐゴシック" charset="-128"/>
                <a:cs typeface="ＭＳ Ｐゴシック" charset="-128"/>
              </a:rPr>
              <a:t>kinds</a:t>
            </a:r>
            <a:r>
              <a:rPr lang="en-US" i="0" dirty="0">
                <a:solidFill>
                  <a:srgbClr val="FFFFFF"/>
                </a:solidFill>
                <a:latin typeface="Arial" charset="0"/>
                <a:ea typeface="ＭＳ Ｐゴシック" charset="-128"/>
                <a:cs typeface="ＭＳ Ｐゴシック" charset="-128"/>
              </a:rPr>
              <a:t> of things exist?</a:t>
            </a:r>
          </a:p>
        </p:txBody>
      </p:sp>
      <p:sp>
        <p:nvSpPr>
          <p:cNvPr id="470022" name="Rectangle 6"/>
          <p:cNvSpPr>
            <a:spLocks noChangeArrowheads="1"/>
          </p:cNvSpPr>
          <p:nvPr/>
        </p:nvSpPr>
        <p:spPr bwMode="auto">
          <a:xfrm>
            <a:off x="533400" y="4419600"/>
            <a:ext cx="3200400" cy="1828800"/>
          </a:xfrm>
          <a:prstGeom prst="rect">
            <a:avLst/>
          </a:prstGeom>
          <a:noFill/>
          <a:ln w="9525">
            <a:noFill/>
            <a:miter lim="800000"/>
            <a:headEnd/>
            <a:tailEnd/>
          </a:ln>
        </p:spPr>
        <p:txBody>
          <a:bodyPr>
            <a:prstTxWarp prst="textNoShape">
              <a:avLst/>
            </a:prstTxWarp>
          </a:bodyPr>
          <a:lstStyle/>
          <a:p>
            <a:pPr marL="742950" lvl="1" indent="-285750" eaLnBrk="1" hangingPunct="1">
              <a:spcBef>
                <a:spcPct val="20000"/>
              </a:spcBef>
              <a:buFontTx/>
              <a:buChar char="–"/>
            </a:pPr>
            <a:r>
              <a:rPr lang="en-US" i="0" dirty="0">
                <a:solidFill>
                  <a:srgbClr val="FFFFFF"/>
                </a:solidFill>
                <a:latin typeface="Arial" charset="0"/>
                <a:ea typeface="ＭＳ Ｐゴシック" charset="-128"/>
                <a:cs typeface="ＭＳ Ｐゴシック" charset="-128"/>
              </a:rPr>
              <a:t>what are the </a:t>
            </a:r>
            <a:r>
              <a:rPr lang="en-US" dirty="0">
                <a:solidFill>
                  <a:srgbClr val="FFFFFF"/>
                </a:solidFill>
                <a:latin typeface="Arial" charset="0"/>
                <a:ea typeface="ＭＳ Ｐゴシック" charset="-128"/>
                <a:cs typeface="ＭＳ Ｐゴシック" charset="-128"/>
              </a:rPr>
              <a:t>relationships</a:t>
            </a:r>
            <a:r>
              <a:rPr lang="en-US" i="0" dirty="0">
                <a:solidFill>
                  <a:srgbClr val="FFFFFF"/>
                </a:solidFill>
                <a:latin typeface="Arial" charset="0"/>
                <a:ea typeface="ＭＳ Ｐゴシック" charset="-128"/>
                <a:cs typeface="ＭＳ Ｐゴシック" charset="-128"/>
              </a:rPr>
              <a:t> between these things?</a:t>
            </a:r>
          </a:p>
        </p:txBody>
      </p:sp>
      <p:sp>
        <p:nvSpPr>
          <p:cNvPr id="470023" name="Rectangle 7"/>
          <p:cNvSpPr>
            <a:spLocks noChangeArrowheads="1"/>
          </p:cNvSpPr>
          <p:nvPr/>
        </p:nvSpPr>
        <p:spPr bwMode="auto">
          <a:xfrm>
            <a:off x="5105400" y="6096000"/>
            <a:ext cx="2286000" cy="533400"/>
          </a:xfrm>
          <a:prstGeom prst="rect">
            <a:avLst/>
          </a:prstGeom>
          <a:noFill/>
          <a:ln w="9525">
            <a:solidFill>
              <a:schemeClr val="tx1"/>
            </a:solidFill>
            <a:miter lim="800000"/>
            <a:headEnd/>
            <a:tailEnd/>
          </a:ln>
        </p:spPr>
        <p:txBody>
          <a:bodyPr>
            <a:prstTxWarp prst="textNoShape">
              <a:avLst/>
            </a:prstTxWarp>
          </a:bodyPr>
          <a:lstStyle/>
          <a:p>
            <a:pPr algn="ctr"/>
            <a:r>
              <a:rPr lang="en-US" i="0" dirty="0" err="1">
                <a:latin typeface="Gill Sans" charset="0"/>
              </a:rPr>
              <a:t>ommatidium</a:t>
            </a:r>
            <a:endParaRPr lang="en-US" i="0" dirty="0">
              <a:latin typeface="Gill Sans" charset="0"/>
            </a:endParaRPr>
          </a:p>
        </p:txBody>
      </p:sp>
      <p:sp>
        <p:nvSpPr>
          <p:cNvPr id="470024" name="Rectangle 8"/>
          <p:cNvSpPr>
            <a:spLocks noChangeArrowheads="1"/>
          </p:cNvSpPr>
          <p:nvPr/>
        </p:nvSpPr>
        <p:spPr bwMode="auto">
          <a:xfrm>
            <a:off x="6400800" y="3314700"/>
            <a:ext cx="2057400" cy="609600"/>
          </a:xfrm>
          <a:prstGeom prst="rect">
            <a:avLst/>
          </a:prstGeom>
          <a:noFill/>
          <a:ln w="9525">
            <a:solidFill>
              <a:schemeClr val="tx1"/>
            </a:solidFill>
            <a:miter lim="800000"/>
            <a:headEnd/>
            <a:tailEnd/>
          </a:ln>
        </p:spPr>
        <p:txBody>
          <a:bodyPr anchor="ctr">
            <a:prstTxWarp prst="textNoShape">
              <a:avLst/>
            </a:prstTxWarp>
          </a:bodyPr>
          <a:lstStyle/>
          <a:p>
            <a:pPr algn="ctr"/>
            <a:r>
              <a:rPr lang="en-US" i="0">
                <a:latin typeface="Gill Sans" charset="0"/>
              </a:rPr>
              <a:t>sense organ</a:t>
            </a:r>
          </a:p>
        </p:txBody>
      </p:sp>
      <p:sp>
        <p:nvSpPr>
          <p:cNvPr id="470025" name="Rectangle 9"/>
          <p:cNvSpPr>
            <a:spLocks noChangeArrowheads="1"/>
          </p:cNvSpPr>
          <p:nvPr/>
        </p:nvSpPr>
        <p:spPr bwMode="auto">
          <a:xfrm>
            <a:off x="4038600" y="3314700"/>
            <a:ext cx="2057400" cy="609600"/>
          </a:xfrm>
          <a:prstGeom prst="rect">
            <a:avLst/>
          </a:prstGeom>
          <a:noFill/>
          <a:ln w="9525">
            <a:solidFill>
              <a:schemeClr val="tx1"/>
            </a:solidFill>
            <a:miter lim="800000"/>
            <a:headEnd/>
            <a:tailEnd/>
          </a:ln>
        </p:spPr>
        <p:txBody>
          <a:bodyPr anchor="ctr">
            <a:prstTxWarp prst="textNoShape">
              <a:avLst/>
            </a:prstTxWarp>
          </a:bodyPr>
          <a:lstStyle/>
          <a:p>
            <a:pPr algn="ctr"/>
            <a:r>
              <a:rPr lang="en-US" i="0">
                <a:latin typeface="Gill Sans" charset="0"/>
              </a:rPr>
              <a:t>eye disc</a:t>
            </a:r>
          </a:p>
        </p:txBody>
      </p:sp>
      <p:sp>
        <p:nvSpPr>
          <p:cNvPr id="470026" name="Text Box 10"/>
          <p:cNvSpPr txBox="1">
            <a:spLocks noChangeArrowheads="1"/>
          </p:cNvSpPr>
          <p:nvPr/>
        </p:nvSpPr>
        <p:spPr bwMode="auto">
          <a:xfrm>
            <a:off x="7010400" y="4221163"/>
            <a:ext cx="800319" cy="400110"/>
          </a:xfrm>
          <a:prstGeom prst="rect">
            <a:avLst/>
          </a:prstGeom>
          <a:noFill/>
          <a:ln w="9525">
            <a:noFill/>
            <a:miter lim="800000"/>
            <a:headEnd/>
            <a:tailEnd/>
          </a:ln>
        </p:spPr>
        <p:txBody>
          <a:bodyPr wrap="none">
            <a:prstTxWarp prst="textNoShape">
              <a:avLst/>
            </a:prstTxWarp>
            <a:spAutoFit/>
          </a:bodyPr>
          <a:lstStyle/>
          <a:p>
            <a:r>
              <a:rPr lang="en-US" sz="2000" i="0" dirty="0" err="1">
                <a:latin typeface="Courier New" charset="0"/>
              </a:rPr>
              <a:t>is_a</a:t>
            </a:r>
            <a:endParaRPr lang="en-US" sz="2000" i="0" dirty="0">
              <a:latin typeface="Courier New" charset="0"/>
            </a:endParaRPr>
          </a:p>
        </p:txBody>
      </p:sp>
      <p:sp>
        <p:nvSpPr>
          <p:cNvPr id="470027" name="Text Box 11"/>
          <p:cNvSpPr txBox="1">
            <a:spLocks noChangeArrowheads="1"/>
          </p:cNvSpPr>
          <p:nvPr/>
        </p:nvSpPr>
        <p:spPr bwMode="auto">
          <a:xfrm>
            <a:off x="6324600" y="5486400"/>
            <a:ext cx="1154320" cy="369332"/>
          </a:xfrm>
          <a:prstGeom prst="rect">
            <a:avLst/>
          </a:prstGeom>
          <a:noFill/>
          <a:ln w="9525">
            <a:noFill/>
            <a:miter lim="800000"/>
            <a:headEnd/>
            <a:tailEnd/>
          </a:ln>
        </p:spPr>
        <p:txBody>
          <a:bodyPr wrap="none">
            <a:prstTxWarp prst="textNoShape">
              <a:avLst/>
            </a:prstTxWarp>
            <a:spAutoFit/>
          </a:bodyPr>
          <a:lstStyle/>
          <a:p>
            <a:r>
              <a:rPr lang="en-US" i="0" dirty="0" err="1">
                <a:latin typeface="Courier New" charset="0"/>
              </a:rPr>
              <a:t>part_of</a:t>
            </a:r>
            <a:endParaRPr lang="en-US" i="0" dirty="0">
              <a:latin typeface="Courier New" charset="0"/>
            </a:endParaRPr>
          </a:p>
        </p:txBody>
      </p:sp>
      <p:sp>
        <p:nvSpPr>
          <p:cNvPr id="470028" name="Text Box 12"/>
          <p:cNvSpPr txBox="1">
            <a:spLocks noChangeArrowheads="1"/>
          </p:cNvSpPr>
          <p:nvPr/>
        </p:nvSpPr>
        <p:spPr bwMode="auto">
          <a:xfrm>
            <a:off x="4131646" y="4130675"/>
            <a:ext cx="1292842" cy="646331"/>
          </a:xfrm>
          <a:prstGeom prst="rect">
            <a:avLst/>
          </a:prstGeom>
          <a:noFill/>
          <a:ln w="9525">
            <a:noFill/>
            <a:miter lim="800000"/>
            <a:headEnd/>
            <a:tailEnd/>
          </a:ln>
        </p:spPr>
        <p:txBody>
          <a:bodyPr wrap="none">
            <a:prstTxWarp prst="textNoShape">
              <a:avLst/>
            </a:prstTxWarp>
            <a:spAutoFit/>
          </a:bodyPr>
          <a:lstStyle/>
          <a:p>
            <a:pPr algn="r"/>
            <a:r>
              <a:rPr lang="en-US" i="0" dirty="0">
                <a:latin typeface="Courier New" charset="0"/>
              </a:rPr>
              <a:t>develops</a:t>
            </a:r>
          </a:p>
          <a:p>
            <a:pPr algn="r"/>
            <a:r>
              <a:rPr lang="en-US" i="0" dirty="0">
                <a:latin typeface="Courier New" charset="0"/>
              </a:rPr>
              <a:t>from</a:t>
            </a:r>
          </a:p>
        </p:txBody>
      </p:sp>
      <p:pic>
        <p:nvPicPr>
          <p:cNvPr id="470029" name="Picture 13"/>
          <p:cNvPicPr>
            <a:picLocks noChangeAspect="1" noChangeArrowheads="1"/>
          </p:cNvPicPr>
          <p:nvPr/>
        </p:nvPicPr>
        <p:blipFill>
          <a:blip r:embed="rId3"/>
          <a:srcRect/>
          <a:stretch>
            <a:fillRect/>
          </a:stretch>
        </p:blipFill>
        <p:spPr bwMode="auto">
          <a:xfrm>
            <a:off x="457200" y="4527550"/>
            <a:ext cx="2438400" cy="1949450"/>
          </a:xfrm>
          <a:prstGeom prst="rect">
            <a:avLst/>
          </a:prstGeom>
          <a:noFill/>
          <a:ln w="9525">
            <a:noFill/>
            <a:miter lim="800000"/>
            <a:headEnd/>
            <a:tailEnd/>
          </a:ln>
        </p:spPr>
      </p:pic>
      <p:cxnSp>
        <p:nvCxnSpPr>
          <p:cNvPr id="470030" name="AutoShape 14"/>
          <p:cNvCxnSpPr>
            <a:cxnSpLocks noChangeShapeType="1"/>
            <a:stCxn id="470023" idx="0"/>
            <a:endCxn id="470020" idx="2"/>
          </p:cNvCxnSpPr>
          <p:nvPr/>
        </p:nvCxnSpPr>
        <p:spPr bwMode="auto">
          <a:xfrm flipV="1">
            <a:off x="6248400" y="5181600"/>
            <a:ext cx="0" cy="914400"/>
          </a:xfrm>
          <a:prstGeom prst="straightConnector1">
            <a:avLst/>
          </a:prstGeom>
          <a:noFill/>
          <a:ln w="57150">
            <a:solidFill>
              <a:srgbClr val="0000FF"/>
            </a:solidFill>
            <a:round/>
            <a:headEnd/>
            <a:tailEnd type="triangle" w="med" len="med"/>
          </a:ln>
        </p:spPr>
      </p:cxnSp>
      <p:cxnSp>
        <p:nvCxnSpPr>
          <p:cNvPr id="470031" name="AutoShape 15"/>
          <p:cNvCxnSpPr>
            <a:cxnSpLocks noChangeShapeType="1"/>
          </p:cNvCxnSpPr>
          <p:nvPr/>
        </p:nvCxnSpPr>
        <p:spPr bwMode="auto">
          <a:xfrm flipV="1">
            <a:off x="6631370" y="3951228"/>
            <a:ext cx="200436" cy="696972"/>
          </a:xfrm>
          <a:prstGeom prst="straightConnector1">
            <a:avLst/>
          </a:prstGeom>
          <a:noFill/>
          <a:ln w="57150">
            <a:solidFill>
              <a:srgbClr val="FF0000"/>
            </a:solidFill>
            <a:round/>
            <a:headEnd/>
            <a:tailEnd type="triangle" w="med" len="med"/>
          </a:ln>
        </p:spPr>
      </p:cxnSp>
      <p:cxnSp>
        <p:nvCxnSpPr>
          <p:cNvPr id="470032" name="AutoShape 16"/>
          <p:cNvCxnSpPr>
            <a:cxnSpLocks noChangeShapeType="1"/>
          </p:cNvCxnSpPr>
          <p:nvPr/>
        </p:nvCxnSpPr>
        <p:spPr bwMode="auto">
          <a:xfrm flipH="1" flipV="1">
            <a:off x="5714633" y="3932361"/>
            <a:ext cx="152400" cy="696974"/>
          </a:xfrm>
          <a:prstGeom prst="straightConnector1">
            <a:avLst/>
          </a:prstGeom>
          <a:noFill/>
          <a:ln w="57150">
            <a:solidFill>
              <a:srgbClr val="00FF00"/>
            </a:solidFill>
            <a:round/>
            <a:headEnd/>
            <a:tailEnd type="triangle" w="med" len="med"/>
          </a:ln>
        </p:spPr>
      </p:cxnSp>
    </p:spTree>
    <p:extLst>
      <p:ext uri="{BB962C8B-B14F-4D97-AF65-F5344CB8AC3E}">
        <p14:creationId xmlns:p14="http://schemas.microsoft.com/office/powerpoint/2010/main" val="224726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0021"/>
                                        </p:tgtEl>
                                        <p:attrNameLst>
                                          <p:attrName>style.visibility</p:attrName>
                                        </p:attrNameLst>
                                      </p:cBhvr>
                                      <p:to>
                                        <p:strVal val="visible"/>
                                      </p:to>
                                    </p:set>
                                    <p:animEffect transition="in" filter="fade">
                                      <p:cBhvr>
                                        <p:cTn id="7" dur="500"/>
                                        <p:tgtEl>
                                          <p:spTgt spid="47002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499"/>
                                          </p:stCondLst>
                                        </p:cTn>
                                        <p:tgtEl>
                                          <p:spTgt spid="470020"/>
                                        </p:tgtEl>
                                        <p:attrNameLst>
                                          <p:attrName>style.visibility</p:attrName>
                                        </p:attrNameLst>
                                      </p:cBhvr>
                                      <p:to>
                                        <p:strVal val="visible"/>
                                      </p:to>
                                    </p:se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70029"/>
                                        </p:tgtEl>
                                        <p:attrNameLst>
                                          <p:attrName>style.visibility</p:attrName>
                                        </p:attrNameLst>
                                      </p:cBhvr>
                                      <p:to>
                                        <p:strVal val="visible"/>
                                      </p:to>
                                    </p:set>
                                    <p:animEffect transition="in" filter="fade">
                                      <p:cBhvr>
                                        <p:cTn id="14" dur="500"/>
                                        <p:tgtEl>
                                          <p:spTgt spid="470029"/>
                                        </p:tgtEl>
                                      </p:cBhvr>
                                    </p:animEffect>
                                  </p:childTnLst>
                                </p:cTn>
                              </p:par>
                            </p:childTnLst>
                          </p:cTn>
                        </p:par>
                        <p:par>
                          <p:cTn id="15" fill="hold">
                            <p:stCondLst>
                              <p:cond delay="1500"/>
                            </p:stCondLst>
                            <p:childTnLst>
                              <p:par>
                                <p:cTn id="16" presetID="1" presetClass="entr" presetSubtype="0" fill="hold" grpId="0" nodeType="afterEffect">
                                  <p:stCondLst>
                                    <p:cond delay="1000"/>
                                  </p:stCondLst>
                                  <p:childTnLst>
                                    <p:set>
                                      <p:cBhvr>
                                        <p:cTn id="17" dur="1" fill="hold">
                                          <p:stCondLst>
                                            <p:cond delay="499"/>
                                          </p:stCondLst>
                                        </p:cTn>
                                        <p:tgtEl>
                                          <p:spTgt spid="47002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499"/>
                                          </p:stCondLst>
                                        </p:cTn>
                                        <p:tgtEl>
                                          <p:spTgt spid="470029"/>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470022"/>
                                        </p:tgtEl>
                                        <p:attrNameLst>
                                          <p:attrName>style.visibility</p:attrName>
                                        </p:attrNameLst>
                                      </p:cBhvr>
                                      <p:to>
                                        <p:strVal val="visible"/>
                                      </p:to>
                                    </p:set>
                                    <p:animEffect transition="in" filter="fade">
                                      <p:cBhvr>
                                        <p:cTn id="25" dur="500"/>
                                        <p:tgtEl>
                                          <p:spTgt spid="470022"/>
                                        </p:tgtEl>
                                      </p:cBhvr>
                                    </p:animEffect>
                                  </p:childTnLst>
                                </p:cTn>
                              </p:par>
                            </p:childTnLst>
                          </p:cTn>
                        </p:par>
                        <p:par>
                          <p:cTn id="26" fill="hold">
                            <p:stCondLst>
                              <p:cond delay="1000"/>
                            </p:stCondLst>
                            <p:childTnLst>
                              <p:par>
                                <p:cTn id="27" presetID="1" presetClass="entr" presetSubtype="0" fill="hold" grpId="0" nodeType="afterEffect">
                                  <p:stCondLst>
                                    <p:cond delay="1000"/>
                                  </p:stCondLst>
                                  <p:childTnLst>
                                    <p:set>
                                      <p:cBhvr>
                                        <p:cTn id="28" dur="1" fill="hold">
                                          <p:stCondLst>
                                            <p:cond delay="499"/>
                                          </p:stCondLst>
                                        </p:cTn>
                                        <p:tgtEl>
                                          <p:spTgt spid="470027"/>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nodeType="afterEffect">
                                  <p:stCondLst>
                                    <p:cond delay="0"/>
                                  </p:stCondLst>
                                  <p:childTnLst>
                                    <p:set>
                                      <p:cBhvr>
                                        <p:cTn id="31" dur="1" fill="hold">
                                          <p:stCondLst>
                                            <p:cond delay="499"/>
                                          </p:stCondLst>
                                        </p:cTn>
                                        <p:tgtEl>
                                          <p:spTgt spid="470030"/>
                                        </p:tgtEl>
                                        <p:attrNameLst>
                                          <p:attrName>style.visibility</p:attrName>
                                        </p:attrNameLst>
                                      </p:cBhvr>
                                      <p:to>
                                        <p:strVal val="visible"/>
                                      </p:to>
                                    </p:set>
                                  </p:childTnLst>
                                </p:cTn>
                              </p:par>
                            </p:childTnLst>
                          </p:cTn>
                        </p:par>
                        <p:par>
                          <p:cTn id="32" fill="hold">
                            <p:stCondLst>
                              <p:cond delay="3000"/>
                            </p:stCondLst>
                            <p:childTnLst>
                              <p:par>
                                <p:cTn id="33" presetID="1" presetClass="entr" presetSubtype="0" fill="hold" grpId="0" nodeType="afterEffect">
                                  <p:stCondLst>
                                    <p:cond delay="1000"/>
                                  </p:stCondLst>
                                  <p:childTnLst>
                                    <p:set>
                                      <p:cBhvr>
                                        <p:cTn id="34" dur="1" fill="hold">
                                          <p:stCondLst>
                                            <p:cond delay="499"/>
                                          </p:stCondLst>
                                        </p:cTn>
                                        <p:tgtEl>
                                          <p:spTgt spid="470024"/>
                                        </p:tgtEl>
                                        <p:attrNameLst>
                                          <p:attrName>style.visibility</p:attrName>
                                        </p:attrNameLst>
                                      </p:cBhvr>
                                      <p:to>
                                        <p:strVal val="visible"/>
                                      </p:to>
                                    </p:set>
                                  </p:childTnLst>
                                </p:cTn>
                              </p:par>
                            </p:childTnLst>
                          </p:cTn>
                        </p:par>
                        <p:par>
                          <p:cTn id="35" fill="hold">
                            <p:stCondLst>
                              <p:cond delay="4500"/>
                            </p:stCondLst>
                            <p:childTnLst>
                              <p:par>
                                <p:cTn id="36" presetID="1" presetClass="entr" presetSubtype="0" fill="hold" grpId="0" nodeType="afterEffect">
                                  <p:stCondLst>
                                    <p:cond delay="0"/>
                                  </p:stCondLst>
                                  <p:childTnLst>
                                    <p:set>
                                      <p:cBhvr>
                                        <p:cTn id="37" dur="1" fill="hold">
                                          <p:stCondLst>
                                            <p:cond delay="499"/>
                                          </p:stCondLst>
                                        </p:cTn>
                                        <p:tgtEl>
                                          <p:spTgt spid="470026"/>
                                        </p:tgtEl>
                                        <p:attrNameLst>
                                          <p:attrName>style.visibility</p:attrName>
                                        </p:attrNameLst>
                                      </p:cBhvr>
                                      <p:to>
                                        <p:strVal val="visible"/>
                                      </p:to>
                                    </p:set>
                                  </p:childTnLst>
                                </p:cTn>
                              </p:par>
                            </p:childTnLst>
                          </p:cTn>
                        </p:par>
                        <p:par>
                          <p:cTn id="38" fill="hold">
                            <p:stCondLst>
                              <p:cond delay="5000"/>
                            </p:stCondLst>
                            <p:childTnLst>
                              <p:par>
                                <p:cTn id="39" presetID="1" presetClass="entr" presetSubtype="0" fill="hold" nodeType="afterEffect">
                                  <p:stCondLst>
                                    <p:cond delay="0"/>
                                  </p:stCondLst>
                                  <p:childTnLst>
                                    <p:set>
                                      <p:cBhvr>
                                        <p:cTn id="40" dur="1" fill="hold">
                                          <p:stCondLst>
                                            <p:cond delay="499"/>
                                          </p:stCondLst>
                                        </p:cTn>
                                        <p:tgtEl>
                                          <p:spTgt spid="470031"/>
                                        </p:tgtEl>
                                        <p:attrNameLst>
                                          <p:attrName>style.visibility</p:attrName>
                                        </p:attrNameLst>
                                      </p:cBhvr>
                                      <p:to>
                                        <p:strVal val="visible"/>
                                      </p:to>
                                    </p:set>
                                  </p:childTnLst>
                                </p:cTn>
                              </p:par>
                            </p:childTnLst>
                          </p:cTn>
                        </p:par>
                        <p:par>
                          <p:cTn id="41" fill="hold">
                            <p:stCondLst>
                              <p:cond delay="5500"/>
                            </p:stCondLst>
                            <p:childTnLst>
                              <p:par>
                                <p:cTn id="42" presetID="1" presetClass="entr" presetSubtype="0" fill="hold" grpId="0" nodeType="afterEffect">
                                  <p:stCondLst>
                                    <p:cond delay="1000"/>
                                  </p:stCondLst>
                                  <p:childTnLst>
                                    <p:set>
                                      <p:cBhvr>
                                        <p:cTn id="43" dur="1" fill="hold">
                                          <p:stCondLst>
                                            <p:cond delay="499"/>
                                          </p:stCondLst>
                                        </p:cTn>
                                        <p:tgtEl>
                                          <p:spTgt spid="470025"/>
                                        </p:tgtEl>
                                        <p:attrNameLst>
                                          <p:attrName>style.visibility</p:attrName>
                                        </p:attrNameLst>
                                      </p:cBhvr>
                                      <p:to>
                                        <p:strVal val="visible"/>
                                      </p:to>
                                    </p:set>
                                  </p:childTnLst>
                                </p:cTn>
                              </p:par>
                            </p:childTnLst>
                          </p:cTn>
                        </p:par>
                        <p:par>
                          <p:cTn id="44" fill="hold">
                            <p:stCondLst>
                              <p:cond delay="7000"/>
                            </p:stCondLst>
                            <p:childTnLst>
                              <p:par>
                                <p:cTn id="45" presetID="1" presetClass="entr" presetSubtype="0" fill="hold" grpId="0" nodeType="afterEffect">
                                  <p:stCondLst>
                                    <p:cond delay="0"/>
                                  </p:stCondLst>
                                  <p:childTnLst>
                                    <p:set>
                                      <p:cBhvr>
                                        <p:cTn id="46" dur="1" fill="hold">
                                          <p:stCondLst>
                                            <p:cond delay="499"/>
                                          </p:stCondLst>
                                        </p:cTn>
                                        <p:tgtEl>
                                          <p:spTgt spid="470028"/>
                                        </p:tgtEl>
                                        <p:attrNameLst>
                                          <p:attrName>style.visibility</p:attrName>
                                        </p:attrNameLst>
                                      </p:cBhvr>
                                      <p:to>
                                        <p:strVal val="visible"/>
                                      </p:to>
                                    </p:set>
                                  </p:childTnLst>
                                </p:cTn>
                              </p:par>
                            </p:childTnLst>
                          </p:cTn>
                        </p:par>
                        <p:par>
                          <p:cTn id="47" fill="hold">
                            <p:stCondLst>
                              <p:cond delay="7500"/>
                            </p:stCondLst>
                            <p:childTnLst>
                              <p:par>
                                <p:cTn id="48" presetID="1" presetClass="entr" presetSubtype="0" fill="hold" nodeType="afterEffect">
                                  <p:stCondLst>
                                    <p:cond delay="0"/>
                                  </p:stCondLst>
                                  <p:childTnLst>
                                    <p:set>
                                      <p:cBhvr>
                                        <p:cTn id="49" dur="1" fill="hold">
                                          <p:stCondLst>
                                            <p:cond delay="499"/>
                                          </p:stCondLst>
                                        </p:cTn>
                                        <p:tgtEl>
                                          <p:spTgt spid="470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20" grpId="0" animBg="1" autoUpdateAnimBg="0"/>
      <p:bldP spid="470021" grpId="0" autoUpdateAnimBg="0"/>
      <p:bldP spid="470022" grpId="0" autoUpdateAnimBg="0"/>
      <p:bldP spid="470023" grpId="0" animBg="1" autoUpdateAnimBg="0"/>
      <p:bldP spid="470024" grpId="0" animBg="1" autoUpdateAnimBg="0"/>
      <p:bldP spid="470025" grpId="0" animBg="1" autoUpdateAnimBg="0"/>
      <p:bldP spid="470026" grpId="0" autoUpdateAnimBg="0"/>
      <p:bldP spid="470027" grpId="0" autoUpdateAnimBg="0"/>
      <p:bldP spid="470028" grpId="0"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ChangeArrowheads="1"/>
          </p:cNvSpPr>
          <p:nvPr/>
        </p:nvSpPr>
        <p:spPr bwMode="auto">
          <a:xfrm>
            <a:off x="0" y="0"/>
            <a:ext cx="9144000" cy="762000"/>
          </a:xfrm>
          <a:prstGeom prst="rect">
            <a:avLst/>
          </a:prstGeom>
          <a:noFill/>
          <a:ln w="9525">
            <a:noFill/>
            <a:miter lim="800000"/>
            <a:headEnd/>
            <a:tailEnd/>
          </a:ln>
          <a:effectLst/>
        </p:spPr>
        <p:txBody>
          <a:bodyPr anchor="ctr">
            <a:prstTxWarp prst="textNoShape">
              <a:avLst/>
            </a:prstTxWarp>
          </a:bodyPr>
          <a:lstStyle/>
          <a:p>
            <a:pPr eaLnBrk="1" hangingPunct="1">
              <a:defRPr/>
            </a:pPr>
            <a:r>
              <a:rPr lang="en-US" sz="2800" i="0" dirty="0">
                <a:latin typeface="Calibri Light" panose="020F0302020204030204" pitchFamily="34" charset="0"/>
              </a:rPr>
              <a:t>The Foundational Model of Anatomy</a:t>
            </a:r>
            <a:endParaRPr lang="en-US" sz="4400" i="0" dirty="0">
              <a:latin typeface="Calibri Light" panose="020F0302020204030204" pitchFamily="34" charset="0"/>
            </a:endParaRPr>
          </a:p>
        </p:txBody>
      </p:sp>
      <p:sp>
        <p:nvSpPr>
          <p:cNvPr id="68611" name="Line 3"/>
          <p:cNvSpPr>
            <a:spLocks noChangeShapeType="1"/>
          </p:cNvSpPr>
          <p:nvPr/>
        </p:nvSpPr>
        <p:spPr bwMode="auto">
          <a:xfrm>
            <a:off x="0" y="1143000"/>
            <a:ext cx="9144000" cy="0"/>
          </a:xfrm>
          <a:prstGeom prst="line">
            <a:avLst/>
          </a:prstGeom>
          <a:noFill/>
          <a:ln w="28575">
            <a:solidFill>
              <a:srgbClr val="FF0000"/>
            </a:solidFill>
            <a:round/>
            <a:headEnd/>
            <a:tailEnd/>
          </a:ln>
        </p:spPr>
        <p:txBody>
          <a:bodyPr wrap="none" anchor="ctr">
            <a:prstTxWarp prst="textNoShape">
              <a:avLst/>
            </a:prstTxWarp>
          </a:bodyPr>
          <a:lstStyle/>
          <a:p>
            <a:endParaRPr lang="en-US"/>
          </a:p>
        </p:txBody>
      </p:sp>
      <p:pic>
        <p:nvPicPr>
          <p:cNvPr id="68612" name="Picture 4" descr="OrganInherit1"/>
          <p:cNvPicPr>
            <a:picLocks noChangeAspect="1" noChangeArrowheads="1"/>
          </p:cNvPicPr>
          <p:nvPr/>
        </p:nvPicPr>
        <p:blipFill>
          <a:blip r:embed="rId3"/>
          <a:srcRect/>
          <a:stretch>
            <a:fillRect/>
          </a:stretch>
        </p:blipFill>
        <p:spPr bwMode="auto">
          <a:xfrm>
            <a:off x="0" y="1095375"/>
            <a:ext cx="9144000" cy="5762625"/>
          </a:xfrm>
          <a:prstGeom prst="rect">
            <a:avLst/>
          </a:prstGeom>
          <a:noFill/>
          <a:ln w="9525">
            <a:noFill/>
            <a:miter lim="800000"/>
            <a:headEnd/>
            <a:tailEnd/>
          </a:ln>
        </p:spPr>
      </p:pic>
    </p:spTree>
    <p:extLst>
      <p:ext uri="{BB962C8B-B14F-4D97-AF65-F5344CB8AC3E}">
        <p14:creationId xmlns:p14="http://schemas.microsoft.com/office/powerpoint/2010/main" val="742784631"/>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1"/>
          <p:cNvSpPr>
            <a:spLocks noChangeArrowheads="1"/>
          </p:cNvSpPr>
          <p:nvPr/>
        </p:nvSpPr>
        <p:spPr bwMode="auto">
          <a:xfrm>
            <a:off x="0" y="0"/>
            <a:ext cx="9144000" cy="838200"/>
          </a:xfrm>
          <a:prstGeom prst="rect">
            <a:avLst/>
          </a:prstGeom>
          <a:solidFill>
            <a:schemeClr val="bg1"/>
          </a:solidFill>
          <a:ln>
            <a:headEnd/>
            <a:tailEnd/>
          </a:ln>
        </p:spPr>
        <p:style>
          <a:lnRef idx="0">
            <a:schemeClr val="accent1"/>
          </a:lnRef>
          <a:fillRef idx="3">
            <a:schemeClr val="accent1"/>
          </a:fillRef>
          <a:effectRef idx="3">
            <a:schemeClr val="accent1"/>
          </a:effectRef>
          <a:fontRef idx="minor">
            <a:schemeClr val="lt1"/>
          </a:fontRef>
        </p:style>
        <p:txBody>
          <a:bodyPr lIns="92075" tIns="46038" rIns="92075" bIns="46038" anchor="ctr">
            <a:prstTxWarp prst="textNoShape">
              <a:avLst/>
            </a:prstTxWarp>
          </a:bodyPr>
          <a:lstStyle/>
          <a:p>
            <a:pPr algn="l" defTabSz="755650" eaLnBrk="0" hangingPunct="0">
              <a:spcBef>
                <a:spcPct val="0"/>
              </a:spcBef>
              <a:buFontTx/>
              <a:buNone/>
            </a:pPr>
            <a:r>
              <a:rPr lang="en-US" sz="4000" dirty="0" smtClean="0">
                <a:solidFill>
                  <a:schemeClr val="tx1"/>
                </a:solidFill>
              </a:rPr>
              <a:t>Ontology Spectrum</a:t>
            </a:r>
            <a:endParaRPr lang="en-US" sz="4000" dirty="0">
              <a:solidFill>
                <a:schemeClr val="tx1"/>
              </a:solidFill>
            </a:endParaRPr>
          </a:p>
        </p:txBody>
      </p:sp>
      <p:sp>
        <p:nvSpPr>
          <p:cNvPr id="43" name="Rectangle 17"/>
          <p:cNvSpPr>
            <a:spLocks noChangeArrowheads="1"/>
          </p:cNvSpPr>
          <p:nvPr/>
        </p:nvSpPr>
        <p:spPr bwMode="auto">
          <a:xfrm>
            <a:off x="0" y="6446838"/>
            <a:ext cx="1796968" cy="397545"/>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eaLnBrk="0" hangingPunct="0">
              <a:spcBef>
                <a:spcPct val="0"/>
              </a:spcBef>
              <a:buFontTx/>
              <a:buNone/>
            </a:pPr>
            <a:r>
              <a:rPr lang="en-US" sz="2000" dirty="0">
                <a:solidFill>
                  <a:srgbClr val="FFFFFF"/>
                </a:solidFill>
                <a:latin typeface="Calibri Light" panose="020F0302020204030204" pitchFamily="34" charset="0"/>
              </a:rPr>
              <a:t>weak semantics</a:t>
            </a:r>
          </a:p>
        </p:txBody>
      </p:sp>
      <p:sp>
        <p:nvSpPr>
          <p:cNvPr id="44" name="Rectangle 18"/>
          <p:cNvSpPr>
            <a:spLocks noChangeArrowheads="1"/>
          </p:cNvSpPr>
          <p:nvPr/>
        </p:nvSpPr>
        <p:spPr bwMode="auto">
          <a:xfrm>
            <a:off x="6172200" y="865589"/>
            <a:ext cx="2967737" cy="582211"/>
          </a:xfrm>
          <a:prstGeom prst="rect">
            <a:avLst/>
          </a:prstGeom>
          <a:noFill/>
          <a:ln w="12700">
            <a:noFill/>
            <a:miter lim="800000"/>
            <a:headEnd/>
            <a:tailEnd/>
          </a:ln>
          <a:effectLst/>
        </p:spPr>
        <p:txBody>
          <a:bodyPr wrap="none" lIns="90488" tIns="44450" rIns="90488" bIns="44450">
            <a:prstTxWarp prst="textNoShape">
              <a:avLst/>
            </a:prstTxWarp>
            <a:spAutoFit/>
          </a:bodyPr>
          <a:lstStyle/>
          <a:p>
            <a:pPr algn="l" eaLnBrk="0" hangingPunct="0">
              <a:spcBef>
                <a:spcPct val="0"/>
              </a:spcBef>
              <a:buFontTx/>
              <a:buNone/>
            </a:pPr>
            <a:r>
              <a:rPr lang="en-US" sz="3200" dirty="0">
                <a:solidFill>
                  <a:srgbClr val="FFFFFF"/>
                </a:solidFill>
                <a:latin typeface="Calibri Light" panose="020F0302020204030204" pitchFamily="34" charset="0"/>
              </a:rPr>
              <a:t>strong semantics</a:t>
            </a:r>
          </a:p>
        </p:txBody>
      </p:sp>
      <p:sp>
        <p:nvSpPr>
          <p:cNvPr id="45" name="Rectangle 12"/>
          <p:cNvSpPr>
            <a:spLocks noChangeArrowheads="1"/>
          </p:cNvSpPr>
          <p:nvPr/>
        </p:nvSpPr>
        <p:spPr bwMode="auto">
          <a:xfrm>
            <a:off x="6499225" y="2086354"/>
            <a:ext cx="2640712" cy="643766"/>
          </a:xfrm>
          <a:prstGeom prst="rect">
            <a:avLst/>
          </a:prstGeom>
          <a:noFill/>
          <a:ln w="12700">
            <a:noFill/>
            <a:miter lim="800000"/>
            <a:headEnd/>
            <a:tailEnd/>
          </a:ln>
        </p:spPr>
        <p:txBody>
          <a:bodyPr wrap="square" lIns="90488" tIns="44450" rIns="90488" bIns="44450" anchor="ctr">
            <a:prstTxWarp prst="textNoShape">
              <a:avLst/>
            </a:prstTxWarp>
            <a:spAutoFit/>
          </a:bodyPr>
          <a:lstStyle/>
          <a:p>
            <a:pPr algn="l" eaLnBrk="0" hangingPunct="0">
              <a:spcBef>
                <a:spcPct val="50000"/>
              </a:spcBef>
              <a:buFontTx/>
              <a:buNone/>
            </a:pPr>
            <a:r>
              <a:rPr lang="en-US" b="1" dirty="0">
                <a:solidFill>
                  <a:schemeClr val="bg1"/>
                </a:solidFill>
              </a:rPr>
              <a:t>Is Disjoint Subclass of with transitivity property</a:t>
            </a:r>
          </a:p>
        </p:txBody>
      </p:sp>
      <p:sp>
        <p:nvSpPr>
          <p:cNvPr id="46" name="Text Box 21"/>
          <p:cNvSpPr txBox="1">
            <a:spLocks noChangeArrowheads="1"/>
          </p:cNvSpPr>
          <p:nvPr/>
        </p:nvSpPr>
        <p:spPr bwMode="auto">
          <a:xfrm>
            <a:off x="5326063" y="1510784"/>
            <a:ext cx="1341646" cy="369332"/>
          </a:xfrm>
          <a:prstGeom prst="rect">
            <a:avLst/>
          </a:prstGeom>
          <a:noFill/>
          <a:ln w="9525">
            <a:noFill/>
            <a:miter lim="800000"/>
            <a:headEnd/>
            <a:tailEnd/>
          </a:ln>
        </p:spPr>
        <p:txBody>
          <a:bodyPr wrap="none" anchor="ctr">
            <a:prstTxWarp prst="textNoShape">
              <a:avLst/>
            </a:prstTxWarp>
            <a:spAutoFit/>
          </a:bodyPr>
          <a:lstStyle/>
          <a:p>
            <a:pPr eaLnBrk="0" hangingPunct="0">
              <a:spcBef>
                <a:spcPct val="0"/>
              </a:spcBef>
              <a:buFontTx/>
              <a:buNone/>
            </a:pPr>
            <a:r>
              <a:rPr lang="en-US" b="1">
                <a:solidFill>
                  <a:srgbClr val="C6D9F1"/>
                </a:solidFill>
              </a:rPr>
              <a:t>Modal Logic</a:t>
            </a:r>
          </a:p>
        </p:txBody>
      </p:sp>
      <p:sp>
        <p:nvSpPr>
          <p:cNvPr id="47" name="Rectangle 4"/>
          <p:cNvSpPr>
            <a:spLocks noChangeArrowheads="1"/>
          </p:cNvSpPr>
          <p:nvPr/>
        </p:nvSpPr>
        <p:spPr bwMode="auto">
          <a:xfrm>
            <a:off x="4195763" y="1944688"/>
            <a:ext cx="1782365" cy="369332"/>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lnSpc>
                <a:spcPct val="89000"/>
              </a:lnSpc>
              <a:spcBef>
                <a:spcPct val="0"/>
              </a:spcBef>
              <a:buFontTx/>
              <a:buNone/>
            </a:pPr>
            <a:r>
              <a:rPr lang="en-US" sz="2000" b="1" i="1" u="sng" dirty="0">
                <a:solidFill>
                  <a:srgbClr val="FFFFFF"/>
                </a:solidFill>
              </a:rPr>
              <a:t>Logical Theory</a:t>
            </a:r>
          </a:p>
        </p:txBody>
      </p:sp>
      <p:sp>
        <p:nvSpPr>
          <p:cNvPr id="48" name="Line 5"/>
          <p:cNvSpPr>
            <a:spLocks noChangeShapeType="1"/>
          </p:cNvSpPr>
          <p:nvPr/>
        </p:nvSpPr>
        <p:spPr bwMode="auto">
          <a:xfrm flipH="1">
            <a:off x="869950" y="1766888"/>
            <a:ext cx="6007100" cy="4708525"/>
          </a:xfrm>
          <a:prstGeom prst="line">
            <a:avLst/>
          </a:prstGeom>
          <a:noFill/>
          <a:ln w="25400">
            <a:solidFill>
              <a:srgbClr val="FF0000"/>
            </a:solidFill>
            <a:round/>
            <a:headEnd type="triangle" w="med" len="med"/>
            <a:tailEnd/>
          </a:ln>
        </p:spPr>
        <p:txBody>
          <a:bodyPr>
            <a:prstTxWarp prst="textNoShape">
              <a:avLst/>
            </a:prstTxWarp>
          </a:bodyPr>
          <a:lstStyle/>
          <a:p>
            <a:endParaRPr lang="en-US"/>
          </a:p>
        </p:txBody>
      </p:sp>
      <p:sp>
        <p:nvSpPr>
          <p:cNvPr id="49" name="Rectangle 6"/>
          <p:cNvSpPr>
            <a:spLocks noChangeArrowheads="1"/>
          </p:cNvSpPr>
          <p:nvPr/>
        </p:nvSpPr>
        <p:spPr bwMode="auto">
          <a:xfrm>
            <a:off x="2057400" y="4078288"/>
            <a:ext cx="1330894" cy="369332"/>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lnSpc>
                <a:spcPct val="89000"/>
              </a:lnSpc>
              <a:spcBef>
                <a:spcPct val="0"/>
              </a:spcBef>
              <a:buFontTx/>
              <a:buNone/>
            </a:pPr>
            <a:r>
              <a:rPr lang="en-US" sz="2000" b="1" i="1" u="sng" dirty="0">
                <a:solidFill>
                  <a:srgbClr val="FFFFFF"/>
                </a:solidFill>
              </a:rPr>
              <a:t>Thesaurus</a:t>
            </a:r>
          </a:p>
        </p:txBody>
      </p:sp>
      <p:sp>
        <p:nvSpPr>
          <p:cNvPr id="50" name="Rectangle 7"/>
          <p:cNvSpPr>
            <a:spLocks noChangeArrowheads="1"/>
          </p:cNvSpPr>
          <p:nvPr/>
        </p:nvSpPr>
        <p:spPr bwMode="auto">
          <a:xfrm>
            <a:off x="3733800" y="4175892"/>
            <a:ext cx="3556000" cy="366767"/>
          </a:xfrm>
          <a:prstGeom prst="rect">
            <a:avLst/>
          </a:prstGeom>
          <a:noFill/>
          <a:ln w="12700">
            <a:noFill/>
            <a:miter lim="800000"/>
            <a:headEnd/>
            <a:tailEnd/>
          </a:ln>
        </p:spPr>
        <p:txBody>
          <a:bodyPr lIns="90488" tIns="44450" rIns="90488" bIns="44450" anchor="ctr">
            <a:prstTxWarp prst="textNoShape">
              <a:avLst/>
            </a:prstTxWarp>
            <a:spAutoFit/>
          </a:bodyPr>
          <a:lstStyle/>
          <a:p>
            <a:pPr eaLnBrk="0" hangingPunct="0">
              <a:spcBef>
                <a:spcPct val="50000"/>
              </a:spcBef>
              <a:buFontTx/>
              <a:buNone/>
            </a:pPr>
            <a:r>
              <a:rPr lang="en-US" b="1" dirty="0">
                <a:solidFill>
                  <a:schemeClr val="bg1"/>
                </a:solidFill>
              </a:rPr>
              <a:t> Has Narrower Meaning Than</a:t>
            </a:r>
          </a:p>
        </p:txBody>
      </p:sp>
      <p:sp>
        <p:nvSpPr>
          <p:cNvPr id="51" name="Rectangle 8"/>
          <p:cNvSpPr>
            <a:spLocks noChangeArrowheads="1"/>
          </p:cNvSpPr>
          <p:nvPr/>
        </p:nvSpPr>
        <p:spPr bwMode="auto">
          <a:xfrm>
            <a:off x="534988" y="5194300"/>
            <a:ext cx="1328890" cy="369332"/>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lnSpc>
                <a:spcPct val="89000"/>
              </a:lnSpc>
              <a:spcBef>
                <a:spcPct val="0"/>
              </a:spcBef>
              <a:buFontTx/>
              <a:buNone/>
            </a:pPr>
            <a:r>
              <a:rPr lang="en-US" sz="2000" b="1" i="1" u="sng" dirty="0">
                <a:solidFill>
                  <a:srgbClr val="FFFFFF"/>
                </a:solidFill>
              </a:rPr>
              <a:t>Taxonomy</a:t>
            </a:r>
          </a:p>
        </p:txBody>
      </p:sp>
      <p:sp>
        <p:nvSpPr>
          <p:cNvPr id="52" name="Rectangle 9"/>
          <p:cNvSpPr>
            <a:spLocks noChangeArrowheads="1"/>
          </p:cNvSpPr>
          <p:nvPr/>
        </p:nvSpPr>
        <p:spPr bwMode="auto">
          <a:xfrm>
            <a:off x="2263775" y="5309367"/>
            <a:ext cx="2797175" cy="366767"/>
          </a:xfrm>
          <a:prstGeom prst="rect">
            <a:avLst/>
          </a:prstGeom>
          <a:noFill/>
          <a:ln w="12700">
            <a:noFill/>
            <a:miter lim="800000"/>
            <a:headEnd/>
            <a:tailEnd/>
          </a:ln>
        </p:spPr>
        <p:txBody>
          <a:bodyPr lIns="90488" tIns="44450" rIns="90488" bIns="44450" anchor="ctr">
            <a:prstTxWarp prst="textNoShape">
              <a:avLst/>
            </a:prstTxWarp>
            <a:spAutoFit/>
          </a:bodyPr>
          <a:lstStyle/>
          <a:p>
            <a:pPr algn="l" eaLnBrk="0" hangingPunct="0">
              <a:spcBef>
                <a:spcPct val="50000"/>
              </a:spcBef>
              <a:buFontTx/>
              <a:buNone/>
            </a:pPr>
            <a:r>
              <a:rPr lang="en-US" b="1" dirty="0">
                <a:solidFill>
                  <a:schemeClr val="bg1"/>
                </a:solidFill>
              </a:rPr>
              <a:t>Is Sub-Classification of</a:t>
            </a:r>
          </a:p>
        </p:txBody>
      </p:sp>
      <p:sp>
        <p:nvSpPr>
          <p:cNvPr id="53" name="Rectangle 10"/>
          <p:cNvSpPr>
            <a:spLocks noChangeArrowheads="1"/>
          </p:cNvSpPr>
          <p:nvPr/>
        </p:nvSpPr>
        <p:spPr bwMode="auto">
          <a:xfrm>
            <a:off x="2479675" y="3022600"/>
            <a:ext cx="2176228" cy="369332"/>
          </a:xfrm>
          <a:prstGeom prst="rect">
            <a:avLst/>
          </a:prstGeom>
          <a:noFill/>
          <a:ln w="12700">
            <a:noFill/>
            <a:miter lim="800000"/>
            <a:headEnd/>
            <a:tailEnd/>
          </a:ln>
        </p:spPr>
        <p:txBody>
          <a:bodyPr wrap="none" lIns="90488" tIns="44450" rIns="90488" bIns="44450">
            <a:prstTxWarp prst="textNoShape">
              <a:avLst/>
            </a:prstTxWarp>
            <a:spAutoFit/>
          </a:bodyPr>
          <a:lstStyle/>
          <a:p>
            <a:pPr eaLnBrk="0" hangingPunct="0">
              <a:lnSpc>
                <a:spcPct val="89000"/>
              </a:lnSpc>
              <a:spcBef>
                <a:spcPct val="0"/>
              </a:spcBef>
              <a:buFontTx/>
              <a:buNone/>
            </a:pPr>
            <a:r>
              <a:rPr lang="en-US" sz="2000" b="1" i="1" u="sng" dirty="0">
                <a:solidFill>
                  <a:srgbClr val="FFFFFF"/>
                </a:solidFill>
              </a:rPr>
              <a:t>Conceptual</a:t>
            </a:r>
            <a:r>
              <a:rPr lang="en-US" sz="2000" b="1" i="1" u="sng" dirty="0"/>
              <a:t> Model</a:t>
            </a:r>
            <a:endParaRPr lang="en-US" sz="2000" b="1" i="1" u="sng" dirty="0">
              <a:solidFill>
                <a:srgbClr val="010000"/>
              </a:solidFill>
            </a:endParaRPr>
          </a:p>
        </p:txBody>
      </p:sp>
      <p:sp>
        <p:nvSpPr>
          <p:cNvPr id="54" name="Rectangle 11"/>
          <p:cNvSpPr>
            <a:spLocks noChangeArrowheads="1"/>
          </p:cNvSpPr>
          <p:nvPr/>
        </p:nvSpPr>
        <p:spPr bwMode="auto">
          <a:xfrm>
            <a:off x="5029200" y="3131343"/>
            <a:ext cx="1909762" cy="373063"/>
          </a:xfrm>
          <a:prstGeom prst="rect">
            <a:avLst/>
          </a:prstGeom>
          <a:noFill/>
          <a:ln w="12700">
            <a:noFill/>
            <a:miter lim="800000"/>
            <a:headEnd/>
            <a:tailEnd/>
          </a:ln>
        </p:spPr>
        <p:txBody>
          <a:bodyPr wrap="square" lIns="90488" tIns="44450" rIns="90488" bIns="44450" anchor="ctr">
            <a:prstTxWarp prst="textNoShape">
              <a:avLst/>
            </a:prstTxWarp>
            <a:spAutoFit/>
          </a:bodyPr>
          <a:lstStyle/>
          <a:p>
            <a:pPr eaLnBrk="0" hangingPunct="0">
              <a:spcBef>
                <a:spcPct val="50000"/>
              </a:spcBef>
              <a:buFontTx/>
              <a:buNone/>
            </a:pPr>
            <a:r>
              <a:rPr lang="en-US" b="1" dirty="0">
                <a:solidFill>
                  <a:schemeClr val="bg1"/>
                </a:solidFill>
              </a:rPr>
              <a:t> Is Subclass of</a:t>
            </a:r>
          </a:p>
        </p:txBody>
      </p:sp>
      <p:sp>
        <p:nvSpPr>
          <p:cNvPr id="55" name="Oval 13"/>
          <p:cNvSpPr>
            <a:spLocks noChangeArrowheads="1"/>
          </p:cNvSpPr>
          <p:nvPr/>
        </p:nvSpPr>
        <p:spPr bwMode="auto">
          <a:xfrm>
            <a:off x="2041525" y="5335588"/>
            <a:ext cx="215900" cy="219075"/>
          </a:xfrm>
          <a:prstGeom prst="ellipse">
            <a:avLst/>
          </a:prstGeom>
          <a:solidFill>
            <a:srgbClr val="FF0000"/>
          </a:solidFill>
          <a:ln w="12700">
            <a:solidFill>
              <a:schemeClr val="tx1"/>
            </a:solidFill>
            <a:round/>
            <a:headEnd/>
            <a:tailEnd/>
          </a:ln>
        </p:spPr>
        <p:txBody>
          <a:bodyPr wrap="none" anchor="ctr">
            <a:prstTxWarp prst="textNoShape">
              <a:avLst/>
            </a:prstTxWarp>
          </a:bodyPr>
          <a:lstStyle/>
          <a:p>
            <a:pPr>
              <a:spcBef>
                <a:spcPct val="0"/>
              </a:spcBef>
              <a:buFontTx/>
              <a:buNone/>
            </a:pPr>
            <a:endParaRPr lang="en-US" sz="2800" b="1"/>
          </a:p>
        </p:txBody>
      </p:sp>
      <p:sp>
        <p:nvSpPr>
          <p:cNvPr id="56" name="Oval 14"/>
          <p:cNvSpPr>
            <a:spLocks noChangeArrowheads="1"/>
          </p:cNvSpPr>
          <p:nvPr/>
        </p:nvSpPr>
        <p:spPr bwMode="auto">
          <a:xfrm>
            <a:off x="3570288" y="4133850"/>
            <a:ext cx="219075" cy="219075"/>
          </a:xfrm>
          <a:prstGeom prst="ellipse">
            <a:avLst/>
          </a:prstGeom>
          <a:solidFill>
            <a:srgbClr val="FF0000"/>
          </a:solidFill>
          <a:ln w="12700">
            <a:solidFill>
              <a:schemeClr val="tx1"/>
            </a:solidFill>
            <a:round/>
            <a:headEnd/>
            <a:tailEnd/>
          </a:ln>
        </p:spPr>
        <p:txBody>
          <a:bodyPr wrap="none" anchor="ctr">
            <a:prstTxWarp prst="textNoShape">
              <a:avLst/>
            </a:prstTxWarp>
          </a:bodyPr>
          <a:lstStyle/>
          <a:p>
            <a:pPr>
              <a:spcBef>
                <a:spcPct val="0"/>
              </a:spcBef>
              <a:buFontTx/>
              <a:buNone/>
            </a:pPr>
            <a:endParaRPr lang="en-US" sz="2800" b="1"/>
          </a:p>
        </p:txBody>
      </p:sp>
      <p:sp>
        <p:nvSpPr>
          <p:cNvPr id="57" name="Oval 15"/>
          <p:cNvSpPr>
            <a:spLocks noChangeArrowheads="1"/>
          </p:cNvSpPr>
          <p:nvPr/>
        </p:nvSpPr>
        <p:spPr bwMode="auto">
          <a:xfrm>
            <a:off x="4845050" y="3151188"/>
            <a:ext cx="219075" cy="219075"/>
          </a:xfrm>
          <a:prstGeom prst="ellipse">
            <a:avLst/>
          </a:prstGeom>
          <a:solidFill>
            <a:srgbClr val="FF0000"/>
          </a:solidFill>
          <a:ln w="12700">
            <a:solidFill>
              <a:schemeClr val="tx1"/>
            </a:solidFill>
            <a:round/>
            <a:headEnd/>
            <a:tailEnd/>
          </a:ln>
        </p:spPr>
        <p:txBody>
          <a:bodyPr wrap="none" anchor="ctr">
            <a:prstTxWarp prst="textNoShape">
              <a:avLst/>
            </a:prstTxWarp>
          </a:bodyPr>
          <a:lstStyle/>
          <a:p>
            <a:pPr>
              <a:spcBef>
                <a:spcPct val="0"/>
              </a:spcBef>
              <a:buFontTx/>
              <a:buNone/>
            </a:pPr>
            <a:endParaRPr lang="en-US" sz="2800" b="1"/>
          </a:p>
        </p:txBody>
      </p:sp>
      <p:sp>
        <p:nvSpPr>
          <p:cNvPr id="58" name="Oval 16"/>
          <p:cNvSpPr>
            <a:spLocks noChangeArrowheads="1"/>
          </p:cNvSpPr>
          <p:nvPr/>
        </p:nvSpPr>
        <p:spPr bwMode="auto">
          <a:xfrm>
            <a:off x="6248400" y="2025650"/>
            <a:ext cx="219075" cy="219075"/>
          </a:xfrm>
          <a:prstGeom prst="ellipse">
            <a:avLst/>
          </a:prstGeom>
          <a:solidFill>
            <a:srgbClr val="FF0000"/>
          </a:solidFill>
          <a:ln w="12700">
            <a:solidFill>
              <a:schemeClr val="tx1"/>
            </a:solidFill>
            <a:round/>
            <a:headEnd/>
            <a:tailEnd/>
          </a:ln>
        </p:spPr>
        <p:txBody>
          <a:bodyPr wrap="none" anchor="ctr">
            <a:prstTxWarp prst="textNoShape">
              <a:avLst/>
            </a:prstTxWarp>
          </a:bodyPr>
          <a:lstStyle/>
          <a:p>
            <a:pPr>
              <a:spcBef>
                <a:spcPct val="0"/>
              </a:spcBef>
              <a:buFontTx/>
              <a:buNone/>
            </a:pPr>
            <a:endParaRPr lang="en-US" sz="2800" b="1"/>
          </a:p>
        </p:txBody>
      </p:sp>
      <p:sp>
        <p:nvSpPr>
          <p:cNvPr id="59" name="Text Box 19"/>
          <p:cNvSpPr txBox="1">
            <a:spLocks noChangeArrowheads="1"/>
          </p:cNvSpPr>
          <p:nvPr/>
        </p:nvSpPr>
        <p:spPr bwMode="auto">
          <a:xfrm>
            <a:off x="17463" y="4708009"/>
            <a:ext cx="2689220" cy="369332"/>
          </a:xfrm>
          <a:prstGeom prst="rect">
            <a:avLst/>
          </a:prstGeom>
          <a:noFill/>
          <a:ln w="9525">
            <a:noFill/>
            <a:miter lim="800000"/>
            <a:headEnd/>
            <a:tailEnd/>
          </a:ln>
        </p:spPr>
        <p:txBody>
          <a:bodyPr wrap="none" anchor="ctr">
            <a:prstTxWarp prst="textNoShape">
              <a:avLst/>
            </a:prstTxWarp>
            <a:spAutoFit/>
          </a:bodyPr>
          <a:lstStyle/>
          <a:p>
            <a:pPr eaLnBrk="0" hangingPunct="0">
              <a:spcBef>
                <a:spcPct val="0"/>
              </a:spcBef>
              <a:buFontTx/>
              <a:buNone/>
            </a:pPr>
            <a:r>
              <a:rPr lang="en-US" b="1" dirty="0">
                <a:solidFill>
                  <a:srgbClr val="C6D9F1"/>
                </a:solidFill>
              </a:rPr>
              <a:t>DB Schemas, XML Schema</a:t>
            </a:r>
          </a:p>
        </p:txBody>
      </p:sp>
      <p:sp>
        <p:nvSpPr>
          <p:cNvPr id="60" name="Text Box 20"/>
          <p:cNvSpPr txBox="1">
            <a:spLocks noChangeArrowheads="1"/>
          </p:cNvSpPr>
          <p:nvPr/>
        </p:nvSpPr>
        <p:spPr bwMode="auto">
          <a:xfrm>
            <a:off x="4567238" y="2726809"/>
            <a:ext cx="634722" cy="369332"/>
          </a:xfrm>
          <a:prstGeom prst="rect">
            <a:avLst/>
          </a:prstGeom>
          <a:noFill/>
          <a:ln w="9525">
            <a:noFill/>
            <a:miter lim="800000"/>
            <a:headEnd/>
            <a:tailEnd/>
          </a:ln>
        </p:spPr>
        <p:txBody>
          <a:bodyPr wrap="none" anchor="ctr">
            <a:prstTxWarp prst="textNoShape">
              <a:avLst/>
            </a:prstTxWarp>
            <a:spAutoFit/>
          </a:bodyPr>
          <a:lstStyle/>
          <a:p>
            <a:pPr eaLnBrk="0" hangingPunct="0">
              <a:spcBef>
                <a:spcPct val="0"/>
              </a:spcBef>
              <a:buFontTx/>
              <a:buNone/>
            </a:pPr>
            <a:r>
              <a:rPr lang="en-US" b="1" dirty="0">
                <a:solidFill>
                  <a:srgbClr val="C6D9F1"/>
                </a:solidFill>
              </a:rPr>
              <a:t>UML</a:t>
            </a:r>
          </a:p>
        </p:txBody>
      </p:sp>
      <p:sp>
        <p:nvSpPr>
          <p:cNvPr id="61" name="Text Box 22"/>
          <p:cNvSpPr txBox="1">
            <a:spLocks noChangeArrowheads="1"/>
          </p:cNvSpPr>
          <p:nvPr/>
        </p:nvSpPr>
        <p:spPr bwMode="auto">
          <a:xfrm>
            <a:off x="4735513" y="1690172"/>
            <a:ext cx="1742334" cy="369332"/>
          </a:xfrm>
          <a:prstGeom prst="rect">
            <a:avLst/>
          </a:prstGeom>
          <a:noFill/>
          <a:ln w="9525">
            <a:noFill/>
            <a:miter lim="800000"/>
            <a:headEnd/>
            <a:tailEnd/>
          </a:ln>
        </p:spPr>
        <p:txBody>
          <a:bodyPr wrap="none" anchor="ctr">
            <a:prstTxWarp prst="textNoShape">
              <a:avLst/>
            </a:prstTxWarp>
            <a:spAutoFit/>
          </a:bodyPr>
          <a:lstStyle/>
          <a:p>
            <a:pPr eaLnBrk="0" hangingPunct="0">
              <a:spcBef>
                <a:spcPct val="0"/>
              </a:spcBef>
              <a:buFontTx/>
              <a:buNone/>
            </a:pPr>
            <a:r>
              <a:rPr lang="en-US" b="1" dirty="0">
                <a:solidFill>
                  <a:srgbClr val="C6D9F1"/>
                </a:solidFill>
              </a:rPr>
              <a:t>First Order Logic</a:t>
            </a:r>
          </a:p>
        </p:txBody>
      </p:sp>
      <p:sp>
        <p:nvSpPr>
          <p:cNvPr id="62" name="Text Box 23"/>
          <p:cNvSpPr txBox="1">
            <a:spLocks noChangeArrowheads="1"/>
          </p:cNvSpPr>
          <p:nvPr/>
        </p:nvSpPr>
        <p:spPr bwMode="auto">
          <a:xfrm>
            <a:off x="-76200" y="5529947"/>
            <a:ext cx="1536700" cy="646331"/>
          </a:xfrm>
          <a:prstGeom prst="rect">
            <a:avLst/>
          </a:prstGeom>
          <a:noFill/>
          <a:ln w="9525">
            <a:noFill/>
            <a:miter lim="800000"/>
            <a:headEnd/>
            <a:tailEnd/>
          </a:ln>
        </p:spPr>
        <p:txBody>
          <a:bodyPr anchor="ctr">
            <a:prstTxWarp prst="textNoShape">
              <a:avLst/>
            </a:prstTxWarp>
            <a:spAutoFit/>
          </a:bodyPr>
          <a:lstStyle/>
          <a:p>
            <a:pPr eaLnBrk="0" hangingPunct="0">
              <a:spcBef>
                <a:spcPct val="0"/>
              </a:spcBef>
              <a:buFontTx/>
              <a:buNone/>
            </a:pPr>
            <a:r>
              <a:rPr lang="en-US" b="1" dirty="0">
                <a:solidFill>
                  <a:srgbClr val="C6D9F1"/>
                </a:solidFill>
              </a:rPr>
              <a:t>Relational</a:t>
            </a:r>
          </a:p>
          <a:p>
            <a:pPr eaLnBrk="0" hangingPunct="0">
              <a:spcBef>
                <a:spcPct val="0"/>
              </a:spcBef>
              <a:buFontTx/>
              <a:buNone/>
            </a:pPr>
            <a:r>
              <a:rPr lang="en-US" b="1" dirty="0">
                <a:solidFill>
                  <a:srgbClr val="C6D9F1"/>
                </a:solidFill>
              </a:rPr>
              <a:t>Model, XML</a:t>
            </a:r>
          </a:p>
        </p:txBody>
      </p:sp>
      <p:sp>
        <p:nvSpPr>
          <p:cNvPr id="63" name="Text Box 24"/>
          <p:cNvSpPr txBox="1">
            <a:spLocks noChangeArrowheads="1"/>
          </p:cNvSpPr>
          <p:nvPr/>
        </p:nvSpPr>
        <p:spPr bwMode="auto">
          <a:xfrm>
            <a:off x="2751138" y="4341297"/>
            <a:ext cx="428322" cy="369332"/>
          </a:xfrm>
          <a:prstGeom prst="rect">
            <a:avLst/>
          </a:prstGeom>
          <a:noFill/>
          <a:ln w="9525">
            <a:noFill/>
            <a:miter lim="800000"/>
            <a:headEnd/>
            <a:tailEnd/>
          </a:ln>
        </p:spPr>
        <p:txBody>
          <a:bodyPr wrap="none" anchor="ctr">
            <a:prstTxWarp prst="textNoShape">
              <a:avLst/>
            </a:prstTxWarp>
            <a:spAutoFit/>
          </a:bodyPr>
          <a:lstStyle/>
          <a:p>
            <a:pPr eaLnBrk="0" hangingPunct="0">
              <a:spcBef>
                <a:spcPct val="0"/>
              </a:spcBef>
              <a:buFontTx/>
              <a:buNone/>
            </a:pPr>
            <a:r>
              <a:rPr lang="en-US" b="1" dirty="0">
                <a:solidFill>
                  <a:srgbClr val="C6D9F1"/>
                </a:solidFill>
              </a:rPr>
              <a:t>ER</a:t>
            </a:r>
          </a:p>
        </p:txBody>
      </p:sp>
      <p:sp>
        <p:nvSpPr>
          <p:cNvPr id="64" name="Text Box 25"/>
          <p:cNvSpPr txBox="1">
            <a:spLocks noChangeArrowheads="1"/>
          </p:cNvSpPr>
          <p:nvPr/>
        </p:nvSpPr>
        <p:spPr bwMode="auto">
          <a:xfrm>
            <a:off x="2549525" y="3752334"/>
            <a:ext cx="1379291" cy="369332"/>
          </a:xfrm>
          <a:prstGeom prst="rect">
            <a:avLst/>
          </a:prstGeom>
          <a:noFill/>
          <a:ln w="9525">
            <a:noFill/>
            <a:miter lim="800000"/>
            <a:headEnd/>
            <a:tailEnd/>
          </a:ln>
        </p:spPr>
        <p:txBody>
          <a:bodyPr wrap="none" anchor="ctr">
            <a:prstTxWarp prst="textNoShape">
              <a:avLst/>
            </a:prstTxWarp>
            <a:spAutoFit/>
          </a:bodyPr>
          <a:lstStyle/>
          <a:p>
            <a:pPr eaLnBrk="0" hangingPunct="0">
              <a:spcBef>
                <a:spcPct val="0"/>
              </a:spcBef>
              <a:buFontTx/>
              <a:buNone/>
            </a:pPr>
            <a:r>
              <a:rPr lang="en-US" b="1" dirty="0">
                <a:solidFill>
                  <a:srgbClr val="C6D9F1"/>
                </a:solidFill>
              </a:rPr>
              <a:t>Extended ER</a:t>
            </a:r>
          </a:p>
        </p:txBody>
      </p:sp>
      <p:sp>
        <p:nvSpPr>
          <p:cNvPr id="65" name="Line 26"/>
          <p:cNvSpPr>
            <a:spLocks noChangeShapeType="1"/>
          </p:cNvSpPr>
          <p:nvPr/>
        </p:nvSpPr>
        <p:spPr bwMode="auto">
          <a:xfrm flipH="1">
            <a:off x="869950" y="1751013"/>
            <a:ext cx="6007100" cy="4711700"/>
          </a:xfrm>
          <a:prstGeom prst="line">
            <a:avLst/>
          </a:prstGeom>
          <a:noFill/>
          <a:ln w="38100">
            <a:solidFill>
              <a:srgbClr val="FF0000"/>
            </a:solidFill>
            <a:round/>
            <a:headEnd type="triangle" w="med" len="med"/>
            <a:tailEnd/>
          </a:ln>
        </p:spPr>
        <p:txBody>
          <a:bodyPr wrap="none" anchor="ctr">
            <a:prstTxWarp prst="textNoShape">
              <a:avLst/>
            </a:prstTxWarp>
          </a:bodyPr>
          <a:lstStyle/>
          <a:p>
            <a:endParaRPr lang="en-US"/>
          </a:p>
        </p:txBody>
      </p:sp>
      <p:sp>
        <p:nvSpPr>
          <p:cNvPr id="66" name="Text Box 27"/>
          <p:cNvSpPr txBox="1">
            <a:spLocks noChangeArrowheads="1"/>
          </p:cNvSpPr>
          <p:nvPr/>
        </p:nvSpPr>
        <p:spPr bwMode="auto">
          <a:xfrm>
            <a:off x="4019550" y="2223572"/>
            <a:ext cx="1817400" cy="369332"/>
          </a:xfrm>
          <a:prstGeom prst="rect">
            <a:avLst/>
          </a:prstGeom>
          <a:noFill/>
          <a:ln w="9525">
            <a:noFill/>
            <a:miter lim="800000"/>
            <a:headEnd/>
            <a:tailEnd/>
          </a:ln>
        </p:spPr>
        <p:txBody>
          <a:bodyPr wrap="none" anchor="ctr">
            <a:prstTxWarp prst="textNoShape">
              <a:avLst/>
            </a:prstTxWarp>
            <a:spAutoFit/>
          </a:bodyPr>
          <a:lstStyle/>
          <a:p>
            <a:pPr eaLnBrk="0" hangingPunct="0">
              <a:spcBef>
                <a:spcPct val="0"/>
              </a:spcBef>
              <a:buFontTx/>
              <a:buNone/>
            </a:pPr>
            <a:r>
              <a:rPr lang="en-US" b="1" dirty="0">
                <a:solidFill>
                  <a:srgbClr val="C6D9F1"/>
                </a:solidFill>
              </a:rPr>
              <a:t>Description Logic</a:t>
            </a:r>
          </a:p>
        </p:txBody>
      </p:sp>
      <p:sp>
        <p:nvSpPr>
          <p:cNvPr id="67" name="Text Box 28"/>
          <p:cNvSpPr txBox="1">
            <a:spLocks noChangeArrowheads="1"/>
          </p:cNvSpPr>
          <p:nvPr/>
        </p:nvSpPr>
        <p:spPr bwMode="auto">
          <a:xfrm>
            <a:off x="3778250" y="2466459"/>
            <a:ext cx="1769385" cy="369332"/>
          </a:xfrm>
          <a:prstGeom prst="rect">
            <a:avLst/>
          </a:prstGeom>
          <a:noFill/>
          <a:ln w="9525">
            <a:noFill/>
            <a:miter lim="800000"/>
            <a:headEnd/>
            <a:tailEnd/>
          </a:ln>
        </p:spPr>
        <p:txBody>
          <a:bodyPr wrap="none" anchor="ctr">
            <a:prstTxWarp prst="textNoShape">
              <a:avLst/>
            </a:prstTxWarp>
            <a:spAutoFit/>
          </a:bodyPr>
          <a:lstStyle/>
          <a:p>
            <a:pPr eaLnBrk="0" hangingPunct="0">
              <a:spcBef>
                <a:spcPct val="0"/>
              </a:spcBef>
              <a:buFontTx/>
              <a:buNone/>
            </a:pPr>
            <a:r>
              <a:rPr lang="en-US" b="1" dirty="0">
                <a:solidFill>
                  <a:srgbClr val="C6D9F1"/>
                </a:solidFill>
              </a:rPr>
              <a:t>DAML+OIL, OWL</a:t>
            </a:r>
          </a:p>
        </p:txBody>
      </p:sp>
      <p:sp>
        <p:nvSpPr>
          <p:cNvPr id="68" name="Text Box 29"/>
          <p:cNvSpPr txBox="1">
            <a:spLocks noChangeArrowheads="1"/>
          </p:cNvSpPr>
          <p:nvPr/>
        </p:nvSpPr>
        <p:spPr bwMode="auto">
          <a:xfrm>
            <a:off x="3705225" y="3301484"/>
            <a:ext cx="768171" cy="369332"/>
          </a:xfrm>
          <a:prstGeom prst="rect">
            <a:avLst/>
          </a:prstGeom>
          <a:noFill/>
          <a:ln w="9525">
            <a:noFill/>
            <a:miter lim="800000"/>
            <a:headEnd/>
            <a:tailEnd/>
          </a:ln>
        </p:spPr>
        <p:txBody>
          <a:bodyPr wrap="none" anchor="ctr">
            <a:prstTxWarp prst="textNoShape">
              <a:avLst/>
            </a:prstTxWarp>
            <a:spAutoFit/>
          </a:bodyPr>
          <a:lstStyle/>
          <a:p>
            <a:pPr eaLnBrk="0" hangingPunct="0">
              <a:spcBef>
                <a:spcPct val="0"/>
              </a:spcBef>
              <a:buFontTx/>
              <a:buNone/>
            </a:pPr>
            <a:r>
              <a:rPr lang="en-US" b="1" dirty="0">
                <a:solidFill>
                  <a:srgbClr val="C6D9F1"/>
                </a:solidFill>
              </a:rPr>
              <a:t>RDF/S</a:t>
            </a:r>
          </a:p>
        </p:txBody>
      </p:sp>
      <p:sp>
        <p:nvSpPr>
          <p:cNvPr id="69" name="Text Box 30"/>
          <p:cNvSpPr txBox="1">
            <a:spLocks noChangeArrowheads="1"/>
          </p:cNvSpPr>
          <p:nvPr/>
        </p:nvSpPr>
        <p:spPr bwMode="auto">
          <a:xfrm>
            <a:off x="3573463" y="3533259"/>
            <a:ext cx="627846" cy="369332"/>
          </a:xfrm>
          <a:prstGeom prst="rect">
            <a:avLst/>
          </a:prstGeom>
          <a:noFill/>
          <a:ln w="9525">
            <a:noFill/>
            <a:miter lim="800000"/>
            <a:headEnd/>
            <a:tailEnd/>
          </a:ln>
        </p:spPr>
        <p:txBody>
          <a:bodyPr wrap="none" anchor="ctr">
            <a:prstTxWarp prst="textNoShape">
              <a:avLst/>
            </a:prstTxWarp>
            <a:spAutoFit/>
          </a:bodyPr>
          <a:lstStyle/>
          <a:p>
            <a:pPr eaLnBrk="0" hangingPunct="0">
              <a:spcBef>
                <a:spcPct val="0"/>
              </a:spcBef>
              <a:buFontTx/>
              <a:buNone/>
            </a:pPr>
            <a:r>
              <a:rPr lang="en-US" b="1" dirty="0">
                <a:solidFill>
                  <a:srgbClr val="C6D9F1"/>
                </a:solidFill>
              </a:rPr>
              <a:t>XTM</a:t>
            </a:r>
          </a:p>
        </p:txBody>
      </p:sp>
      <p:sp>
        <p:nvSpPr>
          <p:cNvPr id="70" name="Line 50"/>
          <p:cNvSpPr>
            <a:spLocks noChangeShapeType="1"/>
          </p:cNvSpPr>
          <p:nvPr/>
        </p:nvSpPr>
        <p:spPr bwMode="auto">
          <a:xfrm flipV="1">
            <a:off x="139700" y="6135688"/>
            <a:ext cx="7680325" cy="0"/>
          </a:xfrm>
          <a:prstGeom prst="line">
            <a:avLst/>
          </a:prstGeom>
          <a:noFill/>
          <a:ln w="9525">
            <a:solidFill>
              <a:schemeClr val="accent2"/>
            </a:solidFill>
            <a:round/>
            <a:headEnd/>
            <a:tailEnd/>
          </a:ln>
        </p:spPr>
        <p:txBody>
          <a:bodyPr anchor="ctr">
            <a:prstTxWarp prst="textNoShape">
              <a:avLst/>
            </a:prstTxWarp>
            <a:spAutoFit/>
          </a:bodyPr>
          <a:lstStyle/>
          <a:p>
            <a:endParaRPr lang="en-US"/>
          </a:p>
        </p:txBody>
      </p:sp>
      <p:sp>
        <p:nvSpPr>
          <p:cNvPr id="71" name="Text Box 51"/>
          <p:cNvSpPr txBox="1">
            <a:spLocks noChangeArrowheads="1"/>
          </p:cNvSpPr>
          <p:nvPr/>
        </p:nvSpPr>
        <p:spPr bwMode="auto">
          <a:xfrm>
            <a:off x="5300663" y="5805488"/>
            <a:ext cx="2595582" cy="369332"/>
          </a:xfrm>
          <a:prstGeom prst="rect">
            <a:avLst/>
          </a:prstGeom>
          <a:noFill/>
          <a:ln w="9525">
            <a:noFill/>
            <a:miter lim="800000"/>
            <a:headEnd/>
            <a:tailEnd/>
          </a:ln>
        </p:spPr>
        <p:txBody>
          <a:bodyPr wrap="none">
            <a:prstTxWarp prst="textNoShape">
              <a:avLst/>
            </a:prstTxWarp>
            <a:spAutoFit/>
          </a:bodyPr>
          <a:lstStyle/>
          <a:p>
            <a:pPr>
              <a:spcBef>
                <a:spcPct val="0"/>
              </a:spcBef>
              <a:buFontTx/>
              <a:buNone/>
            </a:pPr>
            <a:r>
              <a:rPr lang="en-US" b="1" dirty="0">
                <a:solidFill>
                  <a:srgbClr val="FFFF00"/>
                </a:solidFill>
              </a:rPr>
              <a:t>Syntactic Interoperability</a:t>
            </a:r>
          </a:p>
        </p:txBody>
      </p:sp>
      <p:sp>
        <p:nvSpPr>
          <p:cNvPr id="72" name="Line 52"/>
          <p:cNvSpPr>
            <a:spLocks noChangeShapeType="1"/>
          </p:cNvSpPr>
          <p:nvPr/>
        </p:nvSpPr>
        <p:spPr bwMode="auto">
          <a:xfrm flipV="1">
            <a:off x="796925" y="5002213"/>
            <a:ext cx="7680325" cy="0"/>
          </a:xfrm>
          <a:prstGeom prst="line">
            <a:avLst/>
          </a:prstGeom>
          <a:noFill/>
          <a:ln w="9525">
            <a:solidFill>
              <a:srgbClr val="333399"/>
            </a:solidFill>
            <a:round/>
            <a:headEnd/>
            <a:tailEnd/>
          </a:ln>
        </p:spPr>
        <p:txBody>
          <a:bodyPr anchor="ctr">
            <a:prstTxWarp prst="textNoShape">
              <a:avLst/>
            </a:prstTxWarp>
            <a:spAutoFit/>
          </a:bodyPr>
          <a:lstStyle/>
          <a:p>
            <a:endParaRPr lang="en-US"/>
          </a:p>
        </p:txBody>
      </p:sp>
      <p:sp>
        <p:nvSpPr>
          <p:cNvPr id="73" name="Text Box 53"/>
          <p:cNvSpPr txBox="1">
            <a:spLocks noChangeArrowheads="1"/>
          </p:cNvSpPr>
          <p:nvPr/>
        </p:nvSpPr>
        <p:spPr bwMode="auto">
          <a:xfrm>
            <a:off x="5892800" y="4676775"/>
            <a:ext cx="2685351" cy="369332"/>
          </a:xfrm>
          <a:prstGeom prst="rect">
            <a:avLst/>
          </a:prstGeom>
          <a:noFill/>
          <a:ln w="9525">
            <a:noFill/>
            <a:miter lim="800000"/>
            <a:headEnd/>
            <a:tailEnd/>
          </a:ln>
        </p:spPr>
        <p:txBody>
          <a:bodyPr wrap="none">
            <a:prstTxWarp prst="textNoShape">
              <a:avLst/>
            </a:prstTxWarp>
            <a:spAutoFit/>
          </a:bodyPr>
          <a:lstStyle/>
          <a:p>
            <a:pPr>
              <a:spcBef>
                <a:spcPct val="0"/>
              </a:spcBef>
              <a:buFontTx/>
              <a:buNone/>
            </a:pPr>
            <a:r>
              <a:rPr lang="en-US" b="1">
                <a:solidFill>
                  <a:srgbClr val="FFFF00"/>
                </a:solidFill>
              </a:rPr>
              <a:t>Structural Interoperability</a:t>
            </a:r>
          </a:p>
        </p:txBody>
      </p:sp>
      <p:sp>
        <p:nvSpPr>
          <p:cNvPr id="74" name="Line 54"/>
          <p:cNvSpPr>
            <a:spLocks noChangeShapeType="1"/>
          </p:cNvSpPr>
          <p:nvPr/>
        </p:nvSpPr>
        <p:spPr bwMode="auto">
          <a:xfrm flipV="1">
            <a:off x="1368425" y="3621088"/>
            <a:ext cx="7680325" cy="0"/>
          </a:xfrm>
          <a:prstGeom prst="line">
            <a:avLst/>
          </a:prstGeom>
          <a:noFill/>
          <a:ln w="9525">
            <a:solidFill>
              <a:srgbClr val="333399"/>
            </a:solidFill>
            <a:round/>
            <a:headEnd/>
            <a:tailEnd/>
          </a:ln>
        </p:spPr>
        <p:txBody>
          <a:bodyPr anchor="ctr">
            <a:prstTxWarp prst="textNoShape">
              <a:avLst/>
            </a:prstTxWarp>
            <a:spAutoFit/>
          </a:bodyPr>
          <a:lstStyle/>
          <a:p>
            <a:endParaRPr lang="en-US"/>
          </a:p>
        </p:txBody>
      </p:sp>
      <p:sp>
        <p:nvSpPr>
          <p:cNvPr id="75" name="Text Box 55"/>
          <p:cNvSpPr txBox="1">
            <a:spLocks noChangeArrowheads="1"/>
          </p:cNvSpPr>
          <p:nvPr/>
        </p:nvSpPr>
        <p:spPr bwMode="auto">
          <a:xfrm>
            <a:off x="6559550" y="3294063"/>
            <a:ext cx="2621230" cy="369332"/>
          </a:xfrm>
          <a:prstGeom prst="rect">
            <a:avLst/>
          </a:prstGeom>
          <a:noFill/>
          <a:ln w="9525">
            <a:noFill/>
            <a:miter lim="800000"/>
            <a:headEnd/>
            <a:tailEnd/>
          </a:ln>
        </p:spPr>
        <p:txBody>
          <a:bodyPr wrap="none">
            <a:prstTxWarp prst="textNoShape">
              <a:avLst/>
            </a:prstTxWarp>
            <a:spAutoFit/>
          </a:bodyPr>
          <a:lstStyle/>
          <a:p>
            <a:pPr>
              <a:spcBef>
                <a:spcPct val="0"/>
              </a:spcBef>
              <a:buFontTx/>
              <a:buNone/>
            </a:pPr>
            <a:r>
              <a:rPr lang="en-US" b="1">
                <a:solidFill>
                  <a:srgbClr val="FFFF00"/>
                </a:solidFill>
              </a:rPr>
              <a:t>Semantic Interoperability</a:t>
            </a:r>
          </a:p>
        </p:txBody>
      </p:sp>
      <p:sp>
        <p:nvSpPr>
          <p:cNvPr id="76" name="Text Box 63"/>
          <p:cNvSpPr txBox="1">
            <a:spLocks noChangeArrowheads="1"/>
          </p:cNvSpPr>
          <p:nvPr/>
        </p:nvSpPr>
        <p:spPr bwMode="auto">
          <a:xfrm rot="-2321758">
            <a:off x="147837" y="2348951"/>
            <a:ext cx="4529138" cy="523220"/>
          </a:xfrm>
          <a:prstGeom prst="rect">
            <a:avLst/>
          </a:prstGeom>
          <a:noFill/>
          <a:ln w="9525">
            <a:noFill/>
            <a:miter lim="800000"/>
            <a:headEnd/>
            <a:tailEnd/>
          </a:ln>
        </p:spPr>
        <p:txBody>
          <a:bodyPr>
            <a:prstTxWarp prst="textNoShape">
              <a:avLst/>
            </a:prstTxWarp>
            <a:spAutoFit/>
          </a:bodyPr>
          <a:lstStyle/>
          <a:p>
            <a:pPr algn="l">
              <a:spcBef>
                <a:spcPct val="50000"/>
              </a:spcBef>
              <a:buFontTx/>
              <a:buNone/>
            </a:pPr>
            <a:r>
              <a:rPr lang="en-US" sz="2800" b="1" dirty="0"/>
              <a:t>From less to more expressive</a:t>
            </a:r>
          </a:p>
        </p:txBody>
      </p:sp>
      <p:sp>
        <p:nvSpPr>
          <p:cNvPr id="77" name="Text Box 38"/>
          <p:cNvSpPr txBox="1">
            <a:spLocks noChangeArrowheads="1"/>
          </p:cNvSpPr>
          <p:nvPr/>
        </p:nvSpPr>
        <p:spPr bwMode="auto">
          <a:xfrm>
            <a:off x="7519260" y="6537788"/>
            <a:ext cx="1624740" cy="338554"/>
          </a:xfrm>
          <a:prstGeom prst="rect">
            <a:avLst/>
          </a:prstGeom>
          <a:noFill/>
          <a:ln w="9525">
            <a:noFill/>
            <a:miter lim="800000"/>
            <a:headEnd/>
            <a:tailEnd/>
          </a:ln>
        </p:spPr>
        <p:txBody>
          <a:bodyPr wrap="none" anchor="ctr">
            <a:prstTxWarp prst="textNoShape">
              <a:avLst/>
            </a:prstTxWarp>
            <a:spAutoFit/>
          </a:bodyPr>
          <a:lstStyle/>
          <a:p>
            <a:r>
              <a:rPr lang="en-US" sz="1600" dirty="0" smtClean="0">
                <a:solidFill>
                  <a:srgbClr val="FFFFFF"/>
                </a:solidFill>
                <a:latin typeface="Calibri Light" panose="020F0302020204030204" pitchFamily="34" charset="0"/>
              </a:rPr>
              <a:t>Leo </a:t>
            </a:r>
            <a:r>
              <a:rPr lang="en-US" sz="1600" dirty="0" err="1">
                <a:solidFill>
                  <a:srgbClr val="FFFFFF"/>
                </a:solidFill>
                <a:latin typeface="Calibri Light" panose="020F0302020204030204" pitchFamily="34" charset="0"/>
              </a:rPr>
              <a:t>Obrst</a:t>
            </a:r>
            <a:r>
              <a:rPr lang="en-US" sz="1600" dirty="0">
                <a:solidFill>
                  <a:srgbClr val="FFFFFF"/>
                </a:solidFill>
                <a:latin typeface="Calibri Light" panose="020F0302020204030204" pitchFamily="34" charset="0"/>
              </a:rPr>
              <a:t>, MITRE</a:t>
            </a:r>
          </a:p>
        </p:txBody>
      </p:sp>
    </p:spTree>
    <p:extLst>
      <p:ext uri="{BB962C8B-B14F-4D97-AF65-F5344CB8AC3E}">
        <p14:creationId xmlns:p14="http://schemas.microsoft.com/office/powerpoint/2010/main" val="2482318034"/>
      </p:ext>
    </p:ext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Oval 2"/>
          <p:cNvSpPr>
            <a:spLocks noChangeArrowheads="1"/>
          </p:cNvSpPr>
          <p:nvPr/>
        </p:nvSpPr>
        <p:spPr bwMode="auto">
          <a:xfrm>
            <a:off x="2667000" y="1676400"/>
            <a:ext cx="6477000" cy="3429000"/>
          </a:xfrm>
          <a:prstGeom prst="ellipse">
            <a:avLst/>
          </a:prstGeom>
          <a:solidFill>
            <a:srgbClr val="FFA9A9"/>
          </a:solidFill>
          <a:ln w="9525">
            <a:noFill/>
            <a:round/>
            <a:headEnd/>
            <a:tailEnd/>
          </a:ln>
        </p:spPr>
        <p:txBody>
          <a:bodyPr wrap="none" anchor="ctr">
            <a:prstTxWarp prst="textNoShape">
              <a:avLst/>
            </a:prstTxWarp>
          </a:bodyPr>
          <a:lstStyle/>
          <a:p>
            <a:endParaRPr lang="en-US"/>
          </a:p>
        </p:txBody>
      </p:sp>
      <p:sp>
        <p:nvSpPr>
          <p:cNvPr id="70659" name="Rectangle 3"/>
          <p:cNvSpPr>
            <a:spLocks noGrp="1" noChangeArrowheads="1"/>
          </p:cNvSpPr>
          <p:nvPr>
            <p:ph type="title"/>
          </p:nvPr>
        </p:nvSpPr>
        <p:spPr>
          <a:xfrm>
            <a:off x="0" y="0"/>
            <a:ext cx="9144000" cy="968375"/>
          </a:xfrm>
        </p:spPr>
        <p:style>
          <a:lnRef idx="0">
            <a:schemeClr val="accent1"/>
          </a:lnRef>
          <a:fillRef idx="3">
            <a:schemeClr val="accent1"/>
          </a:fillRef>
          <a:effectRef idx="3">
            <a:schemeClr val="accent1"/>
          </a:effectRef>
          <a:fontRef idx="minor">
            <a:schemeClr val="lt1"/>
          </a:fontRef>
        </p:style>
        <p:txBody>
          <a:bodyPr>
            <a:normAutofit/>
          </a:bodyPr>
          <a:lstStyle/>
          <a:p>
            <a:pPr algn="l"/>
            <a:r>
              <a:rPr lang="en-US" sz="3200" dirty="0" smtClean="0">
                <a:latin typeface="Calibri Light" panose="020F0302020204030204" pitchFamily="34" charset="0"/>
              </a:rPr>
              <a:t>Ontologies – A </a:t>
            </a:r>
            <a:r>
              <a:rPr lang="en-US" sz="3200" dirty="0">
                <a:latin typeface="Calibri Light" panose="020F0302020204030204" pitchFamily="34" charset="0"/>
              </a:rPr>
              <a:t>Broader </a:t>
            </a:r>
            <a:r>
              <a:rPr lang="en-US" sz="3200" dirty="0" smtClean="0">
                <a:latin typeface="Calibri Light" panose="020F0302020204030204" pitchFamily="34" charset="0"/>
              </a:rPr>
              <a:t>Perspective – Ram </a:t>
            </a:r>
            <a:r>
              <a:rPr lang="en-US" sz="3200" dirty="0" err="1" smtClean="0">
                <a:latin typeface="Calibri Light" panose="020F0302020204030204" pitchFamily="34" charset="0"/>
              </a:rPr>
              <a:t>Sriram</a:t>
            </a:r>
            <a:r>
              <a:rPr lang="en-US" sz="3200" dirty="0" smtClean="0">
                <a:latin typeface="Calibri Light" panose="020F0302020204030204" pitchFamily="34" charset="0"/>
              </a:rPr>
              <a:t>, NIST</a:t>
            </a:r>
            <a:endParaRPr lang="en-US" sz="3200" dirty="0">
              <a:latin typeface="Calibri Light" panose="020F0302020204030204" pitchFamily="34" charset="0"/>
            </a:endParaRPr>
          </a:p>
        </p:txBody>
      </p:sp>
      <p:sp>
        <p:nvSpPr>
          <p:cNvPr id="70660" name="Line 4"/>
          <p:cNvSpPr>
            <a:spLocks noChangeShapeType="1"/>
          </p:cNvSpPr>
          <p:nvPr/>
        </p:nvSpPr>
        <p:spPr bwMode="auto">
          <a:xfrm>
            <a:off x="0" y="3429000"/>
            <a:ext cx="1905000" cy="0"/>
          </a:xfrm>
          <a:prstGeom prst="line">
            <a:avLst/>
          </a:prstGeom>
          <a:noFill/>
          <a:ln w="38100">
            <a:solidFill>
              <a:schemeClr val="tx1"/>
            </a:solidFill>
            <a:round/>
            <a:headEnd type="oval" w="med" len="med"/>
            <a:tailEnd type="oval" w="med" len="med"/>
          </a:ln>
        </p:spPr>
        <p:txBody>
          <a:bodyPr wrap="none" anchor="ctr">
            <a:prstTxWarp prst="textNoShape">
              <a:avLst/>
            </a:prstTxWarp>
          </a:bodyPr>
          <a:lstStyle/>
          <a:p>
            <a:endParaRPr lang="en-US"/>
          </a:p>
        </p:txBody>
      </p:sp>
      <p:sp>
        <p:nvSpPr>
          <p:cNvPr id="70661" name="Line 5"/>
          <p:cNvSpPr>
            <a:spLocks noChangeShapeType="1"/>
          </p:cNvSpPr>
          <p:nvPr/>
        </p:nvSpPr>
        <p:spPr bwMode="auto">
          <a:xfrm>
            <a:off x="4191000" y="3429000"/>
            <a:ext cx="1714500" cy="0"/>
          </a:xfrm>
          <a:prstGeom prst="line">
            <a:avLst/>
          </a:prstGeom>
          <a:noFill/>
          <a:ln w="38100">
            <a:solidFill>
              <a:schemeClr val="tx1"/>
            </a:solidFill>
            <a:round/>
            <a:headEnd type="oval" w="med" len="med"/>
            <a:tailEnd/>
          </a:ln>
        </p:spPr>
        <p:txBody>
          <a:bodyPr wrap="none" anchor="ctr">
            <a:prstTxWarp prst="textNoShape">
              <a:avLst/>
            </a:prstTxWarp>
          </a:bodyPr>
          <a:lstStyle/>
          <a:p>
            <a:endParaRPr lang="en-US"/>
          </a:p>
        </p:txBody>
      </p:sp>
      <p:sp>
        <p:nvSpPr>
          <p:cNvPr id="70662" name="Line 6"/>
          <p:cNvSpPr>
            <a:spLocks noChangeShapeType="1"/>
          </p:cNvSpPr>
          <p:nvPr/>
        </p:nvSpPr>
        <p:spPr bwMode="auto">
          <a:xfrm>
            <a:off x="7124700" y="3429000"/>
            <a:ext cx="685800" cy="0"/>
          </a:xfrm>
          <a:prstGeom prst="line">
            <a:avLst/>
          </a:prstGeom>
          <a:noFill/>
          <a:ln w="38100">
            <a:solidFill>
              <a:schemeClr val="tx1"/>
            </a:solidFill>
            <a:round/>
            <a:headEnd/>
            <a:tailEnd type="oval" w="med" len="med"/>
          </a:ln>
        </p:spPr>
        <p:txBody>
          <a:bodyPr wrap="none" anchor="ctr">
            <a:prstTxWarp prst="textNoShape">
              <a:avLst/>
            </a:prstTxWarp>
          </a:bodyPr>
          <a:lstStyle/>
          <a:p>
            <a:endParaRPr lang="en-US"/>
          </a:p>
        </p:txBody>
      </p:sp>
      <p:sp>
        <p:nvSpPr>
          <p:cNvPr id="70663" name="Line 7"/>
          <p:cNvSpPr>
            <a:spLocks noChangeShapeType="1"/>
          </p:cNvSpPr>
          <p:nvPr/>
        </p:nvSpPr>
        <p:spPr bwMode="auto">
          <a:xfrm>
            <a:off x="7810500" y="3429000"/>
            <a:ext cx="914400" cy="0"/>
          </a:xfrm>
          <a:prstGeom prst="line">
            <a:avLst/>
          </a:prstGeom>
          <a:noFill/>
          <a:ln w="38100">
            <a:solidFill>
              <a:schemeClr val="tx1"/>
            </a:solidFill>
            <a:round/>
            <a:headEnd type="oval" w="med" len="med"/>
            <a:tailEnd type="oval" w="med" len="med"/>
          </a:ln>
        </p:spPr>
        <p:txBody>
          <a:bodyPr wrap="none" anchor="ctr">
            <a:prstTxWarp prst="textNoShape">
              <a:avLst/>
            </a:prstTxWarp>
          </a:bodyPr>
          <a:lstStyle/>
          <a:p>
            <a:endParaRPr lang="en-US"/>
          </a:p>
        </p:txBody>
      </p:sp>
      <p:sp>
        <p:nvSpPr>
          <p:cNvPr id="70664" name="Text Box 8"/>
          <p:cNvSpPr txBox="1">
            <a:spLocks noChangeArrowheads="1"/>
          </p:cNvSpPr>
          <p:nvPr/>
        </p:nvSpPr>
        <p:spPr bwMode="auto">
          <a:xfrm>
            <a:off x="0" y="3048000"/>
            <a:ext cx="914400" cy="336550"/>
          </a:xfrm>
          <a:prstGeom prst="rect">
            <a:avLst/>
          </a:prstGeom>
          <a:noFill/>
          <a:ln w="9525">
            <a:noFill/>
            <a:miter lim="800000"/>
            <a:headEnd/>
            <a:tailEnd/>
          </a:ln>
        </p:spPr>
        <p:txBody>
          <a:bodyPr>
            <a:prstTxWarp prst="textNoShape">
              <a:avLst/>
            </a:prstTxWarp>
            <a:spAutoFit/>
          </a:bodyPr>
          <a:lstStyle/>
          <a:p>
            <a:r>
              <a:rPr lang="en-US" sz="1600" b="1" i="0" dirty="0">
                <a:latin typeface="Times New Roman" charset="0"/>
              </a:rPr>
              <a:t>Catalog</a:t>
            </a:r>
          </a:p>
        </p:txBody>
      </p:sp>
      <p:sp>
        <p:nvSpPr>
          <p:cNvPr id="70665" name="Text Box 9"/>
          <p:cNvSpPr txBox="1">
            <a:spLocks noChangeArrowheads="1"/>
          </p:cNvSpPr>
          <p:nvPr/>
        </p:nvSpPr>
        <p:spPr bwMode="auto">
          <a:xfrm>
            <a:off x="7889875" y="3657600"/>
            <a:ext cx="1174750" cy="915988"/>
          </a:xfrm>
          <a:prstGeom prst="rect">
            <a:avLst/>
          </a:prstGeom>
          <a:noFill/>
          <a:ln w="9525">
            <a:noFill/>
            <a:miter lim="800000"/>
            <a:headEnd/>
            <a:tailEnd/>
          </a:ln>
        </p:spPr>
        <p:txBody>
          <a:bodyPr wrap="none">
            <a:prstTxWarp prst="textNoShape">
              <a:avLst/>
            </a:prstTxWarp>
            <a:spAutoFit/>
          </a:bodyPr>
          <a:lstStyle/>
          <a:p>
            <a:pPr algn="r"/>
            <a:r>
              <a:rPr lang="en-US" sz="1800" i="0">
                <a:latin typeface="Times New Roman" charset="0"/>
              </a:rPr>
              <a:t>General</a:t>
            </a:r>
          </a:p>
          <a:p>
            <a:pPr algn="r"/>
            <a:r>
              <a:rPr lang="en-US" sz="1800" i="0">
                <a:latin typeface="Times New Roman" charset="0"/>
              </a:rPr>
              <a:t>Logical</a:t>
            </a:r>
          </a:p>
          <a:p>
            <a:pPr algn="r"/>
            <a:r>
              <a:rPr lang="en-US" sz="1800" i="0">
                <a:latin typeface="Times New Roman" charset="0"/>
              </a:rPr>
              <a:t>constraints</a:t>
            </a:r>
          </a:p>
        </p:txBody>
      </p:sp>
      <p:sp>
        <p:nvSpPr>
          <p:cNvPr id="70666" name="Text Box 10"/>
          <p:cNvSpPr txBox="1">
            <a:spLocks noChangeArrowheads="1"/>
          </p:cNvSpPr>
          <p:nvPr/>
        </p:nvSpPr>
        <p:spPr bwMode="auto">
          <a:xfrm>
            <a:off x="-45315" y="3376613"/>
            <a:ext cx="966931" cy="646331"/>
          </a:xfrm>
          <a:prstGeom prst="rect">
            <a:avLst/>
          </a:prstGeom>
          <a:noFill/>
          <a:ln w="9525">
            <a:noFill/>
            <a:miter lim="800000"/>
            <a:headEnd/>
            <a:tailEnd/>
          </a:ln>
        </p:spPr>
        <p:txBody>
          <a:bodyPr wrap="none">
            <a:prstTxWarp prst="textNoShape">
              <a:avLst/>
            </a:prstTxWarp>
            <a:spAutoFit/>
          </a:bodyPr>
          <a:lstStyle/>
          <a:p>
            <a:pPr algn="ctr"/>
            <a:r>
              <a:rPr lang="en-US" sz="1800" i="0" dirty="0">
                <a:solidFill>
                  <a:srgbClr val="FFFFFF"/>
                </a:solidFill>
                <a:latin typeface="Times New Roman" charset="0"/>
              </a:rPr>
              <a:t>Terms/</a:t>
            </a:r>
          </a:p>
          <a:p>
            <a:pPr algn="ctr"/>
            <a:r>
              <a:rPr lang="en-US" sz="1800" i="0" dirty="0">
                <a:solidFill>
                  <a:srgbClr val="FFFFFF"/>
                </a:solidFill>
                <a:latin typeface="Times New Roman" charset="0"/>
              </a:rPr>
              <a:t>glossary</a:t>
            </a:r>
          </a:p>
        </p:txBody>
      </p:sp>
      <p:sp>
        <p:nvSpPr>
          <p:cNvPr id="70667" name="Text Box 11"/>
          <p:cNvSpPr txBox="1">
            <a:spLocks noChangeArrowheads="1"/>
          </p:cNvSpPr>
          <p:nvPr/>
        </p:nvSpPr>
        <p:spPr bwMode="auto">
          <a:xfrm>
            <a:off x="1143000" y="2057400"/>
            <a:ext cx="1447800" cy="1190625"/>
          </a:xfrm>
          <a:prstGeom prst="rect">
            <a:avLst/>
          </a:prstGeom>
          <a:noFill/>
          <a:ln w="9525">
            <a:noFill/>
            <a:miter lim="800000"/>
            <a:headEnd/>
            <a:tailEnd/>
          </a:ln>
        </p:spPr>
        <p:txBody>
          <a:bodyPr wrap="none">
            <a:prstTxWarp prst="textNoShape">
              <a:avLst/>
            </a:prstTxWarp>
            <a:spAutoFit/>
          </a:bodyPr>
          <a:lstStyle/>
          <a:p>
            <a:pPr algn="ctr"/>
            <a:r>
              <a:rPr lang="en-US" sz="1800" i="0" dirty="0">
                <a:latin typeface="Times New Roman" charset="0"/>
              </a:rPr>
              <a:t>Thesauri:</a:t>
            </a:r>
          </a:p>
          <a:p>
            <a:pPr algn="ctr"/>
            <a:r>
              <a:rPr lang="en-US" sz="1800" i="0" dirty="0">
                <a:latin typeface="Times New Roman" charset="0"/>
              </a:rPr>
              <a:t>BT/NT,</a:t>
            </a:r>
          </a:p>
          <a:p>
            <a:pPr algn="ctr"/>
            <a:r>
              <a:rPr lang="en-US" sz="1800" i="0" dirty="0">
                <a:latin typeface="Times New Roman" charset="0"/>
              </a:rPr>
              <a:t>Parent/Child,</a:t>
            </a:r>
          </a:p>
          <a:p>
            <a:pPr algn="ctr"/>
            <a:r>
              <a:rPr lang="en-US" sz="1800" i="0" dirty="0">
                <a:latin typeface="Times New Roman" charset="0"/>
              </a:rPr>
              <a:t>Informal Is-A</a:t>
            </a:r>
          </a:p>
        </p:txBody>
      </p:sp>
      <p:sp>
        <p:nvSpPr>
          <p:cNvPr id="70668" name="Text Box 12"/>
          <p:cNvSpPr txBox="1">
            <a:spLocks noChangeArrowheads="1"/>
          </p:cNvSpPr>
          <p:nvPr/>
        </p:nvSpPr>
        <p:spPr bwMode="auto">
          <a:xfrm>
            <a:off x="3581400" y="2209800"/>
            <a:ext cx="1828800" cy="915988"/>
          </a:xfrm>
          <a:prstGeom prst="rect">
            <a:avLst/>
          </a:prstGeom>
          <a:noFill/>
          <a:ln w="9525">
            <a:noFill/>
            <a:miter lim="800000"/>
            <a:headEnd/>
            <a:tailEnd/>
          </a:ln>
        </p:spPr>
        <p:txBody>
          <a:bodyPr>
            <a:prstTxWarp prst="textNoShape">
              <a:avLst/>
            </a:prstTxWarp>
            <a:spAutoFit/>
          </a:bodyPr>
          <a:lstStyle/>
          <a:p>
            <a:pPr algn="ctr"/>
            <a:r>
              <a:rPr lang="en-US" sz="1800" i="0">
                <a:latin typeface="Times New Roman" charset="0"/>
              </a:rPr>
              <a:t>Formal is-a</a:t>
            </a:r>
          </a:p>
          <a:p>
            <a:pPr algn="ctr"/>
            <a:r>
              <a:rPr lang="en-US" sz="1800" i="0">
                <a:latin typeface="Times New Roman" charset="0"/>
              </a:rPr>
              <a:t>Frames (Properties)</a:t>
            </a:r>
          </a:p>
        </p:txBody>
      </p:sp>
      <p:sp>
        <p:nvSpPr>
          <p:cNvPr id="70669" name="Line 13"/>
          <p:cNvSpPr>
            <a:spLocks noChangeShapeType="1"/>
          </p:cNvSpPr>
          <p:nvPr/>
        </p:nvSpPr>
        <p:spPr bwMode="auto">
          <a:xfrm>
            <a:off x="5638800" y="3429000"/>
            <a:ext cx="1028700" cy="0"/>
          </a:xfrm>
          <a:prstGeom prst="line">
            <a:avLst/>
          </a:prstGeom>
          <a:noFill/>
          <a:ln w="38100">
            <a:solidFill>
              <a:schemeClr val="tx1"/>
            </a:solidFill>
            <a:round/>
            <a:headEnd type="oval" w="med" len="med"/>
            <a:tailEnd type="oval" w="med" len="med"/>
          </a:ln>
        </p:spPr>
        <p:txBody>
          <a:bodyPr wrap="none" anchor="ctr">
            <a:prstTxWarp prst="textNoShape">
              <a:avLst/>
            </a:prstTxWarp>
          </a:bodyPr>
          <a:lstStyle/>
          <a:p>
            <a:endParaRPr lang="en-US"/>
          </a:p>
        </p:txBody>
      </p:sp>
      <p:sp>
        <p:nvSpPr>
          <p:cNvPr id="70670" name="Line 14"/>
          <p:cNvSpPr>
            <a:spLocks noChangeShapeType="1"/>
          </p:cNvSpPr>
          <p:nvPr/>
        </p:nvSpPr>
        <p:spPr bwMode="auto">
          <a:xfrm>
            <a:off x="6667500" y="3429000"/>
            <a:ext cx="1143000" cy="0"/>
          </a:xfrm>
          <a:prstGeom prst="line">
            <a:avLst/>
          </a:prstGeom>
          <a:noFill/>
          <a:ln w="38100">
            <a:solidFill>
              <a:schemeClr val="tx1"/>
            </a:solidFill>
            <a:round/>
            <a:headEnd type="oval" w="med" len="med"/>
            <a:tailEnd type="oval" w="med" len="med"/>
          </a:ln>
        </p:spPr>
        <p:txBody>
          <a:bodyPr wrap="none" anchor="ctr">
            <a:prstTxWarp prst="textNoShape">
              <a:avLst/>
            </a:prstTxWarp>
          </a:bodyPr>
          <a:lstStyle/>
          <a:p>
            <a:endParaRPr lang="en-US"/>
          </a:p>
        </p:txBody>
      </p:sp>
      <p:sp>
        <p:nvSpPr>
          <p:cNvPr id="70671" name="Text Box 15"/>
          <p:cNvSpPr txBox="1">
            <a:spLocks noChangeArrowheads="1"/>
          </p:cNvSpPr>
          <p:nvPr/>
        </p:nvSpPr>
        <p:spPr bwMode="auto">
          <a:xfrm>
            <a:off x="3581400" y="3581400"/>
            <a:ext cx="1600200" cy="641350"/>
          </a:xfrm>
          <a:prstGeom prst="rect">
            <a:avLst/>
          </a:prstGeom>
          <a:noFill/>
          <a:ln w="9525">
            <a:noFill/>
            <a:miter lim="800000"/>
            <a:headEnd/>
            <a:tailEnd/>
          </a:ln>
        </p:spPr>
        <p:txBody>
          <a:bodyPr>
            <a:prstTxWarp prst="textNoShape">
              <a:avLst/>
            </a:prstTxWarp>
            <a:spAutoFit/>
          </a:bodyPr>
          <a:lstStyle/>
          <a:p>
            <a:pPr algn="ctr"/>
            <a:r>
              <a:rPr lang="en-US" sz="1800" i="0">
                <a:latin typeface="Times New Roman" charset="0"/>
              </a:rPr>
              <a:t>Formal</a:t>
            </a:r>
          </a:p>
          <a:p>
            <a:pPr algn="ctr"/>
            <a:r>
              <a:rPr lang="en-US" sz="1800" i="0">
                <a:latin typeface="Times New Roman" charset="0"/>
              </a:rPr>
              <a:t>instances</a:t>
            </a:r>
          </a:p>
        </p:txBody>
      </p:sp>
      <p:sp>
        <p:nvSpPr>
          <p:cNvPr id="70672" name="Text Box 16"/>
          <p:cNvSpPr txBox="1">
            <a:spLocks noChangeArrowheads="1"/>
          </p:cNvSpPr>
          <p:nvPr/>
        </p:nvSpPr>
        <p:spPr bwMode="auto">
          <a:xfrm>
            <a:off x="4876800" y="3505200"/>
            <a:ext cx="1600200" cy="641350"/>
          </a:xfrm>
          <a:prstGeom prst="rect">
            <a:avLst/>
          </a:prstGeom>
          <a:noFill/>
          <a:ln w="9525">
            <a:noFill/>
            <a:miter lim="800000"/>
            <a:headEnd/>
            <a:tailEnd/>
          </a:ln>
        </p:spPr>
        <p:txBody>
          <a:bodyPr>
            <a:prstTxWarp prst="textNoShape">
              <a:avLst/>
            </a:prstTxWarp>
            <a:spAutoFit/>
          </a:bodyPr>
          <a:lstStyle/>
          <a:p>
            <a:pPr algn="ctr"/>
            <a:r>
              <a:rPr lang="en-US" sz="1800" i="0">
                <a:latin typeface="Times New Roman" charset="0"/>
              </a:rPr>
              <a:t>Value Restriction</a:t>
            </a:r>
          </a:p>
        </p:txBody>
      </p:sp>
      <p:sp>
        <p:nvSpPr>
          <p:cNvPr id="70673" name="Text Box 17"/>
          <p:cNvSpPr txBox="1">
            <a:spLocks noChangeArrowheads="1"/>
          </p:cNvSpPr>
          <p:nvPr/>
        </p:nvSpPr>
        <p:spPr bwMode="auto">
          <a:xfrm>
            <a:off x="5791200" y="2590800"/>
            <a:ext cx="2057400" cy="641350"/>
          </a:xfrm>
          <a:prstGeom prst="rect">
            <a:avLst/>
          </a:prstGeom>
          <a:noFill/>
          <a:ln w="9525">
            <a:noFill/>
            <a:miter lim="800000"/>
            <a:headEnd/>
            <a:tailEnd/>
          </a:ln>
        </p:spPr>
        <p:txBody>
          <a:bodyPr>
            <a:prstTxWarp prst="textNoShape">
              <a:avLst/>
            </a:prstTxWarp>
            <a:spAutoFit/>
          </a:bodyPr>
          <a:lstStyle/>
          <a:p>
            <a:pPr algn="ctr"/>
            <a:r>
              <a:rPr lang="en-US" sz="1800" i="0">
                <a:latin typeface="Times New Roman" charset="0"/>
              </a:rPr>
              <a:t>Disjointness, Inverse</a:t>
            </a:r>
          </a:p>
        </p:txBody>
      </p:sp>
      <p:sp>
        <p:nvSpPr>
          <p:cNvPr id="70674" name="Text Box 18"/>
          <p:cNvSpPr txBox="1">
            <a:spLocks noChangeArrowheads="1"/>
          </p:cNvSpPr>
          <p:nvPr/>
        </p:nvSpPr>
        <p:spPr bwMode="auto">
          <a:xfrm>
            <a:off x="0" y="6477000"/>
            <a:ext cx="2126351" cy="389081"/>
          </a:xfrm>
          <a:prstGeom prst="rect">
            <a:avLst/>
          </a:prstGeom>
          <a:noFill/>
          <a:ln w="9525">
            <a:noFill/>
            <a:miter lim="800000"/>
            <a:headEnd/>
            <a:tailEnd/>
          </a:ln>
        </p:spPr>
        <p:txBody>
          <a:bodyPr wrap="none">
            <a:prstTxWarp prst="textNoShape">
              <a:avLst/>
            </a:prstTxWarp>
            <a:spAutoFit/>
          </a:bodyPr>
          <a:lstStyle/>
          <a:p>
            <a:pPr>
              <a:lnSpc>
                <a:spcPct val="120000"/>
              </a:lnSpc>
            </a:pPr>
            <a:r>
              <a:rPr lang="en-US" i="0" dirty="0" smtClean="0">
                <a:latin typeface="Tahoma" charset="0"/>
              </a:rPr>
              <a:t>Simple Taxonomies</a:t>
            </a:r>
            <a:endParaRPr lang="en-US" i="0" dirty="0">
              <a:latin typeface="Tahoma" charset="0"/>
            </a:endParaRPr>
          </a:p>
        </p:txBody>
      </p:sp>
      <p:sp>
        <p:nvSpPr>
          <p:cNvPr id="70675" name="Text Box 19"/>
          <p:cNvSpPr txBox="1">
            <a:spLocks noChangeArrowheads="1"/>
          </p:cNvSpPr>
          <p:nvPr/>
        </p:nvSpPr>
        <p:spPr bwMode="auto">
          <a:xfrm>
            <a:off x="6584950" y="6468919"/>
            <a:ext cx="2559050" cy="389081"/>
          </a:xfrm>
          <a:prstGeom prst="rect">
            <a:avLst/>
          </a:prstGeom>
          <a:noFill/>
          <a:ln w="9525">
            <a:noFill/>
            <a:miter lim="800000"/>
            <a:headEnd/>
            <a:tailEnd/>
          </a:ln>
        </p:spPr>
        <p:txBody>
          <a:bodyPr wrap="square">
            <a:prstTxWarp prst="textNoShape">
              <a:avLst/>
            </a:prstTxWarp>
            <a:spAutoFit/>
          </a:bodyPr>
          <a:lstStyle/>
          <a:p>
            <a:pPr algn="r">
              <a:lnSpc>
                <a:spcPct val="120000"/>
              </a:lnSpc>
            </a:pPr>
            <a:r>
              <a:rPr lang="en-US" i="0" dirty="0" smtClean="0">
                <a:latin typeface="Tahoma" charset="0"/>
              </a:rPr>
              <a:t>Expressive Ontologies</a:t>
            </a:r>
            <a:endParaRPr lang="en-US" i="0" dirty="0">
              <a:latin typeface="Tahoma" charset="0"/>
            </a:endParaRPr>
          </a:p>
        </p:txBody>
      </p:sp>
      <p:sp>
        <p:nvSpPr>
          <p:cNvPr id="70676" name="Line 20"/>
          <p:cNvSpPr>
            <a:spLocks noChangeShapeType="1"/>
          </p:cNvSpPr>
          <p:nvPr/>
        </p:nvSpPr>
        <p:spPr bwMode="auto">
          <a:xfrm>
            <a:off x="0" y="6172200"/>
            <a:ext cx="8915400" cy="0"/>
          </a:xfrm>
          <a:prstGeom prst="line">
            <a:avLst/>
          </a:prstGeom>
          <a:noFill/>
          <a:ln w="76200">
            <a:solidFill>
              <a:srgbClr val="969696"/>
            </a:solidFill>
            <a:prstDash val="dash"/>
            <a:round/>
            <a:headEnd type="triangle" w="med" len="med"/>
            <a:tailEnd type="triangle" w="med" len="med"/>
          </a:ln>
        </p:spPr>
        <p:txBody>
          <a:bodyPr>
            <a:prstTxWarp prst="textNoShape">
              <a:avLst/>
            </a:prstTxWarp>
          </a:bodyPr>
          <a:lstStyle/>
          <a:p>
            <a:endParaRPr lang="en-US"/>
          </a:p>
        </p:txBody>
      </p:sp>
      <p:sp>
        <p:nvSpPr>
          <p:cNvPr id="70677" name="Text Box 21"/>
          <p:cNvSpPr txBox="1">
            <a:spLocks noChangeArrowheads="1"/>
          </p:cNvSpPr>
          <p:nvPr/>
        </p:nvSpPr>
        <p:spPr bwMode="auto">
          <a:xfrm>
            <a:off x="1143000" y="4267200"/>
            <a:ext cx="1795463" cy="925513"/>
          </a:xfrm>
          <a:prstGeom prst="rect">
            <a:avLst/>
          </a:prstGeom>
          <a:solidFill>
            <a:srgbClr val="CCECFF"/>
          </a:solidFill>
          <a:ln w="9525">
            <a:solidFill>
              <a:schemeClr val="tx1"/>
            </a:solidFill>
            <a:miter lim="800000"/>
            <a:headEnd/>
            <a:tailEnd/>
          </a:ln>
        </p:spPr>
        <p:txBody>
          <a:bodyPr wrap="none">
            <a:prstTxWarp prst="textNoShape">
              <a:avLst/>
            </a:prstTxWarp>
            <a:spAutoFit/>
          </a:bodyPr>
          <a:lstStyle/>
          <a:p>
            <a:r>
              <a:rPr lang="en-US" sz="1800" i="0">
                <a:solidFill>
                  <a:srgbClr val="000000"/>
                </a:solidFill>
                <a:latin typeface="Arial" charset="0"/>
              </a:rPr>
              <a:t>MeSH,</a:t>
            </a:r>
          </a:p>
          <a:p>
            <a:r>
              <a:rPr lang="en-US" sz="1800" i="0">
                <a:solidFill>
                  <a:srgbClr val="000000"/>
                </a:solidFill>
                <a:latin typeface="Arial" charset="0"/>
              </a:rPr>
              <a:t>Gene Ontology,</a:t>
            </a:r>
          </a:p>
          <a:p>
            <a:r>
              <a:rPr lang="en-US" sz="1800" i="0">
                <a:solidFill>
                  <a:srgbClr val="000000"/>
                </a:solidFill>
                <a:latin typeface="Arial" charset="0"/>
              </a:rPr>
              <a:t>UMLS Meta</a:t>
            </a:r>
          </a:p>
        </p:txBody>
      </p:sp>
      <p:sp>
        <p:nvSpPr>
          <p:cNvPr id="70678" name="Text Box 22"/>
          <p:cNvSpPr txBox="1">
            <a:spLocks noChangeArrowheads="1"/>
          </p:cNvSpPr>
          <p:nvPr/>
        </p:nvSpPr>
        <p:spPr bwMode="auto">
          <a:xfrm>
            <a:off x="8343900" y="3019425"/>
            <a:ext cx="623888" cy="336550"/>
          </a:xfrm>
          <a:prstGeom prst="rect">
            <a:avLst/>
          </a:prstGeom>
          <a:noFill/>
          <a:ln w="9525">
            <a:noFill/>
            <a:miter lim="800000"/>
            <a:headEnd/>
            <a:tailEnd/>
          </a:ln>
        </p:spPr>
        <p:txBody>
          <a:bodyPr wrap="none">
            <a:prstTxWarp prst="textNoShape">
              <a:avLst/>
            </a:prstTxWarp>
            <a:spAutoFit/>
          </a:bodyPr>
          <a:lstStyle/>
          <a:p>
            <a:r>
              <a:rPr lang="en-US" sz="1600" b="1" i="0">
                <a:solidFill>
                  <a:srgbClr val="000000"/>
                </a:solidFill>
                <a:latin typeface="Times New Roman" charset="0"/>
              </a:rPr>
              <a:t>CYC</a:t>
            </a:r>
          </a:p>
        </p:txBody>
      </p:sp>
      <p:sp>
        <p:nvSpPr>
          <p:cNvPr id="70679" name="Text Box 23"/>
          <p:cNvSpPr txBox="1">
            <a:spLocks noChangeArrowheads="1"/>
          </p:cNvSpPr>
          <p:nvPr/>
        </p:nvSpPr>
        <p:spPr bwMode="auto">
          <a:xfrm>
            <a:off x="3962400" y="3048000"/>
            <a:ext cx="850900" cy="336550"/>
          </a:xfrm>
          <a:prstGeom prst="rect">
            <a:avLst/>
          </a:prstGeom>
          <a:noFill/>
          <a:ln w="9525">
            <a:noFill/>
            <a:miter lim="800000"/>
            <a:headEnd/>
            <a:tailEnd/>
          </a:ln>
        </p:spPr>
        <p:txBody>
          <a:bodyPr wrap="none">
            <a:prstTxWarp prst="textNoShape">
              <a:avLst/>
            </a:prstTxWarp>
            <a:spAutoFit/>
          </a:bodyPr>
          <a:lstStyle/>
          <a:p>
            <a:r>
              <a:rPr lang="en-US" sz="1600" b="1" i="0">
                <a:solidFill>
                  <a:srgbClr val="000000"/>
                </a:solidFill>
                <a:latin typeface="Times New Roman" charset="0"/>
              </a:rPr>
              <a:t>RDF(S)</a:t>
            </a:r>
          </a:p>
        </p:txBody>
      </p:sp>
      <p:sp>
        <p:nvSpPr>
          <p:cNvPr id="70680" name="Text Box 24"/>
          <p:cNvSpPr txBox="1">
            <a:spLocks noChangeArrowheads="1"/>
          </p:cNvSpPr>
          <p:nvPr/>
        </p:nvSpPr>
        <p:spPr bwMode="auto">
          <a:xfrm>
            <a:off x="2590800" y="2971800"/>
            <a:ext cx="1193800" cy="336550"/>
          </a:xfrm>
          <a:prstGeom prst="rect">
            <a:avLst/>
          </a:prstGeom>
          <a:noFill/>
          <a:ln w="9525">
            <a:noFill/>
            <a:miter lim="800000"/>
            <a:headEnd/>
            <a:tailEnd/>
          </a:ln>
        </p:spPr>
        <p:txBody>
          <a:bodyPr wrap="none">
            <a:prstTxWarp prst="textNoShape">
              <a:avLst/>
            </a:prstTxWarp>
            <a:spAutoFit/>
          </a:bodyPr>
          <a:lstStyle/>
          <a:p>
            <a:r>
              <a:rPr lang="en-US" sz="1600" b="1" i="0">
                <a:solidFill>
                  <a:srgbClr val="000000"/>
                </a:solidFill>
                <a:latin typeface="Times New Roman" charset="0"/>
              </a:rPr>
              <a:t>DB Schema</a:t>
            </a:r>
          </a:p>
        </p:txBody>
      </p:sp>
      <p:sp>
        <p:nvSpPr>
          <p:cNvPr id="70681" name="Text Box 25"/>
          <p:cNvSpPr txBox="1">
            <a:spLocks noChangeArrowheads="1"/>
          </p:cNvSpPr>
          <p:nvPr/>
        </p:nvSpPr>
        <p:spPr bwMode="auto">
          <a:xfrm>
            <a:off x="7239000" y="3476625"/>
            <a:ext cx="1138238" cy="336550"/>
          </a:xfrm>
          <a:prstGeom prst="rect">
            <a:avLst/>
          </a:prstGeom>
          <a:noFill/>
          <a:ln w="9525">
            <a:noFill/>
            <a:miter lim="800000"/>
            <a:headEnd/>
            <a:tailEnd/>
          </a:ln>
        </p:spPr>
        <p:txBody>
          <a:bodyPr wrap="none">
            <a:prstTxWarp prst="textNoShape">
              <a:avLst/>
            </a:prstTxWarp>
            <a:spAutoFit/>
          </a:bodyPr>
          <a:lstStyle/>
          <a:p>
            <a:r>
              <a:rPr lang="en-US" sz="1600" b="1" i="0">
                <a:solidFill>
                  <a:srgbClr val="000000"/>
                </a:solidFill>
                <a:latin typeface="Times New Roman" charset="0"/>
              </a:rPr>
              <a:t>IEEE SUO</a:t>
            </a:r>
          </a:p>
        </p:txBody>
      </p:sp>
      <p:sp>
        <p:nvSpPr>
          <p:cNvPr id="70682" name="Text Box 26"/>
          <p:cNvSpPr txBox="1">
            <a:spLocks noChangeArrowheads="1"/>
          </p:cNvSpPr>
          <p:nvPr/>
        </p:nvSpPr>
        <p:spPr bwMode="auto">
          <a:xfrm>
            <a:off x="6324600" y="3476625"/>
            <a:ext cx="681038" cy="336550"/>
          </a:xfrm>
          <a:prstGeom prst="rect">
            <a:avLst/>
          </a:prstGeom>
          <a:noFill/>
          <a:ln w="9525">
            <a:noFill/>
            <a:miter lim="800000"/>
            <a:headEnd/>
            <a:tailEnd/>
          </a:ln>
        </p:spPr>
        <p:txBody>
          <a:bodyPr wrap="none">
            <a:prstTxWarp prst="textNoShape">
              <a:avLst/>
            </a:prstTxWarp>
            <a:spAutoFit/>
          </a:bodyPr>
          <a:lstStyle/>
          <a:p>
            <a:r>
              <a:rPr lang="en-US" sz="1600" b="1" i="0">
                <a:solidFill>
                  <a:srgbClr val="000000"/>
                </a:solidFill>
                <a:latin typeface="Times New Roman" charset="0"/>
              </a:rPr>
              <a:t>OWL</a:t>
            </a:r>
          </a:p>
        </p:txBody>
      </p:sp>
      <p:sp>
        <p:nvSpPr>
          <p:cNvPr id="207899" name="AutoShape 27"/>
          <p:cNvSpPr>
            <a:spLocks/>
          </p:cNvSpPr>
          <p:nvPr/>
        </p:nvSpPr>
        <p:spPr bwMode="auto">
          <a:xfrm>
            <a:off x="2590800" y="1447800"/>
            <a:ext cx="914400" cy="381000"/>
          </a:xfrm>
          <a:prstGeom prst="borderCallout2">
            <a:avLst>
              <a:gd name="adj1" fmla="val 30000"/>
              <a:gd name="adj2" fmla="val 108333"/>
              <a:gd name="adj3" fmla="val 30000"/>
              <a:gd name="adj4" fmla="val 140278"/>
              <a:gd name="adj5" fmla="val 500833"/>
              <a:gd name="adj6" fmla="val 172398"/>
            </a:avLst>
          </a:prstGeom>
          <a:solidFill>
            <a:srgbClr val="558ED5">
              <a:alpha val="20000"/>
            </a:srgbClr>
          </a:solidFill>
          <a:ln w="9525">
            <a:solidFill>
              <a:schemeClr val="tx1"/>
            </a:solidFill>
            <a:miter lim="800000"/>
            <a:headEnd/>
            <a:tailEnd/>
          </a:ln>
        </p:spPr>
        <p:txBody>
          <a:bodyPr>
            <a:prstTxWarp prst="textNoShape">
              <a:avLst/>
            </a:prstTxWarp>
          </a:bodyPr>
          <a:lstStyle/>
          <a:p>
            <a:pPr algn="ctr" eaLnBrk="1" hangingPunct="1"/>
            <a:r>
              <a:rPr lang="en-US" i="0" dirty="0">
                <a:latin typeface="Arial" charset="0"/>
              </a:rPr>
              <a:t>KEGG</a:t>
            </a:r>
          </a:p>
        </p:txBody>
      </p:sp>
      <p:grpSp>
        <p:nvGrpSpPr>
          <p:cNvPr id="2" name="Group 28"/>
          <p:cNvGrpSpPr>
            <a:grpSpLocks/>
          </p:cNvGrpSpPr>
          <p:nvPr/>
        </p:nvGrpSpPr>
        <p:grpSpPr bwMode="auto">
          <a:xfrm>
            <a:off x="4800600" y="1371600"/>
            <a:ext cx="3467100" cy="4343400"/>
            <a:chOff x="3480" y="816"/>
            <a:chExt cx="2184" cy="2736"/>
          </a:xfrm>
        </p:grpSpPr>
        <p:sp>
          <p:nvSpPr>
            <p:cNvPr id="70693" name="AutoShape 29"/>
            <p:cNvSpPr>
              <a:spLocks/>
            </p:cNvSpPr>
            <p:nvPr/>
          </p:nvSpPr>
          <p:spPr bwMode="auto">
            <a:xfrm>
              <a:off x="3480" y="816"/>
              <a:ext cx="816" cy="336"/>
            </a:xfrm>
            <a:prstGeom prst="borderCallout2">
              <a:avLst>
                <a:gd name="adj1" fmla="val 21431"/>
                <a:gd name="adj2" fmla="val 105884"/>
                <a:gd name="adj3" fmla="val 21431"/>
                <a:gd name="adj4" fmla="val 123773"/>
                <a:gd name="adj5" fmla="val 388986"/>
                <a:gd name="adj6" fmla="val 143750"/>
              </a:avLst>
            </a:prstGeom>
            <a:solidFill>
              <a:srgbClr val="0012F8">
                <a:alpha val="20000"/>
              </a:srgbClr>
            </a:solidFill>
            <a:ln w="9525">
              <a:solidFill>
                <a:schemeClr val="tx1"/>
              </a:solidFill>
              <a:miter lim="800000"/>
              <a:headEnd/>
              <a:tailEnd/>
            </a:ln>
          </p:spPr>
          <p:txBody>
            <a:bodyPr>
              <a:prstTxWarp prst="textNoShape">
                <a:avLst/>
              </a:prstTxWarp>
            </a:bodyPr>
            <a:lstStyle/>
            <a:p>
              <a:pPr algn="ctr" eaLnBrk="1" hangingPunct="1"/>
              <a:r>
                <a:rPr lang="en-US" sz="1800" i="0" dirty="0">
                  <a:latin typeface="Arial" charset="0"/>
                </a:rPr>
                <a:t>TAMBIS</a:t>
              </a:r>
            </a:p>
          </p:txBody>
        </p:sp>
        <p:sp>
          <p:nvSpPr>
            <p:cNvPr id="70694" name="AutoShape 30"/>
            <p:cNvSpPr>
              <a:spLocks/>
            </p:cNvSpPr>
            <p:nvPr/>
          </p:nvSpPr>
          <p:spPr bwMode="auto">
            <a:xfrm flipH="1">
              <a:off x="5040" y="3168"/>
              <a:ext cx="624" cy="384"/>
            </a:xfrm>
            <a:prstGeom prst="borderCallout2">
              <a:avLst>
                <a:gd name="adj1" fmla="val 18750"/>
                <a:gd name="adj2" fmla="val 107690"/>
                <a:gd name="adj3" fmla="val 18750"/>
                <a:gd name="adj4" fmla="val 107690"/>
                <a:gd name="adj5" fmla="val -262500"/>
                <a:gd name="adj6" fmla="val 160093"/>
              </a:avLst>
            </a:prstGeom>
            <a:solidFill>
              <a:srgbClr val="0012F8">
                <a:alpha val="20000"/>
              </a:srgbClr>
            </a:solidFill>
            <a:ln w="9525">
              <a:solidFill>
                <a:schemeClr val="tx1"/>
              </a:solidFill>
              <a:miter lim="800000"/>
              <a:headEnd/>
              <a:tailEnd/>
            </a:ln>
          </p:spPr>
          <p:txBody>
            <a:bodyPr>
              <a:prstTxWarp prst="textNoShape">
                <a:avLst/>
              </a:prstTxWarp>
            </a:bodyPr>
            <a:lstStyle/>
            <a:p>
              <a:pPr algn="ctr" eaLnBrk="1" hangingPunct="1"/>
              <a:r>
                <a:rPr lang="en-US" sz="1800" i="0" dirty="0" err="1">
                  <a:latin typeface="Arial" charset="0"/>
                </a:rPr>
                <a:t>EcoCyc</a:t>
              </a:r>
              <a:endParaRPr lang="en-US" sz="1800" i="0" dirty="0">
                <a:latin typeface="Arial" charset="0"/>
              </a:endParaRPr>
            </a:p>
          </p:txBody>
        </p:sp>
        <p:sp>
          <p:nvSpPr>
            <p:cNvPr id="70695" name="AutoShape 31"/>
            <p:cNvSpPr>
              <a:spLocks/>
            </p:cNvSpPr>
            <p:nvPr/>
          </p:nvSpPr>
          <p:spPr bwMode="auto">
            <a:xfrm>
              <a:off x="4896" y="912"/>
              <a:ext cx="672" cy="336"/>
            </a:xfrm>
            <a:prstGeom prst="borderCallout2">
              <a:avLst>
                <a:gd name="adj1" fmla="val 21431"/>
                <a:gd name="adj2" fmla="val -7144"/>
                <a:gd name="adj3" fmla="val 21431"/>
                <a:gd name="adj4" fmla="val -21130"/>
                <a:gd name="adj5" fmla="val 378569"/>
                <a:gd name="adj6" fmla="val -35713"/>
              </a:avLst>
            </a:prstGeom>
            <a:solidFill>
              <a:srgbClr val="CCECFF"/>
            </a:solidFill>
            <a:ln w="9525">
              <a:solidFill>
                <a:schemeClr val="tx1"/>
              </a:solidFill>
              <a:miter lim="800000"/>
              <a:headEnd/>
              <a:tailEnd/>
            </a:ln>
          </p:spPr>
          <p:txBody>
            <a:bodyPr>
              <a:prstTxWarp prst="textNoShape">
                <a:avLst/>
              </a:prstTxWarp>
            </a:bodyPr>
            <a:lstStyle/>
            <a:p>
              <a:pPr algn="ctr" eaLnBrk="1" hangingPunct="1"/>
              <a:r>
                <a:rPr lang="en-US" sz="1800" i="0">
                  <a:latin typeface="Arial" charset="0"/>
                </a:rPr>
                <a:t>BioPAX</a:t>
              </a:r>
            </a:p>
          </p:txBody>
        </p:sp>
      </p:grpSp>
      <p:sp>
        <p:nvSpPr>
          <p:cNvPr id="70685" name="Line 32"/>
          <p:cNvSpPr>
            <a:spLocks noChangeShapeType="1"/>
          </p:cNvSpPr>
          <p:nvPr/>
        </p:nvSpPr>
        <p:spPr bwMode="auto">
          <a:xfrm>
            <a:off x="1905000" y="3429000"/>
            <a:ext cx="0" cy="838200"/>
          </a:xfrm>
          <a:prstGeom prst="line">
            <a:avLst/>
          </a:prstGeom>
          <a:noFill/>
          <a:ln w="12700">
            <a:solidFill>
              <a:schemeClr val="tx1"/>
            </a:solidFill>
            <a:round/>
            <a:headEnd type="none" w="sm" len="sm"/>
            <a:tailEnd type="none" w="sm" len="sm"/>
          </a:ln>
        </p:spPr>
        <p:txBody>
          <a:bodyPr>
            <a:prstTxWarp prst="textNoShape">
              <a:avLst/>
            </a:prstTxWarp>
          </a:bodyPr>
          <a:lstStyle/>
          <a:p>
            <a:endParaRPr lang="en-US"/>
          </a:p>
        </p:txBody>
      </p:sp>
      <p:sp>
        <p:nvSpPr>
          <p:cNvPr id="70686" name="Line 33"/>
          <p:cNvSpPr>
            <a:spLocks noChangeShapeType="1"/>
          </p:cNvSpPr>
          <p:nvPr/>
        </p:nvSpPr>
        <p:spPr bwMode="auto">
          <a:xfrm flipH="1">
            <a:off x="1905000" y="3429000"/>
            <a:ext cx="990600" cy="0"/>
          </a:xfrm>
          <a:prstGeom prst="line">
            <a:avLst/>
          </a:prstGeom>
          <a:noFill/>
          <a:ln w="38100">
            <a:solidFill>
              <a:schemeClr val="tx1"/>
            </a:solidFill>
            <a:round/>
            <a:headEnd type="none" w="sm" len="sm"/>
            <a:tailEnd type="none" w="sm" len="sm"/>
          </a:ln>
        </p:spPr>
        <p:txBody>
          <a:bodyPr>
            <a:prstTxWarp prst="textNoShape">
              <a:avLst/>
            </a:prstTxWarp>
          </a:bodyPr>
          <a:lstStyle/>
          <a:p>
            <a:endParaRPr lang="en-US"/>
          </a:p>
        </p:txBody>
      </p:sp>
      <p:sp>
        <p:nvSpPr>
          <p:cNvPr id="70687" name="Line 34"/>
          <p:cNvSpPr>
            <a:spLocks noChangeShapeType="1"/>
          </p:cNvSpPr>
          <p:nvPr/>
        </p:nvSpPr>
        <p:spPr bwMode="auto">
          <a:xfrm flipH="1">
            <a:off x="2895600" y="3429000"/>
            <a:ext cx="1295400" cy="0"/>
          </a:xfrm>
          <a:prstGeom prst="line">
            <a:avLst/>
          </a:prstGeom>
          <a:noFill/>
          <a:ln w="38100">
            <a:solidFill>
              <a:schemeClr val="tx1"/>
            </a:solidFill>
            <a:round/>
            <a:headEnd type="oval" w="med" len="med"/>
            <a:tailEnd type="oval" w="med" len="med"/>
          </a:ln>
        </p:spPr>
        <p:txBody>
          <a:bodyPr>
            <a:prstTxWarp prst="textNoShape">
              <a:avLst/>
            </a:prstTxWarp>
          </a:bodyPr>
          <a:lstStyle/>
          <a:p>
            <a:endParaRPr lang="en-US"/>
          </a:p>
        </p:txBody>
      </p:sp>
      <p:sp>
        <p:nvSpPr>
          <p:cNvPr id="70688" name="Text Box 35"/>
          <p:cNvSpPr txBox="1">
            <a:spLocks noChangeArrowheads="1"/>
          </p:cNvSpPr>
          <p:nvPr/>
        </p:nvSpPr>
        <p:spPr bwMode="auto">
          <a:xfrm>
            <a:off x="5257800" y="3048000"/>
            <a:ext cx="884238" cy="336550"/>
          </a:xfrm>
          <a:prstGeom prst="rect">
            <a:avLst/>
          </a:prstGeom>
          <a:noFill/>
          <a:ln w="9525">
            <a:noFill/>
            <a:miter lim="800000"/>
            <a:headEnd/>
            <a:tailEnd/>
          </a:ln>
        </p:spPr>
        <p:txBody>
          <a:bodyPr wrap="none">
            <a:prstTxWarp prst="textNoShape">
              <a:avLst/>
            </a:prstTxWarp>
            <a:spAutoFit/>
          </a:bodyPr>
          <a:lstStyle/>
          <a:p>
            <a:r>
              <a:rPr lang="en-US" sz="1600" b="1" i="0">
                <a:solidFill>
                  <a:srgbClr val="000000"/>
                </a:solidFill>
                <a:latin typeface="Times New Roman" charset="0"/>
              </a:rPr>
              <a:t>Ontylog</a:t>
            </a:r>
          </a:p>
        </p:txBody>
      </p:sp>
      <p:sp>
        <p:nvSpPr>
          <p:cNvPr id="70689" name="Text Box 36"/>
          <p:cNvSpPr txBox="1">
            <a:spLocks noChangeArrowheads="1"/>
          </p:cNvSpPr>
          <p:nvPr/>
        </p:nvSpPr>
        <p:spPr bwMode="auto">
          <a:xfrm>
            <a:off x="5127625" y="4572000"/>
            <a:ext cx="1044575" cy="376238"/>
          </a:xfrm>
          <a:prstGeom prst="rect">
            <a:avLst/>
          </a:prstGeom>
          <a:solidFill>
            <a:srgbClr val="CCECFF"/>
          </a:solidFill>
          <a:ln w="9525">
            <a:solidFill>
              <a:schemeClr val="tx1"/>
            </a:solidFill>
            <a:miter lim="800000"/>
            <a:headEnd/>
            <a:tailEnd/>
          </a:ln>
        </p:spPr>
        <p:txBody>
          <a:bodyPr wrap="none">
            <a:prstTxWarp prst="textNoShape">
              <a:avLst/>
            </a:prstTxWarp>
            <a:spAutoFit/>
          </a:bodyPr>
          <a:lstStyle/>
          <a:p>
            <a:r>
              <a:rPr lang="en-US" sz="1800" i="0">
                <a:solidFill>
                  <a:srgbClr val="000000"/>
                </a:solidFill>
                <a:latin typeface="Arial" charset="0"/>
              </a:rPr>
              <a:t>Snomed</a:t>
            </a:r>
          </a:p>
        </p:txBody>
      </p:sp>
      <p:sp>
        <p:nvSpPr>
          <p:cNvPr id="70690" name="Line 37"/>
          <p:cNvSpPr>
            <a:spLocks noChangeShapeType="1"/>
          </p:cNvSpPr>
          <p:nvPr/>
        </p:nvSpPr>
        <p:spPr bwMode="auto">
          <a:xfrm>
            <a:off x="5638800" y="3429000"/>
            <a:ext cx="0" cy="1143000"/>
          </a:xfrm>
          <a:prstGeom prst="line">
            <a:avLst/>
          </a:prstGeom>
          <a:noFill/>
          <a:ln w="12700">
            <a:solidFill>
              <a:schemeClr val="tx1"/>
            </a:solidFill>
            <a:round/>
            <a:headEnd type="none" w="sm" len="sm"/>
            <a:tailEnd type="none" w="sm" len="sm"/>
          </a:ln>
        </p:spPr>
        <p:txBody>
          <a:bodyPr>
            <a:prstTxWarp prst="textNoShape">
              <a:avLst/>
            </a:prstTxWarp>
          </a:bodyPr>
          <a:lstStyle/>
          <a:p>
            <a:endParaRPr lang="en-US"/>
          </a:p>
        </p:txBody>
      </p:sp>
      <p:sp>
        <p:nvSpPr>
          <p:cNvPr id="70691" name="Text Box 38"/>
          <p:cNvSpPr txBox="1">
            <a:spLocks noChangeArrowheads="1"/>
          </p:cNvSpPr>
          <p:nvPr/>
        </p:nvSpPr>
        <p:spPr bwMode="auto">
          <a:xfrm>
            <a:off x="5181600" y="5257800"/>
            <a:ext cx="1858963" cy="650875"/>
          </a:xfrm>
          <a:prstGeom prst="rect">
            <a:avLst/>
          </a:prstGeom>
          <a:solidFill>
            <a:srgbClr val="CCECFF"/>
          </a:solidFill>
          <a:ln w="9525">
            <a:solidFill>
              <a:schemeClr val="tx1"/>
            </a:solidFill>
            <a:miter lim="800000"/>
            <a:headEnd/>
            <a:tailEnd/>
          </a:ln>
        </p:spPr>
        <p:txBody>
          <a:bodyPr wrap="none">
            <a:prstTxWarp prst="textNoShape">
              <a:avLst/>
            </a:prstTxWarp>
            <a:spAutoFit/>
          </a:bodyPr>
          <a:lstStyle/>
          <a:p>
            <a:r>
              <a:rPr lang="en-US" sz="1800" i="0">
                <a:solidFill>
                  <a:srgbClr val="000000"/>
                </a:solidFill>
                <a:latin typeface="Arial" charset="0"/>
              </a:rPr>
              <a:t>Gene Ontology</a:t>
            </a:r>
          </a:p>
          <a:p>
            <a:r>
              <a:rPr lang="en-US" sz="1800" i="0">
                <a:solidFill>
                  <a:srgbClr val="000000"/>
                </a:solidFill>
                <a:latin typeface="Arial" charset="0"/>
              </a:rPr>
              <a:t>Next Generation</a:t>
            </a:r>
          </a:p>
        </p:txBody>
      </p:sp>
      <p:sp>
        <p:nvSpPr>
          <p:cNvPr id="70692" name="Line 39"/>
          <p:cNvSpPr>
            <a:spLocks noChangeShapeType="1"/>
          </p:cNvSpPr>
          <p:nvPr/>
        </p:nvSpPr>
        <p:spPr bwMode="auto">
          <a:xfrm flipH="1">
            <a:off x="6477000" y="3429000"/>
            <a:ext cx="152400" cy="1828800"/>
          </a:xfrm>
          <a:prstGeom prst="line">
            <a:avLst/>
          </a:prstGeom>
          <a:noFill/>
          <a:ln w="12700">
            <a:solidFill>
              <a:schemeClr val="tx1"/>
            </a:solidFill>
            <a:round/>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330154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207899"/>
                                        </p:tgtEl>
                                        <p:attrNameLst>
                                          <p:attrName>style.visibility</p:attrName>
                                        </p:attrNameLst>
                                      </p:cBhvr>
                                      <p:to>
                                        <p:strVal val="visible"/>
                                      </p:to>
                                    </p:set>
                                    <p:animEffect transition="in" filter="dissolve">
                                      <p:cBhvr>
                                        <p:cTn id="7" dur="500"/>
                                        <p:tgtEl>
                                          <p:spTgt spid="207899"/>
                                        </p:tgtEl>
                                      </p:cBhvr>
                                    </p:animEffect>
                                  </p:childTnLst>
                                </p:cTn>
                              </p:par>
                            </p:childTnLst>
                          </p:cTn>
                        </p:par>
                        <p:par>
                          <p:cTn id="8" fill="hold">
                            <p:stCondLst>
                              <p:cond delay="1000"/>
                            </p:stCondLst>
                            <p:childTnLst>
                              <p:par>
                                <p:cTn id="9" presetID="9" presetClass="entr" presetSubtype="0"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99" grpId="0" animBg="1"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44000" cy="6858000"/>
          </a:xfrm>
          <a:prstGeom prst="rect">
            <a:avLst/>
          </a:prstGeom>
        </p:spPr>
      </p:pic>
    </p:spTree>
    <p:extLst>
      <p:ext uri="{BB962C8B-B14F-4D97-AF65-F5344CB8AC3E}">
        <p14:creationId xmlns:p14="http://schemas.microsoft.com/office/powerpoint/2010/main" val="456305203"/>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58000"/>
          </a:xfrm>
          <a:prstGeom prst="rect">
            <a:avLst/>
          </a:prstGeom>
        </p:spPr>
      </p:pic>
    </p:spTree>
    <p:extLst>
      <p:ext uri="{BB962C8B-B14F-4D97-AF65-F5344CB8AC3E}">
        <p14:creationId xmlns:p14="http://schemas.microsoft.com/office/powerpoint/2010/main" val="3982680578"/>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44001" cy="6858000"/>
          </a:xfrm>
          <a:prstGeom prst="rect">
            <a:avLst/>
          </a:prstGeom>
        </p:spPr>
      </p:pic>
    </p:spTree>
    <p:extLst>
      <p:ext uri="{BB962C8B-B14F-4D97-AF65-F5344CB8AC3E}">
        <p14:creationId xmlns:p14="http://schemas.microsoft.com/office/powerpoint/2010/main" val="39335778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txBox="1">
            <a:spLocks/>
          </p:cNvSpPr>
          <p:nvPr/>
        </p:nvSpPr>
        <p:spPr>
          <a:xfrm>
            <a:off x="0" y="-16042"/>
            <a:ext cx="9144000" cy="919505"/>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en-US" sz="4000" dirty="0" smtClean="0">
                <a:latin typeface="Calibri Light" panose="020F0302020204030204" pitchFamily="34" charset="0"/>
              </a:rPr>
              <a:t>System of Systems  </a:t>
            </a:r>
            <a:r>
              <a:rPr lang="en-US" sz="4000" dirty="0" smtClean="0">
                <a:latin typeface="Calibri" panose="020F0502020204030204" pitchFamily="34" charset="0"/>
              </a:rPr>
              <a:t>●  </a:t>
            </a:r>
            <a:r>
              <a:rPr lang="en-US" sz="4000" dirty="0" err="1" smtClean="0">
                <a:latin typeface="Calibri Light" panose="020F0302020204030204" pitchFamily="34" charset="0"/>
              </a:rPr>
              <a:t>Transdisciplinarity</a:t>
            </a:r>
            <a:r>
              <a:rPr lang="en-US" sz="4000" dirty="0" smtClean="0">
                <a:latin typeface="Calibri Light" panose="020F0302020204030204" pitchFamily="34" charset="0"/>
              </a:rPr>
              <a:t> </a:t>
            </a:r>
            <a:endParaRPr lang="en-US" sz="4000" dirty="0">
              <a:latin typeface="Calibri Light" panose="020F0302020204030204" pitchFamily="34" charset="0"/>
            </a:endParaRPr>
          </a:p>
        </p:txBody>
      </p:sp>
      <p:pic>
        <p:nvPicPr>
          <p:cNvPr id="4" name="Picture 3"/>
          <p:cNvPicPr>
            <a:picLocks noChangeAspect="1"/>
          </p:cNvPicPr>
          <p:nvPr/>
        </p:nvPicPr>
        <p:blipFill>
          <a:blip r:embed="rId3"/>
          <a:stretch>
            <a:fillRect/>
          </a:stretch>
        </p:blipFill>
        <p:spPr>
          <a:xfrm>
            <a:off x="0" y="1143000"/>
            <a:ext cx="4638675" cy="5476875"/>
          </a:xfrm>
          <a:prstGeom prst="rect">
            <a:avLst/>
          </a:prstGeom>
        </p:spPr>
      </p:pic>
      <p:pic>
        <p:nvPicPr>
          <p:cNvPr id="5" name="Picture 4"/>
          <p:cNvPicPr>
            <a:picLocks noChangeAspect="1"/>
          </p:cNvPicPr>
          <p:nvPr/>
        </p:nvPicPr>
        <p:blipFill>
          <a:blip r:embed="rId4"/>
          <a:stretch>
            <a:fillRect/>
          </a:stretch>
        </p:blipFill>
        <p:spPr>
          <a:xfrm>
            <a:off x="4772025" y="990601"/>
            <a:ext cx="4295775" cy="5791200"/>
          </a:xfrm>
          <a:prstGeom prst="rect">
            <a:avLst/>
          </a:prstGeom>
          <a:ln w="28575">
            <a:solidFill>
              <a:schemeClr val="tx2">
                <a:lumMod val="60000"/>
                <a:lumOff val="40000"/>
              </a:schemeClr>
            </a:solidFill>
          </a:ln>
        </p:spPr>
      </p:pic>
    </p:spTree>
    <p:extLst>
      <p:ext uri="{BB962C8B-B14F-4D97-AF65-F5344CB8AC3E}">
        <p14:creationId xmlns:p14="http://schemas.microsoft.com/office/powerpoint/2010/main" val="21113132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14400" y="333375"/>
            <a:ext cx="10058400" cy="6524625"/>
          </a:xfrm>
          <a:prstGeom prst="rect">
            <a:avLst/>
          </a:prstGeom>
        </p:spPr>
      </p:pic>
      <p:sp>
        <p:nvSpPr>
          <p:cNvPr id="3" name="Rectangle 2"/>
          <p:cNvSpPr/>
          <p:nvPr/>
        </p:nvSpPr>
        <p:spPr>
          <a:xfrm>
            <a:off x="0" y="0"/>
            <a:ext cx="9144000" cy="8382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latin typeface="Calibri Light" panose="020F0302020204030204" pitchFamily="34" charset="0"/>
              </a:rPr>
              <a:t>Platform Economy – VC Funding for Collaborative Enterprises</a:t>
            </a:r>
            <a:endParaRPr lang="en-US" sz="2800" dirty="0">
              <a:latin typeface="Calibri Light" panose="020F0302020204030204" pitchFamily="34" charset="0"/>
            </a:endParaRPr>
          </a:p>
        </p:txBody>
      </p:sp>
    </p:spTree>
    <p:extLst>
      <p:ext uri="{BB962C8B-B14F-4D97-AF65-F5344CB8AC3E}">
        <p14:creationId xmlns:p14="http://schemas.microsoft.com/office/powerpoint/2010/main" val="1780146512"/>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58000"/>
          </a:xfrm>
          <a:prstGeom prst="rect">
            <a:avLst/>
          </a:prstGeom>
        </p:spPr>
      </p:pic>
    </p:spTree>
    <p:extLst>
      <p:ext uri="{BB962C8B-B14F-4D97-AF65-F5344CB8AC3E}">
        <p14:creationId xmlns:p14="http://schemas.microsoft.com/office/powerpoint/2010/main" val="2896434247"/>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0" cy="6858000"/>
          </a:xfrm>
          <a:prstGeom prst="rect">
            <a:avLst/>
          </a:prstGeom>
        </p:spPr>
      </p:pic>
      <p:sp>
        <p:nvSpPr>
          <p:cNvPr id="3" name="Rectangle 2"/>
          <p:cNvSpPr/>
          <p:nvPr/>
        </p:nvSpPr>
        <p:spPr>
          <a:xfrm>
            <a:off x="0" y="6400800"/>
            <a:ext cx="9144001" cy="4572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066800" y="5943600"/>
            <a:ext cx="8077200" cy="457200"/>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3284276"/>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58000"/>
          </a:xfrm>
          <a:prstGeom prst="rect">
            <a:avLst/>
          </a:prstGeom>
        </p:spPr>
      </p:pic>
    </p:spTree>
    <p:extLst>
      <p:ext uri="{BB962C8B-B14F-4D97-AF65-F5344CB8AC3E}">
        <p14:creationId xmlns:p14="http://schemas.microsoft.com/office/powerpoint/2010/main" val="4013827873"/>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0" cy="6858000"/>
          </a:xfrm>
          <a:prstGeom prst="rect">
            <a:avLst/>
          </a:prstGeom>
        </p:spPr>
      </p:pic>
    </p:spTree>
    <p:extLst>
      <p:ext uri="{BB962C8B-B14F-4D97-AF65-F5344CB8AC3E}">
        <p14:creationId xmlns:p14="http://schemas.microsoft.com/office/powerpoint/2010/main" val="2780810932"/>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58000"/>
          </a:xfrm>
          <a:prstGeom prst="rect">
            <a:avLst/>
          </a:prstGeom>
        </p:spPr>
      </p:pic>
    </p:spTree>
    <p:extLst>
      <p:ext uri="{BB962C8B-B14F-4D97-AF65-F5344CB8AC3E}">
        <p14:creationId xmlns:p14="http://schemas.microsoft.com/office/powerpoint/2010/main" val="3057738309"/>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0" cy="6858000"/>
          </a:xfrm>
          <a:prstGeom prst="rect">
            <a:avLst/>
          </a:prstGeom>
        </p:spPr>
      </p:pic>
    </p:spTree>
    <p:extLst>
      <p:ext uri="{BB962C8B-B14F-4D97-AF65-F5344CB8AC3E}">
        <p14:creationId xmlns:p14="http://schemas.microsoft.com/office/powerpoint/2010/main" val="3867552327"/>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0" cy="6858000"/>
          </a:xfrm>
          <a:prstGeom prst="rect">
            <a:avLst/>
          </a:prstGeom>
        </p:spPr>
      </p:pic>
    </p:spTree>
    <p:extLst>
      <p:ext uri="{BB962C8B-B14F-4D97-AF65-F5344CB8AC3E}">
        <p14:creationId xmlns:p14="http://schemas.microsoft.com/office/powerpoint/2010/main" val="360104686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
            <a:ext cx="9144000" cy="6858000"/>
          </a:xfrm>
          <a:prstGeom prst="rect">
            <a:avLst/>
          </a:prstGeom>
        </p:spPr>
      </p:pic>
    </p:spTree>
    <p:extLst>
      <p:ext uri="{BB962C8B-B14F-4D97-AF65-F5344CB8AC3E}">
        <p14:creationId xmlns:p14="http://schemas.microsoft.com/office/powerpoint/2010/main" val="3352720732"/>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Why is it necessary to define ontology class with UID ?</a:t>
            </a:r>
            <a:endParaRPr lang="en-US" dirty="0"/>
          </a:p>
        </p:txBody>
      </p:sp>
      <p:sp>
        <p:nvSpPr>
          <p:cNvPr id="3" name="Subtitle 2"/>
          <p:cNvSpPr>
            <a:spLocks noGrp="1"/>
          </p:cNvSpPr>
          <p:nvPr>
            <p:ph type="subTitle" idx="1"/>
          </p:nvPr>
        </p:nvSpPr>
        <p:spPr/>
        <p:txBody>
          <a:bodyPr/>
          <a:lstStyle/>
          <a:p>
            <a:pPr algn="l"/>
            <a:r>
              <a:rPr lang="en-US" dirty="0" smtClean="0"/>
              <a:t>● Global Semantic Interoperability</a:t>
            </a:r>
          </a:p>
          <a:p>
            <a:pPr algn="l"/>
            <a:r>
              <a:rPr lang="en-US" dirty="0"/>
              <a:t>● </a:t>
            </a:r>
            <a:r>
              <a:rPr lang="en-US" dirty="0" smtClean="0"/>
              <a:t>Reduce natural language ambiguity </a:t>
            </a:r>
            <a:endParaRPr lang="en-US" dirty="0"/>
          </a:p>
        </p:txBody>
      </p:sp>
    </p:spTree>
    <p:extLst>
      <p:ext uri="{BB962C8B-B14F-4D97-AF65-F5344CB8AC3E}">
        <p14:creationId xmlns:p14="http://schemas.microsoft.com/office/powerpoint/2010/main" val="3612665093"/>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729727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2012" y="838200"/>
            <a:ext cx="7443788" cy="6057781"/>
          </a:xfrm>
          <a:prstGeom prst="rect">
            <a:avLst/>
          </a:prstGeom>
        </p:spPr>
      </p:pic>
      <p:sp>
        <p:nvSpPr>
          <p:cNvPr id="4" name="Rectangle 3"/>
          <p:cNvSpPr/>
          <p:nvPr/>
        </p:nvSpPr>
        <p:spPr>
          <a:xfrm>
            <a:off x="0" y="0"/>
            <a:ext cx="9144000" cy="800219"/>
          </a:xfrm>
          <a:prstGeom prst="rect">
            <a:avLst/>
          </a:prstGeom>
        </p:spPr>
        <p:txBody>
          <a:bodyPr wrap="square">
            <a:spAutoFit/>
          </a:bodyPr>
          <a:lstStyle/>
          <a:p>
            <a:r>
              <a:rPr lang="en-US" sz="2300" dirty="0">
                <a:solidFill>
                  <a:srgbClr val="333333"/>
                </a:solidFill>
                <a:latin typeface="Calibri Light" panose="020F0302020204030204" pitchFamily="34" charset="0"/>
              </a:rPr>
              <a:t>Over 10,000 </a:t>
            </a:r>
            <a:r>
              <a:rPr lang="en-US" sz="2300" dirty="0" smtClean="0">
                <a:solidFill>
                  <a:srgbClr val="333333"/>
                </a:solidFill>
                <a:latin typeface="Calibri Light" panose="020F0302020204030204" pitchFamily="34" charset="0"/>
              </a:rPr>
              <a:t>companies were </a:t>
            </a:r>
            <a:r>
              <a:rPr lang="en-US" sz="2300" dirty="0">
                <a:solidFill>
                  <a:srgbClr val="333333"/>
                </a:solidFill>
                <a:latin typeface="Calibri Light" panose="020F0302020204030204" pitchFamily="34" charset="0"/>
              </a:rPr>
              <a:t>able to raise over </a:t>
            </a:r>
            <a:r>
              <a:rPr lang="en-US" sz="2300" dirty="0" smtClean="0">
                <a:solidFill>
                  <a:srgbClr val="333333"/>
                </a:solidFill>
                <a:latin typeface="Calibri Light" panose="020F0302020204030204" pitchFamily="34" charset="0"/>
              </a:rPr>
              <a:t>US$80 </a:t>
            </a:r>
            <a:r>
              <a:rPr lang="en-US" sz="2300" dirty="0">
                <a:solidFill>
                  <a:srgbClr val="333333"/>
                </a:solidFill>
                <a:latin typeface="Calibri Light" panose="020F0302020204030204" pitchFamily="34" charset="0"/>
              </a:rPr>
              <a:t>billion </a:t>
            </a:r>
            <a:r>
              <a:rPr lang="en-US" sz="2300" dirty="0" smtClean="0">
                <a:solidFill>
                  <a:srgbClr val="333333"/>
                </a:solidFill>
                <a:latin typeface="Calibri Light" panose="020F0302020204030204" pitchFamily="34" charset="0"/>
              </a:rPr>
              <a:t>in 2014. In the lead are </a:t>
            </a:r>
            <a:r>
              <a:rPr lang="en-US" sz="2300" dirty="0" err="1" smtClean="0">
                <a:solidFill>
                  <a:srgbClr val="333333"/>
                </a:solidFill>
                <a:latin typeface="Calibri Light" panose="020F0302020204030204" pitchFamily="34" charset="0"/>
              </a:rPr>
              <a:t>Flipkart</a:t>
            </a:r>
            <a:r>
              <a:rPr lang="en-US" sz="2300" dirty="0" smtClean="0">
                <a:solidFill>
                  <a:srgbClr val="333333"/>
                </a:solidFill>
                <a:latin typeface="Calibri Light" panose="020F0302020204030204" pitchFamily="34" charset="0"/>
              </a:rPr>
              <a:t> </a:t>
            </a:r>
            <a:r>
              <a:rPr lang="en-US" sz="2300" dirty="0">
                <a:solidFill>
                  <a:srgbClr val="333333"/>
                </a:solidFill>
                <a:latin typeface="Calibri Light" panose="020F0302020204030204" pitchFamily="34" charset="0"/>
              </a:rPr>
              <a:t>(</a:t>
            </a:r>
            <a:r>
              <a:rPr lang="en-US" sz="2300" dirty="0" smtClean="0">
                <a:solidFill>
                  <a:srgbClr val="333333"/>
                </a:solidFill>
                <a:latin typeface="Calibri Light" panose="020F0302020204030204" pitchFamily="34" charset="0"/>
              </a:rPr>
              <a:t>India); </a:t>
            </a:r>
            <a:r>
              <a:rPr lang="en-US" sz="2300" dirty="0" err="1" smtClean="0">
                <a:solidFill>
                  <a:srgbClr val="333333"/>
                </a:solidFill>
                <a:latin typeface="Calibri Light" panose="020F0302020204030204" pitchFamily="34" charset="0"/>
              </a:rPr>
              <a:t>Airbnb</a:t>
            </a:r>
            <a:r>
              <a:rPr lang="en-US" sz="2300" dirty="0">
                <a:solidFill>
                  <a:srgbClr val="333333"/>
                </a:solidFill>
                <a:latin typeface="Calibri Light" panose="020F0302020204030204" pitchFamily="34" charset="0"/>
              </a:rPr>
              <a:t>, </a:t>
            </a:r>
            <a:r>
              <a:rPr lang="en-US" sz="2300" dirty="0" err="1" smtClean="0">
                <a:solidFill>
                  <a:srgbClr val="333333"/>
                </a:solidFill>
                <a:latin typeface="Calibri Light" panose="020F0302020204030204" pitchFamily="34" charset="0"/>
              </a:rPr>
              <a:t>Uber</a:t>
            </a:r>
            <a:r>
              <a:rPr lang="en-US" sz="2300" dirty="0" smtClean="0">
                <a:solidFill>
                  <a:srgbClr val="333333"/>
                </a:solidFill>
                <a:latin typeface="Calibri Light" panose="020F0302020204030204" pitchFamily="34" charset="0"/>
              </a:rPr>
              <a:t>, </a:t>
            </a:r>
            <a:r>
              <a:rPr lang="en-US" sz="2300" dirty="0" err="1" smtClean="0">
                <a:solidFill>
                  <a:srgbClr val="333333"/>
                </a:solidFill>
                <a:latin typeface="Calibri Light" panose="020F0302020204030204" pitchFamily="34" charset="0"/>
              </a:rPr>
              <a:t>Cloudera</a:t>
            </a:r>
            <a:r>
              <a:rPr lang="en-US" sz="2300" dirty="0" smtClean="0">
                <a:solidFill>
                  <a:srgbClr val="333333"/>
                </a:solidFill>
                <a:latin typeface="Calibri Light" panose="020F0302020204030204" pitchFamily="34" charset="0"/>
              </a:rPr>
              <a:t> </a:t>
            </a:r>
            <a:r>
              <a:rPr lang="en-US" sz="2300" dirty="0">
                <a:solidFill>
                  <a:srgbClr val="333333"/>
                </a:solidFill>
                <a:latin typeface="Calibri Light" panose="020F0302020204030204" pitchFamily="34" charset="0"/>
              </a:rPr>
              <a:t>(</a:t>
            </a:r>
            <a:r>
              <a:rPr lang="en-US" sz="2300" dirty="0" smtClean="0">
                <a:solidFill>
                  <a:srgbClr val="333333"/>
                </a:solidFill>
                <a:latin typeface="Calibri Light" panose="020F0302020204030204" pitchFamily="34" charset="0"/>
              </a:rPr>
              <a:t>US); </a:t>
            </a:r>
            <a:r>
              <a:rPr lang="en-US" sz="2300" dirty="0" err="1" smtClean="0">
                <a:solidFill>
                  <a:srgbClr val="333333"/>
                </a:solidFill>
                <a:latin typeface="Calibri Light" panose="020F0302020204030204" pitchFamily="34" charset="0"/>
              </a:rPr>
              <a:t>Koudai</a:t>
            </a:r>
            <a:r>
              <a:rPr lang="en-US" sz="2300" dirty="0" smtClean="0">
                <a:solidFill>
                  <a:srgbClr val="333333"/>
                </a:solidFill>
                <a:latin typeface="Calibri Light" panose="020F0302020204030204" pitchFamily="34" charset="0"/>
              </a:rPr>
              <a:t>, </a:t>
            </a:r>
            <a:r>
              <a:rPr lang="en-US" sz="2300" dirty="0" err="1" smtClean="0">
                <a:solidFill>
                  <a:srgbClr val="333333"/>
                </a:solidFill>
                <a:latin typeface="Calibri Light" panose="020F0302020204030204" pitchFamily="34" charset="0"/>
              </a:rPr>
              <a:t>Meizu</a:t>
            </a:r>
            <a:r>
              <a:rPr lang="en-US" sz="2300" dirty="0" smtClean="0">
                <a:solidFill>
                  <a:srgbClr val="333333"/>
                </a:solidFill>
                <a:latin typeface="Calibri Light" panose="020F0302020204030204" pitchFamily="34" charset="0"/>
              </a:rPr>
              <a:t> </a:t>
            </a:r>
            <a:r>
              <a:rPr lang="en-US" sz="2300" dirty="0">
                <a:solidFill>
                  <a:srgbClr val="333333"/>
                </a:solidFill>
                <a:latin typeface="Calibri Light" panose="020F0302020204030204" pitchFamily="34" charset="0"/>
              </a:rPr>
              <a:t>(China</a:t>
            </a:r>
            <a:r>
              <a:rPr lang="en-US" sz="2300" dirty="0" smtClean="0">
                <a:solidFill>
                  <a:srgbClr val="333333"/>
                </a:solidFill>
                <a:latin typeface="Calibri Light" panose="020F0302020204030204" pitchFamily="34" charset="0"/>
              </a:rPr>
              <a:t>)</a:t>
            </a:r>
            <a:endParaRPr lang="en-US" sz="2300" dirty="0">
              <a:latin typeface="Calibri Light" panose="020F0302020204030204" pitchFamily="34" charset="0"/>
            </a:endParaRPr>
          </a:p>
        </p:txBody>
      </p:sp>
      <p:sp>
        <p:nvSpPr>
          <p:cNvPr id="5" name="Rectangle 4"/>
          <p:cNvSpPr/>
          <p:nvPr/>
        </p:nvSpPr>
        <p:spPr>
          <a:xfrm>
            <a:off x="5105400" y="6553200"/>
            <a:ext cx="2895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268935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1" cy="6858000"/>
          </a:xfrm>
          <a:prstGeom prst="rect">
            <a:avLst/>
          </a:prstGeom>
        </p:spPr>
      </p:pic>
    </p:spTree>
    <p:extLst>
      <p:ext uri="{BB962C8B-B14F-4D97-AF65-F5344CB8AC3E}">
        <p14:creationId xmlns:p14="http://schemas.microsoft.com/office/powerpoint/2010/main" val="2558503221"/>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44000" cy="6858000"/>
          </a:xfrm>
          <a:prstGeom prst="rect">
            <a:avLst/>
          </a:prstGeom>
        </p:spPr>
      </p:pic>
    </p:spTree>
    <p:extLst>
      <p:ext uri="{BB962C8B-B14F-4D97-AF65-F5344CB8AC3E}">
        <p14:creationId xmlns:p14="http://schemas.microsoft.com/office/powerpoint/2010/main" val="468057456"/>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44000" cy="6858000"/>
          </a:xfrm>
          <a:prstGeom prst="rect">
            <a:avLst/>
          </a:prstGeom>
        </p:spPr>
      </p:pic>
    </p:spTree>
    <p:extLst>
      <p:ext uri="{BB962C8B-B14F-4D97-AF65-F5344CB8AC3E}">
        <p14:creationId xmlns:p14="http://schemas.microsoft.com/office/powerpoint/2010/main" val="3427408764"/>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44000" cy="6858000"/>
          </a:xfrm>
          <a:prstGeom prst="rect">
            <a:avLst/>
          </a:prstGeom>
        </p:spPr>
      </p:pic>
      <p:sp>
        <p:nvSpPr>
          <p:cNvPr id="3" name="TextBox 2"/>
          <p:cNvSpPr txBox="1"/>
          <p:nvPr/>
        </p:nvSpPr>
        <p:spPr>
          <a:xfrm>
            <a:off x="4419600" y="228600"/>
            <a:ext cx="344966" cy="461665"/>
          </a:xfrm>
          <a:prstGeom prst="rect">
            <a:avLst/>
          </a:prstGeom>
          <a:noFill/>
        </p:spPr>
        <p:txBody>
          <a:bodyPr wrap="none" rtlCol="0">
            <a:spAutoFit/>
          </a:bodyPr>
          <a:lstStyle/>
          <a:p>
            <a:r>
              <a:rPr lang="en-US" sz="2400" dirty="0">
                <a:solidFill>
                  <a:schemeClr val="bg1"/>
                </a:solidFill>
              </a:rPr>
              <a:t>X</a:t>
            </a:r>
          </a:p>
        </p:txBody>
      </p:sp>
    </p:spTree>
    <p:extLst>
      <p:ext uri="{BB962C8B-B14F-4D97-AF65-F5344CB8AC3E}">
        <p14:creationId xmlns:p14="http://schemas.microsoft.com/office/powerpoint/2010/main" val="3732474540"/>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0" cy="6858000"/>
          </a:xfrm>
          <a:prstGeom prst="rect">
            <a:avLst/>
          </a:prstGeom>
        </p:spPr>
      </p:pic>
    </p:spTree>
    <p:extLst>
      <p:ext uri="{BB962C8B-B14F-4D97-AF65-F5344CB8AC3E}">
        <p14:creationId xmlns:p14="http://schemas.microsoft.com/office/powerpoint/2010/main" val="2092244218"/>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25" y="33337"/>
            <a:ext cx="9915525" cy="6791325"/>
          </a:xfrm>
          <a:prstGeom prst="rect">
            <a:avLst/>
          </a:prstGeom>
        </p:spPr>
      </p:pic>
      <p:sp>
        <p:nvSpPr>
          <p:cNvPr id="3" name="TextBox 2"/>
          <p:cNvSpPr txBox="1"/>
          <p:nvPr/>
        </p:nvSpPr>
        <p:spPr>
          <a:xfrm>
            <a:off x="76200" y="6553200"/>
            <a:ext cx="1334340" cy="276999"/>
          </a:xfrm>
          <a:prstGeom prst="rect">
            <a:avLst/>
          </a:prstGeom>
          <a:noFill/>
        </p:spPr>
        <p:txBody>
          <a:bodyPr wrap="none" rtlCol="0">
            <a:spAutoFit/>
          </a:bodyPr>
          <a:lstStyle/>
          <a:p>
            <a:r>
              <a:rPr lang="en-US" sz="1200" dirty="0" smtClean="0">
                <a:solidFill>
                  <a:schemeClr val="bg1">
                    <a:lumMod val="50000"/>
                  </a:schemeClr>
                </a:solidFill>
              </a:rPr>
              <a:t>Daniel Engels, MIT</a:t>
            </a:r>
            <a:endParaRPr lang="en-US" sz="1200" dirty="0">
              <a:solidFill>
                <a:schemeClr val="bg1">
                  <a:lumMod val="50000"/>
                </a:schemeClr>
              </a:solidFill>
            </a:endParaRPr>
          </a:p>
        </p:txBody>
      </p:sp>
    </p:spTree>
    <p:extLst>
      <p:ext uri="{BB962C8B-B14F-4D97-AF65-F5344CB8AC3E}">
        <p14:creationId xmlns:p14="http://schemas.microsoft.com/office/powerpoint/2010/main" val="3241043879"/>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1470025"/>
          </a:xfrm>
        </p:spPr>
        <p:style>
          <a:lnRef idx="0">
            <a:schemeClr val="accent1"/>
          </a:lnRef>
          <a:fillRef idx="3">
            <a:schemeClr val="accent1"/>
          </a:fillRef>
          <a:effectRef idx="3">
            <a:schemeClr val="accent1"/>
          </a:effectRef>
          <a:fontRef idx="minor">
            <a:schemeClr val="lt1"/>
          </a:fontRef>
        </p:style>
        <p:txBody>
          <a:bodyPr>
            <a:normAutofit/>
          </a:bodyPr>
          <a:lstStyle/>
          <a:p>
            <a:r>
              <a:rPr lang="en-US" sz="3600" dirty="0" smtClean="0"/>
              <a:t>Healthcare Data Interoperability Standards ?</a:t>
            </a:r>
            <a:endParaRPr lang="en-US" sz="3600" dirty="0"/>
          </a:p>
        </p:txBody>
      </p:sp>
      <p:sp>
        <p:nvSpPr>
          <p:cNvPr id="3" name="Subtitle 2"/>
          <p:cNvSpPr>
            <a:spLocks noGrp="1"/>
          </p:cNvSpPr>
          <p:nvPr>
            <p:ph type="subTitle" idx="1"/>
          </p:nvPr>
        </p:nvSpPr>
        <p:spPr>
          <a:xfrm>
            <a:off x="0" y="1527175"/>
            <a:ext cx="9144000" cy="1752600"/>
          </a:xfrm>
        </p:spPr>
        <p:txBody>
          <a:bodyPr/>
          <a:lstStyle/>
          <a:p>
            <a:r>
              <a:rPr lang="en-US" b="1" i="1" dirty="0" smtClean="0"/>
              <a:t>… semantics, data dictionaries, billing codes …</a:t>
            </a:r>
            <a:endParaRPr lang="en-US" b="1" i="1" dirty="0"/>
          </a:p>
        </p:txBody>
      </p:sp>
      <p:sp>
        <p:nvSpPr>
          <p:cNvPr id="4" name="Content Placeholder 2"/>
          <p:cNvSpPr txBox="1">
            <a:spLocks/>
          </p:cNvSpPr>
          <p:nvPr/>
        </p:nvSpPr>
        <p:spPr>
          <a:xfrm>
            <a:off x="609600" y="2845558"/>
            <a:ext cx="8229600" cy="4545842"/>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800" dirty="0" smtClean="0"/>
              <a:t>Terminology</a:t>
            </a:r>
          </a:p>
          <a:p>
            <a:pPr lvl="1"/>
            <a:r>
              <a:rPr lang="en-US" sz="1800" dirty="0" smtClean="0"/>
              <a:t>SNOMED, LOINC</a:t>
            </a:r>
          </a:p>
          <a:p>
            <a:r>
              <a:rPr lang="en-US" sz="1800" dirty="0" smtClean="0"/>
              <a:t>Classification Systems</a:t>
            </a:r>
          </a:p>
          <a:p>
            <a:pPr lvl="1"/>
            <a:r>
              <a:rPr lang="en-US" sz="1800" dirty="0" smtClean="0"/>
              <a:t>ICD10, CPT</a:t>
            </a:r>
          </a:p>
          <a:p>
            <a:r>
              <a:rPr lang="en-US" sz="1800" dirty="0" smtClean="0"/>
              <a:t>Devices</a:t>
            </a:r>
          </a:p>
          <a:p>
            <a:pPr lvl="1"/>
            <a:r>
              <a:rPr lang="en-US" sz="1800" dirty="0" smtClean="0"/>
              <a:t>IEEE 11073</a:t>
            </a:r>
          </a:p>
          <a:p>
            <a:r>
              <a:rPr lang="en-US" sz="1800" dirty="0" smtClean="0"/>
              <a:t>EHR-Related</a:t>
            </a:r>
          </a:p>
          <a:p>
            <a:pPr lvl="1"/>
            <a:r>
              <a:rPr lang="en-US" sz="1800" dirty="0" smtClean="0"/>
              <a:t>DICOM, HL7 (CDA)</a:t>
            </a:r>
          </a:p>
          <a:p>
            <a:r>
              <a:rPr lang="en-US" sz="1800" dirty="0" smtClean="0"/>
              <a:t>Interoperability</a:t>
            </a:r>
          </a:p>
          <a:p>
            <a:pPr lvl="1"/>
            <a:r>
              <a:rPr lang="en-US" sz="1800" dirty="0" smtClean="0"/>
              <a:t>DICOM, HL7 Messaging, HIPAA Transactions, NCPDP</a:t>
            </a:r>
          </a:p>
          <a:p>
            <a:r>
              <a:rPr lang="en-US" sz="1800" dirty="0" smtClean="0"/>
              <a:t>Language Formats</a:t>
            </a:r>
          </a:p>
          <a:p>
            <a:pPr lvl="1"/>
            <a:r>
              <a:rPr lang="en-US" sz="1800" dirty="0" smtClean="0"/>
              <a:t>XML, X12</a:t>
            </a:r>
          </a:p>
          <a:p>
            <a:pPr marL="0" indent="0">
              <a:buNone/>
            </a:pPr>
            <a:endParaRPr lang="en-US" sz="1800" dirty="0" smtClean="0"/>
          </a:p>
        </p:txBody>
      </p:sp>
    </p:spTree>
    <p:extLst>
      <p:ext uri="{BB962C8B-B14F-4D97-AF65-F5344CB8AC3E}">
        <p14:creationId xmlns:p14="http://schemas.microsoft.com/office/powerpoint/2010/main" val="1957481160"/>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0" y="0"/>
            <a:ext cx="9144000" cy="609600"/>
          </a:xfrm>
        </p:spPr>
        <p:style>
          <a:lnRef idx="0">
            <a:schemeClr val="accent1"/>
          </a:lnRef>
          <a:fillRef idx="3">
            <a:schemeClr val="accent1"/>
          </a:fillRef>
          <a:effectRef idx="3">
            <a:schemeClr val="accent1"/>
          </a:effectRef>
          <a:fontRef idx="minor">
            <a:schemeClr val="lt1"/>
          </a:fontRef>
        </p:style>
        <p:txBody>
          <a:bodyPr anchor="ctr">
            <a:noAutofit/>
          </a:bodyPr>
          <a:lstStyle/>
          <a:p>
            <a:r>
              <a:rPr lang="en-US" sz="2700" dirty="0" smtClean="0">
                <a:latin typeface="Calibri Light" panose="020F0302020204030204" pitchFamily="34" charset="0"/>
              </a:rPr>
              <a:t>DIAGNOSIS CODES for SPRAINED and STRAINED ANKLES </a:t>
            </a:r>
            <a:endParaRPr lang="en-US" sz="2700" dirty="0">
              <a:latin typeface="Calibri Light" panose="020F0302020204030204" pitchFamily="34" charset="0"/>
            </a:endParaRPr>
          </a:p>
        </p:txBody>
      </p:sp>
      <p:pic>
        <p:nvPicPr>
          <p:cNvPr id="5" name="Picture 4"/>
          <p:cNvPicPr>
            <a:picLocks noChangeAspect="1"/>
          </p:cNvPicPr>
          <p:nvPr/>
        </p:nvPicPr>
        <p:blipFill>
          <a:blip r:embed="rId3"/>
          <a:stretch>
            <a:fillRect/>
          </a:stretch>
        </p:blipFill>
        <p:spPr>
          <a:xfrm>
            <a:off x="-152399" y="685801"/>
            <a:ext cx="9296400" cy="6172200"/>
          </a:xfrm>
          <a:prstGeom prst="rect">
            <a:avLst/>
          </a:prstGeom>
        </p:spPr>
      </p:pic>
    </p:spTree>
    <p:extLst>
      <p:ext uri="{BB962C8B-B14F-4D97-AF65-F5344CB8AC3E}">
        <p14:creationId xmlns:p14="http://schemas.microsoft.com/office/powerpoint/2010/main" val="4118174287"/>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0" y="0"/>
            <a:ext cx="9144000" cy="609600"/>
          </a:xfrm>
        </p:spPr>
        <p:style>
          <a:lnRef idx="0">
            <a:schemeClr val="accent1"/>
          </a:lnRef>
          <a:fillRef idx="3">
            <a:schemeClr val="accent1"/>
          </a:fillRef>
          <a:effectRef idx="3">
            <a:schemeClr val="accent1"/>
          </a:effectRef>
          <a:fontRef idx="minor">
            <a:schemeClr val="lt1"/>
          </a:fontRef>
        </p:style>
        <p:txBody>
          <a:bodyPr anchor="ctr">
            <a:noAutofit/>
          </a:bodyPr>
          <a:lstStyle/>
          <a:p>
            <a:pPr marL="0" indent="0" algn="ctr">
              <a:buNone/>
            </a:pPr>
            <a:r>
              <a:rPr lang="en-US" sz="2400" dirty="0" smtClean="0">
                <a:latin typeface="Calibri Light" panose="020F0302020204030204" pitchFamily="34" charset="0"/>
              </a:rPr>
              <a:t>CONVERGENCE : DIAGNOSIS CODE and SEMANTIC INTEROPERABILITY ?</a:t>
            </a:r>
            <a:endParaRPr lang="en-US" sz="2400" dirty="0">
              <a:latin typeface="Calibri Light" panose="020F0302020204030204" pitchFamily="34" charset="0"/>
            </a:endParaRPr>
          </a:p>
        </p:txBody>
      </p:sp>
      <p:pic>
        <p:nvPicPr>
          <p:cNvPr id="5" name="Picture 4"/>
          <p:cNvPicPr>
            <a:picLocks noChangeAspect="1"/>
          </p:cNvPicPr>
          <p:nvPr/>
        </p:nvPicPr>
        <p:blipFill>
          <a:blip r:embed="rId3"/>
          <a:stretch>
            <a:fillRect/>
          </a:stretch>
        </p:blipFill>
        <p:spPr>
          <a:xfrm>
            <a:off x="-152399" y="685801"/>
            <a:ext cx="9296400" cy="6172200"/>
          </a:xfrm>
          <a:prstGeom prst="rect">
            <a:avLst/>
          </a:prstGeom>
        </p:spPr>
      </p:pic>
      <p:sp>
        <p:nvSpPr>
          <p:cNvPr id="2" name="Rectangle 1"/>
          <p:cNvSpPr/>
          <p:nvPr/>
        </p:nvSpPr>
        <p:spPr>
          <a:xfrm>
            <a:off x="2971800" y="685801"/>
            <a:ext cx="6172200" cy="61721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Proprietary closed semantic data dictionaries (EPIC) and heterogeneity of billing codes are contributors to lack of semantic interoperability and inhibitor for OS platforms</a:t>
            </a:r>
            <a:endParaRPr lang="en-US" dirty="0">
              <a:solidFill>
                <a:schemeClr val="tx1"/>
              </a:solidFill>
            </a:endParaRPr>
          </a:p>
        </p:txBody>
      </p:sp>
    </p:spTree>
    <p:extLst>
      <p:ext uri="{BB962C8B-B14F-4D97-AF65-F5344CB8AC3E}">
        <p14:creationId xmlns:p14="http://schemas.microsoft.com/office/powerpoint/2010/main" val="309537844"/>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53525" cy="4048125"/>
          </a:xfrm>
          <a:prstGeom prst="rect">
            <a:avLst/>
          </a:prstGeom>
        </p:spPr>
      </p:pic>
      <p:sp>
        <p:nvSpPr>
          <p:cNvPr id="2" name="Title 1"/>
          <p:cNvSpPr>
            <a:spLocks noGrp="1"/>
          </p:cNvSpPr>
          <p:nvPr>
            <p:ph type="ctrTitle"/>
          </p:nvPr>
        </p:nvSpPr>
        <p:spPr>
          <a:xfrm>
            <a:off x="0" y="3994485"/>
            <a:ext cx="9144000" cy="1510966"/>
          </a:xfrm>
        </p:spPr>
        <p:txBody>
          <a:bodyPr>
            <a:normAutofit/>
          </a:bodyPr>
          <a:lstStyle/>
          <a:p>
            <a:r>
              <a:rPr lang="en-US" sz="2800" b="1" dirty="0">
                <a:latin typeface="+mn-lt"/>
              </a:rPr>
              <a:t>B</a:t>
            </a:r>
            <a:r>
              <a:rPr lang="en-US" sz="2800" b="1" dirty="0" smtClean="0">
                <a:latin typeface="+mn-lt"/>
              </a:rPr>
              <a:t>uild bridges to create secure healthcare data platforms?</a:t>
            </a:r>
            <a:endParaRPr lang="en-US" sz="2800" b="1" dirty="0">
              <a:latin typeface="+mn-lt"/>
            </a:endParaRPr>
          </a:p>
        </p:txBody>
      </p:sp>
      <p:sp>
        <p:nvSpPr>
          <p:cNvPr id="3" name="Subtitle 2"/>
          <p:cNvSpPr>
            <a:spLocks noGrp="1"/>
          </p:cNvSpPr>
          <p:nvPr>
            <p:ph type="subTitle" idx="1"/>
          </p:nvPr>
        </p:nvSpPr>
        <p:spPr>
          <a:xfrm>
            <a:off x="76200" y="5486400"/>
            <a:ext cx="9144000" cy="1752600"/>
          </a:xfrm>
        </p:spPr>
        <p:txBody>
          <a:bodyPr>
            <a:normAutofit/>
          </a:bodyPr>
          <a:lstStyle/>
          <a:p>
            <a:pPr algn="l"/>
            <a:r>
              <a:rPr lang="en-US" sz="1800" dirty="0" smtClean="0">
                <a:solidFill>
                  <a:schemeClr val="tx1"/>
                </a:solidFill>
              </a:rPr>
              <a:t>The complexity of healthcare is inextricably linked with regulatory compliance, security and privacy. The top down approach to create interoperable systems may be short of impossible but the bottom up approach to create bridges for data interoperability may help vendors continue with their system sales but enables practitioners to use the data, via data platforms, effectively.</a:t>
            </a:r>
            <a:endParaRPr lang="en-US" sz="1800" dirty="0">
              <a:solidFill>
                <a:schemeClr val="tx1"/>
              </a:solidFill>
            </a:endParaRPr>
          </a:p>
        </p:txBody>
      </p:sp>
    </p:spTree>
    <p:extLst>
      <p:ext uri="{BB962C8B-B14F-4D97-AF65-F5344CB8AC3E}">
        <p14:creationId xmlns:p14="http://schemas.microsoft.com/office/powerpoint/2010/main" val="19794330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752475"/>
            <a:ext cx="9144000" cy="6486525"/>
          </a:xfrm>
          <a:prstGeom prst="rect">
            <a:avLst/>
          </a:prstGeom>
        </p:spPr>
      </p:pic>
      <p:sp>
        <p:nvSpPr>
          <p:cNvPr id="3" name="Oval 2"/>
          <p:cNvSpPr/>
          <p:nvPr/>
        </p:nvSpPr>
        <p:spPr>
          <a:xfrm>
            <a:off x="76200" y="76200"/>
            <a:ext cx="3657600" cy="609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2200" dirty="0" smtClean="0">
                <a:solidFill>
                  <a:schemeClr val="bg1"/>
                </a:solidFill>
                <a:latin typeface="Calibri Light" panose="020F0302020204030204" pitchFamily="34" charset="0"/>
              </a:rPr>
              <a:t>Mobile </a:t>
            </a:r>
            <a:r>
              <a:rPr lang="en-US" sz="2200" dirty="0" err="1" smtClean="0">
                <a:solidFill>
                  <a:schemeClr val="bg1"/>
                </a:solidFill>
                <a:latin typeface="Calibri Light" panose="020F0302020204030204" pitchFamily="34" charset="0"/>
              </a:rPr>
              <a:t>IoS</a:t>
            </a:r>
            <a:r>
              <a:rPr lang="en-US" sz="2200" dirty="0" smtClean="0">
                <a:solidFill>
                  <a:schemeClr val="bg1"/>
                </a:solidFill>
                <a:latin typeface="Calibri Light" panose="020F0302020204030204" pitchFamily="34" charset="0"/>
              </a:rPr>
              <a:t> Economy </a:t>
            </a:r>
            <a:endParaRPr lang="en-US" sz="2200" dirty="0">
              <a:solidFill>
                <a:schemeClr val="bg1"/>
              </a:solidFill>
              <a:latin typeface="Calibri Light" panose="020F0302020204030204" pitchFamily="34" charset="0"/>
            </a:endParaRPr>
          </a:p>
        </p:txBody>
      </p:sp>
      <p:sp>
        <p:nvSpPr>
          <p:cNvPr id="5" name="Rectangle 4"/>
          <p:cNvSpPr/>
          <p:nvPr/>
        </p:nvSpPr>
        <p:spPr>
          <a:xfrm>
            <a:off x="3886200" y="0"/>
            <a:ext cx="5257800" cy="6858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err="1" smtClean="0"/>
              <a:t>Uber’s</a:t>
            </a:r>
            <a:r>
              <a:rPr lang="en-US" sz="4000" dirty="0" smtClean="0"/>
              <a:t> Information Flow</a:t>
            </a:r>
            <a:endParaRPr lang="en-US" sz="4000" dirty="0"/>
          </a:p>
        </p:txBody>
      </p:sp>
      <p:pic>
        <p:nvPicPr>
          <p:cNvPr id="6" name="Picture 2" descr="http://www.techshout.com/wp-content/uploads/2007/06/spice-s-7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62000"/>
            <a:ext cx="1139825" cy="1066800"/>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23759"/>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583" y="6565612"/>
            <a:ext cx="9501383" cy="292388"/>
          </a:xfrm>
          <a:prstGeom prst="rect">
            <a:avLst/>
          </a:prstGeom>
          <a:noFill/>
        </p:spPr>
        <p:txBody>
          <a:bodyPr wrap="none" rtlCol="0">
            <a:spAutoFit/>
          </a:bodyPr>
          <a:lstStyle/>
          <a:p>
            <a:r>
              <a:rPr lang="en-US" sz="1300" dirty="0" err="1" smtClean="0">
                <a:latin typeface="+mj-lt"/>
              </a:rPr>
              <a:t>Dr</a:t>
            </a:r>
            <a:r>
              <a:rPr lang="en-US" sz="1300" dirty="0" smtClean="0">
                <a:latin typeface="+mj-lt"/>
              </a:rPr>
              <a:t> Shoumen P Austin Datta ● Research Affiliate, School of Engineering, MIT ● SVP, Industrial Internet Consortium ● shoumen@mit.edu</a:t>
            </a:r>
            <a:endParaRPr lang="en-US" sz="1300" dirty="0">
              <a:latin typeface="+mj-lt"/>
            </a:endParaRPr>
          </a:p>
        </p:txBody>
      </p:sp>
      <p:pic>
        <p:nvPicPr>
          <p:cNvPr id="2050" name="Picture 2" descr="http://adoptingdivinemoments.com/wp-content/uploads/2014/08/Thank-yo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85800"/>
            <a:ext cx="9144000" cy="5803612"/>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p:cNvSpPr txBox="1">
            <a:spLocks/>
          </p:cNvSpPr>
          <p:nvPr/>
        </p:nvSpPr>
        <p:spPr>
          <a:xfrm>
            <a:off x="0" y="-32084"/>
            <a:ext cx="9144000" cy="497305"/>
          </a:xfrm>
          <a:prstGeom prst="rect">
            <a:avLst/>
          </a:prstGeom>
          <a:ln/>
        </p:spPr>
        <p:style>
          <a:lnRef idx="0">
            <a:schemeClr val="accent1"/>
          </a:lnRef>
          <a:fillRef idx="3">
            <a:schemeClr val="accent1"/>
          </a:fillRef>
          <a:effectRef idx="3">
            <a:schemeClr val="accent1"/>
          </a:effectRef>
          <a:fontRef idx="minor">
            <a:schemeClr val="lt1"/>
          </a:fontRef>
        </p:style>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en-US" sz="3900" dirty="0" smtClean="0">
                <a:solidFill>
                  <a:schemeClr val="bg1"/>
                </a:solidFill>
              </a:rPr>
              <a:t>Internet of Systems  ●  http</a:t>
            </a:r>
            <a:r>
              <a:rPr lang="en-US" sz="3900" dirty="0">
                <a:solidFill>
                  <a:schemeClr val="bg1"/>
                </a:solidFill>
              </a:rPr>
              <a:t>://</a:t>
            </a:r>
            <a:r>
              <a:rPr lang="en-US" sz="3900" dirty="0" smtClean="0">
                <a:solidFill>
                  <a:schemeClr val="bg1"/>
                </a:solidFill>
              </a:rPr>
              <a:t>bit.ly/MIT-IOT  </a:t>
            </a:r>
            <a:endParaRPr lang="en-US" sz="3900" dirty="0">
              <a:solidFill>
                <a:schemeClr val="bg1"/>
              </a:solidFill>
            </a:endParaRPr>
          </a:p>
        </p:txBody>
      </p:sp>
      <p:sp>
        <p:nvSpPr>
          <p:cNvPr id="2" name="TextBox 1"/>
          <p:cNvSpPr txBox="1"/>
          <p:nvPr/>
        </p:nvSpPr>
        <p:spPr>
          <a:xfrm>
            <a:off x="76200" y="762000"/>
            <a:ext cx="2545312" cy="369332"/>
          </a:xfrm>
          <a:prstGeom prst="rect">
            <a:avLst/>
          </a:prstGeom>
          <a:noFill/>
          <a:ln>
            <a:solidFill>
              <a:schemeClr val="bg1"/>
            </a:solidFill>
          </a:ln>
        </p:spPr>
        <p:txBody>
          <a:bodyPr wrap="none" rtlCol="0">
            <a:spAutoFit/>
          </a:bodyPr>
          <a:lstStyle/>
          <a:p>
            <a:pPr algn="ctr"/>
            <a:r>
              <a:rPr lang="en-US" dirty="0">
                <a:solidFill>
                  <a:schemeClr val="bg1"/>
                </a:solidFill>
              </a:rPr>
              <a:t>http://bit.ly/Water-Gate</a:t>
            </a:r>
          </a:p>
        </p:txBody>
      </p:sp>
      <p:pic>
        <p:nvPicPr>
          <p:cNvPr id="3" name="Picture 2"/>
          <p:cNvPicPr>
            <a:picLocks noChangeAspect="1"/>
          </p:cNvPicPr>
          <p:nvPr/>
        </p:nvPicPr>
        <p:blipFill>
          <a:blip r:embed="rId4"/>
          <a:stretch>
            <a:fillRect/>
          </a:stretch>
        </p:blipFill>
        <p:spPr>
          <a:xfrm>
            <a:off x="5486400" y="4343400"/>
            <a:ext cx="3657600" cy="2133600"/>
          </a:xfrm>
          <a:prstGeom prst="rect">
            <a:avLst/>
          </a:prstGeom>
          <a:ln w="76200">
            <a:solidFill>
              <a:schemeClr val="bg1"/>
            </a:solidFill>
          </a:ln>
        </p:spPr>
      </p:pic>
      <p:sp>
        <p:nvSpPr>
          <p:cNvPr id="9" name="TextBox 8"/>
          <p:cNvSpPr txBox="1"/>
          <p:nvPr/>
        </p:nvSpPr>
        <p:spPr>
          <a:xfrm>
            <a:off x="7817933" y="4944070"/>
            <a:ext cx="945067" cy="92333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wrap="none" rtlCol="0">
            <a:spAutoFit/>
          </a:bodyPr>
          <a:lstStyle/>
          <a:p>
            <a:pPr algn="ctr"/>
            <a:r>
              <a:rPr lang="en-US" dirty="0" smtClean="0"/>
              <a:t>Internet</a:t>
            </a:r>
          </a:p>
          <a:p>
            <a:pPr algn="ctr"/>
            <a:r>
              <a:rPr lang="en-US" dirty="0"/>
              <a:t>o</a:t>
            </a:r>
            <a:r>
              <a:rPr lang="en-US" dirty="0" smtClean="0"/>
              <a:t>f</a:t>
            </a:r>
          </a:p>
          <a:p>
            <a:pPr algn="ctr"/>
            <a:r>
              <a:rPr lang="en-US" dirty="0" smtClean="0"/>
              <a:t>Systems</a:t>
            </a:r>
            <a:endParaRPr lang="en-US" dirty="0"/>
          </a:p>
        </p:txBody>
      </p:sp>
    </p:spTree>
    <p:extLst>
      <p:ext uri="{BB962C8B-B14F-4D97-AF65-F5344CB8AC3E}">
        <p14:creationId xmlns:p14="http://schemas.microsoft.com/office/powerpoint/2010/main" val="30361973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be 1"/>
          <p:cNvSpPr/>
          <p:nvPr/>
        </p:nvSpPr>
        <p:spPr>
          <a:xfrm>
            <a:off x="914400" y="1600200"/>
            <a:ext cx="1981200" cy="1752600"/>
          </a:xfrm>
          <a:prstGeom prst="cube">
            <a:avLst/>
          </a:prstGeom>
          <a:solidFill>
            <a:schemeClr val="bg1">
              <a:lumMod val="8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be 2"/>
          <p:cNvSpPr/>
          <p:nvPr/>
        </p:nvSpPr>
        <p:spPr>
          <a:xfrm>
            <a:off x="3581400" y="1600200"/>
            <a:ext cx="1981200" cy="1752600"/>
          </a:xfrm>
          <a:prstGeom prst="cube">
            <a:avLst/>
          </a:prstGeom>
          <a:solidFill>
            <a:schemeClr val="bg1">
              <a:lumMod val="8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be 3"/>
          <p:cNvSpPr/>
          <p:nvPr/>
        </p:nvSpPr>
        <p:spPr>
          <a:xfrm>
            <a:off x="6248400" y="1600200"/>
            <a:ext cx="1981200" cy="1752600"/>
          </a:xfrm>
          <a:prstGeom prst="cube">
            <a:avLst/>
          </a:prstGeom>
          <a:solidFill>
            <a:schemeClr val="bg1">
              <a:lumMod val="85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0" y="0"/>
            <a:ext cx="9144000" cy="982407"/>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4800" dirty="0" smtClean="0">
                <a:solidFill>
                  <a:schemeClr val="bg1"/>
                </a:solidFill>
                <a:latin typeface="Calibri Light" panose="020F0302020204030204" pitchFamily="34" charset="0"/>
              </a:rPr>
              <a:t>Makes Money – Generates Revenue</a:t>
            </a:r>
            <a:endParaRPr lang="en-US" sz="4800" dirty="0">
              <a:solidFill>
                <a:schemeClr val="bg1"/>
              </a:solidFill>
              <a:latin typeface="Calibri Light" panose="020F0302020204030204" pitchFamily="34" charset="0"/>
            </a:endParaRPr>
          </a:p>
        </p:txBody>
      </p:sp>
      <p:sp>
        <p:nvSpPr>
          <p:cNvPr id="6" name="Rectangle 5"/>
          <p:cNvSpPr/>
          <p:nvPr/>
        </p:nvSpPr>
        <p:spPr>
          <a:xfrm>
            <a:off x="914400" y="3352800"/>
            <a:ext cx="1524000" cy="533400"/>
          </a:xfrm>
          <a:prstGeom prst="rect">
            <a:avLst/>
          </a:prstGeom>
          <a:solidFill>
            <a:srgbClr val="FFC000"/>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Manufacturing</a:t>
            </a:r>
            <a:endParaRPr lang="en-US" sz="1600" dirty="0">
              <a:solidFill>
                <a:schemeClr val="tx1"/>
              </a:solidFill>
            </a:endParaRPr>
          </a:p>
        </p:txBody>
      </p:sp>
      <p:sp>
        <p:nvSpPr>
          <p:cNvPr id="7" name="Rectangle 6"/>
          <p:cNvSpPr/>
          <p:nvPr/>
        </p:nvSpPr>
        <p:spPr>
          <a:xfrm>
            <a:off x="3581400" y="3352800"/>
            <a:ext cx="1524000" cy="533400"/>
          </a:xfrm>
          <a:prstGeom prst="rect">
            <a:avLst/>
          </a:prstGeom>
          <a:solidFill>
            <a:srgbClr val="FFC000"/>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Services</a:t>
            </a:r>
            <a:endParaRPr lang="en-US" sz="1600" dirty="0">
              <a:solidFill>
                <a:schemeClr val="tx1"/>
              </a:solidFill>
            </a:endParaRPr>
          </a:p>
        </p:txBody>
      </p:sp>
      <p:sp>
        <p:nvSpPr>
          <p:cNvPr id="8" name="Rectangle 7"/>
          <p:cNvSpPr/>
          <p:nvPr/>
        </p:nvSpPr>
        <p:spPr>
          <a:xfrm>
            <a:off x="6248400" y="3352800"/>
            <a:ext cx="1524000" cy="533400"/>
          </a:xfrm>
          <a:prstGeom prst="rect">
            <a:avLst/>
          </a:prstGeom>
          <a:solidFill>
            <a:srgbClr val="FFC000"/>
          </a:solidFill>
          <a:ln>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Analytics</a:t>
            </a:r>
            <a:endParaRPr lang="en-US" sz="1600" dirty="0">
              <a:solidFill>
                <a:schemeClr val="tx1"/>
              </a:solidFill>
            </a:endParaRPr>
          </a:p>
        </p:txBody>
      </p:sp>
      <p:sp>
        <p:nvSpPr>
          <p:cNvPr id="9" name="Rectangle 8"/>
          <p:cNvSpPr/>
          <p:nvPr/>
        </p:nvSpPr>
        <p:spPr>
          <a:xfrm>
            <a:off x="914400" y="3886200"/>
            <a:ext cx="6858000" cy="457200"/>
          </a:xfrm>
          <a:prstGeom prst="rect">
            <a:avLst/>
          </a:prstGeom>
          <a:solidFill>
            <a:schemeClr val="bg1">
              <a:lumMod val="75000"/>
            </a:schemeClr>
          </a:solidFill>
          <a:ln>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Data Systems</a:t>
            </a:r>
            <a:endParaRPr lang="en-US" sz="1600" dirty="0">
              <a:solidFill>
                <a:schemeClr val="tx1"/>
              </a:solidFill>
            </a:endParaRPr>
          </a:p>
        </p:txBody>
      </p:sp>
      <p:sp>
        <p:nvSpPr>
          <p:cNvPr id="10" name="TextBox 9"/>
          <p:cNvSpPr txBox="1"/>
          <p:nvPr/>
        </p:nvSpPr>
        <p:spPr>
          <a:xfrm>
            <a:off x="914400" y="2029361"/>
            <a:ext cx="1290738" cy="1323439"/>
          </a:xfrm>
          <a:prstGeom prst="rect">
            <a:avLst/>
          </a:prstGeom>
          <a:noFill/>
          <a:ln>
            <a:noFill/>
          </a:ln>
        </p:spPr>
        <p:txBody>
          <a:bodyPr wrap="none" rtlCol="0">
            <a:spAutoFit/>
          </a:bodyPr>
          <a:lstStyle/>
          <a:p>
            <a:r>
              <a:rPr lang="en-US" sz="1600" dirty="0" smtClean="0">
                <a:latin typeface="Calibri Light" panose="020F0302020204030204" pitchFamily="34" charset="0"/>
              </a:rPr>
              <a:t>Machines</a:t>
            </a:r>
          </a:p>
          <a:p>
            <a:r>
              <a:rPr lang="en-US" sz="1600" dirty="0">
                <a:latin typeface="Calibri Light" panose="020F0302020204030204" pitchFamily="34" charset="0"/>
              </a:rPr>
              <a:t>Aerospace</a:t>
            </a:r>
          </a:p>
          <a:p>
            <a:r>
              <a:rPr lang="en-US" sz="1600" dirty="0" smtClean="0">
                <a:latin typeface="Calibri Light" panose="020F0302020204030204" pitchFamily="34" charset="0"/>
              </a:rPr>
              <a:t>Fuels, FMCG </a:t>
            </a:r>
          </a:p>
          <a:p>
            <a:r>
              <a:rPr lang="en-US" sz="1600" dirty="0">
                <a:latin typeface="Calibri Light" panose="020F0302020204030204" pitchFamily="34" charset="0"/>
              </a:rPr>
              <a:t>Automobiles</a:t>
            </a:r>
          </a:p>
          <a:p>
            <a:r>
              <a:rPr lang="en-US" sz="1600" dirty="0" smtClean="0">
                <a:latin typeface="Calibri Light" panose="020F0302020204030204" pitchFamily="34" charset="0"/>
              </a:rPr>
              <a:t>Commodities</a:t>
            </a:r>
            <a:endParaRPr lang="en-US" sz="1600" dirty="0">
              <a:latin typeface="Calibri Light" panose="020F0302020204030204" pitchFamily="34" charset="0"/>
            </a:endParaRPr>
          </a:p>
        </p:txBody>
      </p:sp>
      <p:sp>
        <p:nvSpPr>
          <p:cNvPr id="11" name="TextBox 10"/>
          <p:cNvSpPr txBox="1"/>
          <p:nvPr/>
        </p:nvSpPr>
        <p:spPr>
          <a:xfrm>
            <a:off x="762000" y="4259759"/>
            <a:ext cx="7211782" cy="769441"/>
          </a:xfrm>
          <a:prstGeom prst="rect">
            <a:avLst/>
          </a:prstGeom>
          <a:noFill/>
        </p:spPr>
        <p:txBody>
          <a:bodyPr wrap="none" rtlCol="0">
            <a:spAutoFit/>
          </a:bodyPr>
          <a:lstStyle/>
          <a:p>
            <a:pPr algn="ctr"/>
            <a:r>
              <a:rPr lang="en-US" sz="4300" dirty="0" smtClean="0"/>
              <a:t>The Hyper-Horizontal Function</a:t>
            </a:r>
            <a:endParaRPr lang="en-US" sz="4300" dirty="0"/>
          </a:p>
        </p:txBody>
      </p:sp>
      <p:sp>
        <p:nvSpPr>
          <p:cNvPr id="12" name="Rectangle 11"/>
          <p:cNvSpPr/>
          <p:nvPr/>
        </p:nvSpPr>
        <p:spPr>
          <a:xfrm>
            <a:off x="76200" y="5288340"/>
            <a:ext cx="9144000" cy="1569660"/>
          </a:xfrm>
          <a:prstGeom prst="rect">
            <a:avLst/>
          </a:prstGeom>
        </p:spPr>
        <p:txBody>
          <a:bodyPr wrap="square">
            <a:spAutoFit/>
          </a:bodyPr>
          <a:lstStyle/>
          <a:p>
            <a:r>
              <a:rPr lang="en-US" sz="2400" i="1" dirty="0">
                <a:solidFill>
                  <a:schemeClr val="bg1">
                    <a:lumMod val="50000"/>
                  </a:schemeClr>
                </a:solidFill>
              </a:rPr>
              <a:t>Coal was a huge </a:t>
            </a:r>
            <a:r>
              <a:rPr lang="en-US" sz="2400" i="1" dirty="0" smtClean="0">
                <a:solidFill>
                  <a:schemeClr val="bg1">
                    <a:lumMod val="50000"/>
                  </a:schemeClr>
                </a:solidFill>
              </a:rPr>
              <a:t>industry that fueled other huge </a:t>
            </a:r>
            <a:r>
              <a:rPr lang="en-US" sz="2400" i="1" dirty="0">
                <a:solidFill>
                  <a:schemeClr val="bg1">
                    <a:lumMod val="50000"/>
                  </a:schemeClr>
                </a:solidFill>
              </a:rPr>
              <a:t>industries </a:t>
            </a:r>
            <a:r>
              <a:rPr lang="en-US" sz="2400" i="1" dirty="0" smtClean="0">
                <a:solidFill>
                  <a:schemeClr val="bg1">
                    <a:lumMod val="50000"/>
                  </a:schemeClr>
                </a:solidFill>
              </a:rPr>
              <a:t>during the </a:t>
            </a:r>
            <a:r>
              <a:rPr lang="en-US" sz="2400" i="1" dirty="0">
                <a:solidFill>
                  <a:schemeClr val="bg1">
                    <a:lumMod val="50000"/>
                  </a:schemeClr>
                </a:solidFill>
              </a:rPr>
              <a:t>latter part of </a:t>
            </a:r>
            <a:r>
              <a:rPr lang="en-US" sz="2400" i="1" dirty="0" smtClean="0">
                <a:solidFill>
                  <a:schemeClr val="bg1">
                    <a:lumMod val="50000"/>
                  </a:schemeClr>
                </a:solidFill>
              </a:rPr>
              <a:t>the Industrial Revolution. A purpose-built infrastructure was required to </a:t>
            </a:r>
            <a:r>
              <a:rPr lang="en-US" sz="2400" i="1" dirty="0">
                <a:solidFill>
                  <a:schemeClr val="bg1">
                    <a:lumMod val="50000"/>
                  </a:schemeClr>
                </a:solidFill>
              </a:rPr>
              <a:t>deliver </a:t>
            </a:r>
            <a:r>
              <a:rPr lang="en-US" sz="2400" i="1" dirty="0" smtClean="0">
                <a:solidFill>
                  <a:schemeClr val="bg1">
                    <a:lumMod val="50000"/>
                  </a:schemeClr>
                </a:solidFill>
              </a:rPr>
              <a:t>coal from mines </a:t>
            </a:r>
            <a:r>
              <a:rPr lang="en-US" sz="2400" i="1" dirty="0">
                <a:solidFill>
                  <a:schemeClr val="bg1">
                    <a:lumMod val="50000"/>
                  </a:schemeClr>
                </a:solidFill>
              </a:rPr>
              <a:t>to </a:t>
            </a:r>
            <a:r>
              <a:rPr lang="en-US" sz="2400" i="1" dirty="0" smtClean="0">
                <a:solidFill>
                  <a:schemeClr val="bg1">
                    <a:lumMod val="50000"/>
                  </a:schemeClr>
                </a:solidFill>
              </a:rPr>
              <a:t>manufacturers. </a:t>
            </a:r>
            <a:r>
              <a:rPr lang="en-US" sz="2400" i="1" dirty="0">
                <a:solidFill>
                  <a:schemeClr val="bg1">
                    <a:lumMod val="50000"/>
                  </a:schemeClr>
                </a:solidFill>
              </a:rPr>
              <a:t>In the </a:t>
            </a:r>
            <a:r>
              <a:rPr lang="en-US" sz="2400" i="1" dirty="0" smtClean="0">
                <a:solidFill>
                  <a:schemeClr val="bg1">
                    <a:lumMod val="50000"/>
                  </a:schemeClr>
                </a:solidFill>
              </a:rPr>
              <a:t>age of the industrial internet and the internet of things, </a:t>
            </a:r>
            <a:r>
              <a:rPr lang="en-US" sz="2400" i="1" smtClean="0">
                <a:solidFill>
                  <a:schemeClr val="bg1">
                    <a:lumMod val="50000"/>
                  </a:schemeClr>
                </a:solidFill>
              </a:rPr>
              <a:t>is data the </a:t>
            </a:r>
            <a:r>
              <a:rPr lang="en-US" sz="2400" i="1">
                <a:solidFill>
                  <a:schemeClr val="bg1">
                    <a:lumMod val="50000"/>
                  </a:schemeClr>
                </a:solidFill>
              </a:rPr>
              <a:t>new </a:t>
            </a:r>
            <a:r>
              <a:rPr lang="en-US" sz="2400" i="1" smtClean="0">
                <a:solidFill>
                  <a:schemeClr val="bg1">
                    <a:lumMod val="50000"/>
                  </a:schemeClr>
                </a:solidFill>
              </a:rPr>
              <a:t>coal?</a:t>
            </a:r>
            <a:endParaRPr lang="en-US" sz="2400" i="1" dirty="0">
              <a:solidFill>
                <a:schemeClr val="bg1">
                  <a:lumMod val="50000"/>
                </a:schemeClr>
              </a:solidFill>
            </a:endParaRPr>
          </a:p>
        </p:txBody>
      </p:sp>
    </p:spTree>
    <p:extLst>
      <p:ext uri="{BB962C8B-B14F-4D97-AF65-F5344CB8AC3E}">
        <p14:creationId xmlns:p14="http://schemas.microsoft.com/office/powerpoint/2010/main" val="24754551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5903834"/>
          </a:xfrm>
          <a:prstGeom prst="rect">
            <a:avLst/>
          </a:prstGeom>
        </p:spPr>
      </p:pic>
      <p:sp>
        <p:nvSpPr>
          <p:cNvPr id="12" name="Subtitle 2"/>
          <p:cNvSpPr>
            <a:spLocks noGrp="1"/>
          </p:cNvSpPr>
          <p:nvPr>
            <p:ph type="subTitle" idx="1"/>
          </p:nvPr>
        </p:nvSpPr>
        <p:spPr>
          <a:xfrm>
            <a:off x="-304800" y="4953000"/>
            <a:ext cx="6400800" cy="1752600"/>
          </a:xfrm>
        </p:spPr>
        <p:txBody>
          <a:bodyPr>
            <a:noAutofit/>
          </a:bodyPr>
          <a:lstStyle/>
          <a:p>
            <a:r>
              <a:rPr lang="en-US" sz="15000" dirty="0" smtClean="0">
                <a:latin typeface="Calibri Light" panose="020F0302020204030204" pitchFamily="34" charset="0"/>
              </a:rPr>
              <a:t>MONEY</a:t>
            </a:r>
            <a:endParaRPr lang="en-US" sz="15000" dirty="0">
              <a:latin typeface="Calibri Light" panose="020F0302020204030204" pitchFamily="34" charset="0"/>
            </a:endParaRPr>
          </a:p>
        </p:txBody>
      </p:sp>
      <p:pic>
        <p:nvPicPr>
          <p:cNvPr id="13" name="Picture 12"/>
          <p:cNvPicPr>
            <a:picLocks noChangeAspect="1"/>
          </p:cNvPicPr>
          <p:nvPr/>
        </p:nvPicPr>
        <p:blipFill>
          <a:blip r:embed="rId4"/>
          <a:stretch>
            <a:fillRect/>
          </a:stretch>
        </p:blipFill>
        <p:spPr>
          <a:xfrm>
            <a:off x="0" y="609600"/>
            <a:ext cx="1524000" cy="2286000"/>
          </a:xfrm>
          <a:prstGeom prst="rect">
            <a:avLst/>
          </a:prstGeom>
        </p:spPr>
      </p:pic>
      <p:pic>
        <p:nvPicPr>
          <p:cNvPr id="14" name="Picture 2" descr="http://ecx.images-amazon.com/images/I/71vDipFE-z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7200" y="5522834"/>
            <a:ext cx="1066800" cy="1301830"/>
          </a:xfrm>
          <a:prstGeom prst="rect">
            <a:avLst/>
          </a:prstGeom>
          <a:noFill/>
          <a:extLst>
            <a:ext uri="{909E8E84-426E-40DD-AFC4-6F175D3DCCD1}">
              <a14:hiddenFill xmlns:a14="http://schemas.microsoft.com/office/drawing/2010/main">
                <a:solidFill>
                  <a:srgbClr val="FFFFFF"/>
                </a:solidFill>
              </a14:hiddenFill>
            </a:ext>
          </a:extLst>
        </p:spPr>
      </p:pic>
      <p:sp>
        <p:nvSpPr>
          <p:cNvPr id="16" name="Text Placeholder 2"/>
          <p:cNvSpPr txBox="1">
            <a:spLocks/>
          </p:cNvSpPr>
          <p:nvPr/>
        </p:nvSpPr>
        <p:spPr>
          <a:xfrm>
            <a:off x="0" y="0"/>
            <a:ext cx="9144000" cy="609600"/>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en-US" sz="4000" i="1" dirty="0" smtClean="0">
                <a:latin typeface="Calibri Light" panose="020F0302020204030204" pitchFamily="34" charset="0"/>
              </a:rPr>
              <a:t>Adapt or Die </a:t>
            </a:r>
            <a:r>
              <a:rPr lang="en-US" sz="4000" dirty="0" smtClean="0">
                <a:latin typeface="Calibri Light" panose="020F0302020204030204" pitchFamily="34" charset="0"/>
              </a:rPr>
              <a:t>– Changes on the road ahead </a:t>
            </a:r>
            <a:endParaRPr lang="en-US" sz="4000" dirty="0">
              <a:latin typeface="Calibri Light" panose="020F0302020204030204" pitchFamily="34" charset="0"/>
            </a:endParaRPr>
          </a:p>
        </p:txBody>
      </p:sp>
    </p:spTree>
    <p:extLst>
      <p:ext uri="{BB962C8B-B14F-4D97-AF65-F5344CB8AC3E}">
        <p14:creationId xmlns:p14="http://schemas.microsoft.com/office/powerpoint/2010/main" val="30647890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1170" y="0"/>
            <a:ext cx="5822830" cy="6858000"/>
          </a:xfrm>
          <a:prstGeom prst="rect">
            <a:avLst/>
          </a:prstGeom>
        </p:spPr>
      </p:pic>
      <p:sp>
        <p:nvSpPr>
          <p:cNvPr id="3" name="TextBox 2"/>
          <p:cNvSpPr txBox="1"/>
          <p:nvPr/>
        </p:nvSpPr>
        <p:spPr>
          <a:xfrm>
            <a:off x="3429000" y="5112401"/>
            <a:ext cx="5638800" cy="221599"/>
          </a:xfrm>
          <a:prstGeom prst="rect">
            <a:avLst/>
          </a:prstGeom>
          <a:noFill/>
          <a:ln>
            <a:solidFill>
              <a:schemeClr val="tx2">
                <a:lumMod val="60000"/>
                <a:lumOff val="40000"/>
              </a:schemeClr>
            </a:solidFill>
          </a:ln>
        </p:spPr>
        <p:txBody>
          <a:bodyPr wrap="square" rtlCol="0">
            <a:spAutoFit/>
          </a:bodyPr>
          <a:lstStyle/>
          <a:p>
            <a:pPr algn="ctr"/>
            <a:r>
              <a:rPr lang="en-US" sz="840" dirty="0"/>
              <a:t>http://dspace.mit.edu/bitstream/handle/1721.1/41897/WiFi%20Meet%20FuFi%20_%20MIT%20ESD%20WP.pdf?sequence=1</a:t>
            </a:r>
          </a:p>
        </p:txBody>
      </p:sp>
      <p:sp>
        <p:nvSpPr>
          <p:cNvPr id="4" name="TextBox 3"/>
          <p:cNvSpPr txBox="1"/>
          <p:nvPr/>
        </p:nvSpPr>
        <p:spPr>
          <a:xfrm>
            <a:off x="0" y="0"/>
            <a:ext cx="3384901" cy="1015663"/>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endParaRPr lang="en-US" sz="2000" dirty="0" smtClean="0">
              <a:latin typeface="Calibri Light" panose="020F0302020204030204" pitchFamily="34" charset="0"/>
            </a:endParaRPr>
          </a:p>
          <a:p>
            <a:pPr algn="ctr"/>
            <a:r>
              <a:rPr lang="en-US" sz="2000" dirty="0" smtClean="0">
                <a:latin typeface="Calibri Light" panose="020F0302020204030204" pitchFamily="34" charset="0"/>
              </a:rPr>
              <a:t>BEIJING to CAPE TOWN by RAIL</a:t>
            </a:r>
          </a:p>
          <a:p>
            <a:pPr algn="ctr"/>
            <a:endParaRPr lang="en-US" sz="2000" dirty="0">
              <a:latin typeface="Calibri Light" panose="020F0302020204030204" pitchFamily="34" charset="0"/>
            </a:endParaRPr>
          </a:p>
        </p:txBody>
      </p:sp>
      <p:sp>
        <p:nvSpPr>
          <p:cNvPr id="5" name="TextBox 4"/>
          <p:cNvSpPr txBox="1"/>
          <p:nvPr/>
        </p:nvSpPr>
        <p:spPr>
          <a:xfrm>
            <a:off x="0" y="1752600"/>
            <a:ext cx="3449406" cy="830997"/>
          </a:xfrm>
          <a:prstGeom prst="rect">
            <a:avLst/>
          </a:prstGeom>
          <a:noFill/>
        </p:spPr>
        <p:txBody>
          <a:bodyPr wrap="square" rtlCol="0">
            <a:spAutoFit/>
          </a:bodyPr>
          <a:lstStyle/>
          <a:p>
            <a:r>
              <a:rPr lang="en-US" sz="1600" dirty="0" smtClean="0"/>
              <a:t>As </a:t>
            </a:r>
            <a:r>
              <a:rPr lang="en-US" sz="1600" dirty="0" smtClean="0">
                <a:hlinkClick r:id="rId3"/>
              </a:rPr>
              <a:t>suggested</a:t>
            </a:r>
            <a:r>
              <a:rPr lang="en-US" sz="1600" dirty="0" smtClean="0"/>
              <a:t> in 2008, </a:t>
            </a:r>
            <a:r>
              <a:rPr lang="en-US" sz="1600" dirty="0" err="1" smtClean="0"/>
              <a:t>Yiwu</a:t>
            </a:r>
            <a:r>
              <a:rPr lang="en-US" sz="1600" dirty="0" smtClean="0"/>
              <a:t> to Madrid</a:t>
            </a:r>
          </a:p>
          <a:p>
            <a:r>
              <a:rPr lang="en-US" sz="1600" dirty="0"/>
              <a:t>i</a:t>
            </a:r>
            <a:r>
              <a:rPr lang="en-US" sz="1600" dirty="0" smtClean="0"/>
              <a:t>s a prelude to the next phase in freight</a:t>
            </a:r>
          </a:p>
          <a:p>
            <a:r>
              <a:rPr lang="en-US" sz="1600" dirty="0" smtClean="0"/>
              <a:t>transportation → Beijing to Cape Town. </a:t>
            </a:r>
            <a:endParaRPr lang="en-US" sz="1600" dirty="0"/>
          </a:p>
        </p:txBody>
      </p:sp>
      <p:cxnSp>
        <p:nvCxnSpPr>
          <p:cNvPr id="7" name="Straight Connector 6"/>
          <p:cNvCxnSpPr/>
          <p:nvPr/>
        </p:nvCxnSpPr>
        <p:spPr>
          <a:xfrm flipH="1">
            <a:off x="0" y="2659797"/>
            <a:ext cx="3429000" cy="0"/>
          </a:xfrm>
          <a:prstGeom prst="line">
            <a:avLst/>
          </a:prstGeom>
          <a:ln>
            <a:solidFill>
              <a:schemeClr val="tx2">
                <a:lumMod val="60000"/>
                <a:lumOff val="4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0" y="5105400"/>
            <a:ext cx="3429000" cy="0"/>
          </a:xfrm>
          <a:prstGeom prst="line">
            <a:avLst/>
          </a:prstGeom>
          <a:ln>
            <a:solidFill>
              <a:schemeClr val="tx2">
                <a:lumMod val="60000"/>
                <a:lumOff val="40000"/>
              </a:schemeClr>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33843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62000"/>
            <a:ext cx="9144000" cy="5791200"/>
          </a:xfrm>
          <a:prstGeom prst="rect">
            <a:avLst/>
          </a:prstGeom>
        </p:spPr>
      </p:pic>
      <p:sp>
        <p:nvSpPr>
          <p:cNvPr id="3" name="Text Placeholder 2"/>
          <p:cNvSpPr txBox="1">
            <a:spLocks/>
          </p:cNvSpPr>
          <p:nvPr/>
        </p:nvSpPr>
        <p:spPr>
          <a:xfrm>
            <a:off x="0" y="0"/>
            <a:ext cx="9144000" cy="685800"/>
          </a:xfrm>
          <a:prstGeom prst="rect">
            <a:avLst/>
          </a:prstGeom>
        </p:spPr>
        <p:style>
          <a:lnRef idx="0">
            <a:schemeClr val="accent1"/>
          </a:lnRef>
          <a:fillRef idx="3">
            <a:schemeClr val="accent1"/>
          </a:fillRef>
          <a:effectRef idx="3">
            <a:schemeClr val="accent1"/>
          </a:effectRef>
          <a:fontRef idx="minor">
            <a:schemeClr val="lt1"/>
          </a:fontRef>
        </p:style>
        <p:txBody>
          <a:bodyPr anchor="ctr">
            <a:normAutofit fontScale="77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en-US" dirty="0" smtClean="0">
                <a:latin typeface="Calibri Light" panose="020F0302020204030204" pitchFamily="34" charset="0"/>
              </a:rPr>
              <a:t>Asia-Africa Goods Transport </a:t>
            </a:r>
            <a:r>
              <a:rPr lang="en-US" dirty="0" smtClean="0">
                <a:latin typeface="Calibri" panose="020F0502020204030204" pitchFamily="34" charset="0"/>
              </a:rPr>
              <a:t>● </a:t>
            </a:r>
            <a:r>
              <a:rPr lang="en-US" dirty="0" smtClean="0">
                <a:latin typeface="Calibri Light" panose="020F0302020204030204" pitchFamily="34" charset="0"/>
              </a:rPr>
              <a:t>South-South Business Development </a:t>
            </a:r>
            <a:endParaRPr lang="en-US" dirty="0">
              <a:latin typeface="Calibri Light" panose="020F0302020204030204" pitchFamily="34" charset="0"/>
            </a:endParaRPr>
          </a:p>
        </p:txBody>
      </p:sp>
      <p:sp>
        <p:nvSpPr>
          <p:cNvPr id="4" name="Freeform 3"/>
          <p:cNvSpPr/>
          <p:nvPr/>
        </p:nvSpPr>
        <p:spPr>
          <a:xfrm>
            <a:off x="664993" y="1960418"/>
            <a:ext cx="692752" cy="1163782"/>
          </a:xfrm>
          <a:custGeom>
            <a:avLst/>
            <a:gdLst>
              <a:gd name="connsiteX0" fmla="*/ 692752 w 692752"/>
              <a:gd name="connsiteY0" fmla="*/ 0 h 1163782"/>
              <a:gd name="connsiteX1" fmla="*/ 637334 w 692752"/>
              <a:gd name="connsiteY1" fmla="*/ 69273 h 1163782"/>
              <a:gd name="connsiteX2" fmla="*/ 581916 w 692752"/>
              <a:gd name="connsiteY2" fmla="*/ 152400 h 1163782"/>
              <a:gd name="connsiteX3" fmla="*/ 554207 w 692752"/>
              <a:gd name="connsiteY3" fmla="*/ 235527 h 1163782"/>
              <a:gd name="connsiteX4" fmla="*/ 540352 w 692752"/>
              <a:gd name="connsiteY4" fmla="*/ 277091 h 1163782"/>
              <a:gd name="connsiteX5" fmla="*/ 512643 w 692752"/>
              <a:gd name="connsiteY5" fmla="*/ 374073 h 1163782"/>
              <a:gd name="connsiteX6" fmla="*/ 471080 w 692752"/>
              <a:gd name="connsiteY6" fmla="*/ 540327 h 1163782"/>
              <a:gd name="connsiteX7" fmla="*/ 457225 w 692752"/>
              <a:gd name="connsiteY7" fmla="*/ 581891 h 1163782"/>
              <a:gd name="connsiteX8" fmla="*/ 443371 w 692752"/>
              <a:gd name="connsiteY8" fmla="*/ 623454 h 1163782"/>
              <a:gd name="connsiteX9" fmla="*/ 387952 w 692752"/>
              <a:gd name="connsiteY9" fmla="*/ 692727 h 1163782"/>
              <a:gd name="connsiteX10" fmla="*/ 346389 w 692752"/>
              <a:gd name="connsiteY10" fmla="*/ 831273 h 1163782"/>
              <a:gd name="connsiteX11" fmla="*/ 318680 w 692752"/>
              <a:gd name="connsiteY11" fmla="*/ 872836 h 1163782"/>
              <a:gd name="connsiteX12" fmla="*/ 263262 w 692752"/>
              <a:gd name="connsiteY12" fmla="*/ 983673 h 1163782"/>
              <a:gd name="connsiteX13" fmla="*/ 221698 w 692752"/>
              <a:gd name="connsiteY13" fmla="*/ 997527 h 1163782"/>
              <a:gd name="connsiteX14" fmla="*/ 193989 w 692752"/>
              <a:gd name="connsiteY14" fmla="*/ 1039091 h 1163782"/>
              <a:gd name="connsiteX15" fmla="*/ 110862 w 692752"/>
              <a:gd name="connsiteY15" fmla="*/ 1066800 h 1163782"/>
              <a:gd name="connsiteX16" fmla="*/ 83152 w 692752"/>
              <a:gd name="connsiteY16" fmla="*/ 1094509 h 1163782"/>
              <a:gd name="connsiteX17" fmla="*/ 25 w 692752"/>
              <a:gd name="connsiteY17" fmla="*/ 1163782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92752" h="1163782">
                <a:moveTo>
                  <a:pt x="692752" y="0"/>
                </a:moveTo>
                <a:cubicBezTo>
                  <a:pt x="674279" y="23091"/>
                  <a:pt x="654727" y="45358"/>
                  <a:pt x="637334" y="69273"/>
                </a:cubicBezTo>
                <a:cubicBezTo>
                  <a:pt x="617747" y="96206"/>
                  <a:pt x="581916" y="152400"/>
                  <a:pt x="581916" y="152400"/>
                </a:cubicBezTo>
                <a:lnTo>
                  <a:pt x="554207" y="235527"/>
                </a:lnTo>
                <a:cubicBezTo>
                  <a:pt x="549589" y="249382"/>
                  <a:pt x="543894" y="262923"/>
                  <a:pt x="540352" y="277091"/>
                </a:cubicBezTo>
                <a:cubicBezTo>
                  <a:pt x="522956" y="346677"/>
                  <a:pt x="532519" y="314445"/>
                  <a:pt x="512643" y="374073"/>
                </a:cubicBezTo>
                <a:cubicBezTo>
                  <a:pt x="493988" y="486009"/>
                  <a:pt x="507672" y="430552"/>
                  <a:pt x="471080" y="540327"/>
                </a:cubicBezTo>
                <a:lnTo>
                  <a:pt x="457225" y="581891"/>
                </a:lnTo>
                <a:cubicBezTo>
                  <a:pt x="452607" y="595745"/>
                  <a:pt x="451472" y="611303"/>
                  <a:pt x="443371" y="623454"/>
                </a:cubicBezTo>
                <a:cubicBezTo>
                  <a:pt x="408416" y="675887"/>
                  <a:pt x="427436" y="653244"/>
                  <a:pt x="387952" y="692727"/>
                </a:cubicBezTo>
                <a:cubicBezTo>
                  <a:pt x="380207" y="723707"/>
                  <a:pt x="359882" y="811034"/>
                  <a:pt x="346389" y="831273"/>
                </a:cubicBezTo>
                <a:cubicBezTo>
                  <a:pt x="337153" y="845127"/>
                  <a:pt x="325443" y="857620"/>
                  <a:pt x="318680" y="872836"/>
                </a:cubicBezTo>
                <a:cubicBezTo>
                  <a:pt x="298585" y="918049"/>
                  <a:pt x="306371" y="957807"/>
                  <a:pt x="263262" y="983673"/>
                </a:cubicBezTo>
                <a:cubicBezTo>
                  <a:pt x="250739" y="991187"/>
                  <a:pt x="235553" y="992909"/>
                  <a:pt x="221698" y="997527"/>
                </a:cubicBezTo>
                <a:cubicBezTo>
                  <a:pt x="212462" y="1011382"/>
                  <a:pt x="208109" y="1030266"/>
                  <a:pt x="193989" y="1039091"/>
                </a:cubicBezTo>
                <a:cubicBezTo>
                  <a:pt x="169221" y="1054571"/>
                  <a:pt x="110862" y="1066800"/>
                  <a:pt x="110862" y="1066800"/>
                </a:cubicBezTo>
                <a:cubicBezTo>
                  <a:pt x="101625" y="1076036"/>
                  <a:pt x="93602" y="1086672"/>
                  <a:pt x="83152" y="1094509"/>
                </a:cubicBezTo>
                <a:cubicBezTo>
                  <a:pt x="-3818" y="1159736"/>
                  <a:pt x="25" y="1115620"/>
                  <a:pt x="25" y="1163782"/>
                </a:cubicBezTo>
              </a:path>
            </a:pathLst>
          </a:cu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51696" y="3200400"/>
            <a:ext cx="1981904" cy="2854037"/>
          </a:xfrm>
          <a:custGeom>
            <a:avLst/>
            <a:gdLst>
              <a:gd name="connsiteX0" fmla="*/ 581891 w 1981904"/>
              <a:gd name="connsiteY0" fmla="*/ 0 h 2854037"/>
              <a:gd name="connsiteX1" fmla="*/ 554182 w 1981904"/>
              <a:gd name="connsiteY1" fmla="*/ 152400 h 2854037"/>
              <a:gd name="connsiteX2" fmla="*/ 526473 w 1981904"/>
              <a:gd name="connsiteY2" fmla="*/ 180110 h 2854037"/>
              <a:gd name="connsiteX3" fmla="*/ 498764 w 1981904"/>
              <a:gd name="connsiteY3" fmla="*/ 346364 h 2854037"/>
              <a:gd name="connsiteX4" fmla="*/ 484909 w 1981904"/>
              <a:gd name="connsiteY4" fmla="*/ 387928 h 2854037"/>
              <a:gd name="connsiteX5" fmla="*/ 443346 w 1981904"/>
              <a:gd name="connsiteY5" fmla="*/ 415637 h 2854037"/>
              <a:gd name="connsiteX6" fmla="*/ 415637 w 1981904"/>
              <a:gd name="connsiteY6" fmla="*/ 457200 h 2854037"/>
              <a:gd name="connsiteX7" fmla="*/ 346364 w 1981904"/>
              <a:gd name="connsiteY7" fmla="*/ 526473 h 2854037"/>
              <a:gd name="connsiteX8" fmla="*/ 277091 w 1981904"/>
              <a:gd name="connsiteY8" fmla="*/ 595746 h 2854037"/>
              <a:gd name="connsiteX9" fmla="*/ 221673 w 1981904"/>
              <a:gd name="connsiteY9" fmla="*/ 665019 h 2854037"/>
              <a:gd name="connsiteX10" fmla="*/ 207818 w 1981904"/>
              <a:gd name="connsiteY10" fmla="*/ 706582 h 2854037"/>
              <a:gd name="connsiteX11" fmla="*/ 180109 w 1981904"/>
              <a:gd name="connsiteY11" fmla="*/ 748146 h 2854037"/>
              <a:gd name="connsiteX12" fmla="*/ 152400 w 1981904"/>
              <a:gd name="connsiteY12" fmla="*/ 831273 h 2854037"/>
              <a:gd name="connsiteX13" fmla="*/ 138546 w 1981904"/>
              <a:gd name="connsiteY13" fmla="*/ 872837 h 2854037"/>
              <a:gd name="connsiteX14" fmla="*/ 83128 w 1981904"/>
              <a:gd name="connsiteY14" fmla="*/ 955964 h 2854037"/>
              <a:gd name="connsiteX15" fmla="*/ 55418 w 1981904"/>
              <a:gd name="connsiteY15" fmla="*/ 1039091 h 2854037"/>
              <a:gd name="connsiteX16" fmla="*/ 41564 w 1981904"/>
              <a:gd name="connsiteY16" fmla="*/ 1163782 h 2854037"/>
              <a:gd name="connsiteX17" fmla="*/ 13855 w 1981904"/>
              <a:gd name="connsiteY17" fmla="*/ 1246910 h 2854037"/>
              <a:gd name="connsiteX18" fmla="*/ 0 w 1981904"/>
              <a:gd name="connsiteY18" fmla="*/ 1288473 h 2854037"/>
              <a:gd name="connsiteX19" fmla="*/ 27709 w 1981904"/>
              <a:gd name="connsiteY19" fmla="*/ 1496291 h 2854037"/>
              <a:gd name="connsiteX20" fmla="*/ 55418 w 1981904"/>
              <a:gd name="connsiteY20" fmla="*/ 1537855 h 2854037"/>
              <a:gd name="connsiteX21" fmla="*/ 83128 w 1981904"/>
              <a:gd name="connsiteY21" fmla="*/ 1565564 h 2854037"/>
              <a:gd name="connsiteX22" fmla="*/ 138546 w 1981904"/>
              <a:gd name="connsiteY22" fmla="*/ 1690255 h 2854037"/>
              <a:gd name="connsiteX23" fmla="*/ 180109 w 1981904"/>
              <a:gd name="connsiteY23" fmla="*/ 1704110 h 2854037"/>
              <a:gd name="connsiteX24" fmla="*/ 207818 w 1981904"/>
              <a:gd name="connsiteY24" fmla="*/ 1745673 h 2854037"/>
              <a:gd name="connsiteX25" fmla="*/ 221673 w 1981904"/>
              <a:gd name="connsiteY25" fmla="*/ 1787237 h 2854037"/>
              <a:gd name="connsiteX26" fmla="*/ 263237 w 1981904"/>
              <a:gd name="connsiteY26" fmla="*/ 1801091 h 2854037"/>
              <a:gd name="connsiteX27" fmla="*/ 277091 w 1981904"/>
              <a:gd name="connsiteY27" fmla="*/ 1842655 h 2854037"/>
              <a:gd name="connsiteX28" fmla="*/ 332509 w 1981904"/>
              <a:gd name="connsiteY28" fmla="*/ 1856510 h 2854037"/>
              <a:gd name="connsiteX29" fmla="*/ 374073 w 1981904"/>
              <a:gd name="connsiteY29" fmla="*/ 1870364 h 2854037"/>
              <a:gd name="connsiteX30" fmla="*/ 415637 w 1981904"/>
              <a:gd name="connsiteY30" fmla="*/ 1898073 h 2854037"/>
              <a:gd name="connsiteX31" fmla="*/ 498764 w 1981904"/>
              <a:gd name="connsiteY31" fmla="*/ 1925782 h 2854037"/>
              <a:gd name="connsiteX32" fmla="*/ 540328 w 1981904"/>
              <a:gd name="connsiteY32" fmla="*/ 1953491 h 2854037"/>
              <a:gd name="connsiteX33" fmla="*/ 637309 w 1981904"/>
              <a:gd name="connsiteY33" fmla="*/ 1981200 h 2854037"/>
              <a:gd name="connsiteX34" fmla="*/ 678873 w 1981904"/>
              <a:gd name="connsiteY34" fmla="*/ 1995055 h 2854037"/>
              <a:gd name="connsiteX35" fmla="*/ 1052946 w 1981904"/>
              <a:gd name="connsiteY35" fmla="*/ 1981200 h 2854037"/>
              <a:gd name="connsiteX36" fmla="*/ 1108364 w 1981904"/>
              <a:gd name="connsiteY36" fmla="*/ 1967346 h 2854037"/>
              <a:gd name="connsiteX37" fmla="*/ 1149928 w 1981904"/>
              <a:gd name="connsiteY37" fmla="*/ 1939637 h 2854037"/>
              <a:gd name="connsiteX38" fmla="*/ 1205346 w 1981904"/>
              <a:gd name="connsiteY38" fmla="*/ 1953491 h 2854037"/>
              <a:gd name="connsiteX39" fmla="*/ 1288473 w 1981904"/>
              <a:gd name="connsiteY39" fmla="*/ 1981200 h 2854037"/>
              <a:gd name="connsiteX40" fmla="*/ 1551709 w 1981904"/>
              <a:gd name="connsiteY40" fmla="*/ 2008910 h 2854037"/>
              <a:gd name="connsiteX41" fmla="*/ 1593273 w 1981904"/>
              <a:gd name="connsiteY41" fmla="*/ 2036619 h 2854037"/>
              <a:gd name="connsiteX42" fmla="*/ 1620982 w 1981904"/>
              <a:gd name="connsiteY42" fmla="*/ 2078182 h 2854037"/>
              <a:gd name="connsiteX43" fmla="*/ 1662546 w 1981904"/>
              <a:gd name="connsiteY43" fmla="*/ 2092037 h 2854037"/>
              <a:gd name="connsiteX44" fmla="*/ 1676400 w 1981904"/>
              <a:gd name="connsiteY44" fmla="*/ 2133600 h 2854037"/>
              <a:gd name="connsiteX45" fmla="*/ 1704109 w 1981904"/>
              <a:gd name="connsiteY45" fmla="*/ 2161310 h 2854037"/>
              <a:gd name="connsiteX46" fmla="*/ 1759528 w 1981904"/>
              <a:gd name="connsiteY46" fmla="*/ 2355273 h 2854037"/>
              <a:gd name="connsiteX47" fmla="*/ 1814946 w 1981904"/>
              <a:gd name="connsiteY47" fmla="*/ 2424546 h 2854037"/>
              <a:gd name="connsiteX48" fmla="*/ 1828800 w 1981904"/>
              <a:gd name="connsiteY48" fmla="*/ 2466110 h 2854037"/>
              <a:gd name="connsiteX49" fmla="*/ 1856509 w 1981904"/>
              <a:gd name="connsiteY49" fmla="*/ 2507673 h 2854037"/>
              <a:gd name="connsiteX50" fmla="*/ 1870364 w 1981904"/>
              <a:gd name="connsiteY50" fmla="*/ 2549237 h 2854037"/>
              <a:gd name="connsiteX51" fmla="*/ 1898073 w 1981904"/>
              <a:gd name="connsiteY51" fmla="*/ 2590800 h 2854037"/>
              <a:gd name="connsiteX52" fmla="*/ 1925782 w 1981904"/>
              <a:gd name="connsiteY52" fmla="*/ 2673928 h 2854037"/>
              <a:gd name="connsiteX53" fmla="*/ 1939637 w 1981904"/>
              <a:gd name="connsiteY53" fmla="*/ 2715491 h 2854037"/>
              <a:gd name="connsiteX54" fmla="*/ 1953491 w 1981904"/>
              <a:gd name="connsiteY54" fmla="*/ 2770910 h 2854037"/>
              <a:gd name="connsiteX55" fmla="*/ 1981200 w 1981904"/>
              <a:gd name="connsiteY55" fmla="*/ 2854037 h 285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981904" h="2854037">
                <a:moveTo>
                  <a:pt x="581891" y="0"/>
                </a:moveTo>
                <a:cubicBezTo>
                  <a:pt x="579980" y="15288"/>
                  <a:pt x="574417" y="118675"/>
                  <a:pt x="554182" y="152400"/>
                </a:cubicBezTo>
                <a:cubicBezTo>
                  <a:pt x="547461" y="163601"/>
                  <a:pt x="535709" y="170873"/>
                  <a:pt x="526473" y="180110"/>
                </a:cubicBezTo>
                <a:cubicBezTo>
                  <a:pt x="493992" y="277550"/>
                  <a:pt x="529698" y="160759"/>
                  <a:pt x="498764" y="346364"/>
                </a:cubicBezTo>
                <a:cubicBezTo>
                  <a:pt x="496363" y="360769"/>
                  <a:pt x="494032" y="376524"/>
                  <a:pt x="484909" y="387928"/>
                </a:cubicBezTo>
                <a:cubicBezTo>
                  <a:pt x="474507" y="400930"/>
                  <a:pt x="457200" y="406401"/>
                  <a:pt x="443346" y="415637"/>
                </a:cubicBezTo>
                <a:cubicBezTo>
                  <a:pt x="434110" y="429491"/>
                  <a:pt x="426602" y="444669"/>
                  <a:pt x="415637" y="457200"/>
                </a:cubicBezTo>
                <a:cubicBezTo>
                  <a:pt x="394133" y="481776"/>
                  <a:pt x="364478" y="499302"/>
                  <a:pt x="346364" y="526473"/>
                </a:cubicBezTo>
                <a:cubicBezTo>
                  <a:pt x="309419" y="581892"/>
                  <a:pt x="332510" y="558801"/>
                  <a:pt x="277091" y="595746"/>
                </a:cubicBezTo>
                <a:cubicBezTo>
                  <a:pt x="242270" y="700214"/>
                  <a:pt x="293291" y="575499"/>
                  <a:pt x="221673" y="665019"/>
                </a:cubicBezTo>
                <a:cubicBezTo>
                  <a:pt x="212550" y="676423"/>
                  <a:pt x="214349" y="693520"/>
                  <a:pt x="207818" y="706582"/>
                </a:cubicBezTo>
                <a:cubicBezTo>
                  <a:pt x="200371" y="721475"/>
                  <a:pt x="189345" y="734291"/>
                  <a:pt x="180109" y="748146"/>
                </a:cubicBezTo>
                <a:lnTo>
                  <a:pt x="152400" y="831273"/>
                </a:lnTo>
                <a:cubicBezTo>
                  <a:pt x="147782" y="845128"/>
                  <a:pt x="146647" y="860686"/>
                  <a:pt x="138546" y="872837"/>
                </a:cubicBezTo>
                <a:cubicBezTo>
                  <a:pt x="120073" y="900546"/>
                  <a:pt x="93659" y="924371"/>
                  <a:pt x="83128" y="955964"/>
                </a:cubicBezTo>
                <a:lnTo>
                  <a:pt x="55418" y="1039091"/>
                </a:lnTo>
                <a:cubicBezTo>
                  <a:pt x="50800" y="1080655"/>
                  <a:pt x="49765" y="1122775"/>
                  <a:pt x="41564" y="1163782"/>
                </a:cubicBezTo>
                <a:cubicBezTo>
                  <a:pt x="35836" y="1192423"/>
                  <a:pt x="23092" y="1219201"/>
                  <a:pt x="13855" y="1246910"/>
                </a:cubicBezTo>
                <a:lnTo>
                  <a:pt x="0" y="1288473"/>
                </a:lnTo>
                <a:cubicBezTo>
                  <a:pt x="3095" y="1325610"/>
                  <a:pt x="-586" y="1439700"/>
                  <a:pt x="27709" y="1496291"/>
                </a:cubicBezTo>
                <a:cubicBezTo>
                  <a:pt x="35156" y="1511184"/>
                  <a:pt x="45016" y="1524853"/>
                  <a:pt x="55418" y="1537855"/>
                </a:cubicBezTo>
                <a:cubicBezTo>
                  <a:pt x="63578" y="1548055"/>
                  <a:pt x="73891" y="1556328"/>
                  <a:pt x="83128" y="1565564"/>
                </a:cubicBezTo>
                <a:cubicBezTo>
                  <a:pt x="91595" y="1590965"/>
                  <a:pt x="108607" y="1666303"/>
                  <a:pt x="138546" y="1690255"/>
                </a:cubicBezTo>
                <a:cubicBezTo>
                  <a:pt x="149950" y="1699378"/>
                  <a:pt x="166255" y="1699492"/>
                  <a:pt x="180109" y="1704110"/>
                </a:cubicBezTo>
                <a:cubicBezTo>
                  <a:pt x="189345" y="1717964"/>
                  <a:pt x="200371" y="1730780"/>
                  <a:pt x="207818" y="1745673"/>
                </a:cubicBezTo>
                <a:cubicBezTo>
                  <a:pt x="214349" y="1758735"/>
                  <a:pt x="211346" y="1776910"/>
                  <a:pt x="221673" y="1787237"/>
                </a:cubicBezTo>
                <a:cubicBezTo>
                  <a:pt x="232000" y="1797564"/>
                  <a:pt x="249382" y="1796473"/>
                  <a:pt x="263237" y="1801091"/>
                </a:cubicBezTo>
                <a:cubicBezTo>
                  <a:pt x="267855" y="1814946"/>
                  <a:pt x="265687" y="1833532"/>
                  <a:pt x="277091" y="1842655"/>
                </a:cubicBezTo>
                <a:cubicBezTo>
                  <a:pt x="291960" y="1854550"/>
                  <a:pt x="314200" y="1851279"/>
                  <a:pt x="332509" y="1856510"/>
                </a:cubicBezTo>
                <a:cubicBezTo>
                  <a:pt x="346551" y="1860522"/>
                  <a:pt x="360218" y="1865746"/>
                  <a:pt x="374073" y="1870364"/>
                </a:cubicBezTo>
                <a:cubicBezTo>
                  <a:pt x="387928" y="1879600"/>
                  <a:pt x="400421" y="1891310"/>
                  <a:pt x="415637" y="1898073"/>
                </a:cubicBezTo>
                <a:cubicBezTo>
                  <a:pt x="442327" y="1909935"/>
                  <a:pt x="498764" y="1925782"/>
                  <a:pt x="498764" y="1925782"/>
                </a:cubicBezTo>
                <a:cubicBezTo>
                  <a:pt x="512619" y="1935018"/>
                  <a:pt x="525435" y="1946044"/>
                  <a:pt x="540328" y="1953491"/>
                </a:cubicBezTo>
                <a:cubicBezTo>
                  <a:pt x="562479" y="1964567"/>
                  <a:pt x="616586" y="1975279"/>
                  <a:pt x="637309" y="1981200"/>
                </a:cubicBezTo>
                <a:cubicBezTo>
                  <a:pt x="651351" y="1985212"/>
                  <a:pt x="665018" y="1990437"/>
                  <a:pt x="678873" y="1995055"/>
                </a:cubicBezTo>
                <a:cubicBezTo>
                  <a:pt x="803564" y="1990437"/>
                  <a:pt x="928428" y="1989233"/>
                  <a:pt x="1052946" y="1981200"/>
                </a:cubicBezTo>
                <a:cubicBezTo>
                  <a:pt x="1071948" y="1979974"/>
                  <a:pt x="1090862" y="1974847"/>
                  <a:pt x="1108364" y="1967346"/>
                </a:cubicBezTo>
                <a:cubicBezTo>
                  <a:pt x="1123669" y="1960787"/>
                  <a:pt x="1136073" y="1948873"/>
                  <a:pt x="1149928" y="1939637"/>
                </a:cubicBezTo>
                <a:cubicBezTo>
                  <a:pt x="1168401" y="1944255"/>
                  <a:pt x="1187108" y="1948020"/>
                  <a:pt x="1205346" y="1953491"/>
                </a:cubicBezTo>
                <a:cubicBezTo>
                  <a:pt x="1233322" y="1961884"/>
                  <a:pt x="1259385" y="1978556"/>
                  <a:pt x="1288473" y="1981200"/>
                </a:cubicBezTo>
                <a:cubicBezTo>
                  <a:pt x="1477953" y="1998426"/>
                  <a:pt x="1390257" y="1988728"/>
                  <a:pt x="1551709" y="2008910"/>
                </a:cubicBezTo>
                <a:cubicBezTo>
                  <a:pt x="1565564" y="2018146"/>
                  <a:pt x="1581499" y="2024845"/>
                  <a:pt x="1593273" y="2036619"/>
                </a:cubicBezTo>
                <a:cubicBezTo>
                  <a:pt x="1605047" y="2048393"/>
                  <a:pt x="1607980" y="2067780"/>
                  <a:pt x="1620982" y="2078182"/>
                </a:cubicBezTo>
                <a:cubicBezTo>
                  <a:pt x="1632386" y="2087305"/>
                  <a:pt x="1648691" y="2087419"/>
                  <a:pt x="1662546" y="2092037"/>
                </a:cubicBezTo>
                <a:cubicBezTo>
                  <a:pt x="1667164" y="2105891"/>
                  <a:pt x="1668887" y="2121077"/>
                  <a:pt x="1676400" y="2133600"/>
                </a:cubicBezTo>
                <a:cubicBezTo>
                  <a:pt x="1683120" y="2144801"/>
                  <a:pt x="1701172" y="2148582"/>
                  <a:pt x="1704109" y="2161310"/>
                </a:cubicBezTo>
                <a:cubicBezTo>
                  <a:pt x="1750994" y="2364478"/>
                  <a:pt x="1669889" y="2265636"/>
                  <a:pt x="1759528" y="2355273"/>
                </a:cubicBezTo>
                <a:cubicBezTo>
                  <a:pt x="1794350" y="2459745"/>
                  <a:pt x="1743326" y="2335021"/>
                  <a:pt x="1814946" y="2424546"/>
                </a:cubicBezTo>
                <a:cubicBezTo>
                  <a:pt x="1824069" y="2435950"/>
                  <a:pt x="1822269" y="2453048"/>
                  <a:pt x="1828800" y="2466110"/>
                </a:cubicBezTo>
                <a:cubicBezTo>
                  <a:pt x="1836246" y="2481003"/>
                  <a:pt x="1849062" y="2492780"/>
                  <a:pt x="1856509" y="2507673"/>
                </a:cubicBezTo>
                <a:cubicBezTo>
                  <a:pt x="1863040" y="2520735"/>
                  <a:pt x="1863833" y="2536175"/>
                  <a:pt x="1870364" y="2549237"/>
                </a:cubicBezTo>
                <a:cubicBezTo>
                  <a:pt x="1877811" y="2564130"/>
                  <a:pt x="1891310" y="2575584"/>
                  <a:pt x="1898073" y="2590800"/>
                </a:cubicBezTo>
                <a:cubicBezTo>
                  <a:pt x="1909936" y="2617491"/>
                  <a:pt x="1916545" y="2646219"/>
                  <a:pt x="1925782" y="2673928"/>
                </a:cubicBezTo>
                <a:cubicBezTo>
                  <a:pt x="1930400" y="2687782"/>
                  <a:pt x="1936095" y="2701323"/>
                  <a:pt x="1939637" y="2715491"/>
                </a:cubicBezTo>
                <a:cubicBezTo>
                  <a:pt x="1944255" y="2733964"/>
                  <a:pt x="1945990" y="2753408"/>
                  <a:pt x="1953491" y="2770910"/>
                </a:cubicBezTo>
                <a:cubicBezTo>
                  <a:pt x="1988885" y="2853498"/>
                  <a:pt x="1981200" y="2771278"/>
                  <a:pt x="1981200" y="2854037"/>
                </a:cubicBezTo>
              </a:path>
            </a:pathLst>
          </a:custGeom>
          <a:no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038077" y="6553200"/>
            <a:ext cx="2162323" cy="307777"/>
          </a:xfrm>
          <a:prstGeom prst="rect">
            <a:avLst/>
          </a:prstGeom>
          <a:solidFill>
            <a:srgbClr val="FF0000"/>
          </a:solidFill>
        </p:spPr>
        <p:txBody>
          <a:bodyPr wrap="none" rtlCol="0">
            <a:spAutoFit/>
          </a:bodyPr>
          <a:lstStyle/>
          <a:p>
            <a:r>
              <a:rPr lang="en-US" sz="1400" dirty="0" smtClean="0">
                <a:solidFill>
                  <a:schemeClr val="bg1"/>
                </a:solidFill>
              </a:rPr>
              <a:t>To Cape Town, South Africa</a:t>
            </a:r>
            <a:endParaRPr lang="en-US" sz="1400" dirty="0">
              <a:solidFill>
                <a:schemeClr val="bg1"/>
              </a:solidFill>
            </a:endParaRPr>
          </a:p>
        </p:txBody>
      </p:sp>
      <p:cxnSp>
        <p:nvCxnSpPr>
          <p:cNvPr id="8" name="Straight Arrow Connector 7"/>
          <p:cNvCxnSpPr/>
          <p:nvPr/>
        </p:nvCxnSpPr>
        <p:spPr>
          <a:xfrm>
            <a:off x="2132896" y="6019800"/>
            <a:ext cx="704" cy="4987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124200" y="6627168"/>
            <a:ext cx="6019800" cy="230832"/>
          </a:xfrm>
          <a:prstGeom prst="rect">
            <a:avLst/>
          </a:prstGeom>
          <a:noFill/>
          <a:ln>
            <a:noFill/>
          </a:ln>
        </p:spPr>
        <p:txBody>
          <a:bodyPr wrap="square" rtlCol="0">
            <a:spAutoFit/>
          </a:bodyPr>
          <a:lstStyle/>
          <a:p>
            <a:pPr algn="ctr"/>
            <a:r>
              <a:rPr lang="en-US" sz="900" dirty="0"/>
              <a:t>http://dspace.mit.edu/bitstream/handle/1721.1/41897/WiFi%20Meet%20FuFi%20_%20MIT%20ESD%20WP.pdf?sequence=1</a:t>
            </a:r>
          </a:p>
        </p:txBody>
      </p:sp>
      <p:sp>
        <p:nvSpPr>
          <p:cNvPr id="12" name="Rectangle 11"/>
          <p:cNvSpPr/>
          <p:nvPr/>
        </p:nvSpPr>
        <p:spPr>
          <a:xfrm>
            <a:off x="-58829" y="6596390"/>
            <a:ext cx="1125629" cy="261610"/>
          </a:xfrm>
          <a:prstGeom prst="rect">
            <a:avLst/>
          </a:prstGeom>
        </p:spPr>
        <p:txBody>
          <a:bodyPr wrap="none">
            <a:spAutoFit/>
          </a:bodyPr>
          <a:lstStyle/>
          <a:p>
            <a:r>
              <a:rPr lang="en-US" sz="1100" dirty="0">
                <a:solidFill>
                  <a:srgbClr val="3F3C2C"/>
                </a:solidFill>
                <a:latin typeface="arial" panose="020B0604020202020204" pitchFamily="34" charset="0"/>
              </a:rPr>
              <a:t>Xinhuanet.com</a:t>
            </a:r>
            <a:endParaRPr lang="en-US" sz="1100" dirty="0"/>
          </a:p>
        </p:txBody>
      </p:sp>
    </p:spTree>
    <p:extLst>
      <p:ext uri="{BB962C8B-B14F-4D97-AF65-F5344CB8AC3E}">
        <p14:creationId xmlns:p14="http://schemas.microsoft.com/office/powerpoint/2010/main" val="8835824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962400"/>
            <a:ext cx="9144000" cy="1470025"/>
          </a:xfrm>
        </p:spPr>
        <p:txBody>
          <a:bodyPr>
            <a:normAutofit/>
          </a:bodyPr>
          <a:lstStyle/>
          <a:p>
            <a:r>
              <a:rPr lang="en-US" sz="4800" dirty="0" smtClean="0"/>
              <a:t>Internet of Systems (Me) Economy</a:t>
            </a:r>
            <a:endParaRPr lang="en-US" sz="4800" dirty="0"/>
          </a:p>
        </p:txBody>
      </p:sp>
      <p:sp>
        <p:nvSpPr>
          <p:cNvPr id="3" name="Subtitle 2"/>
          <p:cNvSpPr>
            <a:spLocks noGrp="1"/>
          </p:cNvSpPr>
          <p:nvPr>
            <p:ph type="subTitle" idx="1"/>
          </p:nvPr>
        </p:nvSpPr>
        <p:spPr>
          <a:xfrm>
            <a:off x="0" y="5718175"/>
            <a:ext cx="9144000" cy="1752600"/>
          </a:xfrm>
        </p:spPr>
        <p:txBody>
          <a:bodyPr>
            <a:noAutofit/>
          </a:bodyPr>
          <a:lstStyle/>
          <a:p>
            <a:r>
              <a:rPr lang="en-US" sz="4800" i="1" dirty="0" smtClean="0">
                <a:hlinkClick r:id="rId3"/>
              </a:rPr>
              <a:t>Think different </a:t>
            </a:r>
            <a:r>
              <a:rPr lang="en-US" sz="4800" i="1" dirty="0" smtClean="0">
                <a:latin typeface="Calibri" panose="020F0502020204030204" pitchFamily="34" charset="0"/>
              </a:rPr>
              <a:t>● </a:t>
            </a:r>
            <a:r>
              <a:rPr lang="en-US" sz="4800" i="1" dirty="0" smtClean="0">
                <a:hlinkClick r:id="rId4"/>
              </a:rPr>
              <a:t>Re-think security</a:t>
            </a:r>
            <a:endParaRPr lang="en-US" sz="4800" i="1" dirty="0"/>
          </a:p>
          <a:p>
            <a:endParaRPr lang="en-US" sz="4800" i="1" dirty="0"/>
          </a:p>
        </p:txBody>
      </p:sp>
      <p:sp>
        <p:nvSpPr>
          <p:cNvPr id="4" name="Text Placeholder 2"/>
          <p:cNvSpPr txBox="1">
            <a:spLocks/>
          </p:cNvSpPr>
          <p:nvPr/>
        </p:nvSpPr>
        <p:spPr>
          <a:xfrm>
            <a:off x="0" y="0"/>
            <a:ext cx="9144000" cy="685800"/>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en-US" sz="2900" dirty="0" smtClean="0">
                <a:latin typeface="Calibri Light" panose="020F0302020204030204" pitchFamily="34" charset="0"/>
              </a:rPr>
              <a:t>HYPER-HORIZONTAL ● HYPER-VOLUME </a:t>
            </a:r>
            <a:r>
              <a:rPr lang="en-US" sz="2900" dirty="0">
                <a:latin typeface="Calibri Light" panose="020F0302020204030204" pitchFamily="34" charset="0"/>
              </a:rPr>
              <a:t>● </a:t>
            </a:r>
            <a:r>
              <a:rPr lang="en-US" sz="2900" dirty="0" smtClean="0">
                <a:latin typeface="Calibri Light" panose="020F0302020204030204" pitchFamily="34" charset="0"/>
              </a:rPr>
              <a:t>HYPER-SOLIPSISTIC </a:t>
            </a:r>
            <a:endParaRPr lang="en-US" sz="2900" dirty="0">
              <a:latin typeface="Calibri Light" panose="020F0302020204030204" pitchFamily="34"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0" y="914400"/>
            <a:ext cx="5824537" cy="2819400"/>
          </a:xfrm>
          <a:prstGeom prst="rect">
            <a:avLst/>
          </a:prstGeom>
        </p:spPr>
      </p:pic>
      <p:sp>
        <p:nvSpPr>
          <p:cNvPr id="6" name="Rectangle 5"/>
          <p:cNvSpPr/>
          <p:nvPr/>
        </p:nvSpPr>
        <p:spPr>
          <a:xfrm>
            <a:off x="6858000" y="914400"/>
            <a:ext cx="642937"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81000" y="6504801"/>
            <a:ext cx="1739130" cy="276999"/>
          </a:xfrm>
          <a:prstGeom prst="rect">
            <a:avLst/>
          </a:prstGeom>
          <a:noFill/>
          <a:ln w="3175">
            <a:solidFill>
              <a:schemeClr val="tx2">
                <a:lumMod val="60000"/>
                <a:lumOff val="40000"/>
              </a:schemeClr>
            </a:solidFill>
          </a:ln>
        </p:spPr>
        <p:txBody>
          <a:bodyPr wrap="none" rtlCol="0">
            <a:spAutoFit/>
          </a:bodyPr>
          <a:lstStyle/>
          <a:p>
            <a:pPr algn="ctr"/>
            <a:r>
              <a:rPr lang="en-US" sz="1200" i="1" dirty="0" smtClean="0">
                <a:solidFill>
                  <a:srgbClr val="0070C0"/>
                </a:solidFill>
                <a:latin typeface="Calibri Light" panose="020F0302020204030204" pitchFamily="34" charset="0"/>
              </a:rPr>
              <a:t>Alibaba and Forty Drones</a:t>
            </a:r>
            <a:endParaRPr lang="en-US" sz="1200" i="1" dirty="0">
              <a:solidFill>
                <a:srgbClr val="0070C0"/>
              </a:solidFill>
              <a:latin typeface="Calibri Light" panose="020F0302020204030204" pitchFamily="34" charset="0"/>
            </a:endParaRPr>
          </a:p>
        </p:txBody>
      </p:sp>
      <p:sp>
        <p:nvSpPr>
          <p:cNvPr id="8" name="TextBox 7"/>
          <p:cNvSpPr txBox="1"/>
          <p:nvPr/>
        </p:nvSpPr>
        <p:spPr>
          <a:xfrm>
            <a:off x="6427424" y="6504801"/>
            <a:ext cx="2335576" cy="276999"/>
          </a:xfrm>
          <a:prstGeom prst="rect">
            <a:avLst/>
          </a:prstGeom>
          <a:noFill/>
          <a:ln w="3175">
            <a:solidFill>
              <a:schemeClr val="tx2">
                <a:lumMod val="60000"/>
                <a:lumOff val="40000"/>
              </a:schemeClr>
            </a:solidFill>
          </a:ln>
        </p:spPr>
        <p:txBody>
          <a:bodyPr wrap="none" rtlCol="0">
            <a:spAutoFit/>
          </a:bodyPr>
          <a:lstStyle/>
          <a:p>
            <a:pPr algn="ctr"/>
            <a:r>
              <a:rPr lang="en-US" sz="1200" i="1" dirty="0" smtClean="0">
                <a:solidFill>
                  <a:srgbClr val="0070C0"/>
                </a:solidFill>
                <a:latin typeface="Calibri Light" panose="020F0302020204030204" pitchFamily="34" charset="0"/>
              </a:rPr>
              <a:t>Kathleen Fisher and DARPA HACMS</a:t>
            </a:r>
            <a:endParaRPr lang="en-US" sz="1200" i="1" dirty="0">
              <a:solidFill>
                <a:srgbClr val="0070C0"/>
              </a:solidFill>
              <a:latin typeface="Calibri Light" panose="020F0302020204030204" pitchFamily="34" charset="0"/>
            </a:endParaRPr>
          </a:p>
        </p:txBody>
      </p:sp>
    </p:spTree>
    <p:extLst>
      <p:ext uri="{BB962C8B-B14F-4D97-AF65-F5344CB8AC3E}">
        <p14:creationId xmlns:p14="http://schemas.microsoft.com/office/powerpoint/2010/main" val="20261281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5387975"/>
            <a:ext cx="9144000" cy="14700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00" b="1" dirty="0" smtClean="0"/>
              <a:t>Interoperability</a:t>
            </a:r>
            <a:endParaRPr lang="en-US" sz="10000" b="1" dirty="0"/>
          </a:p>
        </p:txBody>
      </p:sp>
      <p:sp>
        <p:nvSpPr>
          <p:cNvPr id="4" name="Text Placeholder 2"/>
          <p:cNvSpPr txBox="1">
            <a:spLocks/>
          </p:cNvSpPr>
          <p:nvPr/>
        </p:nvSpPr>
        <p:spPr>
          <a:xfrm>
            <a:off x="0" y="0"/>
            <a:ext cx="9144000" cy="682388"/>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en-US" sz="6000" dirty="0" smtClean="0">
                <a:latin typeface="Calibri Light" panose="020F0302020204030204" pitchFamily="34" charset="0"/>
              </a:rPr>
              <a:t>●  The </a:t>
            </a:r>
            <a:r>
              <a:rPr lang="en-US" sz="6000" dirty="0" err="1" smtClean="0">
                <a:latin typeface="Calibri Light" panose="020F0302020204030204" pitchFamily="34" charset="0"/>
              </a:rPr>
              <a:t>IoS</a:t>
            </a:r>
            <a:r>
              <a:rPr lang="en-US" sz="6000" dirty="0" smtClean="0">
                <a:latin typeface="Calibri Light" panose="020F0302020204030204" pitchFamily="34" charset="0"/>
              </a:rPr>
              <a:t> Economy  ● </a:t>
            </a:r>
            <a:endParaRPr lang="en-US" sz="6000" dirty="0">
              <a:latin typeface="Calibri Light" panose="020F0302020204030204" pitchFamily="34" charset="0"/>
            </a:endParaRPr>
          </a:p>
        </p:txBody>
      </p:sp>
      <p:pic>
        <p:nvPicPr>
          <p:cNvPr id="5" name="Picture 4"/>
          <p:cNvPicPr>
            <a:picLocks noChangeAspect="1"/>
          </p:cNvPicPr>
          <p:nvPr/>
        </p:nvPicPr>
        <p:blipFill>
          <a:blip r:embed="rId2"/>
          <a:stretch>
            <a:fillRect/>
          </a:stretch>
        </p:blipFill>
        <p:spPr>
          <a:xfrm>
            <a:off x="0" y="700087"/>
            <a:ext cx="9144000" cy="5014913"/>
          </a:xfrm>
          <a:prstGeom prst="rect">
            <a:avLst/>
          </a:prstGeom>
        </p:spPr>
      </p:pic>
      <p:sp>
        <p:nvSpPr>
          <p:cNvPr id="3" name="TextBox 2"/>
          <p:cNvSpPr txBox="1"/>
          <p:nvPr/>
        </p:nvSpPr>
        <p:spPr>
          <a:xfrm>
            <a:off x="8496925" y="6626423"/>
            <a:ext cx="723275" cy="307777"/>
          </a:xfrm>
          <a:prstGeom prst="rect">
            <a:avLst/>
          </a:prstGeom>
          <a:noFill/>
        </p:spPr>
        <p:txBody>
          <a:bodyPr wrap="none" rtlCol="0">
            <a:spAutoFit/>
          </a:bodyPr>
          <a:lstStyle/>
          <a:p>
            <a:r>
              <a:rPr lang="en-US" sz="1400" dirty="0" smtClean="0"/>
              <a:t>VMASC</a:t>
            </a:r>
            <a:endParaRPr lang="en-US" sz="1400" dirty="0"/>
          </a:p>
        </p:txBody>
      </p:sp>
    </p:spTree>
    <p:extLst>
      <p:ext uri="{BB962C8B-B14F-4D97-AF65-F5344CB8AC3E}">
        <p14:creationId xmlns:p14="http://schemas.microsoft.com/office/powerpoint/2010/main" val="4525486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5387975"/>
            <a:ext cx="9144000" cy="14700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00" b="1" dirty="0" smtClean="0"/>
              <a:t>Grand Platforms</a:t>
            </a:r>
            <a:endParaRPr lang="en-US" sz="10000" b="1" dirty="0"/>
          </a:p>
        </p:txBody>
      </p:sp>
      <p:pic>
        <p:nvPicPr>
          <p:cNvPr id="3" name="Picture 2"/>
          <p:cNvPicPr>
            <a:picLocks noChangeAspect="1"/>
          </p:cNvPicPr>
          <p:nvPr/>
        </p:nvPicPr>
        <p:blipFill>
          <a:blip r:embed="rId2"/>
          <a:stretch>
            <a:fillRect/>
          </a:stretch>
        </p:blipFill>
        <p:spPr>
          <a:xfrm>
            <a:off x="0" y="304800"/>
            <a:ext cx="9143999" cy="5381625"/>
          </a:xfrm>
          <a:prstGeom prst="rect">
            <a:avLst/>
          </a:prstGeom>
        </p:spPr>
      </p:pic>
      <p:sp>
        <p:nvSpPr>
          <p:cNvPr id="4" name="Text Placeholder 2"/>
          <p:cNvSpPr txBox="1">
            <a:spLocks/>
          </p:cNvSpPr>
          <p:nvPr/>
        </p:nvSpPr>
        <p:spPr>
          <a:xfrm>
            <a:off x="0" y="0"/>
            <a:ext cx="9144000" cy="682388"/>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en-US" sz="6000" dirty="0" smtClean="0">
                <a:latin typeface="Calibri Light" panose="020F0302020204030204" pitchFamily="34" charset="0"/>
              </a:rPr>
              <a:t>●  The </a:t>
            </a:r>
            <a:r>
              <a:rPr lang="en-US" sz="6000" dirty="0" err="1" smtClean="0">
                <a:latin typeface="Calibri Light" panose="020F0302020204030204" pitchFamily="34" charset="0"/>
              </a:rPr>
              <a:t>IoS</a:t>
            </a:r>
            <a:r>
              <a:rPr lang="en-US" sz="6000" dirty="0" smtClean="0">
                <a:latin typeface="Calibri Light" panose="020F0302020204030204" pitchFamily="34" charset="0"/>
              </a:rPr>
              <a:t> Economy  ● </a:t>
            </a:r>
            <a:endParaRPr lang="en-US" sz="6000" dirty="0">
              <a:latin typeface="Calibri Light" panose="020F0302020204030204" pitchFamily="34" charset="0"/>
            </a:endParaRPr>
          </a:p>
        </p:txBody>
      </p:sp>
      <p:pic>
        <p:nvPicPr>
          <p:cNvPr id="5" name="Picture 4"/>
          <p:cNvPicPr>
            <a:picLocks noChangeAspect="1"/>
          </p:cNvPicPr>
          <p:nvPr/>
        </p:nvPicPr>
        <p:blipFill>
          <a:blip r:embed="rId3"/>
          <a:stretch>
            <a:fillRect/>
          </a:stretch>
        </p:blipFill>
        <p:spPr>
          <a:xfrm>
            <a:off x="6172200" y="762000"/>
            <a:ext cx="2895600" cy="2057400"/>
          </a:xfrm>
          <a:prstGeom prst="rect">
            <a:avLst/>
          </a:prstGeom>
        </p:spPr>
      </p:pic>
      <p:sp>
        <p:nvSpPr>
          <p:cNvPr id="6" name="TextBox 5"/>
          <p:cNvSpPr txBox="1"/>
          <p:nvPr/>
        </p:nvSpPr>
        <p:spPr>
          <a:xfrm>
            <a:off x="7652772" y="2438400"/>
            <a:ext cx="1362874" cy="307777"/>
          </a:xfrm>
          <a:prstGeom prst="rect">
            <a:avLst/>
          </a:prstGeom>
          <a:noFill/>
        </p:spPr>
        <p:txBody>
          <a:bodyPr wrap="none" rtlCol="0">
            <a:spAutoFit/>
          </a:bodyPr>
          <a:lstStyle/>
          <a:p>
            <a:r>
              <a:rPr lang="en-US" sz="1400" b="1" dirty="0" smtClean="0"/>
              <a:t>Basic </a:t>
            </a:r>
            <a:r>
              <a:rPr lang="en-US" sz="1400" b="1" dirty="0" err="1" smtClean="0"/>
              <a:t>IoT</a:t>
            </a:r>
            <a:r>
              <a:rPr lang="en-US" sz="1400" b="1" dirty="0" smtClean="0"/>
              <a:t> Model</a:t>
            </a:r>
            <a:endParaRPr lang="en-US" sz="1400" b="1" dirty="0"/>
          </a:p>
        </p:txBody>
      </p:sp>
    </p:spTree>
    <p:extLst>
      <p:ext uri="{BB962C8B-B14F-4D97-AF65-F5344CB8AC3E}">
        <p14:creationId xmlns:p14="http://schemas.microsoft.com/office/powerpoint/2010/main" val="13833876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052" y="-76200"/>
            <a:ext cx="9119948" cy="954107"/>
          </a:xfrm>
          <a:prstGeom prst="rect">
            <a:avLst/>
          </a:prstGeom>
          <a:noFill/>
        </p:spPr>
        <p:txBody>
          <a:bodyPr wrap="square" rtlCol="0">
            <a:spAutoFit/>
          </a:bodyPr>
          <a:lstStyle/>
          <a:p>
            <a:r>
              <a:rPr lang="en-US" sz="2800" b="1" dirty="0" smtClean="0"/>
              <a:t>What are we connecting?  </a:t>
            </a:r>
            <a:r>
              <a:rPr lang="en-US" sz="2800" i="1" dirty="0" smtClean="0">
                <a:solidFill>
                  <a:schemeClr val="bg1">
                    <a:lumMod val="50000"/>
                  </a:schemeClr>
                </a:solidFill>
              </a:rPr>
              <a:t>At a granular level – bits to atoms </a:t>
            </a:r>
          </a:p>
          <a:p>
            <a:endParaRPr lang="en-US" sz="2800" dirty="0">
              <a:latin typeface="Calibri Light" panose="020F0302020204030204" pitchFamily="34" charset="0"/>
            </a:endParaRPr>
          </a:p>
        </p:txBody>
      </p:sp>
      <p:sp>
        <p:nvSpPr>
          <p:cNvPr id="9" name="TextBox 8"/>
          <p:cNvSpPr txBox="1"/>
          <p:nvPr/>
        </p:nvSpPr>
        <p:spPr>
          <a:xfrm>
            <a:off x="-76200" y="305336"/>
            <a:ext cx="9600962" cy="6247864"/>
          </a:xfrm>
          <a:prstGeom prst="rect">
            <a:avLst/>
          </a:prstGeom>
          <a:noFill/>
        </p:spPr>
        <p:txBody>
          <a:bodyPr wrap="none" rtlCol="0">
            <a:spAutoFit/>
          </a:bodyPr>
          <a:lstStyle/>
          <a:p>
            <a:r>
              <a:rPr lang="en-US" sz="19500" dirty="0" smtClean="0"/>
              <a:t>SYSTEMS</a:t>
            </a:r>
          </a:p>
          <a:p>
            <a:endParaRPr lang="en-US" sz="19500" dirty="0"/>
          </a:p>
        </p:txBody>
      </p:sp>
      <p:sp>
        <p:nvSpPr>
          <p:cNvPr id="10" name="TextBox 9"/>
          <p:cNvSpPr txBox="1"/>
          <p:nvPr/>
        </p:nvSpPr>
        <p:spPr>
          <a:xfrm>
            <a:off x="1524000" y="2819400"/>
            <a:ext cx="3366371" cy="3539430"/>
          </a:xfrm>
          <a:prstGeom prst="rect">
            <a:avLst/>
          </a:prstGeom>
          <a:noFill/>
        </p:spPr>
        <p:txBody>
          <a:bodyPr wrap="none" rtlCol="0">
            <a:spAutoFit/>
          </a:bodyPr>
          <a:lstStyle/>
          <a:p>
            <a:r>
              <a:rPr lang="en-US" sz="2400" dirty="0" smtClean="0">
                <a:latin typeface="Calibri" panose="020F0502020204030204" pitchFamily="34" charset="0"/>
              </a:rPr>
              <a:t>● </a:t>
            </a:r>
            <a:r>
              <a:rPr lang="en-US" sz="2400" dirty="0" smtClean="0"/>
              <a:t>Manufacturing </a:t>
            </a:r>
            <a:r>
              <a:rPr lang="en-US" sz="2400" dirty="0"/>
              <a:t>Systems</a:t>
            </a:r>
          </a:p>
          <a:p>
            <a:r>
              <a:rPr lang="en-US" sz="2400" dirty="0">
                <a:latin typeface="Calibri" panose="020F0502020204030204" pitchFamily="34" charset="0"/>
              </a:rPr>
              <a:t>● </a:t>
            </a:r>
            <a:r>
              <a:rPr lang="en-US" sz="2400" dirty="0" smtClean="0"/>
              <a:t>Transportation Systems</a:t>
            </a:r>
          </a:p>
          <a:p>
            <a:r>
              <a:rPr lang="en-US" sz="2400" dirty="0">
                <a:latin typeface="Calibri" panose="020F0502020204030204" pitchFamily="34" charset="0"/>
              </a:rPr>
              <a:t>● </a:t>
            </a:r>
            <a:r>
              <a:rPr lang="en-US" sz="2400" dirty="0" err="1" smtClean="0"/>
              <a:t>Cyberphysical</a:t>
            </a:r>
            <a:r>
              <a:rPr lang="en-US" sz="2400" dirty="0" smtClean="0"/>
              <a:t> Systems</a:t>
            </a:r>
          </a:p>
          <a:p>
            <a:r>
              <a:rPr lang="en-US" sz="2400" dirty="0">
                <a:latin typeface="Calibri" panose="020F0502020204030204" pitchFamily="34" charset="0"/>
              </a:rPr>
              <a:t>● </a:t>
            </a:r>
            <a:r>
              <a:rPr lang="en-US" sz="2400" dirty="0" smtClean="0"/>
              <a:t>Health Care Systems</a:t>
            </a:r>
          </a:p>
          <a:p>
            <a:r>
              <a:rPr lang="en-US" sz="2400" dirty="0" smtClean="0">
                <a:latin typeface="Calibri" panose="020F0502020204030204" pitchFamily="34" charset="0"/>
              </a:rPr>
              <a:t>● Emergency Systems</a:t>
            </a:r>
          </a:p>
          <a:p>
            <a:r>
              <a:rPr lang="en-US" sz="2400" dirty="0" smtClean="0">
                <a:latin typeface="Calibri" panose="020F0502020204030204" pitchFamily="34" charset="0"/>
              </a:rPr>
              <a:t>● Financial Systems</a:t>
            </a:r>
          </a:p>
          <a:p>
            <a:r>
              <a:rPr lang="en-US" sz="2400" dirty="0" smtClean="0">
                <a:latin typeface="Calibri" panose="020F0502020204030204" pitchFamily="34" charset="0"/>
              </a:rPr>
              <a:t>● </a:t>
            </a:r>
            <a:r>
              <a:rPr lang="en-US" sz="2400" dirty="0" smtClean="0">
                <a:latin typeface="Calibri" panose="020F0502020204030204" pitchFamily="34" charset="0"/>
                <a:hlinkClick r:id="rId3"/>
              </a:rPr>
              <a:t>Supply Chains</a:t>
            </a:r>
            <a:endParaRPr lang="en-US" sz="2400" dirty="0" smtClean="0">
              <a:latin typeface="Calibri" panose="020F0502020204030204" pitchFamily="34" charset="0"/>
            </a:endParaRPr>
          </a:p>
          <a:p>
            <a:r>
              <a:rPr lang="en-US" sz="2400" dirty="0">
                <a:latin typeface="Calibri" panose="020F0502020204030204" pitchFamily="34" charset="0"/>
              </a:rPr>
              <a:t>● </a:t>
            </a:r>
            <a:r>
              <a:rPr lang="en-US" sz="2400" dirty="0" smtClean="0">
                <a:latin typeface="Calibri" panose="020F0502020204030204" pitchFamily="34" charset="0"/>
                <a:hlinkClick r:id="rId4"/>
              </a:rPr>
              <a:t>Security</a:t>
            </a:r>
            <a:endParaRPr lang="en-US" sz="2400" dirty="0" smtClean="0">
              <a:latin typeface="Calibri" panose="020F0502020204030204" pitchFamily="34" charset="0"/>
            </a:endParaRPr>
          </a:p>
          <a:p>
            <a:endParaRPr lang="en-US" sz="2800" dirty="0" smtClean="0"/>
          </a:p>
        </p:txBody>
      </p:sp>
      <p:pic>
        <p:nvPicPr>
          <p:cNvPr id="5" name="Picture 4" descr="http://o.aolcdn.com/hss/storage/midas/e3ba3faff939ed9eaa40c40ff59d2109/200225824/health_hero.png">
            <a:hlinkClick r:id="rId5"/>
          </p:cNvPr>
          <p:cNvPicPr/>
          <p:nvPr/>
        </p:nvPicPr>
        <p:blipFill>
          <a:blip r:embed="rId6">
            <a:extLst>
              <a:ext uri="{28A0092B-C50C-407E-A947-70E740481C1C}">
                <a14:useLocalDpi xmlns:a14="http://schemas.microsoft.com/office/drawing/2010/main" val="0"/>
              </a:ext>
            </a:extLst>
          </a:blip>
          <a:srcRect/>
          <a:stretch>
            <a:fillRect/>
          </a:stretch>
        </p:blipFill>
        <p:spPr bwMode="auto">
          <a:xfrm>
            <a:off x="5029200" y="2590800"/>
            <a:ext cx="4648200" cy="4191001"/>
          </a:xfrm>
          <a:prstGeom prst="rect">
            <a:avLst/>
          </a:prstGeom>
          <a:noFill/>
          <a:ln>
            <a:noFill/>
          </a:ln>
        </p:spPr>
      </p:pic>
      <p:sp>
        <p:nvSpPr>
          <p:cNvPr id="2" name="TextBox 1"/>
          <p:cNvSpPr txBox="1"/>
          <p:nvPr/>
        </p:nvSpPr>
        <p:spPr>
          <a:xfrm>
            <a:off x="0" y="5904637"/>
            <a:ext cx="5478551" cy="877163"/>
          </a:xfrm>
          <a:prstGeom prst="rect">
            <a:avLst/>
          </a:prstGeom>
          <a:noFill/>
          <a:ln w="3175">
            <a:noFill/>
          </a:ln>
        </p:spPr>
        <p:txBody>
          <a:bodyPr wrap="none" rtlCol="0">
            <a:spAutoFit/>
          </a:bodyPr>
          <a:lstStyle/>
          <a:p>
            <a:r>
              <a:rPr lang="en-US" sz="1700" i="1" dirty="0" smtClean="0"/>
              <a:t>Internet of Systems, therefore, is a convergence of system</a:t>
            </a:r>
          </a:p>
          <a:p>
            <a:r>
              <a:rPr lang="en-US" sz="1700" i="1" dirty="0"/>
              <a:t>o</a:t>
            </a:r>
            <a:r>
              <a:rPr lang="en-US" sz="1700" i="1" dirty="0" smtClean="0"/>
              <a:t>f systems from a systems engineering perspective along</a:t>
            </a:r>
          </a:p>
          <a:p>
            <a:r>
              <a:rPr lang="en-US" sz="1700" i="1" dirty="0" smtClean="0"/>
              <a:t>with CPS, </a:t>
            </a:r>
            <a:r>
              <a:rPr lang="en-US" sz="1700" i="1" dirty="0" err="1" smtClean="0"/>
              <a:t>IoT</a:t>
            </a:r>
            <a:r>
              <a:rPr lang="en-US" sz="1700" i="1" dirty="0" smtClean="0"/>
              <a:t>, </a:t>
            </a:r>
            <a:r>
              <a:rPr lang="en-US" sz="1700" i="1" dirty="0" err="1" smtClean="0"/>
              <a:t>WoT</a:t>
            </a:r>
            <a:r>
              <a:rPr lang="en-US" sz="1700" i="1" dirty="0" smtClean="0"/>
              <a:t>, </a:t>
            </a:r>
            <a:r>
              <a:rPr lang="en-US" sz="1700" i="1" dirty="0" err="1" smtClean="0"/>
              <a:t>IoE</a:t>
            </a:r>
            <a:r>
              <a:rPr lang="en-US" sz="1700" i="1" dirty="0" smtClean="0"/>
              <a:t>, industrial internet (</a:t>
            </a:r>
            <a:r>
              <a:rPr lang="en-US" sz="1700" i="1" dirty="0" err="1" smtClean="0"/>
              <a:t>IIoT</a:t>
            </a:r>
            <a:r>
              <a:rPr lang="en-US" sz="1700" i="1" dirty="0" smtClean="0"/>
              <a:t>) applications </a:t>
            </a:r>
            <a:endParaRPr lang="en-US" sz="1700" i="1" dirty="0"/>
          </a:p>
        </p:txBody>
      </p:sp>
      <p:sp>
        <p:nvSpPr>
          <p:cNvPr id="3" name="Rectangle 2"/>
          <p:cNvSpPr/>
          <p:nvPr/>
        </p:nvSpPr>
        <p:spPr>
          <a:xfrm>
            <a:off x="5435488" y="2819400"/>
            <a:ext cx="3860912" cy="3962400"/>
          </a:xfrm>
          <a:prstGeom prst="rect">
            <a:avLst/>
          </a:prstGeom>
          <a:no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2818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09800"/>
            <a:ext cx="7772400" cy="1470025"/>
          </a:xfrm>
        </p:spPr>
        <p:txBody>
          <a:bodyPr>
            <a:normAutofit fontScale="90000"/>
          </a:bodyPr>
          <a:lstStyle/>
          <a:p>
            <a:r>
              <a:rPr lang="en-US" sz="8000" dirty="0" smtClean="0"/>
              <a:t>Macro-economics</a:t>
            </a:r>
            <a:br>
              <a:rPr lang="en-US" sz="8000" dirty="0" smtClean="0"/>
            </a:br>
            <a:r>
              <a:rPr lang="en-US" sz="8000" dirty="0" smtClean="0"/>
              <a:t>of</a:t>
            </a:r>
            <a:br>
              <a:rPr lang="en-US" sz="8000" dirty="0" smtClean="0"/>
            </a:br>
            <a:r>
              <a:rPr lang="en-US" sz="8000" dirty="0" smtClean="0"/>
              <a:t>micro-revenue</a:t>
            </a:r>
            <a:endParaRPr lang="en-US" sz="8000" dirty="0"/>
          </a:p>
        </p:txBody>
      </p:sp>
      <p:sp>
        <p:nvSpPr>
          <p:cNvPr id="4" name="Text Placeholder 2"/>
          <p:cNvSpPr txBox="1">
            <a:spLocks/>
          </p:cNvSpPr>
          <p:nvPr/>
        </p:nvSpPr>
        <p:spPr>
          <a:xfrm>
            <a:off x="0" y="0"/>
            <a:ext cx="9144000" cy="685800"/>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en-US" sz="6000" dirty="0" smtClean="0">
                <a:latin typeface="Calibri Light" panose="020F0302020204030204" pitchFamily="34" charset="0"/>
              </a:rPr>
              <a:t>●  The </a:t>
            </a:r>
            <a:r>
              <a:rPr lang="en-US" sz="6000" dirty="0" err="1" smtClean="0">
                <a:latin typeface="Calibri Light" panose="020F0302020204030204" pitchFamily="34" charset="0"/>
              </a:rPr>
              <a:t>IoS</a:t>
            </a:r>
            <a:r>
              <a:rPr lang="en-US" sz="6000" dirty="0" smtClean="0">
                <a:latin typeface="Calibri Light" panose="020F0302020204030204" pitchFamily="34" charset="0"/>
              </a:rPr>
              <a:t> Economy  ● </a:t>
            </a:r>
            <a:endParaRPr lang="en-US" sz="6000" dirty="0">
              <a:latin typeface="Calibri Light" panose="020F0302020204030204" pitchFamily="34" charset="0"/>
            </a:endParaRPr>
          </a:p>
        </p:txBody>
      </p:sp>
      <p:sp>
        <p:nvSpPr>
          <p:cNvPr id="5" name="TextBox 4"/>
          <p:cNvSpPr txBox="1"/>
          <p:nvPr/>
        </p:nvSpPr>
        <p:spPr>
          <a:xfrm>
            <a:off x="-104074" y="698212"/>
            <a:ext cx="9335312" cy="292388"/>
          </a:xfrm>
          <a:prstGeom prst="rect">
            <a:avLst/>
          </a:prstGeom>
          <a:noFill/>
          <a:ln>
            <a:noFill/>
          </a:ln>
        </p:spPr>
        <p:txBody>
          <a:bodyPr wrap="none" rtlCol="0">
            <a:spAutoFit/>
          </a:bodyPr>
          <a:lstStyle/>
          <a:p>
            <a:pPr algn="ctr"/>
            <a:r>
              <a:rPr lang="en-US" sz="1300" dirty="0" err="1" smtClean="0">
                <a:solidFill>
                  <a:schemeClr val="bg1">
                    <a:lumMod val="75000"/>
                  </a:schemeClr>
                </a:solidFill>
                <a:latin typeface="+mj-lt"/>
              </a:rPr>
              <a:t>Dr</a:t>
            </a:r>
            <a:r>
              <a:rPr lang="en-US" sz="1300" dirty="0" smtClean="0">
                <a:solidFill>
                  <a:schemeClr val="bg1">
                    <a:lumMod val="75000"/>
                  </a:schemeClr>
                </a:solidFill>
                <a:latin typeface="+mj-lt"/>
              </a:rPr>
              <a:t> Shoumen P Austin Datta ● Research Affiliate, School of Engineering, MIT ● SVP, Industrial Internet Consortium ● shoumen@mit.edu</a:t>
            </a:r>
            <a:endParaRPr lang="en-US" sz="1300" dirty="0">
              <a:solidFill>
                <a:schemeClr val="bg1">
                  <a:lumMod val="75000"/>
                </a:schemeClr>
              </a:solidFill>
              <a:latin typeface="+mj-lt"/>
            </a:endParaRPr>
          </a:p>
        </p:txBody>
      </p:sp>
      <p:sp>
        <p:nvSpPr>
          <p:cNvPr id="6" name="Subtitle 2"/>
          <p:cNvSpPr>
            <a:spLocks noGrp="1"/>
          </p:cNvSpPr>
          <p:nvPr>
            <p:ph type="subTitle" idx="1"/>
          </p:nvPr>
        </p:nvSpPr>
        <p:spPr>
          <a:xfrm>
            <a:off x="0" y="5718175"/>
            <a:ext cx="9144000" cy="1752600"/>
          </a:xfrm>
        </p:spPr>
        <p:txBody>
          <a:bodyPr>
            <a:noAutofit/>
          </a:bodyPr>
          <a:lstStyle/>
          <a:p>
            <a:r>
              <a:rPr lang="en-US" sz="4800" i="1" dirty="0" smtClean="0">
                <a:hlinkClick r:id="rId3"/>
              </a:rPr>
              <a:t>Think different </a:t>
            </a:r>
            <a:r>
              <a:rPr lang="en-US" sz="4800" i="1" dirty="0" smtClean="0">
                <a:latin typeface="Calibri" panose="020F0502020204030204" pitchFamily="34" charset="0"/>
              </a:rPr>
              <a:t>● </a:t>
            </a:r>
            <a:r>
              <a:rPr lang="en-US" sz="4800" i="1" dirty="0" smtClean="0">
                <a:hlinkClick r:id="rId4"/>
              </a:rPr>
              <a:t>Re-think security</a:t>
            </a:r>
            <a:endParaRPr lang="en-US" sz="4800" i="1" dirty="0"/>
          </a:p>
          <a:p>
            <a:endParaRPr lang="en-US" sz="4800" i="1" dirty="0"/>
          </a:p>
        </p:txBody>
      </p:sp>
      <p:sp>
        <p:nvSpPr>
          <p:cNvPr id="7" name="TextBox 6"/>
          <p:cNvSpPr txBox="1"/>
          <p:nvPr/>
        </p:nvSpPr>
        <p:spPr>
          <a:xfrm>
            <a:off x="381000" y="6504801"/>
            <a:ext cx="1739130" cy="276999"/>
          </a:xfrm>
          <a:prstGeom prst="rect">
            <a:avLst/>
          </a:prstGeom>
          <a:noFill/>
          <a:ln w="3175">
            <a:solidFill>
              <a:schemeClr val="tx2">
                <a:lumMod val="60000"/>
                <a:lumOff val="40000"/>
              </a:schemeClr>
            </a:solidFill>
          </a:ln>
        </p:spPr>
        <p:txBody>
          <a:bodyPr wrap="none" rtlCol="0">
            <a:spAutoFit/>
          </a:bodyPr>
          <a:lstStyle/>
          <a:p>
            <a:pPr algn="ctr"/>
            <a:r>
              <a:rPr lang="en-US" sz="1200" i="1" dirty="0" smtClean="0">
                <a:solidFill>
                  <a:schemeClr val="accent1">
                    <a:lumMod val="75000"/>
                  </a:schemeClr>
                </a:solidFill>
                <a:latin typeface="Calibri Light" panose="020F0302020204030204" pitchFamily="34" charset="0"/>
              </a:rPr>
              <a:t>Alibaba and Forty Drones</a:t>
            </a:r>
            <a:endParaRPr lang="en-US" sz="1200" i="1" dirty="0">
              <a:solidFill>
                <a:schemeClr val="accent1">
                  <a:lumMod val="75000"/>
                </a:schemeClr>
              </a:solidFill>
              <a:latin typeface="Calibri Light" panose="020F0302020204030204" pitchFamily="34" charset="0"/>
            </a:endParaRPr>
          </a:p>
        </p:txBody>
      </p:sp>
      <p:sp>
        <p:nvSpPr>
          <p:cNvPr id="8" name="TextBox 7"/>
          <p:cNvSpPr txBox="1"/>
          <p:nvPr/>
        </p:nvSpPr>
        <p:spPr>
          <a:xfrm>
            <a:off x="6427424" y="6504801"/>
            <a:ext cx="2335576" cy="276999"/>
          </a:xfrm>
          <a:prstGeom prst="rect">
            <a:avLst/>
          </a:prstGeom>
          <a:noFill/>
          <a:ln w="3175">
            <a:solidFill>
              <a:schemeClr val="tx2">
                <a:lumMod val="60000"/>
                <a:lumOff val="40000"/>
              </a:schemeClr>
            </a:solidFill>
          </a:ln>
        </p:spPr>
        <p:txBody>
          <a:bodyPr wrap="none" rtlCol="0">
            <a:spAutoFit/>
          </a:bodyPr>
          <a:lstStyle/>
          <a:p>
            <a:pPr algn="ctr"/>
            <a:r>
              <a:rPr lang="en-US" sz="1200" i="1" dirty="0" smtClean="0">
                <a:solidFill>
                  <a:schemeClr val="accent1">
                    <a:lumMod val="75000"/>
                  </a:schemeClr>
                </a:solidFill>
                <a:latin typeface="Calibri Light" panose="020F0302020204030204" pitchFamily="34" charset="0"/>
              </a:rPr>
              <a:t>Kathleen Fisher and DARPA HACMS</a:t>
            </a:r>
            <a:endParaRPr lang="en-US" sz="1200" i="1" dirty="0">
              <a:solidFill>
                <a:schemeClr val="accent1">
                  <a:lumMod val="75000"/>
                </a:schemeClr>
              </a:solidFill>
              <a:latin typeface="Calibri Light" panose="020F0302020204030204" pitchFamily="34" charset="0"/>
            </a:endParaRPr>
          </a:p>
        </p:txBody>
      </p:sp>
    </p:spTree>
    <p:extLst>
      <p:ext uri="{BB962C8B-B14F-4D97-AF65-F5344CB8AC3E}">
        <p14:creationId xmlns:p14="http://schemas.microsoft.com/office/powerpoint/2010/main" val="169484940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2438400" y="762000"/>
          <a:ext cx="72390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915453" y="228600"/>
            <a:ext cx="3819892" cy="369332"/>
          </a:xfrm>
          <a:prstGeom prst="rect">
            <a:avLst/>
          </a:prstGeom>
          <a:noFill/>
        </p:spPr>
        <p:txBody>
          <a:bodyPr wrap="none" rtlCol="0">
            <a:spAutoFit/>
          </a:bodyPr>
          <a:lstStyle/>
          <a:p>
            <a:r>
              <a:rPr lang="en-US" dirty="0" smtClean="0"/>
              <a:t>Lifestyle related points of transaction </a:t>
            </a:r>
            <a:endParaRPr lang="en-US" dirty="0"/>
          </a:p>
        </p:txBody>
      </p:sp>
      <p:sp>
        <p:nvSpPr>
          <p:cNvPr id="4" name="Oval 3"/>
          <p:cNvSpPr/>
          <p:nvPr/>
        </p:nvSpPr>
        <p:spPr>
          <a:xfrm>
            <a:off x="76200" y="76200"/>
            <a:ext cx="838200" cy="762000"/>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900" dirty="0" smtClean="0"/>
              <a:t>Idea</a:t>
            </a:r>
            <a:endParaRPr lang="en-US" sz="900" dirty="0"/>
          </a:p>
        </p:txBody>
      </p:sp>
      <p:sp>
        <p:nvSpPr>
          <p:cNvPr id="5" name="Oval 4"/>
          <p:cNvSpPr/>
          <p:nvPr/>
        </p:nvSpPr>
        <p:spPr>
          <a:xfrm>
            <a:off x="76200" y="990600"/>
            <a:ext cx="838200" cy="76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900" dirty="0" smtClean="0">
                <a:solidFill>
                  <a:schemeClr val="bg1"/>
                </a:solidFill>
              </a:rPr>
              <a:t>Value</a:t>
            </a:r>
            <a:endParaRPr lang="en-US" sz="900" dirty="0">
              <a:solidFill>
                <a:schemeClr val="bg1"/>
              </a:solidFill>
            </a:endParaRPr>
          </a:p>
        </p:txBody>
      </p:sp>
      <p:sp>
        <p:nvSpPr>
          <p:cNvPr id="6" name="TextBox 5"/>
          <p:cNvSpPr txBox="1"/>
          <p:nvPr/>
        </p:nvSpPr>
        <p:spPr>
          <a:xfrm>
            <a:off x="922121" y="1154668"/>
            <a:ext cx="2583079" cy="369332"/>
          </a:xfrm>
          <a:prstGeom prst="rect">
            <a:avLst/>
          </a:prstGeom>
          <a:noFill/>
        </p:spPr>
        <p:txBody>
          <a:bodyPr wrap="none" rtlCol="0">
            <a:spAutoFit/>
          </a:bodyPr>
          <a:lstStyle/>
          <a:p>
            <a:r>
              <a:rPr lang="en-US" dirty="0" smtClean="0"/>
              <a:t>Transaction Cost Analysis </a:t>
            </a:r>
            <a:endParaRPr lang="en-US" dirty="0"/>
          </a:p>
        </p:txBody>
      </p:sp>
      <p:sp>
        <p:nvSpPr>
          <p:cNvPr id="7" name="Oval 6"/>
          <p:cNvSpPr/>
          <p:nvPr/>
        </p:nvSpPr>
        <p:spPr>
          <a:xfrm>
            <a:off x="76200" y="1905000"/>
            <a:ext cx="838200" cy="7620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900" dirty="0" smtClean="0">
                <a:solidFill>
                  <a:schemeClr val="bg1"/>
                </a:solidFill>
              </a:rPr>
              <a:t>Revenue </a:t>
            </a:r>
            <a:endParaRPr lang="en-US" sz="900" dirty="0">
              <a:solidFill>
                <a:schemeClr val="bg1"/>
              </a:solidFill>
            </a:endParaRPr>
          </a:p>
        </p:txBody>
      </p:sp>
      <p:sp>
        <p:nvSpPr>
          <p:cNvPr id="8" name="TextBox 7"/>
          <p:cNvSpPr txBox="1"/>
          <p:nvPr/>
        </p:nvSpPr>
        <p:spPr>
          <a:xfrm>
            <a:off x="894271" y="2057400"/>
            <a:ext cx="1772729" cy="369332"/>
          </a:xfrm>
          <a:prstGeom prst="rect">
            <a:avLst/>
          </a:prstGeom>
          <a:noFill/>
        </p:spPr>
        <p:txBody>
          <a:bodyPr wrap="none" rtlCol="0">
            <a:spAutoFit/>
          </a:bodyPr>
          <a:lstStyle/>
          <a:p>
            <a:r>
              <a:rPr lang="en-US" dirty="0" smtClean="0"/>
              <a:t>Micro-payments </a:t>
            </a:r>
            <a:endParaRPr lang="en-US" dirty="0"/>
          </a:p>
        </p:txBody>
      </p:sp>
    </p:spTree>
    <p:extLst>
      <p:ext uri="{BB962C8B-B14F-4D97-AF65-F5344CB8AC3E}">
        <p14:creationId xmlns:p14="http://schemas.microsoft.com/office/powerpoint/2010/main" val="26133541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95400"/>
            <a:ext cx="9144000" cy="914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smtClean="0"/>
              <a:t>Internet of Systems </a:t>
            </a:r>
            <a:r>
              <a:rPr lang="en-US" sz="2400" dirty="0" smtClean="0">
                <a:latin typeface="Calibri" panose="020F0502020204030204" pitchFamily="34" charset="0"/>
              </a:rPr>
              <a:t>● </a:t>
            </a:r>
            <a:r>
              <a:rPr lang="en-US" sz="2400" dirty="0" smtClean="0"/>
              <a:t>Growth potential from pay per mile car insurance</a:t>
            </a:r>
            <a:endParaRPr lang="en-US" sz="2400" dirty="0"/>
          </a:p>
        </p:txBody>
      </p:sp>
      <p:sp>
        <p:nvSpPr>
          <p:cNvPr id="6" name="TextBox 5"/>
          <p:cNvSpPr txBox="1"/>
          <p:nvPr/>
        </p:nvSpPr>
        <p:spPr>
          <a:xfrm>
            <a:off x="0" y="773668"/>
            <a:ext cx="9144000" cy="353943"/>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700" dirty="0" smtClean="0"/>
              <a:t>Connect (</a:t>
            </a:r>
            <a:r>
              <a:rPr lang="en-US" sz="1700" dirty="0" err="1" smtClean="0"/>
              <a:t>telematics</a:t>
            </a:r>
            <a:r>
              <a:rPr lang="en-US" sz="1700" dirty="0" smtClean="0"/>
              <a:t> software) with personal automobile id (IPv6) to bill distance data.</a:t>
            </a:r>
            <a:endParaRPr lang="en-US" sz="1700" dirty="0"/>
          </a:p>
        </p:txBody>
      </p:sp>
      <p:sp>
        <p:nvSpPr>
          <p:cNvPr id="8" name="Oval 7"/>
          <p:cNvSpPr/>
          <p:nvPr/>
        </p:nvSpPr>
        <p:spPr>
          <a:xfrm>
            <a:off x="76200" y="76200"/>
            <a:ext cx="3657600" cy="609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bg1"/>
                </a:solidFill>
              </a:rPr>
              <a:t>MONEY  MAKING  IDEAS </a:t>
            </a:r>
            <a:endParaRPr lang="en-US" dirty="0">
              <a:solidFill>
                <a:schemeClr val="bg1"/>
              </a:solidFill>
            </a:endParaRPr>
          </a:p>
        </p:txBody>
      </p:sp>
      <p:sp>
        <p:nvSpPr>
          <p:cNvPr id="9" name="TextBox 8"/>
          <p:cNvSpPr txBox="1"/>
          <p:nvPr/>
        </p:nvSpPr>
        <p:spPr>
          <a:xfrm>
            <a:off x="649421" y="2864346"/>
            <a:ext cx="7884979" cy="3231654"/>
          </a:xfrm>
          <a:prstGeom prst="rect">
            <a:avLst/>
          </a:prstGeom>
          <a:noFill/>
        </p:spPr>
        <p:txBody>
          <a:bodyPr wrap="none" rtlCol="0">
            <a:spAutoFit/>
          </a:bodyPr>
          <a:lstStyle/>
          <a:p>
            <a:r>
              <a:rPr lang="en-US" dirty="0" smtClean="0"/>
              <a:t>Estimated number of personal automobiles in India and China 30 million</a:t>
            </a:r>
          </a:p>
          <a:p>
            <a:endParaRPr lang="en-US" dirty="0" smtClean="0"/>
          </a:p>
          <a:p>
            <a:r>
              <a:rPr lang="en-US" dirty="0" smtClean="0"/>
              <a:t>Estimated average distance 6000 miles or 180 billion car-miles per year</a:t>
            </a:r>
          </a:p>
          <a:p>
            <a:endParaRPr lang="en-US" dirty="0" smtClean="0"/>
          </a:p>
          <a:p>
            <a:r>
              <a:rPr lang="en-US" dirty="0" smtClean="0"/>
              <a:t>Charge (average) 2 cents per mile (age adjusted) for car insurance *</a:t>
            </a:r>
          </a:p>
          <a:p>
            <a:endParaRPr lang="en-US" dirty="0" smtClean="0"/>
          </a:p>
          <a:p>
            <a:r>
              <a:rPr lang="en-US" dirty="0" smtClean="0"/>
              <a:t>Revenue pa with 10% share   </a:t>
            </a:r>
            <a:r>
              <a:rPr lang="en-US" sz="6000" b="1" dirty="0" smtClean="0"/>
              <a:t>$360 million</a:t>
            </a:r>
          </a:p>
          <a:p>
            <a:endParaRPr lang="en-US" dirty="0" smtClean="0"/>
          </a:p>
          <a:p>
            <a:r>
              <a:rPr lang="en-US" b="1" dirty="0" smtClean="0"/>
              <a:t>Pay Per Mile </a:t>
            </a:r>
            <a:r>
              <a:rPr lang="en-US" dirty="0" smtClean="0"/>
              <a:t>insurance reduces barrier to entry and improves economies of scale  </a:t>
            </a:r>
            <a:endParaRPr lang="en-US" dirty="0"/>
          </a:p>
        </p:txBody>
      </p:sp>
      <p:sp>
        <p:nvSpPr>
          <p:cNvPr id="7" name="TextBox 6"/>
          <p:cNvSpPr txBox="1"/>
          <p:nvPr/>
        </p:nvSpPr>
        <p:spPr>
          <a:xfrm>
            <a:off x="685800" y="6520190"/>
            <a:ext cx="7856638" cy="261610"/>
          </a:xfrm>
          <a:prstGeom prst="rect">
            <a:avLst/>
          </a:prstGeom>
          <a:noFill/>
        </p:spPr>
        <p:txBody>
          <a:bodyPr wrap="none" rtlCol="0">
            <a:spAutoFit/>
          </a:bodyPr>
          <a:lstStyle/>
          <a:p>
            <a:r>
              <a:rPr lang="en-US" sz="1100" dirty="0" smtClean="0">
                <a:solidFill>
                  <a:schemeClr val="bg1">
                    <a:lumMod val="50000"/>
                  </a:schemeClr>
                </a:solidFill>
              </a:rPr>
              <a:t>* US average for low risk, low cost insurance for middle-age individuals approximates 5 cents per mile based on 12,000 miles per year. </a:t>
            </a:r>
            <a:endParaRPr lang="en-US" sz="1100" dirty="0">
              <a:solidFill>
                <a:schemeClr val="bg1">
                  <a:lumMod val="50000"/>
                </a:schemeClr>
              </a:solidFill>
            </a:endParaRPr>
          </a:p>
        </p:txBody>
      </p:sp>
    </p:spTree>
    <p:extLst>
      <p:ext uri="{BB962C8B-B14F-4D97-AF65-F5344CB8AC3E}">
        <p14:creationId xmlns:p14="http://schemas.microsoft.com/office/powerpoint/2010/main" val="26238044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295400"/>
            <a:ext cx="9144000" cy="914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400" dirty="0" err="1" smtClean="0"/>
              <a:t>IoS</a:t>
            </a:r>
            <a:r>
              <a:rPr lang="en-US" sz="2400" dirty="0" smtClean="0"/>
              <a:t> Growth potential from security - pay per hour home insurance</a:t>
            </a:r>
            <a:endParaRPr lang="en-US" sz="2400" dirty="0"/>
          </a:p>
        </p:txBody>
      </p:sp>
      <p:sp>
        <p:nvSpPr>
          <p:cNvPr id="6" name="TextBox 5"/>
          <p:cNvSpPr txBox="1"/>
          <p:nvPr/>
        </p:nvSpPr>
        <p:spPr>
          <a:xfrm>
            <a:off x="0" y="773668"/>
            <a:ext cx="9144000" cy="353943"/>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1700" dirty="0" smtClean="0"/>
              <a:t>Connect (domestic </a:t>
            </a:r>
            <a:r>
              <a:rPr lang="en-US" sz="1700" dirty="0" err="1" smtClean="0"/>
              <a:t>telematics</a:t>
            </a:r>
            <a:r>
              <a:rPr lang="en-US" sz="1700" dirty="0" smtClean="0"/>
              <a:t> </a:t>
            </a:r>
            <a:r>
              <a:rPr lang="en-US" sz="1700" dirty="0" err="1" smtClean="0"/>
              <a:t>SaaS</a:t>
            </a:r>
            <a:r>
              <a:rPr lang="en-US" sz="1700" dirty="0" smtClean="0"/>
              <a:t>) with WSN - IPv6 (self-organizing motion sensors ad hoc mesh)</a:t>
            </a:r>
            <a:endParaRPr lang="en-US" sz="1700" dirty="0"/>
          </a:p>
        </p:txBody>
      </p:sp>
      <p:sp>
        <p:nvSpPr>
          <p:cNvPr id="8" name="Oval 7"/>
          <p:cNvSpPr/>
          <p:nvPr/>
        </p:nvSpPr>
        <p:spPr>
          <a:xfrm>
            <a:off x="76200" y="76200"/>
            <a:ext cx="3657600" cy="609600"/>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smtClean="0">
                <a:solidFill>
                  <a:schemeClr val="bg1"/>
                </a:solidFill>
              </a:rPr>
              <a:t>MONEY  MAKING  IDEAS </a:t>
            </a:r>
            <a:endParaRPr lang="en-US" dirty="0">
              <a:solidFill>
                <a:schemeClr val="bg1"/>
              </a:solidFill>
            </a:endParaRPr>
          </a:p>
        </p:txBody>
      </p:sp>
      <p:sp>
        <p:nvSpPr>
          <p:cNvPr id="9" name="TextBox 8"/>
          <p:cNvSpPr txBox="1"/>
          <p:nvPr/>
        </p:nvSpPr>
        <p:spPr>
          <a:xfrm>
            <a:off x="649421" y="2864346"/>
            <a:ext cx="7502438" cy="3231654"/>
          </a:xfrm>
          <a:prstGeom prst="rect">
            <a:avLst/>
          </a:prstGeom>
          <a:noFill/>
        </p:spPr>
        <p:txBody>
          <a:bodyPr wrap="none" rtlCol="0">
            <a:spAutoFit/>
          </a:bodyPr>
          <a:lstStyle/>
          <a:p>
            <a:r>
              <a:rPr lang="en-US" dirty="0" smtClean="0"/>
              <a:t>Estimated number of personal homes in India and China 250 million</a:t>
            </a:r>
          </a:p>
          <a:p>
            <a:endParaRPr lang="en-US" dirty="0" smtClean="0"/>
          </a:p>
          <a:p>
            <a:r>
              <a:rPr lang="en-US" dirty="0" smtClean="0"/>
              <a:t>Estimated average 4 hours unoccupied or 365 billion home-hours pa</a:t>
            </a:r>
          </a:p>
          <a:p>
            <a:endParaRPr lang="en-US" dirty="0" smtClean="0"/>
          </a:p>
          <a:p>
            <a:r>
              <a:rPr lang="en-US" dirty="0" smtClean="0"/>
              <a:t>Charge (average) 1 cent per hour</a:t>
            </a:r>
          </a:p>
          <a:p>
            <a:endParaRPr lang="en-US" dirty="0" smtClean="0"/>
          </a:p>
          <a:p>
            <a:r>
              <a:rPr lang="en-US" dirty="0" smtClean="0"/>
              <a:t>Revenue pa with 10% share   </a:t>
            </a:r>
            <a:r>
              <a:rPr lang="en-US" sz="6000" b="1" dirty="0" smtClean="0"/>
              <a:t>$365 million</a:t>
            </a:r>
          </a:p>
          <a:p>
            <a:endParaRPr lang="en-US" dirty="0" smtClean="0"/>
          </a:p>
          <a:p>
            <a:r>
              <a:rPr lang="en-US" b="1" dirty="0" smtClean="0"/>
              <a:t>Pay Per Hour </a:t>
            </a:r>
            <a:r>
              <a:rPr lang="en-US" dirty="0" smtClean="0"/>
              <a:t>insurance reduces barrier to entry and improves penetration  </a:t>
            </a:r>
            <a:endParaRPr lang="en-US" dirty="0"/>
          </a:p>
        </p:txBody>
      </p:sp>
    </p:spTree>
    <p:extLst>
      <p:ext uri="{BB962C8B-B14F-4D97-AF65-F5344CB8AC3E}">
        <p14:creationId xmlns:p14="http://schemas.microsoft.com/office/powerpoint/2010/main" val="32055591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p:cNvSpPr txBox="1">
            <a:spLocks/>
          </p:cNvSpPr>
          <p:nvPr/>
        </p:nvSpPr>
        <p:spPr>
          <a:xfrm>
            <a:off x="0" y="0"/>
            <a:ext cx="9144000" cy="657726"/>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2600" b="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en-US" sz="3500" dirty="0">
                <a:latin typeface="Calibri Light" panose="020F0302020204030204" pitchFamily="34" charset="0"/>
              </a:rPr>
              <a:t>Paradox to Paradigms to Platforms to </a:t>
            </a:r>
            <a:r>
              <a:rPr lang="en-US" sz="3500" dirty="0" smtClean="0">
                <a:latin typeface="Calibri Light" panose="020F0302020204030204" pitchFamily="34" charset="0"/>
              </a:rPr>
              <a:t>Populations</a:t>
            </a:r>
            <a:endParaRPr lang="en-US" sz="3500" dirty="0">
              <a:latin typeface="Calibri Light" panose="020F030202020403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657726"/>
            <a:ext cx="9906000" cy="6200274"/>
          </a:xfrm>
          <a:prstGeom prst="rect">
            <a:avLst/>
          </a:prstGeom>
        </p:spPr>
      </p:pic>
      <p:sp>
        <p:nvSpPr>
          <p:cNvPr id="9" name="TextBox 8"/>
          <p:cNvSpPr txBox="1"/>
          <p:nvPr/>
        </p:nvSpPr>
        <p:spPr>
          <a:xfrm>
            <a:off x="4136751" y="2057400"/>
            <a:ext cx="816249" cy="369332"/>
          </a:xfrm>
          <a:prstGeom prst="rect">
            <a:avLst/>
          </a:prstGeom>
          <a:noFill/>
        </p:spPr>
        <p:txBody>
          <a:bodyPr wrap="none" rtlCol="0">
            <a:spAutoFit/>
          </a:bodyPr>
          <a:lstStyle/>
          <a:p>
            <a:r>
              <a:rPr lang="en-US" dirty="0" smtClean="0">
                <a:solidFill>
                  <a:schemeClr val="bg1"/>
                </a:solidFill>
              </a:rPr>
              <a:t>Beijing</a:t>
            </a:r>
            <a:endParaRPr lang="en-US" dirty="0">
              <a:solidFill>
                <a:schemeClr val="bg1"/>
              </a:solidFill>
            </a:endParaRPr>
          </a:p>
        </p:txBody>
      </p:sp>
      <p:sp>
        <p:nvSpPr>
          <p:cNvPr id="10" name="TextBox 9"/>
          <p:cNvSpPr txBox="1"/>
          <p:nvPr/>
        </p:nvSpPr>
        <p:spPr>
          <a:xfrm>
            <a:off x="5209333" y="3733800"/>
            <a:ext cx="1039067" cy="369332"/>
          </a:xfrm>
          <a:prstGeom prst="rect">
            <a:avLst/>
          </a:prstGeom>
          <a:noFill/>
        </p:spPr>
        <p:txBody>
          <a:bodyPr wrap="none" rtlCol="0">
            <a:spAutoFit/>
          </a:bodyPr>
          <a:lstStyle/>
          <a:p>
            <a:r>
              <a:rPr lang="en-US" dirty="0" smtClean="0">
                <a:solidFill>
                  <a:schemeClr val="bg1"/>
                </a:solidFill>
              </a:rPr>
              <a:t>Shanghai</a:t>
            </a:r>
            <a:endParaRPr lang="en-US" dirty="0">
              <a:solidFill>
                <a:schemeClr val="bg1"/>
              </a:solidFill>
            </a:endParaRPr>
          </a:p>
        </p:txBody>
      </p:sp>
      <p:sp>
        <p:nvSpPr>
          <p:cNvPr id="11" name="TextBox 10"/>
          <p:cNvSpPr txBox="1"/>
          <p:nvPr/>
        </p:nvSpPr>
        <p:spPr>
          <a:xfrm>
            <a:off x="4114800" y="4964668"/>
            <a:ext cx="1250663" cy="369332"/>
          </a:xfrm>
          <a:prstGeom prst="rect">
            <a:avLst/>
          </a:prstGeom>
          <a:noFill/>
        </p:spPr>
        <p:txBody>
          <a:bodyPr wrap="none" rtlCol="0">
            <a:spAutoFit/>
          </a:bodyPr>
          <a:lstStyle/>
          <a:p>
            <a:r>
              <a:rPr lang="en-US" dirty="0" smtClean="0">
                <a:solidFill>
                  <a:schemeClr val="bg1"/>
                </a:solidFill>
              </a:rPr>
              <a:t>Guangzhou</a:t>
            </a:r>
            <a:endParaRPr lang="en-US" dirty="0">
              <a:solidFill>
                <a:schemeClr val="bg1"/>
              </a:solidFill>
            </a:endParaRPr>
          </a:p>
        </p:txBody>
      </p:sp>
      <p:sp>
        <p:nvSpPr>
          <p:cNvPr id="12" name="TextBox 11"/>
          <p:cNvSpPr txBox="1"/>
          <p:nvPr/>
        </p:nvSpPr>
        <p:spPr>
          <a:xfrm>
            <a:off x="6722583" y="5754469"/>
            <a:ext cx="1888017" cy="646331"/>
          </a:xfrm>
          <a:prstGeom prst="rect">
            <a:avLst/>
          </a:prstGeom>
          <a:noFill/>
        </p:spPr>
        <p:txBody>
          <a:bodyPr wrap="none" rtlCol="0">
            <a:spAutoFit/>
          </a:bodyPr>
          <a:lstStyle/>
          <a:p>
            <a:pPr algn="ctr"/>
            <a:r>
              <a:rPr lang="en-US" dirty="0" smtClean="0">
                <a:solidFill>
                  <a:schemeClr val="bg1"/>
                </a:solidFill>
              </a:rPr>
              <a:t>Chinese New Year</a:t>
            </a:r>
          </a:p>
          <a:p>
            <a:pPr algn="ctr"/>
            <a:r>
              <a:rPr lang="en-US" dirty="0" smtClean="0">
                <a:solidFill>
                  <a:schemeClr val="bg1"/>
                </a:solidFill>
              </a:rPr>
              <a:t>February 16, 2015</a:t>
            </a:r>
            <a:endParaRPr lang="en-US" dirty="0">
              <a:solidFill>
                <a:schemeClr val="bg1"/>
              </a:solidFill>
            </a:endParaRPr>
          </a:p>
        </p:txBody>
      </p:sp>
      <p:sp>
        <p:nvSpPr>
          <p:cNvPr id="13" name="TextBox 12"/>
          <p:cNvSpPr txBox="1"/>
          <p:nvPr/>
        </p:nvSpPr>
        <p:spPr>
          <a:xfrm>
            <a:off x="5134892" y="4419600"/>
            <a:ext cx="732508" cy="369332"/>
          </a:xfrm>
          <a:prstGeom prst="rect">
            <a:avLst/>
          </a:prstGeom>
          <a:noFill/>
        </p:spPr>
        <p:txBody>
          <a:bodyPr wrap="none" rtlCol="0">
            <a:spAutoFit/>
          </a:bodyPr>
          <a:lstStyle/>
          <a:p>
            <a:r>
              <a:rPr lang="en-US" dirty="0" smtClean="0">
                <a:solidFill>
                  <a:schemeClr val="bg1"/>
                </a:solidFill>
              </a:rPr>
              <a:t>Taipei</a:t>
            </a:r>
            <a:endParaRPr lang="en-US" dirty="0">
              <a:solidFill>
                <a:schemeClr val="bg1"/>
              </a:solidFill>
            </a:endParaRPr>
          </a:p>
        </p:txBody>
      </p:sp>
    </p:spTree>
    <p:extLst>
      <p:ext uri="{BB962C8B-B14F-4D97-AF65-F5344CB8AC3E}">
        <p14:creationId xmlns:p14="http://schemas.microsoft.com/office/powerpoint/2010/main" val="35270986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Shoumen\Desktop\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01676"/>
            <a:ext cx="2971800" cy="1981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0454" y="3704779"/>
            <a:ext cx="8871146" cy="3000821"/>
          </a:xfrm>
          <a:prstGeom prst="rect">
            <a:avLst/>
          </a:prstGeom>
          <a:noFill/>
          <a:ln>
            <a:noFill/>
          </a:ln>
        </p:spPr>
        <p:txBody>
          <a:bodyPr wrap="none" rtlCol="0">
            <a:spAutoFit/>
          </a:bodyPr>
          <a:lstStyle/>
          <a:p>
            <a:pPr>
              <a:lnSpc>
                <a:spcPct val="150000"/>
              </a:lnSpc>
            </a:pPr>
            <a:r>
              <a:rPr lang="en-US" sz="1400" dirty="0"/>
              <a:t>In engineering parlance, there is a phrase called 'energy under the curve.' This refers to the total  </a:t>
            </a:r>
            <a:r>
              <a:rPr lang="en-US" sz="1400" dirty="0" smtClean="0"/>
              <a:t>energy </a:t>
            </a:r>
            <a:r>
              <a:rPr lang="en-US" sz="1400" dirty="0"/>
              <a:t>output of a </a:t>
            </a:r>
            <a:endParaRPr lang="en-US" sz="1400" dirty="0" smtClean="0"/>
          </a:p>
          <a:p>
            <a:pPr>
              <a:lnSpc>
                <a:spcPct val="150000"/>
              </a:lnSpc>
            </a:pPr>
            <a:r>
              <a:rPr lang="en-US" sz="1400" dirty="0" smtClean="0"/>
              <a:t>device—light </a:t>
            </a:r>
            <a:r>
              <a:rPr lang="en-US" sz="1400" dirty="0"/>
              <a:t>bulb, </a:t>
            </a:r>
            <a:r>
              <a:rPr lang="en-US" sz="1400" dirty="0" smtClean="0"/>
              <a:t>acoustic transducer</a:t>
            </a:r>
            <a:r>
              <a:rPr lang="en-US" sz="1400" dirty="0"/>
              <a:t> </a:t>
            </a:r>
            <a:r>
              <a:rPr lang="en-US" sz="1400" dirty="0" smtClean="0"/>
              <a:t>—as </a:t>
            </a:r>
            <a:r>
              <a:rPr lang="en-US" sz="1400" dirty="0"/>
              <a:t>measured on a graph </a:t>
            </a:r>
            <a:r>
              <a:rPr lang="en-US" sz="1400" dirty="0" smtClean="0"/>
              <a:t>across </a:t>
            </a:r>
            <a:r>
              <a:rPr lang="en-US" sz="1400" dirty="0"/>
              <a:t>a range of frequencies. </a:t>
            </a:r>
            <a:r>
              <a:rPr lang="en-US" sz="1400" dirty="0" smtClean="0"/>
              <a:t>While every </a:t>
            </a:r>
            <a:r>
              <a:rPr lang="en-US" sz="1400" dirty="0"/>
              <a:t>effort is </a:t>
            </a:r>
            <a:endParaRPr lang="en-US" sz="1400" dirty="0" smtClean="0"/>
          </a:p>
          <a:p>
            <a:pPr>
              <a:lnSpc>
                <a:spcPct val="150000"/>
              </a:lnSpc>
            </a:pPr>
            <a:r>
              <a:rPr lang="en-US" sz="1400" dirty="0" smtClean="0"/>
              <a:t>made </a:t>
            </a:r>
            <a:r>
              <a:rPr lang="en-US" sz="1400" dirty="0"/>
              <a:t>to maximize the amount of energy output </a:t>
            </a:r>
            <a:r>
              <a:rPr lang="en-US" sz="1400" dirty="0" smtClean="0"/>
              <a:t>from that </a:t>
            </a:r>
            <a:r>
              <a:rPr lang="en-US" sz="1400" dirty="0"/>
              <a:t>device, in the end it's still a finite </a:t>
            </a:r>
            <a:r>
              <a:rPr lang="en-US" sz="1400" dirty="0" smtClean="0"/>
              <a:t>amount. The </a:t>
            </a:r>
            <a:r>
              <a:rPr lang="en-US" sz="1400" dirty="0"/>
              <a:t>key to best </a:t>
            </a:r>
            <a:endParaRPr lang="en-US" sz="1400" dirty="0" smtClean="0"/>
          </a:p>
          <a:p>
            <a:pPr>
              <a:lnSpc>
                <a:spcPct val="150000"/>
              </a:lnSpc>
            </a:pPr>
            <a:r>
              <a:rPr lang="en-US" sz="1400" dirty="0" smtClean="0"/>
              <a:t>performance </a:t>
            </a:r>
            <a:r>
              <a:rPr lang="en-US" sz="1400" dirty="0"/>
              <a:t>is getting the device to </a:t>
            </a:r>
            <a:r>
              <a:rPr lang="en-US" sz="1400" dirty="0" smtClean="0"/>
              <a:t>deliver </a:t>
            </a:r>
            <a:r>
              <a:rPr lang="en-US" sz="1400" dirty="0"/>
              <a:t>energy that is </a:t>
            </a:r>
            <a:r>
              <a:rPr lang="en-US" sz="1400" b="1" i="1" dirty="0"/>
              <a:t>usable</a:t>
            </a:r>
            <a:r>
              <a:rPr lang="en-US" sz="1400" dirty="0"/>
              <a:t>. A light </a:t>
            </a:r>
            <a:r>
              <a:rPr lang="en-US" sz="1400" dirty="0" smtClean="0"/>
              <a:t>bulb may </a:t>
            </a:r>
            <a:r>
              <a:rPr lang="en-US" sz="1400" dirty="0"/>
              <a:t>produce x </a:t>
            </a:r>
            <a:r>
              <a:rPr lang="en-US" sz="1400" dirty="0" smtClean="0"/>
              <a:t>lumens of </a:t>
            </a:r>
            <a:r>
              <a:rPr lang="en-US" sz="1400" dirty="0"/>
              <a:t>energy, but it </a:t>
            </a:r>
            <a:endParaRPr lang="en-US" sz="1400" dirty="0" smtClean="0"/>
          </a:p>
          <a:p>
            <a:pPr>
              <a:lnSpc>
                <a:spcPct val="150000"/>
              </a:lnSpc>
            </a:pPr>
            <a:r>
              <a:rPr lang="en-US" sz="1400" dirty="0" smtClean="0"/>
              <a:t>won't do </a:t>
            </a:r>
            <a:r>
              <a:rPr lang="en-US" sz="1400" dirty="0"/>
              <a:t>much good if its output is predominately at ultraviolet frequencies that are invisible to the </a:t>
            </a:r>
            <a:r>
              <a:rPr lang="en-US" sz="1400" dirty="0" smtClean="0"/>
              <a:t>human </a:t>
            </a:r>
            <a:r>
              <a:rPr lang="en-US" sz="1400" dirty="0"/>
              <a:t>eye. </a:t>
            </a:r>
            <a:r>
              <a:rPr lang="en-US" sz="1400" dirty="0" smtClean="0"/>
              <a:t>An </a:t>
            </a:r>
          </a:p>
          <a:p>
            <a:pPr>
              <a:lnSpc>
                <a:spcPct val="150000"/>
              </a:lnSpc>
            </a:pPr>
            <a:r>
              <a:rPr lang="en-US" sz="1400" dirty="0" smtClean="0"/>
              <a:t>acoustic </a:t>
            </a:r>
            <a:r>
              <a:rPr lang="en-US" sz="1400" dirty="0"/>
              <a:t>transducer </a:t>
            </a:r>
            <a:r>
              <a:rPr lang="en-US" sz="1400" dirty="0" smtClean="0"/>
              <a:t>(speaker) </a:t>
            </a:r>
            <a:r>
              <a:rPr lang="en-US" sz="1400" dirty="0"/>
              <a:t>can be modified to produce more or less energy at different frequencies, </a:t>
            </a:r>
            <a:r>
              <a:rPr lang="en-US" sz="1400" dirty="0" smtClean="0"/>
              <a:t>but </a:t>
            </a:r>
            <a:r>
              <a:rPr lang="en-US" sz="1400" dirty="0"/>
              <a:t>the total </a:t>
            </a:r>
            <a:endParaRPr lang="en-US" sz="1400" dirty="0" smtClean="0"/>
          </a:p>
          <a:p>
            <a:pPr>
              <a:lnSpc>
                <a:spcPct val="150000"/>
              </a:lnSpc>
            </a:pPr>
            <a:r>
              <a:rPr lang="en-US" sz="1400" dirty="0" smtClean="0"/>
              <a:t>acoustic </a:t>
            </a:r>
            <a:r>
              <a:rPr lang="en-US" sz="1400" dirty="0"/>
              <a:t>energy produced by that specific speaker is finite. The engineers can move the  </a:t>
            </a:r>
            <a:r>
              <a:rPr lang="en-US" sz="1400" dirty="0" smtClean="0"/>
              <a:t>energy </a:t>
            </a:r>
            <a:r>
              <a:rPr lang="en-US" sz="1400" dirty="0"/>
              <a:t>output </a:t>
            </a:r>
            <a:r>
              <a:rPr lang="en-US" sz="1400" dirty="0" smtClean="0"/>
              <a:t>from </a:t>
            </a:r>
            <a:r>
              <a:rPr lang="en-US" sz="1400" dirty="0"/>
              <a:t>one </a:t>
            </a:r>
            <a:endParaRPr lang="en-US" sz="1400" dirty="0" smtClean="0"/>
          </a:p>
          <a:p>
            <a:pPr>
              <a:lnSpc>
                <a:spcPct val="150000"/>
              </a:lnSpc>
            </a:pPr>
            <a:r>
              <a:rPr lang="en-US" sz="1400" dirty="0" smtClean="0"/>
              <a:t>frequency </a:t>
            </a:r>
            <a:r>
              <a:rPr lang="en-US" sz="1400" dirty="0"/>
              <a:t>region to another, but the 'total energy under the curve' remains the </a:t>
            </a:r>
            <a:r>
              <a:rPr lang="en-US" sz="1400" dirty="0" smtClean="0"/>
              <a:t>same. The </a:t>
            </a:r>
            <a:r>
              <a:rPr lang="en-US" sz="1400" dirty="0"/>
              <a:t>key to a speaker's </a:t>
            </a:r>
            <a:r>
              <a:rPr lang="en-US" sz="1400" dirty="0" smtClean="0"/>
              <a:t>useful </a:t>
            </a:r>
          </a:p>
          <a:p>
            <a:pPr>
              <a:lnSpc>
                <a:spcPct val="150000"/>
              </a:lnSpc>
            </a:pPr>
            <a:r>
              <a:rPr lang="en-US" sz="1400" dirty="0" smtClean="0"/>
              <a:t>performance</a:t>
            </a:r>
            <a:r>
              <a:rPr lang="en-US" sz="1400" dirty="0"/>
              <a:t>, of course, is for it to produce its energy at frequencies that </a:t>
            </a:r>
            <a:r>
              <a:rPr lang="en-US" sz="1400" dirty="0" smtClean="0"/>
              <a:t>are audible </a:t>
            </a:r>
            <a:r>
              <a:rPr lang="en-US" sz="1400" dirty="0"/>
              <a:t>and useful to humans, </a:t>
            </a:r>
            <a:r>
              <a:rPr lang="en-US" sz="1400" dirty="0" smtClean="0"/>
              <a:t>not bats.</a:t>
            </a:r>
            <a:endParaRPr lang="en-US" sz="1400" dirty="0"/>
          </a:p>
        </p:txBody>
      </p:sp>
      <p:sp>
        <p:nvSpPr>
          <p:cNvPr id="5" name="TextBox 4"/>
          <p:cNvSpPr txBox="1"/>
          <p:nvPr/>
        </p:nvSpPr>
        <p:spPr>
          <a:xfrm>
            <a:off x="3377806" y="1349276"/>
            <a:ext cx="5766194" cy="2308324"/>
          </a:xfrm>
          <a:prstGeom prst="rect">
            <a:avLst/>
          </a:prstGeom>
          <a:noFill/>
          <a:ln>
            <a:noFill/>
          </a:ln>
          <a:scene3d>
            <a:camera prst="orthographicFront"/>
            <a:lightRig rig="threePt" dir="t"/>
          </a:scene3d>
          <a:sp3d>
            <a:bevelT prst="relaxedInset"/>
          </a:sp3d>
        </p:spPr>
        <p:txBody>
          <a:bodyPr wrap="none" rtlCol="0">
            <a:spAutoFit/>
          </a:bodyPr>
          <a:lstStyle/>
          <a:p>
            <a:pPr>
              <a:lnSpc>
                <a:spcPct val="150000"/>
              </a:lnSpc>
            </a:pPr>
            <a:r>
              <a:rPr lang="en-US" sz="1600" i="1" dirty="0">
                <a:solidFill>
                  <a:schemeClr val="bg1">
                    <a:lumMod val="50000"/>
                  </a:schemeClr>
                </a:solidFill>
              </a:rPr>
              <a:t>The concept of energy under the curve is directly </a:t>
            </a:r>
            <a:r>
              <a:rPr lang="en-US" sz="1600" i="1" dirty="0" smtClean="0">
                <a:solidFill>
                  <a:schemeClr val="bg1">
                    <a:lumMod val="50000"/>
                  </a:schemeClr>
                </a:solidFill>
              </a:rPr>
              <a:t>analogous</a:t>
            </a:r>
          </a:p>
          <a:p>
            <a:pPr>
              <a:lnSpc>
                <a:spcPct val="150000"/>
              </a:lnSpc>
            </a:pPr>
            <a:r>
              <a:rPr lang="en-US" sz="1600" i="1" dirty="0" smtClean="0">
                <a:solidFill>
                  <a:schemeClr val="bg1">
                    <a:lumMod val="50000"/>
                  </a:schemeClr>
                </a:solidFill>
              </a:rPr>
              <a:t>to </a:t>
            </a:r>
            <a:r>
              <a:rPr lang="en-US" sz="1600" i="1" dirty="0">
                <a:solidFill>
                  <a:schemeClr val="bg1">
                    <a:lumMod val="50000"/>
                  </a:schemeClr>
                </a:solidFill>
              </a:rPr>
              <a:t>an economy's money supply at a given time. </a:t>
            </a:r>
            <a:r>
              <a:rPr lang="en-US" sz="1600" i="1" dirty="0" smtClean="0">
                <a:solidFill>
                  <a:schemeClr val="bg1">
                    <a:lumMod val="50000"/>
                  </a:schemeClr>
                </a:solidFill>
              </a:rPr>
              <a:t>Both </a:t>
            </a:r>
            <a:r>
              <a:rPr lang="en-US" sz="1600" i="1" dirty="0">
                <a:solidFill>
                  <a:schemeClr val="bg1">
                    <a:lumMod val="50000"/>
                  </a:schemeClr>
                </a:solidFill>
              </a:rPr>
              <a:t>the energy </a:t>
            </a:r>
            <a:endParaRPr lang="en-US" sz="1600" i="1" dirty="0" smtClean="0">
              <a:solidFill>
                <a:schemeClr val="bg1">
                  <a:lumMod val="50000"/>
                </a:schemeClr>
              </a:solidFill>
            </a:endParaRPr>
          </a:p>
          <a:p>
            <a:pPr>
              <a:lnSpc>
                <a:spcPct val="150000"/>
              </a:lnSpc>
            </a:pPr>
            <a:r>
              <a:rPr lang="en-US" sz="1600" i="1" dirty="0" smtClean="0">
                <a:solidFill>
                  <a:schemeClr val="bg1">
                    <a:lumMod val="50000"/>
                  </a:schemeClr>
                </a:solidFill>
              </a:rPr>
              <a:t>and </a:t>
            </a:r>
            <a:r>
              <a:rPr lang="en-US" sz="1600" i="1" dirty="0">
                <a:solidFill>
                  <a:schemeClr val="bg1">
                    <a:lumMod val="50000"/>
                  </a:schemeClr>
                </a:solidFill>
              </a:rPr>
              <a:t>the money supply are known </a:t>
            </a:r>
            <a:r>
              <a:rPr lang="en-US" sz="1600" i="1" dirty="0" smtClean="0">
                <a:solidFill>
                  <a:schemeClr val="bg1">
                    <a:lumMod val="50000"/>
                  </a:schemeClr>
                </a:solidFill>
              </a:rPr>
              <a:t>amounts. The </a:t>
            </a:r>
            <a:r>
              <a:rPr lang="en-US" sz="1600" i="1" dirty="0">
                <a:solidFill>
                  <a:schemeClr val="bg1">
                    <a:lumMod val="50000"/>
                  </a:schemeClr>
                </a:solidFill>
              </a:rPr>
              <a:t>money is </a:t>
            </a:r>
            <a:r>
              <a:rPr lang="en-US" sz="1600" i="1" dirty="0" smtClean="0">
                <a:solidFill>
                  <a:schemeClr val="bg1">
                    <a:lumMod val="50000"/>
                  </a:schemeClr>
                </a:solidFill>
              </a:rPr>
              <a:t>going</a:t>
            </a:r>
          </a:p>
          <a:p>
            <a:pPr>
              <a:lnSpc>
                <a:spcPct val="150000"/>
              </a:lnSpc>
            </a:pPr>
            <a:r>
              <a:rPr lang="en-US" sz="1600" i="1" dirty="0" smtClean="0">
                <a:solidFill>
                  <a:schemeClr val="bg1">
                    <a:lumMod val="50000"/>
                  </a:schemeClr>
                </a:solidFill>
              </a:rPr>
              <a:t>to </a:t>
            </a:r>
            <a:r>
              <a:rPr lang="en-US" sz="1600" i="1" dirty="0">
                <a:solidFill>
                  <a:schemeClr val="bg1">
                    <a:lumMod val="50000"/>
                  </a:schemeClr>
                </a:solidFill>
              </a:rPr>
              <a:t>be spent by </a:t>
            </a:r>
            <a:r>
              <a:rPr lang="en-US" sz="1600" i="1" dirty="0" smtClean="0">
                <a:solidFill>
                  <a:schemeClr val="bg1">
                    <a:lumMod val="50000"/>
                  </a:schemeClr>
                </a:solidFill>
              </a:rPr>
              <a:t>someone (device </a:t>
            </a:r>
            <a:r>
              <a:rPr lang="en-US" sz="1600" i="1" dirty="0">
                <a:solidFill>
                  <a:schemeClr val="bg1">
                    <a:lumMod val="50000"/>
                  </a:schemeClr>
                </a:solidFill>
              </a:rPr>
              <a:t>is going to output its </a:t>
            </a:r>
            <a:r>
              <a:rPr lang="en-US" sz="1600" i="1" dirty="0" smtClean="0">
                <a:solidFill>
                  <a:schemeClr val="bg1">
                    <a:lumMod val="50000"/>
                  </a:schemeClr>
                </a:solidFill>
              </a:rPr>
              <a:t>energy). </a:t>
            </a:r>
          </a:p>
          <a:p>
            <a:pPr>
              <a:lnSpc>
                <a:spcPct val="150000"/>
              </a:lnSpc>
            </a:pPr>
            <a:r>
              <a:rPr lang="en-US" sz="1600" i="1" dirty="0" smtClean="0">
                <a:solidFill>
                  <a:schemeClr val="bg1">
                    <a:lumMod val="50000"/>
                  </a:schemeClr>
                </a:solidFill>
              </a:rPr>
              <a:t>The </a:t>
            </a:r>
            <a:r>
              <a:rPr lang="en-US" sz="1600" i="1" dirty="0">
                <a:solidFill>
                  <a:schemeClr val="bg1">
                    <a:lumMod val="50000"/>
                  </a:schemeClr>
                </a:solidFill>
              </a:rPr>
              <a:t>key is for the </a:t>
            </a:r>
            <a:r>
              <a:rPr lang="en-US" sz="1600" i="1" dirty="0" smtClean="0">
                <a:solidFill>
                  <a:schemeClr val="bg1">
                    <a:lumMod val="50000"/>
                  </a:schemeClr>
                </a:solidFill>
              </a:rPr>
              <a:t>money </a:t>
            </a:r>
            <a:r>
              <a:rPr lang="en-US" sz="1600" i="1" dirty="0">
                <a:solidFill>
                  <a:schemeClr val="bg1">
                    <a:lumMod val="50000"/>
                  </a:schemeClr>
                </a:solidFill>
              </a:rPr>
              <a:t>to be spent where it has the most benefit </a:t>
            </a:r>
          </a:p>
          <a:p>
            <a:pPr>
              <a:lnSpc>
                <a:spcPct val="150000"/>
              </a:lnSpc>
            </a:pPr>
            <a:r>
              <a:rPr lang="en-US" sz="1600" i="1" dirty="0">
                <a:solidFill>
                  <a:schemeClr val="bg1">
                    <a:lumMod val="50000"/>
                  </a:schemeClr>
                </a:solidFill>
              </a:rPr>
              <a:t>(the light bulb must produce visible light).</a:t>
            </a:r>
          </a:p>
        </p:txBody>
      </p:sp>
      <p:sp>
        <p:nvSpPr>
          <p:cNvPr id="7" name="Rectangle 6"/>
          <p:cNvSpPr/>
          <p:nvPr/>
        </p:nvSpPr>
        <p:spPr>
          <a:xfrm>
            <a:off x="4724400" y="6624935"/>
            <a:ext cx="4572000" cy="461665"/>
          </a:xfrm>
          <a:prstGeom prst="rect">
            <a:avLst/>
          </a:prstGeom>
        </p:spPr>
        <p:txBody>
          <a:bodyPr>
            <a:spAutoFit/>
          </a:bodyPr>
          <a:lstStyle/>
          <a:p>
            <a:r>
              <a:rPr lang="en-US" sz="1200" dirty="0">
                <a:solidFill>
                  <a:schemeClr val="bg1">
                    <a:lumMod val="75000"/>
                  </a:schemeClr>
                </a:solidFill>
              </a:rPr>
              <a:t>www.americanthinker.com/2004/09/the_light_bulb_economy.html</a:t>
            </a:r>
          </a:p>
          <a:p>
            <a:endParaRPr lang="en-US" sz="1200" dirty="0">
              <a:solidFill>
                <a:schemeClr val="bg1">
                  <a:lumMod val="75000"/>
                </a:schemeClr>
              </a:solidFill>
            </a:endParaRPr>
          </a:p>
        </p:txBody>
      </p:sp>
      <p:sp>
        <p:nvSpPr>
          <p:cNvPr id="9" name="Rectangle 8"/>
          <p:cNvSpPr/>
          <p:nvPr/>
        </p:nvSpPr>
        <p:spPr>
          <a:xfrm>
            <a:off x="0" y="0"/>
            <a:ext cx="9144000" cy="67769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en-US" sz="5400" dirty="0"/>
              <a:t>D</a:t>
            </a:r>
            <a:r>
              <a:rPr lang="en-US" sz="5400" dirty="0" smtClean="0"/>
              <a:t>isrupt</a:t>
            </a:r>
            <a:r>
              <a:rPr lang="en-US" sz="2000" dirty="0" smtClean="0"/>
              <a:t> </a:t>
            </a:r>
            <a:endParaRPr lang="en-US" sz="2000" dirty="0"/>
          </a:p>
        </p:txBody>
      </p:sp>
      <p:sp>
        <p:nvSpPr>
          <p:cNvPr id="11" name="TextBox 10"/>
          <p:cNvSpPr txBox="1"/>
          <p:nvPr/>
        </p:nvSpPr>
        <p:spPr>
          <a:xfrm>
            <a:off x="76200" y="631448"/>
            <a:ext cx="9144000" cy="892552"/>
          </a:xfrm>
          <a:prstGeom prst="rect">
            <a:avLst/>
          </a:prstGeom>
          <a:noFill/>
          <a:ln>
            <a:noFill/>
          </a:ln>
        </p:spPr>
        <p:txBody>
          <a:bodyPr wrap="square" rtlCol="0">
            <a:spAutoFit/>
          </a:bodyPr>
          <a:lstStyle/>
          <a:p>
            <a:pPr algn="ctr"/>
            <a:r>
              <a:rPr lang="en-US" sz="5200" dirty="0" smtClean="0"/>
              <a:t>       Total energy under the curve</a:t>
            </a:r>
            <a:endParaRPr lang="en-US" sz="5200" dirty="0"/>
          </a:p>
        </p:txBody>
      </p:sp>
    </p:spTree>
    <p:extLst>
      <p:ext uri="{BB962C8B-B14F-4D97-AF65-F5344CB8AC3E}">
        <p14:creationId xmlns:p14="http://schemas.microsoft.com/office/powerpoint/2010/main" val="10812363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3648"/>
            <a:ext cx="9144000" cy="541214"/>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200" dirty="0" smtClean="0">
                <a:latin typeface="Calibri Light" panose="020F0302020204030204" pitchFamily="34" charset="0"/>
              </a:rPr>
              <a:t>Projected Economic Impact of Internet of Systems </a:t>
            </a:r>
            <a:endParaRPr lang="en-US" sz="3200" dirty="0">
              <a:latin typeface="Calibri Light" panose="020F0302020204030204" pitchFamily="34" charset="0"/>
            </a:endParaRPr>
          </a:p>
        </p:txBody>
      </p:sp>
      <p:pic>
        <p:nvPicPr>
          <p:cNvPr id="2050" name="Picture 2" descr="http://searchfiletype.com/fsearch/1/6/8/6/TRANSACTION_COSTS_168677_l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362200"/>
            <a:ext cx="6016625" cy="449580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pic>
        <p:nvPicPr>
          <p:cNvPr id="2052" name="Picture 4" descr="http://www.stephen-smith.co.uk/blog/wp-content/uploads/2013/03/Economic-Batch-Size-Reinerts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6775" y="3886200"/>
            <a:ext cx="3197225" cy="2971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533400"/>
            <a:ext cx="9144000" cy="923330"/>
          </a:xfrm>
          <a:prstGeom prst="rect">
            <a:avLst/>
          </a:prstGeom>
          <a:noFill/>
          <a:ln>
            <a:solidFill>
              <a:schemeClr val="bg1">
                <a:lumMod val="85000"/>
              </a:schemeClr>
            </a:solidFill>
          </a:ln>
        </p:spPr>
        <p:txBody>
          <a:bodyPr wrap="square" rtlCol="0">
            <a:spAutoFit/>
          </a:bodyPr>
          <a:lstStyle/>
          <a:p>
            <a:pPr algn="ctr"/>
            <a:r>
              <a:rPr lang="en-US" sz="5200" b="1" dirty="0" smtClean="0"/>
              <a:t>Re-engineer Transaction Cost</a:t>
            </a:r>
            <a:endParaRPr lang="en-US" sz="5200" b="1" dirty="0"/>
          </a:p>
        </p:txBody>
      </p:sp>
      <p:sp>
        <p:nvSpPr>
          <p:cNvPr id="4" name="TextBox 3"/>
          <p:cNvSpPr txBox="1"/>
          <p:nvPr/>
        </p:nvSpPr>
        <p:spPr>
          <a:xfrm>
            <a:off x="5946775" y="2362200"/>
            <a:ext cx="3197225" cy="400110"/>
          </a:xfrm>
          <a:prstGeom prst="rect">
            <a:avLst/>
          </a:prstGeom>
          <a:noFill/>
          <a:ln>
            <a:solidFill>
              <a:schemeClr val="bg1">
                <a:lumMod val="85000"/>
              </a:schemeClr>
            </a:solidFill>
          </a:ln>
        </p:spPr>
        <p:txBody>
          <a:bodyPr wrap="square" rtlCol="0">
            <a:spAutoFit/>
          </a:bodyPr>
          <a:lstStyle/>
          <a:p>
            <a:pPr algn="ctr"/>
            <a:r>
              <a:rPr lang="en-US" sz="2000" b="1" dirty="0" smtClean="0"/>
              <a:t>Transaction Cost Economics</a:t>
            </a:r>
            <a:endParaRPr lang="en-US" sz="2000" b="1" dirty="0"/>
          </a:p>
        </p:txBody>
      </p:sp>
    </p:spTree>
    <p:extLst>
      <p:ext uri="{BB962C8B-B14F-4D97-AF65-F5344CB8AC3E}">
        <p14:creationId xmlns:p14="http://schemas.microsoft.com/office/powerpoint/2010/main" val="29242242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0" name="Picture 2" descr="http://eoimages.gsfc.nasa.gov/images/imagerecords/55000/55167/earth_lights_lrg.jpg"/>
          <p:cNvPicPr>
            <a:picLocks noChangeAspect="1" noChangeArrowheads="1"/>
          </p:cNvPicPr>
          <p:nvPr/>
        </p:nvPicPr>
        <p:blipFill>
          <a:blip r:embed="rId3" cstate="print"/>
          <a:srcRect/>
          <a:stretch>
            <a:fillRect/>
          </a:stretch>
        </p:blipFill>
        <p:spPr bwMode="auto">
          <a:xfrm>
            <a:off x="-1600200" y="1371600"/>
            <a:ext cx="11506200" cy="5867400"/>
          </a:xfrm>
          <a:prstGeom prst="rect">
            <a:avLst/>
          </a:prstGeom>
          <a:noFill/>
        </p:spPr>
      </p:pic>
      <p:sp>
        <p:nvSpPr>
          <p:cNvPr id="4" name="Rectangle 3"/>
          <p:cNvSpPr/>
          <p:nvPr/>
        </p:nvSpPr>
        <p:spPr>
          <a:xfrm>
            <a:off x="0" y="0"/>
            <a:ext cx="9144000" cy="527566"/>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100" dirty="0" smtClean="0">
                <a:latin typeface="Calibri Light" panose="020F0302020204030204" pitchFamily="34" charset="0"/>
              </a:rPr>
              <a:t>Projected Socio-Economic Impact of Internet of Systems </a:t>
            </a:r>
            <a:endParaRPr lang="en-US" sz="3100" dirty="0">
              <a:latin typeface="Calibri Light" panose="020F0302020204030204" pitchFamily="34" charset="0"/>
            </a:endParaRPr>
          </a:p>
        </p:txBody>
      </p:sp>
      <p:sp>
        <p:nvSpPr>
          <p:cNvPr id="5" name="TextBox 4"/>
          <p:cNvSpPr txBox="1"/>
          <p:nvPr/>
        </p:nvSpPr>
        <p:spPr>
          <a:xfrm>
            <a:off x="0" y="533400"/>
            <a:ext cx="9144000" cy="892552"/>
          </a:xfrm>
          <a:prstGeom prst="rect">
            <a:avLst/>
          </a:prstGeom>
          <a:noFill/>
        </p:spPr>
        <p:txBody>
          <a:bodyPr wrap="square" rtlCol="0">
            <a:spAutoFit/>
          </a:bodyPr>
          <a:lstStyle/>
          <a:p>
            <a:pPr algn="ctr"/>
            <a:r>
              <a:rPr lang="en-US" sz="5200" b="1" dirty="0" smtClean="0"/>
              <a:t>Re-engineer Resource Utilization </a:t>
            </a:r>
            <a:endParaRPr lang="en-US" sz="5200" b="1" dirty="0"/>
          </a:p>
        </p:txBody>
      </p:sp>
    </p:spTree>
    <p:extLst>
      <p:ext uri="{BB962C8B-B14F-4D97-AF65-F5344CB8AC3E}">
        <p14:creationId xmlns:p14="http://schemas.microsoft.com/office/powerpoint/2010/main" val="21279129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C:\Users\Shoumen\Desktop\Screen Shot 2012-10-18 at 8_41_56 AM.png"/>
          <p:cNvPicPr>
            <a:picLocks noChangeAspect="1" noChangeArrowheads="1"/>
          </p:cNvPicPr>
          <p:nvPr/>
        </p:nvPicPr>
        <p:blipFill>
          <a:blip r:embed="rId3" cstate="print"/>
          <a:srcRect/>
          <a:stretch>
            <a:fillRect/>
          </a:stretch>
        </p:blipFill>
        <p:spPr bwMode="auto">
          <a:xfrm>
            <a:off x="-76200" y="1371600"/>
            <a:ext cx="9372600" cy="4572000"/>
          </a:xfrm>
          <a:prstGeom prst="rect">
            <a:avLst/>
          </a:prstGeom>
          <a:noFill/>
        </p:spPr>
      </p:pic>
      <p:sp>
        <p:nvSpPr>
          <p:cNvPr id="7" name="Rectangle 6"/>
          <p:cNvSpPr/>
          <p:nvPr/>
        </p:nvSpPr>
        <p:spPr>
          <a:xfrm>
            <a:off x="0" y="5867400"/>
            <a:ext cx="9144000" cy="990600"/>
          </a:xfrm>
          <a:prstGeom prst="rect">
            <a:avLst/>
          </a:prstGeom>
          <a:scene3d>
            <a:camera prst="orthographicFront">
              <a:rot lat="0" lon="0" rev="0"/>
            </a:camera>
            <a:lightRig rig="threePt" dir="t">
              <a:rot lat="0" lon="0" rev="1200000"/>
            </a:lightRig>
          </a:scene3d>
          <a:sp3d>
            <a:bevelT w="63500" h="25400"/>
          </a:sp3d>
        </p:spPr>
        <p:style>
          <a:lnRef idx="0">
            <a:schemeClr val="accent1"/>
          </a:lnRef>
          <a:fillRef idx="3">
            <a:schemeClr val="accent1"/>
          </a:fillRef>
          <a:effectRef idx="3">
            <a:schemeClr val="accent1"/>
          </a:effectRef>
          <a:fontRef idx="minor">
            <a:schemeClr val="lt1"/>
          </a:fontRef>
        </p:style>
        <p:txBody>
          <a:bodyPr rtlCol="0" anchor="ctr"/>
          <a:lstStyle/>
          <a:p>
            <a:endParaRPr lang="en-US" dirty="0" smtClean="0"/>
          </a:p>
          <a:p>
            <a:r>
              <a:rPr lang="en-US" dirty="0" err="1" smtClean="0"/>
              <a:t>Gini</a:t>
            </a:r>
            <a:r>
              <a:rPr lang="en-US" dirty="0" smtClean="0"/>
              <a:t> coefficient measures the inequality among values of a frequency distribution (for example levels of income). Coefficient = zero expresses perfect equality (everyone has an exactly equal income). Coefficient = 1 expresses maximal inequality (where only 1 person has all the income).</a:t>
            </a:r>
          </a:p>
          <a:p>
            <a:endParaRPr lang="en-US" dirty="0"/>
          </a:p>
        </p:txBody>
      </p:sp>
      <p:sp>
        <p:nvSpPr>
          <p:cNvPr id="9" name="Rectangle 8"/>
          <p:cNvSpPr/>
          <p:nvPr/>
        </p:nvSpPr>
        <p:spPr>
          <a:xfrm>
            <a:off x="0" y="0"/>
            <a:ext cx="9144000" cy="527566"/>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3100" dirty="0" smtClean="0">
                <a:latin typeface="Calibri Light" panose="020F0302020204030204" pitchFamily="34" charset="0"/>
              </a:rPr>
              <a:t>Projected Socio-Economic Impact of Internet of Systems </a:t>
            </a:r>
            <a:endParaRPr lang="en-US" sz="3100" dirty="0">
              <a:latin typeface="Calibri Light" panose="020F0302020204030204" pitchFamily="34" charset="0"/>
            </a:endParaRPr>
          </a:p>
        </p:txBody>
      </p:sp>
      <p:sp>
        <p:nvSpPr>
          <p:cNvPr id="2" name="TextBox 1"/>
          <p:cNvSpPr txBox="1"/>
          <p:nvPr/>
        </p:nvSpPr>
        <p:spPr>
          <a:xfrm>
            <a:off x="0" y="533400"/>
            <a:ext cx="9144000" cy="923330"/>
          </a:xfrm>
          <a:prstGeom prst="rect">
            <a:avLst/>
          </a:prstGeom>
          <a:noFill/>
        </p:spPr>
        <p:txBody>
          <a:bodyPr wrap="square" rtlCol="0">
            <a:spAutoFit/>
          </a:bodyPr>
          <a:lstStyle/>
          <a:p>
            <a:pPr algn="ctr"/>
            <a:r>
              <a:rPr lang="en-US" sz="5200" b="1" dirty="0" smtClean="0"/>
              <a:t>Re-engineer GINI Coefficient</a:t>
            </a:r>
            <a:endParaRPr lang="en-US" sz="5200" b="1" dirty="0"/>
          </a:p>
        </p:txBody>
      </p:sp>
    </p:spTree>
    <p:extLst>
      <p:ext uri="{BB962C8B-B14F-4D97-AF65-F5344CB8AC3E}">
        <p14:creationId xmlns:p14="http://schemas.microsoft.com/office/powerpoint/2010/main" val="14933454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854" y="1"/>
            <a:ext cx="9130145" cy="673768"/>
          </a:xfrm>
          <a:prstGeom prst="rect">
            <a:avLst/>
          </a:prstGeom>
          <a:noFill/>
        </p:spPr>
        <p:style>
          <a:lnRef idx="0">
            <a:schemeClr val="accent2"/>
          </a:lnRef>
          <a:fillRef idx="3">
            <a:schemeClr val="accent2"/>
          </a:fillRef>
          <a:effectRef idx="3">
            <a:schemeClr val="accent2"/>
          </a:effectRef>
          <a:fontRef idx="minor">
            <a:schemeClr val="lt1"/>
          </a:fontRef>
        </p:style>
        <p:txBody>
          <a:bodyPr rtlCol="0" anchor="ctr"/>
          <a:lstStyle/>
          <a:p>
            <a:r>
              <a:rPr lang="en-US" sz="5400" dirty="0" smtClean="0"/>
              <a:t> </a:t>
            </a:r>
            <a:r>
              <a:rPr lang="en-US" sz="5400" b="1" dirty="0" smtClean="0">
                <a:hlinkClick r:id="rId3"/>
              </a:rPr>
              <a:t>Disrupt</a:t>
            </a:r>
            <a:r>
              <a:rPr lang="en-US" sz="2000" dirty="0" smtClean="0"/>
              <a:t> </a:t>
            </a:r>
            <a:endParaRPr lang="en-US" sz="2000" dirty="0"/>
          </a:p>
        </p:txBody>
      </p:sp>
      <p:sp>
        <p:nvSpPr>
          <p:cNvPr id="2" name="TextBox 1"/>
          <p:cNvSpPr txBox="1"/>
          <p:nvPr/>
        </p:nvSpPr>
        <p:spPr>
          <a:xfrm>
            <a:off x="-152519" y="3147060"/>
            <a:ext cx="9296519" cy="3939540"/>
          </a:xfrm>
          <a:prstGeom prst="rect">
            <a:avLst/>
          </a:prstGeom>
          <a:noFill/>
        </p:spPr>
        <p:txBody>
          <a:bodyPr wrap="none" rtlCol="0">
            <a:spAutoFit/>
          </a:bodyPr>
          <a:lstStyle/>
          <a:p>
            <a:r>
              <a:rPr lang="en-US" sz="25000" dirty="0" smtClean="0"/>
              <a:t>Deploy</a:t>
            </a:r>
            <a:endParaRPr lang="en-US" sz="25000" dirty="0"/>
          </a:p>
        </p:txBody>
      </p:sp>
      <p:pic>
        <p:nvPicPr>
          <p:cNvPr id="17410" name="Picture 2" descr="3dprinthomes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0"/>
            <a:ext cx="6667500" cy="39052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399156">
            <a:off x="7038340" y="1116716"/>
            <a:ext cx="949812" cy="276999"/>
          </a:xfrm>
          <a:prstGeom prst="rect">
            <a:avLst/>
          </a:prstGeom>
          <a:noFill/>
        </p:spPr>
        <p:txBody>
          <a:bodyPr wrap="none" rtlCol="0">
            <a:spAutoFit/>
          </a:bodyPr>
          <a:lstStyle/>
          <a:p>
            <a:r>
              <a:rPr lang="en-US" sz="1200" dirty="0" smtClean="0">
                <a:solidFill>
                  <a:schemeClr val="bg1"/>
                </a:solidFill>
              </a:rPr>
              <a:t>3dprint.com</a:t>
            </a:r>
            <a:endParaRPr lang="en-US" sz="1200" dirty="0">
              <a:solidFill>
                <a:schemeClr val="bg1"/>
              </a:solidFill>
            </a:endParaRPr>
          </a:p>
        </p:txBody>
      </p:sp>
    </p:spTree>
    <p:extLst>
      <p:ext uri="{BB962C8B-B14F-4D97-AF65-F5344CB8AC3E}">
        <p14:creationId xmlns:p14="http://schemas.microsoft.com/office/powerpoint/2010/main" val="13951953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3400"/>
            <a:ext cx="9144000" cy="6324600"/>
          </a:xfrm>
          <a:prstGeom prst="rect">
            <a:avLst/>
          </a:prstGeom>
        </p:spPr>
      </p:pic>
      <p:sp>
        <p:nvSpPr>
          <p:cNvPr id="3" name="TextBox 2"/>
          <p:cNvSpPr txBox="1"/>
          <p:nvPr/>
        </p:nvSpPr>
        <p:spPr>
          <a:xfrm>
            <a:off x="0" y="0"/>
            <a:ext cx="9220200" cy="954107"/>
          </a:xfrm>
          <a:prstGeom prst="rect">
            <a:avLst/>
          </a:prstGeom>
          <a:noFill/>
        </p:spPr>
        <p:txBody>
          <a:bodyPr wrap="square" rtlCol="0">
            <a:spAutoFit/>
          </a:bodyPr>
          <a:lstStyle/>
          <a:p>
            <a:r>
              <a:rPr lang="en-US" sz="2800" b="1" dirty="0" smtClean="0"/>
              <a:t>What is the value of connectivity?  </a:t>
            </a:r>
            <a:r>
              <a:rPr lang="en-US" sz="2800" i="1" dirty="0" smtClean="0">
                <a:solidFill>
                  <a:schemeClr val="bg1">
                    <a:lumMod val="50000"/>
                  </a:schemeClr>
                </a:solidFill>
              </a:rPr>
              <a:t>Savings/gain $400 million</a:t>
            </a:r>
          </a:p>
          <a:p>
            <a:endParaRPr lang="en-US" sz="2800" dirty="0">
              <a:latin typeface="Calibri Light" panose="020F0302020204030204" pitchFamily="34" charset="0"/>
            </a:endParaRPr>
          </a:p>
        </p:txBody>
      </p:sp>
    </p:spTree>
    <p:extLst>
      <p:ext uri="{BB962C8B-B14F-4D97-AF65-F5344CB8AC3E}">
        <p14:creationId xmlns:p14="http://schemas.microsoft.com/office/powerpoint/2010/main" val="25680156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0" y="0"/>
            <a:ext cx="9144000" cy="457200"/>
          </a:xfrm>
        </p:spPr>
        <p:style>
          <a:lnRef idx="0">
            <a:schemeClr val="accent1"/>
          </a:lnRef>
          <a:fillRef idx="3">
            <a:schemeClr val="accent1"/>
          </a:fillRef>
          <a:effectRef idx="3">
            <a:schemeClr val="accent1"/>
          </a:effectRef>
          <a:fontRef idx="minor">
            <a:schemeClr val="lt1"/>
          </a:fontRef>
        </p:style>
        <p:txBody>
          <a:bodyPr anchor="ctr">
            <a:noAutofit/>
          </a:bodyPr>
          <a:lstStyle/>
          <a:p>
            <a:r>
              <a:rPr lang="en-US" sz="2800" dirty="0" smtClean="0">
                <a:latin typeface="Calibri Light" panose="020F0302020204030204" pitchFamily="34" charset="0"/>
              </a:rPr>
              <a:t>Paradox to Paradigms to Platforms  </a:t>
            </a:r>
            <a:r>
              <a:rPr lang="en-US" sz="2800" dirty="0" smtClean="0">
                <a:latin typeface="Calibri Light" panose="020F0302020204030204" pitchFamily="34" charset="0"/>
                <a:sym typeface="Wingdings 2" panose="05020102010507070707" pitchFamily="18" charset="2"/>
              </a:rPr>
              <a:t> </a:t>
            </a:r>
            <a:r>
              <a:rPr lang="en-US" sz="2800" dirty="0">
                <a:latin typeface="Calibri Light" panose="020F0302020204030204" pitchFamily="34" charset="0"/>
              </a:rPr>
              <a:t>http://bit.ly/MIT-IOT </a:t>
            </a:r>
          </a:p>
        </p:txBody>
      </p:sp>
      <p:sp>
        <p:nvSpPr>
          <p:cNvPr id="2" name="TextBox 1"/>
          <p:cNvSpPr txBox="1"/>
          <p:nvPr/>
        </p:nvSpPr>
        <p:spPr>
          <a:xfrm>
            <a:off x="457200" y="-304800"/>
            <a:ext cx="9144000" cy="6001643"/>
          </a:xfrm>
          <a:prstGeom prst="rect">
            <a:avLst/>
          </a:prstGeom>
          <a:noFill/>
        </p:spPr>
        <p:txBody>
          <a:bodyPr wrap="square" rtlCol="0">
            <a:spAutoFit/>
          </a:bodyPr>
          <a:lstStyle/>
          <a:p>
            <a:r>
              <a:rPr lang="en-US" sz="3200" dirty="0" smtClean="0">
                <a:solidFill>
                  <a:schemeClr val="bg1"/>
                </a:solidFill>
              </a:rPr>
              <a:t>● Vision, Mission and Opportunities</a:t>
            </a:r>
          </a:p>
          <a:p>
            <a:r>
              <a:rPr lang="en-US" sz="3200" dirty="0"/>
              <a:t>	</a:t>
            </a:r>
            <a:r>
              <a:rPr lang="en-US" sz="3200" b="1" dirty="0">
                <a:sym typeface="Wingdings 2" panose="05020102010507070707" pitchFamily="18" charset="2"/>
              </a:rPr>
              <a:t> </a:t>
            </a:r>
            <a:endParaRPr lang="en-US" sz="3200" dirty="0" smtClean="0"/>
          </a:p>
          <a:p>
            <a:endParaRPr lang="en-US" sz="3200" dirty="0" smtClean="0"/>
          </a:p>
          <a:p>
            <a:r>
              <a:rPr lang="en-US" sz="3200" dirty="0"/>
              <a:t>● </a:t>
            </a:r>
            <a:r>
              <a:rPr lang="en-US" sz="3200" dirty="0" smtClean="0"/>
              <a:t> Challenge </a:t>
            </a:r>
            <a:r>
              <a:rPr lang="en-US" sz="3200" dirty="0" smtClean="0">
                <a:sym typeface="Wingdings 2" panose="05020102010507070707" pitchFamily="18" charset="2"/>
              </a:rPr>
              <a:t> </a:t>
            </a:r>
            <a:r>
              <a:rPr lang="en-US" sz="3200" dirty="0" smtClean="0"/>
              <a:t>migration path from PNGV to SDV</a:t>
            </a:r>
          </a:p>
          <a:p>
            <a:r>
              <a:rPr lang="en-US" sz="3200" dirty="0"/>
              <a:t>	</a:t>
            </a:r>
            <a:r>
              <a:rPr lang="en-US" sz="3200" b="1" dirty="0" smtClean="0">
                <a:sym typeface="Wingdings 2" panose="05020102010507070707" pitchFamily="18" charset="2"/>
              </a:rPr>
              <a:t>  </a:t>
            </a:r>
            <a:r>
              <a:rPr lang="en-US" sz="3200" b="1" dirty="0" smtClean="0"/>
              <a:t>Autonomous Transportation (SDV)</a:t>
            </a:r>
          </a:p>
          <a:p>
            <a:r>
              <a:rPr lang="en-US" sz="3200" dirty="0"/>
              <a:t>	</a:t>
            </a:r>
            <a:endParaRPr lang="en-US" sz="3200" b="1" dirty="0" smtClean="0">
              <a:sym typeface="Wingdings 2" panose="05020102010507070707" pitchFamily="18" charset="2"/>
            </a:endParaRPr>
          </a:p>
          <a:p>
            <a:r>
              <a:rPr lang="en-US" sz="3200" b="1" dirty="0">
                <a:solidFill>
                  <a:schemeClr val="bg1"/>
                </a:solidFill>
                <a:sym typeface="Wingdings 2" panose="05020102010507070707" pitchFamily="18" charset="2"/>
              </a:rPr>
              <a:t>	</a:t>
            </a:r>
            <a:r>
              <a:rPr lang="en-US" sz="3200" b="1" dirty="0" smtClean="0">
                <a:solidFill>
                  <a:schemeClr val="bg1"/>
                </a:solidFill>
                <a:sym typeface="Wingdings 2" panose="05020102010507070707" pitchFamily="18" charset="2"/>
              </a:rPr>
              <a:t>  </a:t>
            </a:r>
            <a:r>
              <a:rPr lang="en-US" sz="3200" dirty="0" smtClean="0">
                <a:solidFill>
                  <a:schemeClr val="bg1"/>
                </a:solidFill>
              </a:rPr>
              <a:t>Global Smart Cities</a:t>
            </a:r>
          </a:p>
          <a:p>
            <a:r>
              <a:rPr lang="en-US" sz="3200" dirty="0">
                <a:solidFill>
                  <a:schemeClr val="bg1"/>
                </a:solidFill>
              </a:rPr>
              <a:t>	</a:t>
            </a:r>
            <a:r>
              <a:rPr lang="en-US" sz="3200" dirty="0" smtClean="0">
                <a:solidFill>
                  <a:schemeClr val="bg1"/>
                </a:solidFill>
              </a:rPr>
              <a:t>	</a:t>
            </a:r>
          </a:p>
          <a:p>
            <a:r>
              <a:rPr lang="en-US" sz="3200" dirty="0">
                <a:solidFill>
                  <a:schemeClr val="bg1"/>
                </a:solidFill>
              </a:rPr>
              <a:t>	</a:t>
            </a:r>
            <a:r>
              <a:rPr lang="en-US" sz="3200" b="1" dirty="0" smtClean="0">
                <a:solidFill>
                  <a:schemeClr val="bg1"/>
                </a:solidFill>
                <a:sym typeface="Wingdings 2" panose="05020102010507070707" pitchFamily="18" charset="2"/>
              </a:rPr>
              <a:t>  </a:t>
            </a:r>
            <a:r>
              <a:rPr lang="en-US" sz="3200" dirty="0" smtClean="0">
                <a:solidFill>
                  <a:schemeClr val="bg1"/>
                </a:solidFill>
              </a:rPr>
              <a:t>Healthcare</a:t>
            </a:r>
          </a:p>
          <a:p>
            <a:r>
              <a:rPr lang="en-US" sz="3200" dirty="0" smtClean="0">
                <a:solidFill>
                  <a:schemeClr val="bg1"/>
                </a:solidFill>
              </a:rPr>
              <a:t>		</a:t>
            </a:r>
          </a:p>
          <a:p>
            <a:r>
              <a:rPr lang="en-US" sz="3200" dirty="0">
                <a:solidFill>
                  <a:schemeClr val="bg1"/>
                </a:solidFill>
              </a:rPr>
              <a:t>	</a:t>
            </a:r>
            <a:r>
              <a:rPr lang="en-US" sz="3200" b="1" dirty="0" smtClean="0">
                <a:solidFill>
                  <a:schemeClr val="bg1"/>
                </a:solidFill>
                <a:sym typeface="Wingdings 2" panose="05020102010507070707" pitchFamily="18" charset="2"/>
              </a:rPr>
              <a:t>  </a:t>
            </a:r>
            <a:r>
              <a:rPr lang="en-US" sz="3200" dirty="0" smtClean="0">
                <a:solidFill>
                  <a:schemeClr val="bg1"/>
                </a:solidFill>
              </a:rPr>
              <a:t>Data</a:t>
            </a:r>
            <a:r>
              <a:rPr lang="en-US" sz="3200" dirty="0"/>
              <a:t>	</a:t>
            </a:r>
            <a:r>
              <a:rPr lang="en-US" sz="3200" dirty="0" smtClean="0"/>
              <a:t>		</a:t>
            </a:r>
          </a:p>
          <a:p>
            <a:r>
              <a:rPr lang="en-US" sz="3200" dirty="0"/>
              <a:t>	</a:t>
            </a:r>
            <a:r>
              <a:rPr lang="en-US" sz="3200" dirty="0" smtClean="0"/>
              <a:t>	</a:t>
            </a:r>
            <a:endParaRPr lang="en-US" sz="3200" dirty="0"/>
          </a:p>
        </p:txBody>
      </p:sp>
      <p:sp>
        <p:nvSpPr>
          <p:cNvPr id="4" name="Text Placeholder 2"/>
          <p:cNvSpPr txBox="1">
            <a:spLocks/>
          </p:cNvSpPr>
          <p:nvPr/>
        </p:nvSpPr>
        <p:spPr>
          <a:xfrm>
            <a:off x="0" y="-1"/>
            <a:ext cx="9144000" cy="692727"/>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2600" b="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en-US" sz="2800" dirty="0" smtClean="0">
                <a:latin typeface="Calibri Light" panose="020F0302020204030204" pitchFamily="34" charset="0"/>
              </a:rPr>
              <a:t>SDV - Software Defined Vehicles  </a:t>
            </a:r>
            <a:r>
              <a:rPr lang="en-US" sz="2800" dirty="0" smtClean="0">
                <a:latin typeface="Calibri Light" panose="020F0302020204030204" pitchFamily="34" charset="0"/>
                <a:sym typeface="Wingdings 2" panose="05020102010507070707" pitchFamily="18" charset="2"/>
              </a:rPr>
              <a:t>  </a:t>
            </a:r>
            <a:r>
              <a:rPr lang="en-US" sz="2800" dirty="0" smtClean="0">
                <a:latin typeface="Calibri Light" panose="020F0302020204030204" pitchFamily="34" charset="0"/>
              </a:rPr>
              <a:t>http://bit.ly/MIT-IOT </a:t>
            </a:r>
            <a:endParaRPr lang="en-US" sz="2800" dirty="0">
              <a:latin typeface="Calibri Light" panose="020F0302020204030204" pitchFamily="34" charset="0"/>
            </a:endParaRPr>
          </a:p>
        </p:txBody>
      </p:sp>
      <p:pic>
        <p:nvPicPr>
          <p:cNvPr id="5" name="Picture 2" descr="http://gas2.org/wp-content/uploads/2013/11/blade-glid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514600"/>
            <a:ext cx="4571999" cy="3428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155151" y="6324600"/>
            <a:ext cx="3825407" cy="369332"/>
          </a:xfrm>
          <a:prstGeom prst="rect">
            <a:avLst/>
          </a:prstGeom>
          <a:ln>
            <a:solidFill>
              <a:schemeClr val="bg1">
                <a:lumMod val="65000"/>
              </a:schemeClr>
            </a:solidFill>
          </a:ln>
        </p:spPr>
        <p:txBody>
          <a:bodyPr wrap="none">
            <a:spAutoFit/>
          </a:bodyPr>
          <a:lstStyle/>
          <a:p>
            <a:pPr algn="ctr"/>
            <a:r>
              <a:rPr lang="en-US" dirty="0">
                <a:hlinkClick r:id="rId4"/>
              </a:rPr>
              <a:t>http://</a:t>
            </a:r>
            <a:r>
              <a:rPr lang="en-US" dirty="0" smtClean="0">
                <a:hlinkClick r:id="rId4"/>
              </a:rPr>
              <a:t>bit.ly/TOMORROW-NEVER-DIES</a:t>
            </a:r>
            <a:endParaRPr lang="en-US" dirty="0" smtClean="0"/>
          </a:p>
        </p:txBody>
      </p:sp>
      <p:sp>
        <p:nvSpPr>
          <p:cNvPr id="7" name="TextBox 6"/>
          <p:cNvSpPr txBox="1"/>
          <p:nvPr/>
        </p:nvSpPr>
        <p:spPr>
          <a:xfrm>
            <a:off x="177820" y="6324600"/>
            <a:ext cx="3658630" cy="369332"/>
          </a:xfrm>
          <a:prstGeom prst="rect">
            <a:avLst/>
          </a:prstGeom>
          <a:noFill/>
          <a:ln>
            <a:solidFill>
              <a:schemeClr val="bg1">
                <a:lumMod val="65000"/>
              </a:schemeClr>
            </a:solidFill>
          </a:ln>
        </p:spPr>
        <p:txBody>
          <a:bodyPr wrap="none" rtlCol="0">
            <a:spAutoFit/>
          </a:bodyPr>
          <a:lstStyle/>
          <a:p>
            <a:pPr algn="ctr"/>
            <a:r>
              <a:rPr lang="en-US" dirty="0">
                <a:hlinkClick r:id="rId5"/>
              </a:rPr>
              <a:t>http://</a:t>
            </a:r>
            <a:r>
              <a:rPr lang="en-US" dirty="0" smtClean="0">
                <a:hlinkClick r:id="rId5"/>
              </a:rPr>
              <a:t>bit.ly/YESTERDAY-NEVER-DIES</a:t>
            </a:r>
            <a:endParaRPr lang="en-US" dirty="0"/>
          </a:p>
        </p:txBody>
      </p:sp>
    </p:spTree>
    <p:extLst>
      <p:ext uri="{BB962C8B-B14F-4D97-AF65-F5344CB8AC3E}">
        <p14:creationId xmlns:p14="http://schemas.microsoft.com/office/powerpoint/2010/main" val="17253107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52512" y="657225"/>
            <a:ext cx="7038975" cy="6200775"/>
          </a:xfrm>
          <a:prstGeom prst="rect">
            <a:avLst/>
          </a:prstGeom>
        </p:spPr>
      </p:pic>
      <p:sp>
        <p:nvSpPr>
          <p:cNvPr id="3" name="Text Placeholder 2"/>
          <p:cNvSpPr txBox="1">
            <a:spLocks/>
          </p:cNvSpPr>
          <p:nvPr/>
        </p:nvSpPr>
        <p:spPr>
          <a:xfrm>
            <a:off x="0" y="0"/>
            <a:ext cx="9144000" cy="692727"/>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marL="342900" indent="-342900" algn="l" defTabSz="914400" rtl="0" eaLnBrk="1" latinLnBrk="0" hangingPunct="1">
              <a:spcBef>
                <a:spcPct val="20000"/>
              </a:spcBef>
              <a:buFont typeface="Arial" panose="020B0604020202020204" pitchFamily="34" charset="0"/>
              <a:buChar char="•"/>
              <a:defRPr sz="2600" b="0"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None/>
            </a:pPr>
            <a:r>
              <a:rPr lang="en-US" sz="2400" dirty="0">
                <a:latin typeface="Calibri Light" panose="020F0302020204030204" pitchFamily="34" charset="0"/>
              </a:rPr>
              <a:t>SDV </a:t>
            </a:r>
            <a:r>
              <a:rPr lang="en-US" sz="2400" dirty="0" smtClean="0">
                <a:latin typeface="Calibri Light" panose="020F0302020204030204" pitchFamily="34" charset="0"/>
              </a:rPr>
              <a:t>= </a:t>
            </a:r>
            <a:r>
              <a:rPr lang="en-US" sz="2400" dirty="0" smtClean="0">
                <a:latin typeface="Calibri Light" panose="020F0302020204030204" pitchFamily="34" charset="0"/>
                <a:sym typeface="Wingdings 2" panose="05020102010507070707" pitchFamily="18" charset="2"/>
              </a:rPr>
              <a:t>Consumer Electronics</a:t>
            </a:r>
            <a:r>
              <a:rPr lang="en-US" sz="2400" dirty="0">
                <a:latin typeface="Calibri Light" panose="020F0302020204030204" pitchFamily="34" charset="0"/>
                <a:sym typeface="Wingdings 2" panose="05020102010507070707" pitchFamily="18" charset="2"/>
              </a:rPr>
              <a:t> </a:t>
            </a:r>
            <a:r>
              <a:rPr lang="en-US" sz="2400" dirty="0" smtClean="0">
                <a:latin typeface="Calibri Light" panose="020F0302020204030204" pitchFamily="34" charset="0"/>
                <a:sym typeface="Wingdings 2" panose="05020102010507070707" pitchFamily="18" charset="2"/>
              </a:rPr>
              <a:t>= </a:t>
            </a:r>
            <a:r>
              <a:rPr lang="en-US" sz="2400" dirty="0" smtClean="0">
                <a:latin typeface="Calibri Light" panose="020F0302020204030204" pitchFamily="34" charset="0"/>
              </a:rPr>
              <a:t>Automobile Manufacturers in Silicon Valley</a:t>
            </a:r>
            <a:endParaRPr lang="en-US" sz="2400" dirty="0">
              <a:latin typeface="Calibri Light" panose="020F0302020204030204" pitchFamily="34" charset="0"/>
            </a:endParaRPr>
          </a:p>
        </p:txBody>
      </p:sp>
      <p:sp>
        <p:nvSpPr>
          <p:cNvPr id="4" name="TextBox 3"/>
          <p:cNvSpPr txBox="1"/>
          <p:nvPr/>
        </p:nvSpPr>
        <p:spPr>
          <a:xfrm>
            <a:off x="8817526" y="6564868"/>
            <a:ext cx="402674" cy="369332"/>
          </a:xfrm>
          <a:prstGeom prst="rect">
            <a:avLst/>
          </a:prstGeom>
          <a:noFill/>
        </p:spPr>
        <p:txBody>
          <a:bodyPr wrap="none" rtlCol="0">
            <a:spAutoFit/>
          </a:bodyPr>
          <a:lstStyle/>
          <a:p>
            <a:r>
              <a:rPr lang="en-US" dirty="0" smtClean="0">
                <a:solidFill>
                  <a:schemeClr val="bg1">
                    <a:lumMod val="85000"/>
                  </a:schemeClr>
                </a:solidFill>
              </a:rPr>
              <a:t>FT</a:t>
            </a:r>
            <a:endParaRPr lang="en-US" dirty="0">
              <a:solidFill>
                <a:schemeClr val="bg1">
                  <a:lumMod val="85000"/>
                </a:schemeClr>
              </a:solidFill>
            </a:endParaRPr>
          </a:p>
        </p:txBody>
      </p:sp>
    </p:spTree>
    <p:extLst>
      <p:ext uri="{BB962C8B-B14F-4D97-AF65-F5344CB8AC3E}">
        <p14:creationId xmlns:p14="http://schemas.microsoft.com/office/powerpoint/2010/main" val="72220487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514600"/>
          </a:xfrm>
        </p:spPr>
        <p:style>
          <a:lnRef idx="0">
            <a:schemeClr val="accent1"/>
          </a:lnRef>
          <a:fillRef idx="3">
            <a:schemeClr val="accent1"/>
          </a:fillRef>
          <a:effectRef idx="3">
            <a:schemeClr val="accent1"/>
          </a:effectRef>
          <a:fontRef idx="minor">
            <a:schemeClr val="lt1"/>
          </a:fontRef>
        </p:style>
        <p:txBody>
          <a:bodyPr>
            <a:noAutofit/>
          </a:bodyPr>
          <a:lstStyle/>
          <a:p>
            <a:r>
              <a:rPr lang="en-US" sz="6600" dirty="0" smtClean="0"/>
              <a:t>Internet of Systems</a:t>
            </a:r>
            <a:br>
              <a:rPr lang="en-US" sz="6600" dirty="0" smtClean="0"/>
            </a:br>
            <a:r>
              <a:rPr lang="en-US" sz="6600" dirty="0" smtClean="0"/>
              <a:t>Data - What is it good for?</a:t>
            </a:r>
            <a:endParaRPr lang="en-US" sz="6600" dirty="0"/>
          </a:p>
        </p:txBody>
      </p:sp>
      <p:sp>
        <p:nvSpPr>
          <p:cNvPr id="3" name="Subtitle 2"/>
          <p:cNvSpPr>
            <a:spLocks noGrp="1"/>
          </p:cNvSpPr>
          <p:nvPr>
            <p:ph type="subTitle" idx="1"/>
          </p:nvPr>
        </p:nvSpPr>
        <p:spPr>
          <a:xfrm>
            <a:off x="0" y="2895600"/>
            <a:ext cx="9144000" cy="1752600"/>
          </a:xfrm>
        </p:spPr>
        <p:txBody>
          <a:bodyPr>
            <a:noAutofit/>
          </a:bodyPr>
          <a:lstStyle/>
          <a:p>
            <a:r>
              <a:rPr lang="en-US" sz="6600" b="1" dirty="0" smtClean="0"/>
              <a:t>Pervasive and Ubiquitous     </a:t>
            </a:r>
          </a:p>
          <a:p>
            <a:r>
              <a:rPr lang="en-US" sz="6600" b="1" dirty="0" smtClean="0">
                <a:hlinkClick r:id="rId2"/>
              </a:rPr>
              <a:t>Ambient Intelligence</a:t>
            </a:r>
            <a:endParaRPr lang="en-US" sz="6600" b="1" dirty="0" smtClean="0"/>
          </a:p>
          <a:p>
            <a:r>
              <a:rPr lang="en-US" sz="6600" b="1" dirty="0" smtClean="0">
                <a:hlinkClick r:id="rId3"/>
              </a:rPr>
              <a:t>Autonomy</a:t>
            </a:r>
            <a:endParaRPr lang="en-US" sz="6600" b="1" dirty="0"/>
          </a:p>
        </p:txBody>
      </p:sp>
    </p:spTree>
    <p:extLst>
      <p:ext uri="{BB962C8B-B14F-4D97-AF65-F5344CB8AC3E}">
        <p14:creationId xmlns:p14="http://schemas.microsoft.com/office/powerpoint/2010/main" val="1105382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524000"/>
          </a:xfrm>
          <a:solidFill>
            <a:srgbClr val="00B0F0"/>
          </a:solidFill>
        </p:spPr>
        <p:style>
          <a:lnRef idx="0">
            <a:schemeClr val="accent5"/>
          </a:lnRef>
          <a:fillRef idx="3">
            <a:schemeClr val="accent5"/>
          </a:fillRef>
          <a:effectRef idx="3">
            <a:schemeClr val="accent5"/>
          </a:effectRef>
          <a:fontRef idx="minor">
            <a:schemeClr val="lt1"/>
          </a:fontRef>
        </p:style>
        <p:txBody>
          <a:bodyPr>
            <a:normAutofit/>
          </a:bodyPr>
          <a:lstStyle/>
          <a:p>
            <a:pPr algn="l"/>
            <a:r>
              <a:rPr lang="en-US" dirty="0" smtClean="0">
                <a:solidFill>
                  <a:schemeClr val="bg1"/>
                </a:solidFill>
              </a:rPr>
              <a:t>       Big Data               </a:t>
            </a:r>
            <a:r>
              <a:rPr lang="en-US" dirty="0">
                <a:solidFill>
                  <a:schemeClr val="bg1"/>
                </a:solidFill>
              </a:rPr>
              <a:t> </a:t>
            </a:r>
            <a:r>
              <a:rPr lang="en-US" dirty="0" smtClean="0">
                <a:solidFill>
                  <a:schemeClr val="bg1"/>
                </a:solidFill>
              </a:rPr>
              <a:t>                 </a:t>
            </a:r>
            <a:r>
              <a:rPr lang="en-US" dirty="0" err="1" smtClean="0">
                <a:solidFill>
                  <a:schemeClr val="bg1"/>
                </a:solidFill>
              </a:rPr>
              <a:t>IoS</a:t>
            </a:r>
            <a:endParaRPr lang="en-US" dirty="0">
              <a:solidFill>
                <a:schemeClr val="bg1"/>
              </a:solidFill>
            </a:endParaRPr>
          </a:p>
        </p:txBody>
      </p:sp>
      <p:sp>
        <p:nvSpPr>
          <p:cNvPr id="3" name="Content Placeholder 2"/>
          <p:cNvSpPr>
            <a:spLocks noGrp="1"/>
          </p:cNvSpPr>
          <p:nvPr>
            <p:ph sz="half" idx="1"/>
          </p:nvPr>
        </p:nvSpPr>
        <p:spPr>
          <a:xfrm>
            <a:off x="990600" y="1600200"/>
            <a:ext cx="4038600" cy="4525963"/>
          </a:xfrm>
        </p:spPr>
        <p:txBody>
          <a:bodyPr/>
          <a:lstStyle/>
          <a:p>
            <a:r>
              <a:rPr lang="en-US" dirty="0" smtClean="0"/>
              <a:t>Volume</a:t>
            </a:r>
          </a:p>
          <a:p>
            <a:r>
              <a:rPr lang="en-US" dirty="0" smtClean="0"/>
              <a:t>Variety</a:t>
            </a:r>
          </a:p>
          <a:p>
            <a:r>
              <a:rPr lang="en-US" dirty="0" smtClean="0"/>
              <a:t>Velocity</a:t>
            </a:r>
          </a:p>
          <a:p>
            <a:r>
              <a:rPr lang="en-US" dirty="0" smtClean="0"/>
              <a:t>Volatility</a:t>
            </a:r>
          </a:p>
          <a:p>
            <a:r>
              <a:rPr lang="en-US" dirty="0" smtClean="0"/>
              <a:t>Veracity</a:t>
            </a:r>
            <a:endParaRPr lang="en-US" dirty="0"/>
          </a:p>
        </p:txBody>
      </p:sp>
      <p:sp>
        <p:nvSpPr>
          <p:cNvPr id="4" name="Content Placeholder 3"/>
          <p:cNvSpPr>
            <a:spLocks noGrp="1"/>
          </p:cNvSpPr>
          <p:nvPr>
            <p:ph sz="half" idx="2"/>
          </p:nvPr>
        </p:nvSpPr>
        <p:spPr>
          <a:xfrm>
            <a:off x="6096000" y="1600200"/>
            <a:ext cx="4038600" cy="4525963"/>
          </a:xfrm>
        </p:spPr>
        <p:txBody>
          <a:bodyPr/>
          <a:lstStyle/>
          <a:p>
            <a:r>
              <a:rPr lang="en-US" dirty="0" smtClean="0">
                <a:solidFill>
                  <a:srgbClr val="0070C0"/>
                </a:solidFill>
              </a:rPr>
              <a:t>Components</a:t>
            </a:r>
          </a:p>
          <a:p>
            <a:r>
              <a:rPr lang="en-US" dirty="0" smtClean="0">
                <a:solidFill>
                  <a:srgbClr val="0070C0"/>
                </a:solidFill>
              </a:rPr>
              <a:t>Connectivity</a:t>
            </a:r>
          </a:p>
          <a:p>
            <a:r>
              <a:rPr lang="en-US" dirty="0" smtClean="0">
                <a:solidFill>
                  <a:srgbClr val="0070C0"/>
                </a:solidFill>
              </a:rPr>
              <a:t>Convergence</a:t>
            </a:r>
          </a:p>
          <a:p>
            <a:r>
              <a:rPr lang="en-US" dirty="0" smtClean="0">
                <a:solidFill>
                  <a:srgbClr val="0070C0"/>
                </a:solidFill>
              </a:rPr>
              <a:t>Collaboration</a:t>
            </a:r>
          </a:p>
          <a:p>
            <a:r>
              <a:rPr lang="en-US" dirty="0" smtClean="0">
                <a:solidFill>
                  <a:srgbClr val="0070C0"/>
                </a:solidFill>
              </a:rPr>
              <a:t>Community</a:t>
            </a:r>
            <a:endParaRPr lang="en-US" dirty="0">
              <a:solidFill>
                <a:srgbClr val="0070C0"/>
              </a:solidFill>
            </a:endParaRPr>
          </a:p>
        </p:txBody>
      </p:sp>
      <p:sp>
        <p:nvSpPr>
          <p:cNvPr id="5" name="TextBox 4"/>
          <p:cNvSpPr txBox="1"/>
          <p:nvPr/>
        </p:nvSpPr>
        <p:spPr>
          <a:xfrm>
            <a:off x="228600" y="5521404"/>
            <a:ext cx="1305165" cy="1107996"/>
          </a:xfrm>
          <a:prstGeom prst="rect">
            <a:avLst/>
          </a:prstGeom>
          <a:noFill/>
          <a:ln>
            <a:solidFill>
              <a:schemeClr val="bg1">
                <a:lumMod val="50000"/>
              </a:schemeClr>
            </a:solidFill>
          </a:ln>
        </p:spPr>
        <p:txBody>
          <a:bodyPr wrap="none" rtlCol="0">
            <a:spAutoFit/>
          </a:bodyPr>
          <a:lstStyle/>
          <a:p>
            <a:r>
              <a:rPr lang="en-US" sz="6600" b="1" dirty="0"/>
              <a:t>5</a:t>
            </a:r>
            <a:r>
              <a:rPr lang="en-US" sz="6600" b="1" dirty="0" smtClean="0"/>
              <a:t> V</a:t>
            </a:r>
            <a:endParaRPr lang="en-US" sz="6600" b="1" dirty="0"/>
          </a:p>
        </p:txBody>
      </p:sp>
      <p:sp>
        <p:nvSpPr>
          <p:cNvPr id="9" name="Regular Pentagon 8"/>
          <p:cNvSpPr/>
          <p:nvPr/>
        </p:nvSpPr>
        <p:spPr>
          <a:xfrm>
            <a:off x="6858000" y="4800600"/>
            <a:ext cx="2057400" cy="1828800"/>
          </a:xfrm>
          <a:prstGeom prst="pentagon">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6600" b="1" dirty="0"/>
              <a:t>5</a:t>
            </a:r>
            <a:r>
              <a:rPr lang="en-US" sz="6600" b="1" dirty="0" smtClean="0"/>
              <a:t> C</a:t>
            </a:r>
            <a:endParaRPr lang="en-US" sz="6600" b="1" dirty="0"/>
          </a:p>
        </p:txBody>
      </p:sp>
      <p:pic>
        <p:nvPicPr>
          <p:cNvPr id="23554" name="Picture 2" descr="http://lawyernomics.avvo.com/files/2012/09/five_fing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0"/>
            <a:ext cx="1724025" cy="1576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5446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Shoumen\Desktop\Automatic-03 diagnostic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97220"/>
            <a:ext cx="9144000" cy="4536980"/>
          </a:xfrm>
          <a:prstGeom prst="rect">
            <a:avLst/>
          </a:prstGeom>
          <a:noFill/>
          <a:extLst>
            <a:ext uri="{909E8E84-426E-40DD-AFC4-6F175D3DCCD1}">
              <a14:hiddenFill xmlns:a14="http://schemas.microsoft.com/office/drawing/2010/main">
                <a:solidFill>
                  <a:srgbClr val="FFFFFF"/>
                </a:solidFill>
              </a14:hiddenFill>
            </a:ext>
          </a:extLst>
        </p:spPr>
      </p:pic>
      <p:pic>
        <p:nvPicPr>
          <p:cNvPr id="30723" name="Picture 3" descr="C:\Users\Shoumen\Desktop\volvo-icy-road-safety.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505200" y="1143000"/>
            <a:ext cx="3581400" cy="2625820"/>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5390"/>
            <a:ext cx="9144000" cy="461665"/>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en-US" sz="2400" dirty="0" err="1" smtClean="0">
                <a:latin typeface="Calibri Light" panose="020F0302020204030204" pitchFamily="34" charset="0"/>
              </a:rPr>
              <a:t>IoS</a:t>
            </a:r>
            <a:r>
              <a:rPr lang="en-US" sz="2400" dirty="0" smtClean="0">
                <a:latin typeface="Calibri Light" panose="020F0302020204030204" pitchFamily="34" charset="0"/>
              </a:rPr>
              <a:t>, </a:t>
            </a:r>
            <a:r>
              <a:rPr lang="en-US" sz="2400" dirty="0" err="1" smtClean="0">
                <a:latin typeface="Calibri Light" panose="020F0302020204030204" pitchFamily="34" charset="0"/>
              </a:rPr>
              <a:t>DaaS</a:t>
            </a:r>
            <a:r>
              <a:rPr lang="en-US" sz="2400" dirty="0" smtClean="0">
                <a:latin typeface="Calibri Light" panose="020F0302020204030204" pitchFamily="34" charset="0"/>
              </a:rPr>
              <a:t>, </a:t>
            </a:r>
            <a:r>
              <a:rPr lang="en-US" sz="2400" dirty="0" err="1" smtClean="0">
                <a:latin typeface="Calibri Light" panose="020F0302020204030204" pitchFamily="34" charset="0"/>
              </a:rPr>
              <a:t>IaaS</a:t>
            </a:r>
            <a:r>
              <a:rPr lang="en-US" sz="2400" dirty="0" smtClean="0">
                <a:latin typeface="Calibri Light" panose="020F0302020204030204" pitchFamily="34" charset="0"/>
              </a:rPr>
              <a:t>, </a:t>
            </a:r>
            <a:r>
              <a:rPr lang="en-US" sz="2400" dirty="0" err="1" smtClean="0">
                <a:latin typeface="Calibri Light" panose="020F0302020204030204" pitchFamily="34" charset="0"/>
              </a:rPr>
              <a:t>PaaS</a:t>
            </a:r>
            <a:r>
              <a:rPr lang="en-US" sz="2400" dirty="0" smtClean="0">
                <a:latin typeface="Calibri Light" panose="020F0302020204030204" pitchFamily="34" charset="0"/>
              </a:rPr>
              <a:t>, SaaS, </a:t>
            </a:r>
            <a:r>
              <a:rPr lang="en-US" sz="2400" dirty="0" err="1" smtClean="0">
                <a:latin typeface="Calibri Light" panose="020F0302020204030204" pitchFamily="34" charset="0"/>
              </a:rPr>
              <a:t>KaaS</a:t>
            </a:r>
            <a:r>
              <a:rPr lang="en-US" sz="2400" dirty="0">
                <a:latin typeface="Calibri Light" panose="020F0302020204030204" pitchFamily="34" charset="0"/>
              </a:rPr>
              <a:t> </a:t>
            </a:r>
            <a:r>
              <a:rPr lang="en-US" sz="2400" dirty="0" smtClean="0">
                <a:latin typeface="Calibri Light" panose="020F0302020204030204" pitchFamily="34" charset="0"/>
              </a:rPr>
              <a:t>- Connected Car </a:t>
            </a:r>
            <a:r>
              <a:rPr lang="en-US" sz="2400" dirty="0" err="1" smtClean="0">
                <a:latin typeface="Calibri Light" panose="020F0302020204030204" pitchFamily="34" charset="0"/>
              </a:rPr>
              <a:t>Composable</a:t>
            </a:r>
            <a:r>
              <a:rPr lang="en-US" sz="2400" dirty="0" smtClean="0">
                <a:latin typeface="Calibri Light" panose="020F0302020204030204" pitchFamily="34" charset="0"/>
              </a:rPr>
              <a:t> Computing</a:t>
            </a:r>
          </a:p>
        </p:txBody>
      </p:sp>
      <p:cxnSp>
        <p:nvCxnSpPr>
          <p:cNvPr id="3" name="Straight Arrow Connector 2"/>
          <p:cNvCxnSpPr/>
          <p:nvPr/>
        </p:nvCxnSpPr>
        <p:spPr>
          <a:xfrm>
            <a:off x="5410200" y="3845020"/>
            <a:ext cx="0" cy="19358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5562600" y="3845020"/>
            <a:ext cx="0" cy="193580"/>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pic>
        <p:nvPicPr>
          <p:cNvPr id="8" name="Picture 8" descr="http://69.89.31.176/~gotechn2/gotechnos/wp-content/uploads/2013/02/cloud-computing-icon21.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91000" y="457200"/>
            <a:ext cx="15240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29000" y="3533001"/>
            <a:ext cx="623440" cy="276999"/>
          </a:xfrm>
          <a:prstGeom prst="rect">
            <a:avLst/>
          </a:prstGeom>
          <a:noFill/>
        </p:spPr>
        <p:txBody>
          <a:bodyPr wrap="none" rtlCol="0">
            <a:spAutoFit/>
          </a:bodyPr>
          <a:lstStyle/>
          <a:p>
            <a:r>
              <a:rPr lang="en-US" sz="1200" b="1" dirty="0" smtClean="0">
                <a:solidFill>
                  <a:schemeClr val="bg1"/>
                </a:solidFill>
              </a:rPr>
              <a:t>VOLVO</a:t>
            </a:r>
            <a:endParaRPr lang="en-US" sz="1200" b="1" dirty="0">
              <a:solidFill>
                <a:schemeClr val="bg1"/>
              </a:solidFill>
            </a:endParaRPr>
          </a:p>
        </p:txBody>
      </p:sp>
      <p:pic>
        <p:nvPicPr>
          <p:cNvPr id="17410" name="Picture 2" descr="http://sostg.com.au/wp-content/uploads/2013/03/iStock_000020762402Medium.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33400"/>
            <a:ext cx="3429000" cy="1981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52600" y="773668"/>
            <a:ext cx="750526" cy="369332"/>
          </a:xfrm>
          <a:prstGeom prst="rect">
            <a:avLst/>
          </a:prstGeom>
          <a:noFill/>
          <a:ln>
            <a:solidFill>
              <a:schemeClr val="bg1">
                <a:lumMod val="50000"/>
              </a:schemeClr>
            </a:solidFill>
          </a:ln>
        </p:spPr>
        <p:txBody>
          <a:bodyPr wrap="none" rtlCol="0">
            <a:spAutoFit/>
          </a:bodyPr>
          <a:lstStyle/>
          <a:p>
            <a:r>
              <a:rPr lang="en-US" dirty="0" smtClean="0"/>
              <a:t>Public</a:t>
            </a:r>
            <a:endParaRPr lang="en-US" dirty="0"/>
          </a:p>
        </p:txBody>
      </p:sp>
      <p:sp>
        <p:nvSpPr>
          <p:cNvPr id="13" name="TextBox 12"/>
          <p:cNvSpPr txBox="1"/>
          <p:nvPr/>
        </p:nvSpPr>
        <p:spPr>
          <a:xfrm>
            <a:off x="1981200" y="1752600"/>
            <a:ext cx="835485" cy="369332"/>
          </a:xfrm>
          <a:prstGeom prst="rect">
            <a:avLst/>
          </a:prstGeom>
          <a:noFill/>
          <a:ln>
            <a:solidFill>
              <a:schemeClr val="bg1">
                <a:lumMod val="50000"/>
              </a:schemeClr>
            </a:solidFill>
          </a:ln>
        </p:spPr>
        <p:txBody>
          <a:bodyPr wrap="none" rtlCol="0">
            <a:spAutoFit/>
          </a:bodyPr>
          <a:lstStyle/>
          <a:p>
            <a:r>
              <a:rPr lang="en-US" dirty="0" smtClean="0"/>
              <a:t>Private</a:t>
            </a:r>
            <a:endParaRPr lang="en-US" dirty="0"/>
          </a:p>
        </p:txBody>
      </p:sp>
      <p:sp>
        <p:nvSpPr>
          <p:cNvPr id="14" name="TextBox 13"/>
          <p:cNvSpPr txBox="1"/>
          <p:nvPr/>
        </p:nvSpPr>
        <p:spPr>
          <a:xfrm>
            <a:off x="762000" y="1307068"/>
            <a:ext cx="1367106" cy="369332"/>
          </a:xfrm>
          <a:prstGeom prst="rect">
            <a:avLst/>
          </a:prstGeom>
          <a:noFill/>
          <a:ln>
            <a:noFill/>
          </a:ln>
        </p:spPr>
        <p:txBody>
          <a:bodyPr wrap="none" rtlCol="0">
            <a:spAutoFit/>
          </a:bodyPr>
          <a:lstStyle/>
          <a:p>
            <a:r>
              <a:rPr lang="en-US" dirty="0" smtClean="0"/>
              <a:t>Government</a:t>
            </a:r>
            <a:endParaRPr lang="en-US" dirty="0"/>
          </a:p>
        </p:txBody>
      </p:sp>
      <p:cxnSp>
        <p:nvCxnSpPr>
          <p:cNvPr id="10" name="Straight Arrow Connector 9"/>
          <p:cNvCxnSpPr/>
          <p:nvPr/>
        </p:nvCxnSpPr>
        <p:spPr>
          <a:xfrm>
            <a:off x="3200400" y="1307068"/>
            <a:ext cx="533400" cy="0"/>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52400" y="6477000"/>
            <a:ext cx="9443996" cy="461665"/>
          </a:xfrm>
          <a:prstGeom prst="rect">
            <a:avLst/>
          </a:prstGeom>
          <a:noFill/>
        </p:spPr>
        <p:txBody>
          <a:bodyPr wrap="none" rtlCol="0">
            <a:spAutoFit/>
          </a:bodyPr>
          <a:lstStyle/>
          <a:p>
            <a:pPr algn="ctr"/>
            <a:r>
              <a:rPr lang="en-US" sz="2300" dirty="0" smtClean="0"/>
              <a:t>D = Data ▪ I = Infrastructure </a:t>
            </a:r>
            <a:r>
              <a:rPr lang="en-US" sz="2300" dirty="0"/>
              <a:t>▪ </a:t>
            </a:r>
            <a:r>
              <a:rPr lang="en-US" sz="2300" dirty="0" smtClean="0"/>
              <a:t> P = Platform </a:t>
            </a:r>
            <a:r>
              <a:rPr lang="en-US" sz="2300" dirty="0"/>
              <a:t>▪ </a:t>
            </a:r>
            <a:r>
              <a:rPr lang="en-US" sz="2300" dirty="0" smtClean="0"/>
              <a:t> S = Software </a:t>
            </a:r>
            <a:r>
              <a:rPr lang="en-US" sz="2300" dirty="0"/>
              <a:t>▪ </a:t>
            </a:r>
            <a:r>
              <a:rPr lang="en-US" sz="2300" dirty="0" smtClean="0"/>
              <a:t> K = Knowledge</a:t>
            </a:r>
            <a:endParaRPr lang="en-US" sz="2300" dirty="0"/>
          </a:p>
        </p:txBody>
      </p:sp>
      <p:sp>
        <p:nvSpPr>
          <p:cNvPr id="2" name="TextBox 1"/>
          <p:cNvSpPr txBox="1"/>
          <p:nvPr/>
        </p:nvSpPr>
        <p:spPr>
          <a:xfrm>
            <a:off x="6343810" y="404336"/>
            <a:ext cx="2800190" cy="705258"/>
          </a:xfrm>
          <a:prstGeom prst="rect">
            <a:avLst/>
          </a:prstGeom>
          <a:noFill/>
        </p:spPr>
        <p:txBody>
          <a:bodyPr wrap="square" rtlCol="0">
            <a:spAutoFit/>
          </a:bodyPr>
          <a:lstStyle/>
          <a:p>
            <a:pPr>
              <a:lnSpc>
                <a:spcPct val="150000"/>
              </a:lnSpc>
            </a:pPr>
            <a:r>
              <a:rPr lang="en-US" sz="1400" dirty="0">
                <a:hlinkClick r:id="rId9"/>
              </a:rPr>
              <a:t>http://</a:t>
            </a:r>
            <a:r>
              <a:rPr lang="en-US" sz="1400" dirty="0" smtClean="0">
                <a:hlinkClick r:id="rId9"/>
              </a:rPr>
              <a:t>bit.ly/Connected-Car-AUSTIN</a:t>
            </a:r>
            <a:endParaRPr lang="en-US" sz="1400" dirty="0" smtClean="0"/>
          </a:p>
          <a:p>
            <a:pPr>
              <a:lnSpc>
                <a:spcPct val="150000"/>
              </a:lnSpc>
            </a:pPr>
            <a:r>
              <a:rPr lang="en-US" sz="1400" dirty="0">
                <a:hlinkClick r:id="rId10"/>
              </a:rPr>
              <a:t>http://</a:t>
            </a:r>
            <a:r>
              <a:rPr lang="en-US" sz="1400" dirty="0" smtClean="0">
                <a:hlinkClick r:id="rId10"/>
              </a:rPr>
              <a:t>bit.ly/Connected-Car-Sequel</a:t>
            </a:r>
            <a:r>
              <a:rPr lang="en-US" sz="1400" dirty="0" smtClean="0"/>
              <a:t> </a:t>
            </a:r>
            <a:endParaRPr lang="en-US" sz="1400" dirty="0"/>
          </a:p>
        </p:txBody>
      </p:sp>
    </p:spTree>
    <p:extLst>
      <p:ext uri="{BB962C8B-B14F-4D97-AF65-F5344CB8AC3E}">
        <p14:creationId xmlns:p14="http://schemas.microsoft.com/office/powerpoint/2010/main" val="30338041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Shoumen\Desktop\online traffi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0064"/>
            <a:ext cx="9144000" cy="55859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 y="0"/>
            <a:ext cx="9144000" cy="400110"/>
          </a:xfrm>
          <a:prstGeom prst="rect">
            <a:avLst/>
          </a:prstGeom>
          <a:solidFill>
            <a:srgbClr val="00B0F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2000" dirty="0" smtClean="0">
                <a:latin typeface="Calibri Light" panose="020F0302020204030204" pitchFamily="34" charset="0"/>
              </a:rPr>
              <a:t>Reduce emissions </a:t>
            </a:r>
            <a:r>
              <a:rPr lang="en-US" sz="2000" dirty="0">
                <a:latin typeface="Calibri Light" panose="020F0302020204030204" pitchFamily="34" charset="0"/>
              </a:rPr>
              <a:t>by 15% and save ~</a:t>
            </a:r>
            <a:r>
              <a:rPr lang="en-US" sz="2000" dirty="0" smtClean="0">
                <a:latin typeface="Calibri Light" panose="020F0302020204030204" pitchFamily="34" charset="0"/>
              </a:rPr>
              <a:t>1 billion liters of fuel each year (in Germany alone)</a:t>
            </a:r>
            <a:endParaRPr lang="en-US" sz="2000" dirty="0">
              <a:latin typeface="Calibri Light" panose="020F0302020204030204" pitchFamily="34" charset="0"/>
            </a:endParaRPr>
          </a:p>
        </p:txBody>
      </p:sp>
      <p:sp>
        <p:nvSpPr>
          <p:cNvPr id="4" name="Rectangle 3"/>
          <p:cNvSpPr/>
          <p:nvPr/>
        </p:nvSpPr>
        <p:spPr>
          <a:xfrm>
            <a:off x="0" y="6119336"/>
            <a:ext cx="9141990" cy="738664"/>
          </a:xfrm>
          <a:prstGeom prst="rect">
            <a:avLst/>
          </a:prstGeom>
          <a:solidFill>
            <a:schemeClr val="bg1"/>
          </a:solidFill>
        </p:spPr>
        <p:style>
          <a:lnRef idx="0">
            <a:schemeClr val="accent1"/>
          </a:lnRef>
          <a:fillRef idx="3">
            <a:schemeClr val="accent1"/>
          </a:fillRef>
          <a:effectRef idx="3">
            <a:schemeClr val="accent1"/>
          </a:effectRef>
          <a:fontRef idx="minor">
            <a:schemeClr val="lt1"/>
          </a:fontRef>
        </p:style>
        <p:txBody>
          <a:bodyPr wrap="square">
            <a:spAutoFit/>
          </a:bodyPr>
          <a:lstStyle/>
          <a:p>
            <a:r>
              <a:rPr lang="en-US" sz="1400" dirty="0" smtClean="0">
                <a:solidFill>
                  <a:schemeClr val="tx1"/>
                </a:solidFill>
              </a:rPr>
              <a:t>How? By synchronizing vehicle speed with traffic lights online to eliminate stop and start at red lights. </a:t>
            </a:r>
            <a:r>
              <a:rPr lang="en-US" sz="1400" dirty="0">
                <a:solidFill>
                  <a:schemeClr val="tx1"/>
                </a:solidFill>
              </a:rPr>
              <a:t>D</a:t>
            </a:r>
            <a:r>
              <a:rPr lang="en-US" sz="1400" dirty="0" smtClean="0">
                <a:solidFill>
                  <a:schemeClr val="tx1"/>
                </a:solidFill>
              </a:rPr>
              <a:t>emonstrated in Las </a:t>
            </a:r>
            <a:r>
              <a:rPr lang="en-US" sz="1400" dirty="0">
                <a:solidFill>
                  <a:schemeClr val="tx1"/>
                </a:solidFill>
              </a:rPr>
              <a:t>Vegas </a:t>
            </a:r>
            <a:r>
              <a:rPr lang="en-US" sz="1400" dirty="0" smtClean="0">
                <a:solidFill>
                  <a:schemeClr val="tx1"/>
                </a:solidFill>
              </a:rPr>
              <a:t>using Audi </a:t>
            </a:r>
            <a:r>
              <a:rPr lang="en-US" sz="1400" dirty="0">
                <a:solidFill>
                  <a:schemeClr val="tx1"/>
                </a:solidFill>
              </a:rPr>
              <a:t>A6 </a:t>
            </a:r>
            <a:r>
              <a:rPr lang="en-US" sz="1400" dirty="0" smtClean="0">
                <a:solidFill>
                  <a:schemeClr val="tx1"/>
                </a:solidFill>
              </a:rPr>
              <a:t>navigating 50 sets </a:t>
            </a:r>
            <a:r>
              <a:rPr lang="en-US" sz="1400" dirty="0">
                <a:solidFill>
                  <a:schemeClr val="tx1"/>
                </a:solidFill>
              </a:rPr>
              <a:t>of traffic lights. Testing </a:t>
            </a:r>
            <a:r>
              <a:rPr lang="en-US" sz="1400" dirty="0" smtClean="0">
                <a:solidFill>
                  <a:schemeClr val="tx1"/>
                </a:solidFill>
              </a:rPr>
              <a:t>is underway </a:t>
            </a:r>
            <a:r>
              <a:rPr lang="en-US" sz="1400" dirty="0">
                <a:solidFill>
                  <a:schemeClr val="tx1"/>
                </a:solidFill>
              </a:rPr>
              <a:t>in </a:t>
            </a:r>
            <a:r>
              <a:rPr lang="en-US" sz="1400" dirty="0" smtClean="0">
                <a:solidFill>
                  <a:schemeClr val="tx1"/>
                </a:solidFill>
              </a:rPr>
              <a:t>Verona with 60 </a:t>
            </a:r>
            <a:r>
              <a:rPr lang="en-US" sz="1400" dirty="0">
                <a:solidFill>
                  <a:schemeClr val="tx1"/>
                </a:solidFill>
              </a:rPr>
              <a:t>traffic </a:t>
            </a:r>
            <a:r>
              <a:rPr lang="en-US" sz="1400" dirty="0" smtClean="0">
                <a:solidFill>
                  <a:schemeClr val="tx1"/>
                </a:solidFill>
              </a:rPr>
              <a:t>lights. In Berlin, select Audi </a:t>
            </a:r>
            <a:r>
              <a:rPr lang="en-US" sz="1400" dirty="0">
                <a:solidFill>
                  <a:schemeClr val="tx1"/>
                </a:solidFill>
              </a:rPr>
              <a:t>customers are driving cars fitted with </a:t>
            </a:r>
            <a:r>
              <a:rPr lang="en-US" sz="1400" dirty="0" smtClean="0">
                <a:solidFill>
                  <a:schemeClr val="tx1"/>
                </a:solidFill>
              </a:rPr>
              <a:t>online </a:t>
            </a:r>
            <a:r>
              <a:rPr lang="en-US" sz="1400" dirty="0">
                <a:solidFill>
                  <a:schemeClr val="tx1"/>
                </a:solidFill>
              </a:rPr>
              <a:t>traffic information that can link up to a total of </a:t>
            </a:r>
            <a:r>
              <a:rPr lang="en-US" sz="1400" dirty="0" smtClean="0">
                <a:solidFill>
                  <a:schemeClr val="tx1"/>
                </a:solidFill>
              </a:rPr>
              <a:t>1000 </a:t>
            </a:r>
            <a:r>
              <a:rPr lang="en-US" sz="1400" dirty="0">
                <a:solidFill>
                  <a:schemeClr val="tx1"/>
                </a:solidFill>
              </a:rPr>
              <a:t>traffic </a:t>
            </a:r>
            <a:r>
              <a:rPr lang="en-US" sz="1400" dirty="0" smtClean="0">
                <a:solidFill>
                  <a:schemeClr val="tx1"/>
                </a:solidFill>
              </a:rPr>
              <a:t>lights.</a:t>
            </a:r>
            <a:endParaRPr lang="en-US" sz="1400" dirty="0">
              <a:solidFill>
                <a:schemeClr val="tx1"/>
              </a:solidFill>
            </a:endParaRPr>
          </a:p>
        </p:txBody>
      </p:sp>
    </p:spTree>
    <p:extLst>
      <p:ext uri="{BB962C8B-B14F-4D97-AF65-F5344CB8AC3E}">
        <p14:creationId xmlns:p14="http://schemas.microsoft.com/office/powerpoint/2010/main" val="34710814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3" descr="C:\Users\Shoumen\Desktop\Automatic-02 DONGLE for IFTT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1587"/>
            <a:ext cx="9144000" cy="5586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4754956" cy="707886"/>
          </a:xfrm>
          <a:prstGeom prst="rect">
            <a:avLst/>
          </a:prstGeom>
          <a:solidFill>
            <a:srgbClr val="00B0F0"/>
          </a:solidFill>
        </p:spPr>
        <p:style>
          <a:lnRef idx="0">
            <a:schemeClr val="accent2"/>
          </a:lnRef>
          <a:fillRef idx="3">
            <a:schemeClr val="accent2"/>
          </a:fillRef>
          <a:effectRef idx="3">
            <a:schemeClr val="accent2"/>
          </a:effectRef>
          <a:fontRef idx="minor">
            <a:schemeClr val="lt1"/>
          </a:fontRef>
        </p:style>
        <p:txBody>
          <a:bodyPr wrap="none" rtlCol="0">
            <a:spAutoFit/>
          </a:bodyPr>
          <a:lstStyle/>
          <a:p>
            <a:r>
              <a:rPr lang="en-US" sz="4000" dirty="0" smtClean="0"/>
              <a:t>CAR TALKS TO CLOUD </a:t>
            </a:r>
            <a:endParaRPr lang="en-US" sz="4000" dirty="0"/>
          </a:p>
        </p:txBody>
      </p:sp>
      <p:pic>
        <p:nvPicPr>
          <p:cNvPr id="6" name="Picture 2" descr="C:\Users\Shoumen\Desktop\Delphi-Vehicle-Diagnostics-626x3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1999" cy="4351283"/>
          </a:xfrm>
          <a:prstGeom prst="rect">
            <a:avLst/>
          </a:prstGeom>
          <a:solidFill>
            <a:srgbClr val="00B0F0"/>
          </a:solidFill>
          <a:extLst/>
        </p:spPr>
      </p:pic>
      <p:sp>
        <p:nvSpPr>
          <p:cNvPr id="3" name="TextBox 2"/>
          <p:cNvSpPr txBox="1"/>
          <p:nvPr/>
        </p:nvSpPr>
        <p:spPr>
          <a:xfrm>
            <a:off x="2362200" y="2667000"/>
            <a:ext cx="808235" cy="646331"/>
          </a:xfrm>
          <a:prstGeom prst="rect">
            <a:avLst/>
          </a:prstGeom>
          <a:noFill/>
        </p:spPr>
        <p:txBody>
          <a:bodyPr wrap="none" rtlCol="0">
            <a:spAutoFit/>
          </a:bodyPr>
          <a:lstStyle/>
          <a:p>
            <a:pPr algn="ctr"/>
            <a:r>
              <a:rPr lang="en-US" b="1" dirty="0" smtClean="0">
                <a:solidFill>
                  <a:schemeClr val="bg1"/>
                </a:solidFill>
              </a:rPr>
              <a:t>OBD-II</a:t>
            </a:r>
          </a:p>
          <a:p>
            <a:pPr algn="ctr"/>
            <a:r>
              <a:rPr lang="en-US" b="1" dirty="0" smtClean="0">
                <a:solidFill>
                  <a:schemeClr val="bg1"/>
                </a:solidFill>
              </a:rPr>
              <a:t>PORT</a:t>
            </a:r>
            <a:endParaRPr lang="en-US" b="1" dirty="0">
              <a:solidFill>
                <a:schemeClr val="bg1"/>
              </a:solidFill>
            </a:endParaRPr>
          </a:p>
        </p:txBody>
      </p:sp>
      <p:sp>
        <p:nvSpPr>
          <p:cNvPr id="5" name="TextBox 4"/>
          <p:cNvSpPr txBox="1"/>
          <p:nvPr/>
        </p:nvSpPr>
        <p:spPr>
          <a:xfrm>
            <a:off x="76200" y="772180"/>
            <a:ext cx="4513351" cy="523220"/>
          </a:xfrm>
          <a:prstGeom prst="rect">
            <a:avLst/>
          </a:prstGeom>
          <a:noFill/>
        </p:spPr>
        <p:txBody>
          <a:bodyPr wrap="none" rtlCol="0">
            <a:spAutoFit/>
          </a:bodyPr>
          <a:lstStyle/>
          <a:p>
            <a:r>
              <a:rPr lang="en-US" sz="1400" i="1" dirty="0" smtClean="0"/>
              <a:t>For auto diagnostics, jealous spouses, concerned parents,</a:t>
            </a:r>
          </a:p>
          <a:p>
            <a:r>
              <a:rPr lang="en-US" sz="1400" i="1" dirty="0"/>
              <a:t>g</a:t>
            </a:r>
            <a:r>
              <a:rPr lang="en-US" sz="1400" i="1" dirty="0" smtClean="0"/>
              <a:t>eo-fence fanatics  and auto shut-off for theft prevention </a:t>
            </a:r>
            <a:endParaRPr lang="en-US" sz="1400" i="1" dirty="0"/>
          </a:p>
        </p:txBody>
      </p:sp>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00638"/>
            <a:ext cx="3052762" cy="1757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rot="20157681">
            <a:off x="6851635" y="2702441"/>
            <a:ext cx="2164888" cy="338554"/>
          </a:xfrm>
          <a:prstGeom prst="rect">
            <a:avLst/>
          </a:prstGeom>
          <a:noFill/>
        </p:spPr>
        <p:txBody>
          <a:bodyPr wrap="none" rtlCol="0">
            <a:spAutoFit/>
          </a:bodyPr>
          <a:lstStyle/>
          <a:p>
            <a:r>
              <a:rPr lang="en-US" sz="1600" dirty="0" smtClean="0">
                <a:solidFill>
                  <a:schemeClr val="bg1"/>
                </a:solidFill>
              </a:rPr>
              <a:t>If This Then That - IFTTT</a:t>
            </a:r>
            <a:endParaRPr lang="en-US" sz="1600" dirty="0">
              <a:solidFill>
                <a:schemeClr val="bg1"/>
              </a:solidFill>
            </a:endParaRPr>
          </a:p>
        </p:txBody>
      </p:sp>
    </p:spTree>
    <p:extLst>
      <p:ext uri="{BB962C8B-B14F-4D97-AF65-F5344CB8AC3E}">
        <p14:creationId xmlns:p14="http://schemas.microsoft.com/office/powerpoint/2010/main" val="17371447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7381" y="533400"/>
            <a:ext cx="10352381" cy="5685714"/>
          </a:xfrm>
          <a:prstGeom prst="rect">
            <a:avLst/>
          </a:prstGeom>
        </p:spPr>
      </p:pic>
      <p:sp>
        <p:nvSpPr>
          <p:cNvPr id="3" name="TextBox 2"/>
          <p:cNvSpPr txBox="1"/>
          <p:nvPr/>
        </p:nvSpPr>
        <p:spPr>
          <a:xfrm>
            <a:off x="0" y="0"/>
            <a:ext cx="9144000" cy="492443"/>
          </a:xfrm>
          <a:prstGeom prst="rect">
            <a:avLst/>
          </a:prstGeom>
          <a:solidFill>
            <a:srgbClr val="00B0F0"/>
          </a:solidFill>
          <a:ln/>
        </p:spPr>
        <p:style>
          <a:lnRef idx="0">
            <a:schemeClr val="accent2"/>
          </a:lnRef>
          <a:fillRef idx="3">
            <a:schemeClr val="accent2"/>
          </a:fillRef>
          <a:effectRef idx="3">
            <a:schemeClr val="accent2"/>
          </a:effectRef>
          <a:fontRef idx="minor">
            <a:schemeClr val="lt1"/>
          </a:fontRef>
        </p:style>
        <p:txBody>
          <a:bodyPr wrap="square" rtlCol="0" anchor="b">
            <a:spAutoFit/>
          </a:bodyPr>
          <a:lstStyle/>
          <a:p>
            <a:pPr algn="ctr"/>
            <a:r>
              <a:rPr lang="en-US" sz="2600" dirty="0" smtClean="0"/>
              <a:t>Industrial Internet ← </a:t>
            </a:r>
            <a:r>
              <a:rPr lang="en-US" sz="2600" dirty="0" err="1" smtClean="0"/>
              <a:t>IoS</a:t>
            </a:r>
            <a:r>
              <a:rPr lang="en-US" sz="2600" dirty="0" smtClean="0"/>
              <a:t> Services </a:t>
            </a:r>
            <a:r>
              <a:rPr lang="en-US" sz="2600" dirty="0" smtClean="0">
                <a:latin typeface="Calibri"/>
              </a:rPr>
              <a:t>→ </a:t>
            </a:r>
            <a:r>
              <a:rPr lang="en-US" sz="2600" dirty="0" smtClean="0"/>
              <a:t>Parking Spaces Talks to Cars</a:t>
            </a:r>
          </a:p>
        </p:txBody>
      </p:sp>
      <p:sp>
        <p:nvSpPr>
          <p:cNvPr id="4" name="TextBox 3"/>
          <p:cNvSpPr txBox="1"/>
          <p:nvPr/>
        </p:nvSpPr>
        <p:spPr>
          <a:xfrm>
            <a:off x="0" y="6273225"/>
            <a:ext cx="9144000" cy="584775"/>
          </a:xfrm>
          <a:prstGeom prst="rect">
            <a:avLst/>
          </a:prstGeom>
          <a:ln/>
        </p:spPr>
        <p:style>
          <a:lnRef idx="0">
            <a:schemeClr val="accent3"/>
          </a:lnRef>
          <a:fillRef idx="3">
            <a:schemeClr val="accent3"/>
          </a:fillRef>
          <a:effectRef idx="3">
            <a:schemeClr val="accent3"/>
          </a:effectRef>
          <a:fontRef idx="minor">
            <a:schemeClr val="lt1"/>
          </a:fontRef>
        </p:style>
        <p:txBody>
          <a:bodyPr wrap="square" rtlCol="0" anchor="b">
            <a:spAutoFit/>
          </a:bodyPr>
          <a:lstStyle/>
          <a:p>
            <a:pPr algn="ctr"/>
            <a:r>
              <a:rPr lang="en-US" sz="1600" dirty="0" smtClean="0"/>
              <a:t>Google Earth photo of a plane flying over downtown San Jose, CA. </a:t>
            </a:r>
            <a:r>
              <a:rPr lang="en-US" sz="1600" dirty="0"/>
              <a:t>P</a:t>
            </a:r>
            <a:r>
              <a:rPr lang="en-US" sz="1600" dirty="0" smtClean="0"/>
              <a:t>arking space sensors showing available car parking spaces using </a:t>
            </a:r>
            <a:r>
              <a:rPr lang="en-US" sz="1600" dirty="0"/>
              <a:t>Parker™ by </a:t>
            </a:r>
            <a:r>
              <a:rPr lang="en-US" sz="1600" dirty="0" err="1" smtClean="0"/>
              <a:t>Streetline</a:t>
            </a:r>
            <a:r>
              <a:rPr lang="en-US" sz="1600" dirty="0" smtClean="0"/>
              <a:t> (Photo courtesy of Zia Yusuf, President &amp; CEO, </a:t>
            </a:r>
            <a:r>
              <a:rPr lang="en-US" sz="1600" dirty="0" err="1" smtClean="0"/>
              <a:t>Streetline</a:t>
            </a:r>
            <a:r>
              <a:rPr lang="en-US" sz="1600" dirty="0" smtClean="0"/>
              <a:t> </a:t>
            </a:r>
            <a:r>
              <a:rPr lang="en-US" sz="1600" dirty="0" err="1" smtClean="0"/>
              <a:t>Inc</a:t>
            </a:r>
            <a:r>
              <a:rPr lang="en-US" sz="1600" dirty="0" smtClean="0"/>
              <a:t>)</a:t>
            </a:r>
            <a:endParaRPr lang="en-US" sz="1600" dirty="0"/>
          </a:p>
        </p:txBody>
      </p:sp>
    </p:spTree>
    <p:extLst>
      <p:ext uri="{BB962C8B-B14F-4D97-AF65-F5344CB8AC3E}">
        <p14:creationId xmlns:p14="http://schemas.microsoft.com/office/powerpoint/2010/main" val="37576218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1"/>
            <a:ext cx="9144000" cy="5791200"/>
          </a:xfrm>
          <a:prstGeom prst="rect">
            <a:avLst/>
          </a:prstGeom>
        </p:spPr>
      </p:pic>
      <p:sp>
        <p:nvSpPr>
          <p:cNvPr id="3" name="Rectangle 2"/>
          <p:cNvSpPr/>
          <p:nvPr/>
        </p:nvSpPr>
        <p:spPr>
          <a:xfrm>
            <a:off x="0" y="0"/>
            <a:ext cx="9144000" cy="914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latin typeface="Calibri Light" panose="020F0302020204030204" pitchFamily="34" charset="0"/>
              </a:rPr>
              <a:t>Monitor and Predict Physiological Status of Humans in Vehicles</a:t>
            </a:r>
          </a:p>
          <a:p>
            <a:pPr algn="ctr"/>
            <a:r>
              <a:rPr lang="en-US" sz="2800" dirty="0" smtClean="0">
                <a:latin typeface="Calibri Light" panose="020F0302020204030204" pitchFamily="34" charset="0"/>
              </a:rPr>
              <a:t>Transport Connects to Healthcare through Smart City Platform</a:t>
            </a:r>
            <a:endParaRPr lang="en-US" sz="2800" dirty="0">
              <a:latin typeface="Calibri Light" panose="020F0302020204030204" pitchFamily="34" charset="0"/>
            </a:endParaRPr>
          </a:p>
        </p:txBody>
      </p:sp>
    </p:spTree>
    <p:extLst>
      <p:ext uri="{BB962C8B-B14F-4D97-AF65-F5344CB8AC3E}">
        <p14:creationId xmlns:p14="http://schemas.microsoft.com/office/powerpoint/2010/main" val="23444229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3276601" y="990599"/>
            <a:ext cx="2914649" cy="4705529"/>
          </a:xfrm>
          <a:prstGeom prst="rect">
            <a:avLst/>
          </a:prstGeom>
          <a:solidFill>
            <a:srgbClr val="FFFFFF"/>
          </a:solidFill>
          <a:ln w="25400" cap="flat" cmpd="sng" algn="ctr">
            <a:solidFill>
              <a:schemeClr val="bg1">
                <a:lumMod val="95000"/>
              </a:schemeClr>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pPr marL="457200" marR="0" indent="0" algn="l" defTabSz="457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Calibri" charset="0"/>
              <a:sym typeface="Calibri" charset="0"/>
            </a:endParaRPr>
          </a:p>
        </p:txBody>
      </p:sp>
      <p:sp>
        <p:nvSpPr>
          <p:cNvPr id="7" name="Rectangle 6"/>
          <p:cNvSpPr/>
          <p:nvPr/>
        </p:nvSpPr>
        <p:spPr bwMode="auto">
          <a:xfrm>
            <a:off x="163883" y="990600"/>
            <a:ext cx="2914649" cy="4705529"/>
          </a:xfrm>
          <a:prstGeom prst="rect">
            <a:avLst/>
          </a:prstGeom>
          <a:solidFill>
            <a:srgbClr val="FFFFFF"/>
          </a:solidFill>
          <a:ln w="3175" cap="flat" cmpd="sng" algn="ctr">
            <a:solidFill>
              <a:schemeClr val="bg1">
                <a:lumMod val="95000"/>
              </a:schemeClr>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pPr marL="457200" marR="0" indent="0" algn="l" defTabSz="457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Calibri" charset="0"/>
              <a:sym typeface="Calibri" charset="0"/>
            </a:endParaRPr>
          </a:p>
        </p:txBody>
      </p:sp>
      <p:sp>
        <p:nvSpPr>
          <p:cNvPr id="8" name="TextBox 7"/>
          <p:cNvSpPr txBox="1"/>
          <p:nvPr/>
        </p:nvSpPr>
        <p:spPr>
          <a:xfrm>
            <a:off x="163882" y="990600"/>
            <a:ext cx="2914649"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smtClean="0"/>
              <a:t>Situational Awareness</a:t>
            </a:r>
            <a:endParaRPr lang="en-US" dirty="0"/>
          </a:p>
        </p:txBody>
      </p:sp>
      <p:sp>
        <p:nvSpPr>
          <p:cNvPr id="9" name="Rectangle 8"/>
          <p:cNvSpPr/>
          <p:nvPr/>
        </p:nvSpPr>
        <p:spPr>
          <a:xfrm>
            <a:off x="163883" y="4514671"/>
            <a:ext cx="2914648" cy="1200329"/>
          </a:xfrm>
          <a:prstGeom prst="rect">
            <a:avLst/>
          </a:prstGeom>
        </p:spPr>
        <p:txBody>
          <a:bodyPr wrap="square">
            <a:spAutoFit/>
          </a:bodyPr>
          <a:lstStyle/>
          <a:p>
            <a:endParaRPr lang="en-US" dirty="0"/>
          </a:p>
          <a:p>
            <a:r>
              <a:rPr lang="en-US" dirty="0">
                <a:latin typeface="Calibri" panose="020F0502020204030204" pitchFamily="34" charset="0"/>
              </a:rPr>
              <a:t>● </a:t>
            </a:r>
            <a:r>
              <a:rPr lang="en-US" dirty="0" smtClean="0"/>
              <a:t>Monitor/Track </a:t>
            </a:r>
            <a:endParaRPr lang="en-US" dirty="0"/>
          </a:p>
          <a:p>
            <a:r>
              <a:rPr lang="en-US" dirty="0">
                <a:latin typeface="Calibri" panose="020F0502020204030204" pitchFamily="34" charset="0"/>
              </a:rPr>
              <a:t>● </a:t>
            </a:r>
            <a:r>
              <a:rPr lang="en-US" dirty="0" smtClean="0"/>
              <a:t>Mark </a:t>
            </a:r>
            <a:r>
              <a:rPr lang="en-US" dirty="0"/>
              <a:t>spots on map</a:t>
            </a:r>
          </a:p>
          <a:p>
            <a:r>
              <a:rPr lang="en-US" dirty="0">
                <a:latin typeface="Calibri" panose="020F0502020204030204" pitchFamily="34" charset="0"/>
              </a:rPr>
              <a:t>● </a:t>
            </a:r>
            <a:r>
              <a:rPr lang="en-US" dirty="0" smtClean="0"/>
              <a:t>Share </a:t>
            </a:r>
            <a:r>
              <a:rPr lang="en-US" dirty="0"/>
              <a:t>maps with peers</a:t>
            </a: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0082" y="1447800"/>
            <a:ext cx="2762249" cy="1516529"/>
          </a:xfrm>
          <a:prstGeom prst="rect">
            <a:avLst/>
          </a:prstGeom>
        </p:spPr>
      </p:pic>
      <p:pic>
        <p:nvPicPr>
          <p:cNvPr id="11" name="Picture 10" descr="Screen shot 2012-05-24 at 12.29.34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14699" y="1466292"/>
            <a:ext cx="2838450" cy="1498038"/>
          </a:xfrm>
          <a:prstGeom prst="rect">
            <a:avLst/>
          </a:prstGeom>
        </p:spPr>
      </p:pic>
      <p:sp>
        <p:nvSpPr>
          <p:cNvPr id="13" name="TextBox 12"/>
          <p:cNvSpPr txBox="1"/>
          <p:nvPr/>
        </p:nvSpPr>
        <p:spPr>
          <a:xfrm>
            <a:off x="3276600" y="990599"/>
            <a:ext cx="2914649"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smtClean="0"/>
              <a:t>Tactical Chat</a:t>
            </a:r>
            <a:endParaRPr lang="en-US" dirty="0"/>
          </a:p>
        </p:txBody>
      </p:sp>
      <p:sp>
        <p:nvSpPr>
          <p:cNvPr id="14" name="Rectangle 13"/>
          <p:cNvSpPr/>
          <p:nvPr/>
        </p:nvSpPr>
        <p:spPr>
          <a:xfrm>
            <a:off x="3276601" y="4514671"/>
            <a:ext cx="2914648" cy="1200329"/>
          </a:xfrm>
          <a:prstGeom prst="rect">
            <a:avLst/>
          </a:prstGeom>
        </p:spPr>
        <p:txBody>
          <a:bodyPr wrap="square">
            <a:spAutoFit/>
          </a:bodyPr>
          <a:lstStyle/>
          <a:p>
            <a:endParaRPr lang="en-US" dirty="0"/>
          </a:p>
          <a:p>
            <a:r>
              <a:rPr lang="en-US" dirty="0" smtClean="0">
                <a:latin typeface="Calibri" panose="020F0502020204030204" pitchFamily="34" charset="0"/>
              </a:rPr>
              <a:t>● </a:t>
            </a:r>
            <a:r>
              <a:rPr lang="en-US" dirty="0" smtClean="0"/>
              <a:t>Send </a:t>
            </a:r>
            <a:r>
              <a:rPr lang="en-US" dirty="0"/>
              <a:t>text </a:t>
            </a:r>
            <a:r>
              <a:rPr lang="en-US" dirty="0" smtClean="0"/>
              <a:t>messages </a:t>
            </a:r>
          </a:p>
          <a:p>
            <a:r>
              <a:rPr lang="en-US" dirty="0">
                <a:latin typeface="Calibri" panose="020F0502020204030204" pitchFamily="34" charset="0"/>
              </a:rPr>
              <a:t>● </a:t>
            </a:r>
            <a:r>
              <a:rPr lang="en-US" dirty="0" smtClean="0"/>
              <a:t>Pictures</a:t>
            </a:r>
            <a:r>
              <a:rPr lang="en-US" dirty="0"/>
              <a:t>, </a:t>
            </a:r>
            <a:r>
              <a:rPr lang="en-US" dirty="0" smtClean="0"/>
              <a:t>videos, audio</a:t>
            </a:r>
          </a:p>
          <a:p>
            <a:r>
              <a:rPr lang="en-US" dirty="0">
                <a:latin typeface="Calibri" panose="020F0502020204030204" pitchFamily="34" charset="0"/>
              </a:rPr>
              <a:t>● </a:t>
            </a:r>
            <a:r>
              <a:rPr lang="en-US" dirty="0" smtClean="0"/>
              <a:t>Location tagged</a:t>
            </a:r>
            <a:endParaRPr lang="en-US" dirty="0"/>
          </a:p>
        </p:txBody>
      </p:sp>
      <p:sp>
        <p:nvSpPr>
          <p:cNvPr id="16" name="Rectangle 15"/>
          <p:cNvSpPr/>
          <p:nvPr/>
        </p:nvSpPr>
        <p:spPr bwMode="auto">
          <a:xfrm>
            <a:off x="6381751" y="990600"/>
            <a:ext cx="2609849" cy="4705529"/>
          </a:xfrm>
          <a:prstGeom prst="rect">
            <a:avLst/>
          </a:prstGeom>
          <a:solidFill>
            <a:srgbClr val="FFFFFF"/>
          </a:solidFill>
          <a:ln w="25400" cap="flat" cmpd="sng" algn="ctr">
            <a:solidFill>
              <a:schemeClr val="bg1">
                <a:lumMod val="95000"/>
              </a:schemeClr>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45719" tIns="45719" rIns="45719" bIns="45719" numCol="1" rtlCol="0" anchor="ctr" anchorCtr="0" compatLnSpc="1">
            <a:prstTxWarp prst="textNoShape">
              <a:avLst/>
            </a:prstTxWarp>
          </a:bodyPr>
          <a:lstStyle/>
          <a:p>
            <a:pPr marL="457200" marR="0" indent="0" algn="l" defTabSz="457200" rtl="0" eaLnBrk="1"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Calibri" charset="0"/>
              <a:ea typeface="ＭＳ Ｐゴシック" charset="0"/>
              <a:cs typeface="Calibri" charset="0"/>
              <a:sym typeface="Calibri" charset="0"/>
            </a:endParaRPr>
          </a:p>
        </p:txBody>
      </p:sp>
      <p:sp>
        <p:nvSpPr>
          <p:cNvPr id="18" name="TextBox 17"/>
          <p:cNvSpPr txBox="1"/>
          <p:nvPr/>
        </p:nvSpPr>
        <p:spPr>
          <a:xfrm>
            <a:off x="6381751" y="990600"/>
            <a:ext cx="260985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dirty="0" smtClean="0"/>
              <a:t>Medevac Reports</a:t>
            </a:r>
            <a:endParaRPr lang="en-US" dirty="0"/>
          </a:p>
        </p:txBody>
      </p:sp>
      <p:sp>
        <p:nvSpPr>
          <p:cNvPr id="19" name="Rectangle 18"/>
          <p:cNvSpPr/>
          <p:nvPr/>
        </p:nvSpPr>
        <p:spPr>
          <a:xfrm>
            <a:off x="6381751" y="4514671"/>
            <a:ext cx="2609850" cy="1200329"/>
          </a:xfrm>
          <a:prstGeom prst="rect">
            <a:avLst/>
          </a:prstGeom>
        </p:spPr>
        <p:txBody>
          <a:bodyPr wrap="square">
            <a:spAutoFit/>
          </a:bodyPr>
          <a:lstStyle/>
          <a:p>
            <a:endParaRPr lang="en-US" dirty="0"/>
          </a:p>
          <a:p>
            <a:r>
              <a:rPr lang="en-US" dirty="0">
                <a:latin typeface="Calibri" panose="020F0502020204030204" pitchFamily="34" charset="0"/>
              </a:rPr>
              <a:t>● </a:t>
            </a:r>
            <a:r>
              <a:rPr lang="en-US" dirty="0" smtClean="0"/>
              <a:t>Injury </a:t>
            </a:r>
            <a:r>
              <a:rPr lang="en-US" dirty="0"/>
              <a:t>and </a:t>
            </a:r>
            <a:r>
              <a:rPr lang="en-US" dirty="0" smtClean="0"/>
              <a:t>location</a:t>
            </a:r>
            <a:endParaRPr lang="en-US" dirty="0"/>
          </a:p>
          <a:p>
            <a:r>
              <a:rPr lang="en-US" dirty="0">
                <a:latin typeface="Calibri" panose="020F0502020204030204" pitchFamily="34" charset="0"/>
              </a:rPr>
              <a:t>● </a:t>
            </a:r>
            <a:r>
              <a:rPr lang="en-US" dirty="0" smtClean="0"/>
              <a:t>Real-time</a:t>
            </a:r>
            <a:endParaRPr lang="en-US" dirty="0"/>
          </a:p>
          <a:p>
            <a:r>
              <a:rPr lang="en-US" dirty="0">
                <a:latin typeface="Calibri" panose="020F0502020204030204" pitchFamily="34" charset="0"/>
              </a:rPr>
              <a:t>● </a:t>
            </a:r>
            <a:r>
              <a:rPr lang="en-US" dirty="0" smtClean="0"/>
              <a:t>Reliable delivery</a:t>
            </a:r>
            <a:endParaRPr lang="en-US" dirty="0"/>
          </a:p>
        </p:txBody>
      </p:sp>
      <p:pic>
        <p:nvPicPr>
          <p:cNvPr id="20" name="Picture 2" descr="C:\Users\Nilabja\Documents\Ammo\slides\device-2013-10-30-13531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9318" y="1466294"/>
            <a:ext cx="2602282" cy="3334306"/>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6211669"/>
            <a:ext cx="9144000" cy="646331"/>
          </a:xfrm>
          <a:prstGeom prst="rect">
            <a:avLst/>
          </a:prstGeom>
          <a:solidFill>
            <a:schemeClr val="bg1">
              <a:lumMod val="95000"/>
            </a:schemeClr>
          </a:solidFill>
        </p:spPr>
        <p:style>
          <a:lnRef idx="0">
            <a:schemeClr val="dk1"/>
          </a:lnRef>
          <a:fillRef idx="3">
            <a:schemeClr val="dk1"/>
          </a:fillRef>
          <a:effectRef idx="3">
            <a:schemeClr val="dk1"/>
          </a:effectRef>
          <a:fontRef idx="minor">
            <a:schemeClr val="lt1"/>
          </a:fontRef>
        </p:style>
        <p:txBody>
          <a:bodyPr wrap="square">
            <a:spAutoFit/>
          </a:bodyPr>
          <a:lstStyle/>
          <a:p>
            <a:pPr algn="ctr"/>
            <a:r>
              <a:rPr lang="en-US" dirty="0" smtClean="0">
                <a:solidFill>
                  <a:schemeClr val="bg1">
                    <a:lumMod val="50000"/>
                  </a:schemeClr>
                </a:solidFill>
              </a:rPr>
              <a:t>DARPA Transformative Apps – AMMO provides data persistence and communication-networking backbone (</a:t>
            </a:r>
            <a:r>
              <a:rPr lang="en-US" dirty="0" err="1" smtClean="0">
                <a:solidFill>
                  <a:schemeClr val="bg1">
                    <a:lumMod val="50000"/>
                  </a:schemeClr>
                </a:solidFill>
              </a:rPr>
              <a:t>Dr</a:t>
            </a:r>
            <a:r>
              <a:rPr lang="en-US" dirty="0" smtClean="0">
                <a:solidFill>
                  <a:schemeClr val="bg1">
                    <a:lumMod val="50000"/>
                  </a:schemeClr>
                </a:solidFill>
              </a:rPr>
              <a:t> Sandeep </a:t>
            </a:r>
            <a:r>
              <a:rPr lang="en-US" dirty="0" err="1" smtClean="0">
                <a:solidFill>
                  <a:schemeClr val="bg1">
                    <a:lumMod val="50000"/>
                  </a:schemeClr>
                </a:solidFill>
              </a:rPr>
              <a:t>Neema</a:t>
            </a:r>
            <a:r>
              <a:rPr lang="en-US" dirty="0" smtClean="0">
                <a:solidFill>
                  <a:schemeClr val="bg1">
                    <a:lumMod val="50000"/>
                  </a:schemeClr>
                </a:solidFill>
              </a:rPr>
              <a:t>, Institute for Software Integrated Systems, Vanderbilt University)</a:t>
            </a:r>
            <a:endParaRPr lang="en-US" dirty="0">
              <a:solidFill>
                <a:schemeClr val="bg1">
                  <a:lumMod val="50000"/>
                </a:schemeClr>
              </a:solidFill>
            </a:endParaRPr>
          </a:p>
        </p:txBody>
      </p:sp>
      <p:sp>
        <p:nvSpPr>
          <p:cNvPr id="23" name="TextBox 22"/>
          <p:cNvSpPr txBox="1"/>
          <p:nvPr/>
        </p:nvSpPr>
        <p:spPr>
          <a:xfrm>
            <a:off x="0" y="0"/>
            <a:ext cx="9144000" cy="769441"/>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nchor="ctr">
            <a:spAutoFit/>
          </a:bodyPr>
          <a:lstStyle/>
          <a:p>
            <a:pPr algn="ctr"/>
            <a:r>
              <a:rPr lang="en-US" sz="4400" dirty="0"/>
              <a:t>Android Mobile Middleware Objects</a:t>
            </a:r>
            <a:endParaRPr lang="en-US" sz="4400" dirty="0" smtClean="0">
              <a:latin typeface="Calibri Light" panose="020F0302020204030204" pitchFamily="34" charset="0"/>
            </a:endParaRPr>
          </a:p>
        </p:txBody>
      </p:sp>
    </p:spTree>
    <p:extLst>
      <p:ext uri="{BB962C8B-B14F-4D97-AF65-F5344CB8AC3E}">
        <p14:creationId xmlns:p14="http://schemas.microsoft.com/office/powerpoint/2010/main" val="29204270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61962"/>
            <a:ext cx="9144000" cy="6396038"/>
          </a:xfrm>
          <a:prstGeom prst="rect">
            <a:avLst/>
          </a:prstGeom>
        </p:spPr>
      </p:pic>
      <p:sp>
        <p:nvSpPr>
          <p:cNvPr id="4" name="Rectangle 3"/>
          <p:cNvSpPr/>
          <p:nvPr/>
        </p:nvSpPr>
        <p:spPr>
          <a:xfrm>
            <a:off x="0" y="457200"/>
            <a:ext cx="6781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44000" cy="47171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100" dirty="0" smtClean="0">
                <a:latin typeface="Calibri Light" panose="020F0302020204030204" pitchFamily="34" charset="0"/>
              </a:rPr>
              <a:t>Exponential Growth in Value by Connecting System of Systems – Internet of Systems</a:t>
            </a:r>
            <a:endParaRPr lang="en-US" sz="2100" dirty="0">
              <a:latin typeface="Calibri Light" panose="020F0302020204030204" pitchFamily="34" charset="0"/>
            </a:endParaRPr>
          </a:p>
        </p:txBody>
      </p:sp>
      <p:sp>
        <p:nvSpPr>
          <p:cNvPr id="6" name="TextBox 5"/>
          <p:cNvSpPr txBox="1"/>
          <p:nvPr/>
        </p:nvSpPr>
        <p:spPr>
          <a:xfrm>
            <a:off x="0" y="6629400"/>
            <a:ext cx="577402" cy="215444"/>
          </a:xfrm>
          <a:prstGeom prst="rect">
            <a:avLst/>
          </a:prstGeom>
          <a:noFill/>
          <a:ln>
            <a:solidFill>
              <a:schemeClr val="bg1">
                <a:lumMod val="85000"/>
              </a:schemeClr>
            </a:solidFill>
          </a:ln>
        </p:spPr>
        <p:txBody>
          <a:bodyPr wrap="none" rtlCol="0">
            <a:spAutoFit/>
          </a:bodyPr>
          <a:lstStyle/>
          <a:p>
            <a:r>
              <a:rPr lang="en-US" sz="800" dirty="0" smtClean="0"/>
              <a:t>PTC.COM</a:t>
            </a:r>
            <a:endParaRPr lang="en-US" sz="800" dirty="0"/>
          </a:p>
        </p:txBody>
      </p:sp>
    </p:spTree>
    <p:extLst>
      <p:ext uri="{BB962C8B-B14F-4D97-AF65-F5344CB8AC3E}">
        <p14:creationId xmlns:p14="http://schemas.microsoft.com/office/powerpoint/2010/main" val="38308251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SD 2013\PHOTO 2013\Lumia 41MP\Lumia 11.22.2014\WP_20141121_11_36_15_Pro__highres.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3" name="Rectangle 2"/>
          <p:cNvSpPr/>
          <p:nvPr/>
        </p:nvSpPr>
        <p:spPr>
          <a:xfrm>
            <a:off x="3581400" y="685800"/>
            <a:ext cx="30480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User Interface</a:t>
            </a:r>
            <a:endParaRPr lang="en-US" dirty="0"/>
          </a:p>
        </p:txBody>
      </p:sp>
      <p:sp>
        <p:nvSpPr>
          <p:cNvPr id="4" name="Rectangle 3"/>
          <p:cNvSpPr/>
          <p:nvPr/>
        </p:nvSpPr>
        <p:spPr>
          <a:xfrm>
            <a:off x="7162800" y="533400"/>
            <a:ext cx="1447800" cy="533400"/>
          </a:xfrm>
          <a:prstGeom prst="rect">
            <a:avLst/>
          </a:prstGeom>
          <a:ln>
            <a:no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t>Health</a:t>
            </a:r>
          </a:p>
          <a:p>
            <a:pPr algn="ctr"/>
            <a:r>
              <a:rPr lang="en-US" dirty="0" smtClean="0"/>
              <a:t>Monitor</a:t>
            </a:r>
            <a:endParaRPr lang="en-US" dirty="0"/>
          </a:p>
        </p:txBody>
      </p:sp>
      <p:sp>
        <p:nvSpPr>
          <p:cNvPr id="5" name="Rectangle 4"/>
          <p:cNvSpPr/>
          <p:nvPr/>
        </p:nvSpPr>
        <p:spPr>
          <a:xfrm>
            <a:off x="6400800" y="1600200"/>
            <a:ext cx="22098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Mission Planning</a:t>
            </a:r>
            <a:endParaRPr lang="en-US" dirty="0"/>
          </a:p>
        </p:txBody>
      </p:sp>
      <p:sp>
        <p:nvSpPr>
          <p:cNvPr id="6" name="Rectangle 5"/>
          <p:cNvSpPr/>
          <p:nvPr/>
        </p:nvSpPr>
        <p:spPr>
          <a:xfrm>
            <a:off x="6400800" y="2819400"/>
            <a:ext cx="2209800" cy="609600"/>
          </a:xfrm>
          <a:prstGeom prst="rect">
            <a:avLst/>
          </a:prstGeom>
          <a:solidFill>
            <a:srgbClr val="FFFF00"/>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solidFill>
                  <a:schemeClr val="tx1"/>
                </a:solidFill>
              </a:rPr>
              <a:t>Behaviors</a:t>
            </a:r>
            <a:endParaRPr lang="en-US" dirty="0">
              <a:solidFill>
                <a:schemeClr val="tx1"/>
              </a:solidFill>
            </a:endParaRPr>
          </a:p>
        </p:txBody>
      </p:sp>
      <p:sp>
        <p:nvSpPr>
          <p:cNvPr id="7" name="Rectangle 6"/>
          <p:cNvSpPr/>
          <p:nvPr/>
        </p:nvSpPr>
        <p:spPr>
          <a:xfrm>
            <a:off x="6400800" y="3886200"/>
            <a:ext cx="22098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Short Term Path</a:t>
            </a:r>
          </a:p>
          <a:p>
            <a:pPr algn="ctr"/>
            <a:r>
              <a:rPr lang="en-US" dirty="0" smtClean="0"/>
              <a:t>Planning</a:t>
            </a:r>
            <a:endParaRPr lang="en-US" dirty="0"/>
          </a:p>
        </p:txBody>
      </p:sp>
      <p:sp>
        <p:nvSpPr>
          <p:cNvPr id="8" name="Rectangle 7"/>
          <p:cNvSpPr/>
          <p:nvPr/>
        </p:nvSpPr>
        <p:spPr>
          <a:xfrm>
            <a:off x="4267200" y="5029200"/>
            <a:ext cx="3657600" cy="381000"/>
          </a:xfrm>
          <a:prstGeom prst="rect">
            <a:avLst/>
          </a:prstGeom>
          <a:ln>
            <a:no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t>Wire by Wire Controls</a:t>
            </a:r>
            <a:endParaRPr lang="en-US" dirty="0"/>
          </a:p>
        </p:txBody>
      </p:sp>
      <p:sp>
        <p:nvSpPr>
          <p:cNvPr id="9" name="Rectangle 8"/>
          <p:cNvSpPr/>
          <p:nvPr/>
        </p:nvSpPr>
        <p:spPr>
          <a:xfrm>
            <a:off x="4876800" y="1600200"/>
            <a:ext cx="857250" cy="2895600"/>
          </a:xfrm>
          <a:prstGeom prst="rect">
            <a:avLst/>
          </a:prstGeom>
          <a:solidFill>
            <a:srgbClr val="92D050"/>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tx1"/>
                </a:solidFill>
              </a:rPr>
              <a:t>Road</a:t>
            </a:r>
          </a:p>
          <a:p>
            <a:pPr algn="ctr"/>
            <a:r>
              <a:rPr lang="en-US" dirty="0" smtClean="0">
                <a:solidFill>
                  <a:schemeClr val="tx1"/>
                </a:solidFill>
              </a:rPr>
              <a:t>World</a:t>
            </a:r>
          </a:p>
          <a:p>
            <a:pPr algn="ctr"/>
            <a:r>
              <a:rPr lang="en-US" dirty="0" smtClean="0">
                <a:solidFill>
                  <a:schemeClr val="tx1"/>
                </a:solidFill>
              </a:rPr>
              <a:t>Model</a:t>
            </a:r>
            <a:endParaRPr lang="en-US" dirty="0">
              <a:solidFill>
                <a:schemeClr val="tx1"/>
              </a:solidFill>
            </a:endParaRPr>
          </a:p>
        </p:txBody>
      </p:sp>
      <p:sp>
        <p:nvSpPr>
          <p:cNvPr id="10" name="Rectangle 9"/>
          <p:cNvSpPr/>
          <p:nvPr/>
        </p:nvSpPr>
        <p:spPr>
          <a:xfrm>
            <a:off x="3505200" y="1600200"/>
            <a:ext cx="857250" cy="2895600"/>
          </a:xfrm>
          <a:prstGeom prst="rect">
            <a:avLst/>
          </a:prstGeom>
          <a:solidFill>
            <a:srgbClr val="00B050"/>
          </a:solidFill>
          <a:ln>
            <a:noFill/>
          </a:ln>
        </p:spPr>
        <p:style>
          <a:lnRef idx="0">
            <a:schemeClr val="accent1"/>
          </a:lnRef>
          <a:fillRef idx="3">
            <a:schemeClr val="accent1"/>
          </a:fillRef>
          <a:effectRef idx="3">
            <a:schemeClr val="accent1"/>
          </a:effectRef>
          <a:fontRef idx="minor">
            <a:schemeClr val="lt1"/>
          </a:fontRef>
        </p:style>
        <p:txBody>
          <a:bodyPr vert="vert" rtlCol="0" anchor="ctr"/>
          <a:lstStyle/>
          <a:p>
            <a:pPr algn="ctr"/>
            <a:r>
              <a:rPr lang="en-US" dirty="0" smtClean="0">
                <a:solidFill>
                  <a:schemeClr val="bg1"/>
                </a:solidFill>
              </a:rPr>
              <a:t>PERCEPTION</a:t>
            </a:r>
          </a:p>
        </p:txBody>
      </p:sp>
      <p:sp>
        <p:nvSpPr>
          <p:cNvPr id="11" name="Rectangle 10"/>
          <p:cNvSpPr/>
          <p:nvPr/>
        </p:nvSpPr>
        <p:spPr>
          <a:xfrm>
            <a:off x="152400" y="1600200"/>
            <a:ext cx="2438400" cy="762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Communication Interfaces</a:t>
            </a:r>
            <a:endParaRPr lang="en-US" dirty="0"/>
          </a:p>
        </p:txBody>
      </p:sp>
      <p:sp>
        <p:nvSpPr>
          <p:cNvPr id="12" name="Rectangle 11"/>
          <p:cNvSpPr/>
          <p:nvPr/>
        </p:nvSpPr>
        <p:spPr>
          <a:xfrm>
            <a:off x="152400" y="3124200"/>
            <a:ext cx="2438400" cy="762000"/>
          </a:xfrm>
          <a:prstGeom prst="rect">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dirty="0" smtClean="0"/>
              <a:t>SENSORS</a:t>
            </a:r>
            <a:endParaRPr lang="en-US" b="1" dirty="0"/>
          </a:p>
        </p:txBody>
      </p:sp>
      <p:sp>
        <p:nvSpPr>
          <p:cNvPr id="13" name="Rectangle 12"/>
          <p:cNvSpPr/>
          <p:nvPr/>
        </p:nvSpPr>
        <p:spPr>
          <a:xfrm>
            <a:off x="3124200" y="6248400"/>
            <a:ext cx="5867400" cy="4572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t>Embedded Computing Platform</a:t>
            </a:r>
            <a:endParaRPr lang="en-US" dirty="0"/>
          </a:p>
        </p:txBody>
      </p:sp>
      <p:sp>
        <p:nvSpPr>
          <p:cNvPr id="14" name="Rectangle 13"/>
          <p:cNvSpPr/>
          <p:nvPr/>
        </p:nvSpPr>
        <p:spPr>
          <a:xfrm>
            <a:off x="3505200" y="5715000"/>
            <a:ext cx="5486400" cy="2286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DATA LOGGER</a:t>
            </a:r>
            <a:endParaRPr lang="en-US" dirty="0"/>
          </a:p>
        </p:txBody>
      </p:sp>
      <p:sp>
        <p:nvSpPr>
          <p:cNvPr id="15" name="TextBox 14"/>
          <p:cNvSpPr txBox="1"/>
          <p:nvPr/>
        </p:nvSpPr>
        <p:spPr>
          <a:xfrm>
            <a:off x="0" y="6211669"/>
            <a:ext cx="2888804" cy="646331"/>
          </a:xfrm>
          <a:prstGeom prst="rect">
            <a:avLst/>
          </a:prstGeom>
          <a:noFill/>
        </p:spPr>
        <p:txBody>
          <a:bodyPr wrap="none" rtlCol="0">
            <a:spAutoFit/>
          </a:bodyPr>
          <a:lstStyle/>
          <a:p>
            <a:r>
              <a:rPr lang="en-US" dirty="0" smtClean="0">
                <a:solidFill>
                  <a:schemeClr val="bg1">
                    <a:lumMod val="50000"/>
                  </a:schemeClr>
                </a:solidFill>
              </a:rPr>
              <a:t>From Professor Raj </a:t>
            </a:r>
            <a:r>
              <a:rPr lang="en-US" dirty="0" err="1" smtClean="0">
                <a:solidFill>
                  <a:schemeClr val="bg1">
                    <a:lumMod val="50000"/>
                  </a:schemeClr>
                </a:solidFill>
              </a:rPr>
              <a:t>Rajkumar</a:t>
            </a:r>
            <a:endParaRPr lang="en-US" dirty="0" smtClean="0">
              <a:solidFill>
                <a:schemeClr val="bg1">
                  <a:lumMod val="50000"/>
                </a:schemeClr>
              </a:solidFill>
            </a:endParaRPr>
          </a:p>
          <a:p>
            <a:r>
              <a:rPr lang="en-US" dirty="0" smtClean="0">
                <a:solidFill>
                  <a:schemeClr val="bg1">
                    <a:lumMod val="50000"/>
                  </a:schemeClr>
                </a:solidFill>
              </a:rPr>
              <a:t>Carnegie Mellon University</a:t>
            </a:r>
          </a:p>
        </p:txBody>
      </p:sp>
      <p:sp>
        <p:nvSpPr>
          <p:cNvPr id="16" name="Rectangle 15"/>
          <p:cNvSpPr/>
          <p:nvPr/>
        </p:nvSpPr>
        <p:spPr>
          <a:xfrm>
            <a:off x="0" y="0"/>
            <a:ext cx="9144000" cy="5334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smtClean="0"/>
              <a:t>LOGICAL ARCHITECTURE FOR AUTONOMY by Professor Raj </a:t>
            </a:r>
            <a:r>
              <a:rPr lang="en-US" dirty="0" err="1" smtClean="0"/>
              <a:t>Rajkumar</a:t>
            </a:r>
            <a:r>
              <a:rPr lang="en-US" dirty="0" smtClean="0"/>
              <a:t>, Carnegie Mellon University</a:t>
            </a:r>
            <a:endParaRPr lang="en-US" dirty="0"/>
          </a:p>
        </p:txBody>
      </p:sp>
      <p:sp>
        <p:nvSpPr>
          <p:cNvPr id="17" name="Rectangle 16"/>
          <p:cNvSpPr/>
          <p:nvPr/>
        </p:nvSpPr>
        <p:spPr>
          <a:xfrm>
            <a:off x="3124200" y="6705600"/>
            <a:ext cx="6019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0276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SD 2013\PHOTO 2013\Lumia 41MP\Lumia 11.22.2014\WP_20141121_11_36_15_Pro__highres.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
        <p:nvSpPr>
          <p:cNvPr id="3" name="Rectangle 2"/>
          <p:cNvSpPr/>
          <p:nvPr/>
        </p:nvSpPr>
        <p:spPr>
          <a:xfrm>
            <a:off x="3581400" y="762000"/>
            <a:ext cx="30480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User Interface</a:t>
            </a:r>
            <a:endParaRPr lang="en-US" dirty="0"/>
          </a:p>
        </p:txBody>
      </p:sp>
      <p:sp>
        <p:nvSpPr>
          <p:cNvPr id="4" name="Rectangle 3"/>
          <p:cNvSpPr/>
          <p:nvPr/>
        </p:nvSpPr>
        <p:spPr>
          <a:xfrm>
            <a:off x="7162800" y="609600"/>
            <a:ext cx="1447800" cy="533400"/>
          </a:xfrm>
          <a:prstGeom prst="rect">
            <a:avLst/>
          </a:prstGeom>
          <a:ln>
            <a:no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t>Health</a:t>
            </a:r>
          </a:p>
          <a:p>
            <a:pPr algn="ctr"/>
            <a:r>
              <a:rPr lang="en-US" dirty="0" smtClean="0"/>
              <a:t>Monitor</a:t>
            </a:r>
            <a:endParaRPr lang="en-US" dirty="0"/>
          </a:p>
        </p:txBody>
      </p:sp>
      <p:sp>
        <p:nvSpPr>
          <p:cNvPr id="5" name="Rectangle 4"/>
          <p:cNvSpPr/>
          <p:nvPr/>
        </p:nvSpPr>
        <p:spPr>
          <a:xfrm>
            <a:off x="6400800" y="1676400"/>
            <a:ext cx="22098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Mission Planning</a:t>
            </a:r>
            <a:endParaRPr lang="en-US" dirty="0"/>
          </a:p>
        </p:txBody>
      </p:sp>
      <p:sp>
        <p:nvSpPr>
          <p:cNvPr id="6" name="Rectangle 5"/>
          <p:cNvSpPr/>
          <p:nvPr/>
        </p:nvSpPr>
        <p:spPr>
          <a:xfrm>
            <a:off x="6400800" y="2895600"/>
            <a:ext cx="2209800" cy="609600"/>
          </a:xfrm>
          <a:prstGeom prst="rect">
            <a:avLst/>
          </a:prstGeom>
          <a:solidFill>
            <a:srgbClr val="FFFF00"/>
          </a:solid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dirty="0" smtClean="0">
                <a:solidFill>
                  <a:schemeClr val="tx1"/>
                </a:solidFill>
              </a:rPr>
              <a:t>Behaviors</a:t>
            </a:r>
            <a:endParaRPr lang="en-US" dirty="0">
              <a:solidFill>
                <a:schemeClr val="tx1"/>
              </a:solidFill>
            </a:endParaRPr>
          </a:p>
        </p:txBody>
      </p:sp>
      <p:sp>
        <p:nvSpPr>
          <p:cNvPr id="7" name="Rectangle 6"/>
          <p:cNvSpPr/>
          <p:nvPr/>
        </p:nvSpPr>
        <p:spPr>
          <a:xfrm>
            <a:off x="6400800" y="3962400"/>
            <a:ext cx="22098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Short Term Path</a:t>
            </a:r>
          </a:p>
          <a:p>
            <a:pPr algn="ctr"/>
            <a:r>
              <a:rPr lang="en-US" dirty="0" smtClean="0"/>
              <a:t>Planning</a:t>
            </a:r>
            <a:endParaRPr lang="en-US" dirty="0"/>
          </a:p>
        </p:txBody>
      </p:sp>
      <p:sp>
        <p:nvSpPr>
          <p:cNvPr id="8" name="Rectangle 7"/>
          <p:cNvSpPr/>
          <p:nvPr/>
        </p:nvSpPr>
        <p:spPr>
          <a:xfrm>
            <a:off x="4267200" y="5105400"/>
            <a:ext cx="3657600" cy="381000"/>
          </a:xfrm>
          <a:prstGeom prst="rect">
            <a:avLst/>
          </a:prstGeom>
          <a:ln>
            <a:no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t>Wire by Wire Controls</a:t>
            </a:r>
            <a:endParaRPr lang="en-US" dirty="0"/>
          </a:p>
        </p:txBody>
      </p:sp>
      <p:sp>
        <p:nvSpPr>
          <p:cNvPr id="9" name="Rectangle 8"/>
          <p:cNvSpPr/>
          <p:nvPr/>
        </p:nvSpPr>
        <p:spPr>
          <a:xfrm>
            <a:off x="4876800" y="1676400"/>
            <a:ext cx="857250" cy="2895600"/>
          </a:xfrm>
          <a:prstGeom prst="rect">
            <a:avLst/>
          </a:prstGeom>
          <a:solidFill>
            <a:srgbClr val="92D050"/>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solidFill>
                  <a:schemeClr val="tx1"/>
                </a:solidFill>
              </a:rPr>
              <a:t>Road</a:t>
            </a:r>
          </a:p>
          <a:p>
            <a:pPr algn="ctr"/>
            <a:r>
              <a:rPr lang="en-US" dirty="0" smtClean="0">
                <a:solidFill>
                  <a:schemeClr val="tx1"/>
                </a:solidFill>
              </a:rPr>
              <a:t>World</a:t>
            </a:r>
          </a:p>
          <a:p>
            <a:pPr algn="ctr"/>
            <a:r>
              <a:rPr lang="en-US" dirty="0" smtClean="0">
                <a:solidFill>
                  <a:schemeClr val="tx1"/>
                </a:solidFill>
              </a:rPr>
              <a:t>Model</a:t>
            </a:r>
            <a:endParaRPr lang="en-US" dirty="0">
              <a:solidFill>
                <a:schemeClr val="tx1"/>
              </a:solidFill>
            </a:endParaRPr>
          </a:p>
        </p:txBody>
      </p:sp>
      <p:sp>
        <p:nvSpPr>
          <p:cNvPr id="10" name="Rectangle 9"/>
          <p:cNvSpPr/>
          <p:nvPr/>
        </p:nvSpPr>
        <p:spPr>
          <a:xfrm>
            <a:off x="3505200" y="1676400"/>
            <a:ext cx="857250" cy="2895600"/>
          </a:xfrm>
          <a:prstGeom prst="rect">
            <a:avLst/>
          </a:prstGeom>
          <a:solidFill>
            <a:srgbClr val="00B050"/>
          </a:solidFill>
          <a:ln>
            <a:noFill/>
          </a:ln>
        </p:spPr>
        <p:style>
          <a:lnRef idx="0">
            <a:schemeClr val="accent1"/>
          </a:lnRef>
          <a:fillRef idx="3">
            <a:schemeClr val="accent1"/>
          </a:fillRef>
          <a:effectRef idx="3">
            <a:schemeClr val="accent1"/>
          </a:effectRef>
          <a:fontRef idx="minor">
            <a:schemeClr val="lt1"/>
          </a:fontRef>
        </p:style>
        <p:txBody>
          <a:bodyPr vert="vert" rtlCol="0" anchor="ctr"/>
          <a:lstStyle/>
          <a:p>
            <a:pPr algn="ctr"/>
            <a:r>
              <a:rPr lang="en-US" dirty="0" smtClean="0">
                <a:solidFill>
                  <a:schemeClr val="bg1"/>
                </a:solidFill>
              </a:rPr>
              <a:t>PERCEPTION</a:t>
            </a:r>
          </a:p>
        </p:txBody>
      </p:sp>
      <p:sp>
        <p:nvSpPr>
          <p:cNvPr id="11" name="Rectangle 10"/>
          <p:cNvSpPr/>
          <p:nvPr/>
        </p:nvSpPr>
        <p:spPr>
          <a:xfrm>
            <a:off x="152400" y="1676400"/>
            <a:ext cx="2438400" cy="762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Communication Interfaces</a:t>
            </a:r>
            <a:endParaRPr lang="en-US" dirty="0"/>
          </a:p>
        </p:txBody>
      </p:sp>
      <p:sp>
        <p:nvSpPr>
          <p:cNvPr id="12" name="Rectangle 11"/>
          <p:cNvSpPr/>
          <p:nvPr/>
        </p:nvSpPr>
        <p:spPr>
          <a:xfrm>
            <a:off x="152400" y="3200400"/>
            <a:ext cx="2438400" cy="762000"/>
          </a:xfrm>
          <a:prstGeom prst="rect">
            <a:avLst/>
          </a:prstGeom>
          <a:ln/>
        </p:spPr>
        <p:style>
          <a:lnRef idx="0">
            <a:schemeClr val="dk1"/>
          </a:lnRef>
          <a:fillRef idx="3">
            <a:schemeClr val="dk1"/>
          </a:fillRef>
          <a:effectRef idx="3">
            <a:schemeClr val="dk1"/>
          </a:effectRef>
          <a:fontRef idx="minor">
            <a:schemeClr val="lt1"/>
          </a:fontRef>
        </p:style>
        <p:txBody>
          <a:bodyPr rtlCol="0" anchor="ctr"/>
          <a:lstStyle/>
          <a:p>
            <a:pPr algn="ctr"/>
            <a:r>
              <a:rPr lang="en-US" b="1" dirty="0" smtClean="0"/>
              <a:t>SENSORS</a:t>
            </a:r>
            <a:endParaRPr lang="en-US" b="1" dirty="0"/>
          </a:p>
        </p:txBody>
      </p:sp>
      <p:sp>
        <p:nvSpPr>
          <p:cNvPr id="13" name="Rectangle 12"/>
          <p:cNvSpPr/>
          <p:nvPr/>
        </p:nvSpPr>
        <p:spPr>
          <a:xfrm>
            <a:off x="3124200" y="6324600"/>
            <a:ext cx="5867400" cy="457200"/>
          </a:xfrm>
          <a:prstGeom prst="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dirty="0" smtClean="0"/>
              <a:t>Embedded Computing Platform</a:t>
            </a:r>
            <a:endParaRPr lang="en-US" dirty="0"/>
          </a:p>
        </p:txBody>
      </p:sp>
      <p:sp>
        <p:nvSpPr>
          <p:cNvPr id="14" name="Rectangle 13"/>
          <p:cNvSpPr/>
          <p:nvPr/>
        </p:nvSpPr>
        <p:spPr>
          <a:xfrm>
            <a:off x="3505200" y="5791200"/>
            <a:ext cx="5486400" cy="2286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smtClean="0"/>
              <a:t>DATA LOGGER</a:t>
            </a:r>
            <a:endParaRPr lang="en-US" dirty="0"/>
          </a:p>
        </p:txBody>
      </p:sp>
      <p:sp>
        <p:nvSpPr>
          <p:cNvPr id="15" name="TextBox 14"/>
          <p:cNvSpPr txBox="1"/>
          <p:nvPr/>
        </p:nvSpPr>
        <p:spPr>
          <a:xfrm>
            <a:off x="0" y="6287869"/>
            <a:ext cx="2888804" cy="646331"/>
          </a:xfrm>
          <a:prstGeom prst="rect">
            <a:avLst/>
          </a:prstGeom>
          <a:noFill/>
        </p:spPr>
        <p:txBody>
          <a:bodyPr wrap="none" rtlCol="0">
            <a:spAutoFit/>
          </a:bodyPr>
          <a:lstStyle/>
          <a:p>
            <a:r>
              <a:rPr lang="en-US" dirty="0" smtClean="0">
                <a:solidFill>
                  <a:schemeClr val="bg1">
                    <a:lumMod val="50000"/>
                  </a:schemeClr>
                </a:solidFill>
              </a:rPr>
              <a:t>From Professor Raj </a:t>
            </a:r>
            <a:r>
              <a:rPr lang="en-US" dirty="0" err="1" smtClean="0">
                <a:solidFill>
                  <a:schemeClr val="bg1">
                    <a:lumMod val="50000"/>
                  </a:schemeClr>
                </a:solidFill>
              </a:rPr>
              <a:t>Rajkumar</a:t>
            </a:r>
            <a:endParaRPr lang="en-US" dirty="0" smtClean="0">
              <a:solidFill>
                <a:schemeClr val="bg1">
                  <a:lumMod val="50000"/>
                </a:schemeClr>
              </a:solidFill>
            </a:endParaRPr>
          </a:p>
          <a:p>
            <a:r>
              <a:rPr lang="en-US" dirty="0" smtClean="0">
                <a:solidFill>
                  <a:schemeClr val="bg1">
                    <a:lumMod val="50000"/>
                  </a:schemeClr>
                </a:solidFill>
              </a:rPr>
              <a:t>Carnegie Mellon University</a:t>
            </a:r>
          </a:p>
        </p:txBody>
      </p:sp>
      <p:sp>
        <p:nvSpPr>
          <p:cNvPr id="16" name="Rectangle 15"/>
          <p:cNvSpPr/>
          <p:nvPr/>
        </p:nvSpPr>
        <p:spPr>
          <a:xfrm>
            <a:off x="0" y="0"/>
            <a:ext cx="9144000" cy="533400"/>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dirty="0" smtClean="0"/>
              <a:t>LOGICAL ARCHITECTURE FOR AUTONOMY by Professor Raj </a:t>
            </a:r>
            <a:r>
              <a:rPr lang="en-US" dirty="0" err="1" smtClean="0"/>
              <a:t>Rajkumar</a:t>
            </a:r>
            <a:r>
              <a:rPr lang="en-US" dirty="0" smtClean="0"/>
              <a:t>, Carnegie Mellon University</a:t>
            </a:r>
            <a:endParaRPr lang="en-US" dirty="0"/>
          </a:p>
        </p:txBody>
      </p:sp>
      <p:sp>
        <p:nvSpPr>
          <p:cNvPr id="17" name="Rectangle 16"/>
          <p:cNvSpPr/>
          <p:nvPr/>
        </p:nvSpPr>
        <p:spPr>
          <a:xfrm>
            <a:off x="3124200" y="6781800"/>
            <a:ext cx="60198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0" y="0"/>
            <a:ext cx="31242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124200" y="0"/>
            <a:ext cx="6019800"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096000" y="1295400"/>
            <a:ext cx="3048000"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096000" y="3733800"/>
            <a:ext cx="3048000" cy="320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888804" y="4876800"/>
            <a:ext cx="3511996"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0" y="0"/>
            <a:ext cx="9144000" cy="1143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4000" dirty="0"/>
              <a:t>D</a:t>
            </a:r>
            <a:r>
              <a:rPr lang="en-US" sz="4000" dirty="0" smtClean="0"/>
              <a:t>ata analysis problems and algorithmic issues for autonomous driving functions </a:t>
            </a:r>
            <a:endParaRPr lang="en-US" sz="4000" dirty="0"/>
          </a:p>
        </p:txBody>
      </p:sp>
    </p:spTree>
    <p:extLst>
      <p:ext uri="{BB962C8B-B14F-4D97-AF65-F5344CB8AC3E}">
        <p14:creationId xmlns:p14="http://schemas.microsoft.com/office/powerpoint/2010/main" val="37310704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38043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dwarfcorp.com/mklingen/MotionPlanning/bu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81000"/>
            <a:ext cx="514350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http://www.caradvice.com.au/thumb/770/382/wp-content/uploads/2012/09/Mazda6-Blind-Spot-Monitor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19449"/>
            <a:ext cx="9144000" cy="3638551"/>
          </a:xfrm>
          <a:prstGeom prst="rect">
            <a:avLst/>
          </a:prstGeom>
          <a:noFill/>
          <a:extLst>
            <a:ext uri="{909E8E84-426E-40DD-AFC4-6F175D3DCCD1}">
              <a14:hiddenFill xmlns:a14="http://schemas.microsoft.com/office/drawing/2010/main">
                <a:solidFill>
                  <a:srgbClr val="FFFFFF"/>
                </a:solidFill>
              </a14:hiddenFill>
            </a:ext>
          </a:extLst>
        </p:spPr>
      </p:pic>
      <p:pic>
        <p:nvPicPr>
          <p:cNvPr id="19462" name="Picture 6" descr="http://web-japan.org/kidsweb/hitech/automatic/images/0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
            <a:ext cx="4572000" cy="2895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75562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1.bp.blogspot.com/-Yxy-DCjT7QI/T1c9nseJ4TI/AAAAAAAAD4I/TwyLRA8ewEo/s1600/volvo%2Bv40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7200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www.accfound.org/wp-content/uploads/2008/04/flying-bag-ca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9001"/>
            <a:ext cx="4572000" cy="3428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0" y="868740"/>
            <a:ext cx="4609403" cy="1569660"/>
          </a:xfrm>
          <a:prstGeom prst="rect">
            <a:avLst/>
          </a:prstGeom>
          <a:noFill/>
        </p:spPr>
        <p:txBody>
          <a:bodyPr wrap="none" rtlCol="0">
            <a:spAutoFit/>
          </a:bodyPr>
          <a:lstStyle/>
          <a:p>
            <a:r>
              <a:rPr lang="en-US" sz="2400" dirty="0" smtClean="0"/>
              <a:t>How does an autonomous vehicle</a:t>
            </a:r>
          </a:p>
          <a:p>
            <a:r>
              <a:rPr lang="en-US" sz="2400" dirty="0"/>
              <a:t>u</a:t>
            </a:r>
            <a:r>
              <a:rPr lang="en-US" sz="2400" dirty="0" smtClean="0"/>
              <a:t>nderstand the difference between</a:t>
            </a:r>
          </a:p>
          <a:p>
            <a:r>
              <a:rPr lang="en-US" sz="2400" dirty="0"/>
              <a:t>a</a:t>
            </a:r>
            <a:r>
              <a:rPr lang="en-US" sz="2400" dirty="0" smtClean="0"/>
              <a:t>n object without threat in a run</a:t>
            </a:r>
          </a:p>
          <a:p>
            <a:r>
              <a:rPr lang="en-US" sz="2400" dirty="0"/>
              <a:t>t</a:t>
            </a:r>
            <a:r>
              <a:rPr lang="en-US" sz="2400" dirty="0" smtClean="0"/>
              <a:t>ime collision avoidance context? </a:t>
            </a:r>
            <a:endParaRPr lang="en-US" sz="2400" dirty="0"/>
          </a:p>
        </p:txBody>
      </p:sp>
      <p:sp>
        <p:nvSpPr>
          <p:cNvPr id="3" name="TextBox 2"/>
          <p:cNvSpPr txBox="1"/>
          <p:nvPr/>
        </p:nvSpPr>
        <p:spPr>
          <a:xfrm>
            <a:off x="304800" y="4667071"/>
            <a:ext cx="3962400" cy="1200329"/>
          </a:xfrm>
          <a:prstGeom prst="rect">
            <a:avLst/>
          </a:prstGeom>
          <a:solidFill>
            <a:srgbClr val="FF0000"/>
          </a:solidFill>
        </p:spPr>
        <p:txBody>
          <a:bodyPr wrap="square" rtlCol="0">
            <a:spAutoFit/>
          </a:bodyPr>
          <a:lstStyle/>
          <a:p>
            <a:r>
              <a:rPr lang="en-US" sz="2400" dirty="0" smtClean="0">
                <a:solidFill>
                  <a:schemeClr val="bg1"/>
                </a:solidFill>
              </a:rPr>
              <a:t>Without algorithmic solutions, </a:t>
            </a:r>
          </a:p>
          <a:p>
            <a:r>
              <a:rPr lang="en-US" sz="2400" dirty="0">
                <a:solidFill>
                  <a:schemeClr val="bg1"/>
                </a:solidFill>
              </a:rPr>
              <a:t>e</a:t>
            </a:r>
            <a:r>
              <a:rPr lang="en-US" sz="2400" dirty="0" smtClean="0">
                <a:solidFill>
                  <a:schemeClr val="bg1"/>
                </a:solidFill>
              </a:rPr>
              <a:t>ven a harmless plastic bag in the air may cause an accident</a:t>
            </a:r>
            <a:r>
              <a:rPr lang="en-US" sz="2400" dirty="0">
                <a:solidFill>
                  <a:schemeClr val="bg1"/>
                </a:solidFill>
              </a:rPr>
              <a:t>.</a:t>
            </a:r>
          </a:p>
        </p:txBody>
      </p:sp>
    </p:spTree>
    <p:extLst>
      <p:ext uri="{BB962C8B-B14F-4D97-AF65-F5344CB8AC3E}">
        <p14:creationId xmlns:p14="http://schemas.microsoft.com/office/powerpoint/2010/main" val="30674821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67000"/>
            <a:ext cx="7772400" cy="1470025"/>
          </a:xfrm>
          <a:ln>
            <a:solidFill>
              <a:schemeClr val="bg1">
                <a:lumMod val="75000"/>
              </a:schemeClr>
            </a:solidFill>
          </a:ln>
        </p:spPr>
        <p:txBody>
          <a:bodyPr>
            <a:normAutofit/>
          </a:bodyPr>
          <a:lstStyle/>
          <a:p>
            <a:r>
              <a:rPr lang="en-US" sz="4800" dirty="0" smtClean="0"/>
              <a:t>Oh I see a plastic bag</a:t>
            </a:r>
            <a:endParaRPr lang="en-US" sz="4800" dirty="0"/>
          </a:p>
        </p:txBody>
      </p:sp>
      <p:sp>
        <p:nvSpPr>
          <p:cNvPr id="3" name="Subtitle 2"/>
          <p:cNvSpPr>
            <a:spLocks noGrp="1"/>
          </p:cNvSpPr>
          <p:nvPr>
            <p:ph type="subTitle" idx="1"/>
          </p:nvPr>
        </p:nvSpPr>
        <p:spPr>
          <a:xfrm>
            <a:off x="1371600" y="4648200"/>
            <a:ext cx="6400800" cy="1752600"/>
          </a:xfrm>
        </p:spPr>
        <p:txBody>
          <a:bodyPr/>
          <a:lstStyle/>
          <a:p>
            <a:r>
              <a:rPr lang="en-US" b="1" i="1" dirty="0" smtClean="0">
                <a:solidFill>
                  <a:srgbClr val="FF0000"/>
                </a:solidFill>
              </a:rPr>
              <a:t>What </a:t>
            </a:r>
            <a:r>
              <a:rPr lang="en-US" b="1" i="1" dirty="0">
                <a:solidFill>
                  <a:srgbClr val="FF0000"/>
                </a:solidFill>
              </a:rPr>
              <a:t>i</a:t>
            </a:r>
            <a:r>
              <a:rPr lang="en-US" b="1" i="1" dirty="0" smtClean="0">
                <a:solidFill>
                  <a:srgbClr val="FF0000"/>
                </a:solidFill>
              </a:rPr>
              <a:t>s the “brain” of the autonomous vehicle thinking?</a:t>
            </a:r>
            <a:endParaRPr lang="en-US" b="1" i="1" dirty="0">
              <a:solidFill>
                <a:srgbClr val="FF0000"/>
              </a:solidFill>
            </a:endParaRPr>
          </a:p>
        </p:txBody>
      </p:sp>
      <p:pic>
        <p:nvPicPr>
          <p:cNvPr id="21506" name="Picture 2" descr="http://i.ytimg.com/vi/gHxi-HSgNPc/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4952999"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http://img.wonderhowto.com/img/15/60/63503966055268/0/stop-running-over-plastic-bags-and-more-small-tips-for-keeping-your-car-running-smoothly.1280x6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1" y="0"/>
            <a:ext cx="51816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2000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5275" y="1114425"/>
            <a:ext cx="9439275" cy="3686175"/>
          </a:xfrm>
          <a:prstGeom prst="rect">
            <a:avLst/>
          </a:prstGeom>
        </p:spPr>
      </p:pic>
      <p:sp>
        <p:nvSpPr>
          <p:cNvPr id="3" name="Rectangle 2"/>
          <p:cNvSpPr/>
          <p:nvPr/>
        </p:nvSpPr>
        <p:spPr>
          <a:xfrm>
            <a:off x="-69124" y="4538246"/>
            <a:ext cx="3345724" cy="338554"/>
          </a:xfrm>
          <a:prstGeom prst="rect">
            <a:avLst/>
          </a:prstGeom>
          <a:solidFill>
            <a:schemeClr val="bg1"/>
          </a:solidFill>
        </p:spPr>
        <p:txBody>
          <a:bodyPr wrap="none">
            <a:spAutoFit/>
          </a:bodyPr>
          <a:lstStyle/>
          <a:p>
            <a:pPr algn="r"/>
            <a:r>
              <a:rPr lang="en-US" sz="1600" dirty="0">
                <a:hlinkClick r:id="rId3"/>
              </a:rPr>
              <a:t>http://</a:t>
            </a:r>
            <a:r>
              <a:rPr lang="en-US" sz="1600" dirty="0" smtClean="0">
                <a:hlinkClick r:id="rId3"/>
              </a:rPr>
              <a:t>arxiv.org/pdf/1411.4555v1.pdf</a:t>
            </a:r>
            <a:r>
              <a:rPr lang="en-US" sz="1600" dirty="0" smtClean="0"/>
              <a:t> </a:t>
            </a:r>
            <a:endParaRPr lang="en-US" sz="1600" dirty="0"/>
          </a:p>
        </p:txBody>
      </p:sp>
      <p:sp>
        <p:nvSpPr>
          <p:cNvPr id="4" name="Rectangle 3"/>
          <p:cNvSpPr/>
          <p:nvPr/>
        </p:nvSpPr>
        <p:spPr>
          <a:xfrm>
            <a:off x="0" y="0"/>
            <a:ext cx="9144000" cy="105294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t>Neural Image Caption (NIC) Generator</a:t>
            </a:r>
          </a:p>
          <a:p>
            <a:pPr algn="ctr"/>
            <a:r>
              <a:rPr lang="en-US" sz="3600" dirty="0" smtClean="0"/>
              <a:t>Translates images to natural language  </a:t>
            </a:r>
            <a:endParaRPr lang="en-US" sz="3600" dirty="0"/>
          </a:p>
        </p:txBody>
      </p:sp>
      <p:sp>
        <p:nvSpPr>
          <p:cNvPr id="5" name="TextBox 4"/>
          <p:cNvSpPr txBox="1"/>
          <p:nvPr/>
        </p:nvSpPr>
        <p:spPr>
          <a:xfrm>
            <a:off x="9896" y="6553200"/>
            <a:ext cx="9222781" cy="307777"/>
          </a:xfrm>
          <a:prstGeom prst="rect">
            <a:avLst/>
          </a:prstGeom>
          <a:noFill/>
        </p:spPr>
        <p:txBody>
          <a:bodyPr wrap="none" rtlCol="0">
            <a:spAutoFit/>
          </a:bodyPr>
          <a:lstStyle/>
          <a:p>
            <a:r>
              <a:rPr lang="en-US" sz="1400" dirty="0" smtClean="0">
                <a:solidFill>
                  <a:schemeClr val="bg1">
                    <a:lumMod val="75000"/>
                  </a:schemeClr>
                </a:solidFill>
              </a:rPr>
              <a:t>Author’s idea is adapted from → http</a:t>
            </a:r>
            <a:r>
              <a:rPr lang="en-US" sz="1400" dirty="0">
                <a:solidFill>
                  <a:schemeClr val="bg1">
                    <a:lumMod val="75000"/>
                  </a:schemeClr>
                </a:solidFill>
              </a:rPr>
              <a:t>://googleresearch.blogspot.co.uk/2014/11/a-picture-is-worth-thousand-coherent.html</a:t>
            </a:r>
          </a:p>
        </p:txBody>
      </p:sp>
      <p:sp>
        <p:nvSpPr>
          <p:cNvPr id="7" name="Rectangle 6"/>
          <p:cNvSpPr/>
          <p:nvPr/>
        </p:nvSpPr>
        <p:spPr>
          <a:xfrm>
            <a:off x="0" y="4953000"/>
            <a:ext cx="9220200" cy="1600438"/>
          </a:xfrm>
          <a:prstGeom prst="rect">
            <a:avLst/>
          </a:prstGeom>
        </p:spPr>
        <p:txBody>
          <a:bodyPr wrap="square">
            <a:spAutoFit/>
          </a:bodyPr>
          <a:lstStyle/>
          <a:p>
            <a:r>
              <a:rPr lang="en-US" sz="1400" dirty="0" smtClean="0">
                <a:solidFill>
                  <a:srgbClr val="444444"/>
                </a:solidFill>
              </a:rPr>
              <a:t>To translate languages, </a:t>
            </a:r>
            <a:r>
              <a:rPr lang="en-US" sz="1400" dirty="0" smtClean="0">
                <a:solidFill>
                  <a:srgbClr val="7759AE"/>
                </a:solidFill>
                <a:hlinkClick r:id="rId4"/>
              </a:rPr>
              <a:t>Recurrent </a:t>
            </a:r>
            <a:r>
              <a:rPr lang="en-US" sz="1400" dirty="0">
                <a:solidFill>
                  <a:srgbClr val="7759AE"/>
                </a:solidFill>
                <a:hlinkClick r:id="rId4"/>
              </a:rPr>
              <a:t>Neural Network</a:t>
            </a:r>
            <a:r>
              <a:rPr lang="en-US" sz="1400" dirty="0">
                <a:solidFill>
                  <a:srgbClr val="444444"/>
                </a:solidFill>
              </a:rPr>
              <a:t> (RNN) </a:t>
            </a:r>
            <a:r>
              <a:rPr lang="en-US" sz="1400" dirty="0" smtClean="0">
                <a:solidFill>
                  <a:srgbClr val="444444"/>
                </a:solidFill>
              </a:rPr>
              <a:t>transforms a French </a:t>
            </a:r>
            <a:r>
              <a:rPr lang="en-US" sz="1400" dirty="0">
                <a:solidFill>
                  <a:srgbClr val="444444"/>
                </a:solidFill>
              </a:rPr>
              <a:t>sentence into a </a:t>
            </a:r>
            <a:r>
              <a:rPr lang="en-US" sz="1400" dirty="0">
                <a:solidFill>
                  <a:srgbClr val="7759AE"/>
                </a:solidFill>
                <a:hlinkClick r:id="rId5"/>
              </a:rPr>
              <a:t>vector representation</a:t>
            </a:r>
            <a:r>
              <a:rPr lang="en-US" sz="1400" dirty="0">
                <a:solidFill>
                  <a:srgbClr val="444444"/>
                </a:solidFill>
              </a:rPr>
              <a:t>, and a second RNN uses that vector representation to generate a target sentence in </a:t>
            </a:r>
            <a:r>
              <a:rPr lang="en-US" sz="1400" dirty="0" smtClean="0">
                <a:solidFill>
                  <a:srgbClr val="444444"/>
                </a:solidFill>
              </a:rPr>
              <a:t>German.</a:t>
            </a:r>
            <a:r>
              <a:rPr lang="en-US" sz="1400" dirty="0" smtClean="0"/>
              <a:t> R</a:t>
            </a:r>
            <a:r>
              <a:rPr lang="en-US" sz="1400" dirty="0" smtClean="0">
                <a:solidFill>
                  <a:srgbClr val="444444"/>
                </a:solidFill>
              </a:rPr>
              <a:t>eplace first </a:t>
            </a:r>
            <a:r>
              <a:rPr lang="en-US" sz="1400" dirty="0">
                <a:solidFill>
                  <a:srgbClr val="444444"/>
                </a:solidFill>
              </a:rPr>
              <a:t>RNN </a:t>
            </a:r>
            <a:r>
              <a:rPr lang="en-US" sz="1400" dirty="0" smtClean="0">
                <a:solidFill>
                  <a:srgbClr val="444444"/>
                </a:solidFill>
              </a:rPr>
              <a:t>and input </a:t>
            </a:r>
            <a:r>
              <a:rPr lang="en-US" sz="1400" dirty="0">
                <a:solidFill>
                  <a:srgbClr val="444444"/>
                </a:solidFill>
              </a:rPr>
              <a:t>words </a:t>
            </a:r>
            <a:r>
              <a:rPr lang="en-US" sz="1400" dirty="0" smtClean="0">
                <a:solidFill>
                  <a:srgbClr val="444444"/>
                </a:solidFill>
              </a:rPr>
              <a:t>with deep </a:t>
            </a:r>
            <a:r>
              <a:rPr lang="en-US" sz="1400" dirty="0" smtClean="0">
                <a:solidFill>
                  <a:srgbClr val="7759AE"/>
                </a:solidFill>
                <a:hlinkClick r:id="rId6"/>
              </a:rPr>
              <a:t>Convolutional </a:t>
            </a:r>
            <a:r>
              <a:rPr lang="en-US" sz="1400" dirty="0">
                <a:solidFill>
                  <a:srgbClr val="7759AE"/>
                </a:solidFill>
                <a:hlinkClick r:id="rId6"/>
              </a:rPr>
              <a:t>Neural Network</a:t>
            </a:r>
            <a:r>
              <a:rPr lang="en-US" sz="1400" dirty="0">
                <a:solidFill>
                  <a:srgbClr val="444444"/>
                </a:solidFill>
              </a:rPr>
              <a:t> (CNN) trained to classify objects in </a:t>
            </a:r>
            <a:r>
              <a:rPr lang="en-US" sz="1400" dirty="0" smtClean="0">
                <a:solidFill>
                  <a:srgbClr val="444444"/>
                </a:solidFill>
              </a:rPr>
              <a:t>images and add known </a:t>
            </a:r>
            <a:r>
              <a:rPr lang="en-US" sz="1400" dirty="0">
                <a:solidFill>
                  <a:srgbClr val="444444"/>
                </a:solidFill>
              </a:rPr>
              <a:t>classes of </a:t>
            </a:r>
            <a:r>
              <a:rPr lang="en-US" sz="1400" dirty="0" smtClean="0">
                <a:solidFill>
                  <a:srgbClr val="444444"/>
                </a:solidFill>
              </a:rPr>
              <a:t>objects in semantic baffles with corresponding behavior (plastic bag versus wooden plank) with assigned probability of object in </a:t>
            </a:r>
            <a:r>
              <a:rPr lang="en-US" sz="1400" dirty="0">
                <a:solidFill>
                  <a:srgbClr val="444444"/>
                </a:solidFill>
              </a:rPr>
              <a:t>the </a:t>
            </a:r>
            <a:r>
              <a:rPr lang="en-US" sz="1400" dirty="0" smtClean="0">
                <a:solidFill>
                  <a:srgbClr val="444444"/>
                </a:solidFill>
              </a:rPr>
              <a:t>image (environment). Feed CNN’s </a:t>
            </a:r>
            <a:r>
              <a:rPr lang="en-US" sz="1400" dirty="0">
                <a:solidFill>
                  <a:srgbClr val="444444"/>
                </a:solidFill>
              </a:rPr>
              <a:t>rich encoding of the image into a RNN designed to produce phrases. We can then train the whole system directly on images and their captions, so it maximizes the likelihood that descriptions it produces best match the training descriptions for each image</a:t>
            </a:r>
            <a:r>
              <a:rPr lang="en-US" sz="1400" dirty="0" smtClean="0">
                <a:solidFill>
                  <a:srgbClr val="444444"/>
                </a:solidFill>
              </a:rPr>
              <a:t>. The natural language spoken by human (inside vehicle) better trains the algorithms.</a:t>
            </a:r>
            <a:endParaRPr lang="en-US" sz="1400" dirty="0"/>
          </a:p>
        </p:txBody>
      </p:sp>
    </p:spTree>
    <p:extLst>
      <p:ext uri="{BB962C8B-B14F-4D97-AF65-F5344CB8AC3E}">
        <p14:creationId xmlns:p14="http://schemas.microsoft.com/office/powerpoint/2010/main" val="16786526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4325" y="990600"/>
            <a:ext cx="4029075" cy="5724525"/>
          </a:xfrm>
          <a:prstGeom prst="rect">
            <a:avLst/>
          </a:prstGeom>
        </p:spPr>
      </p:pic>
      <p:pic>
        <p:nvPicPr>
          <p:cNvPr id="4" name="Picture 3"/>
          <p:cNvPicPr>
            <a:picLocks noChangeAspect="1"/>
          </p:cNvPicPr>
          <p:nvPr/>
        </p:nvPicPr>
        <p:blipFill>
          <a:blip r:embed="rId3"/>
          <a:stretch>
            <a:fillRect/>
          </a:stretch>
        </p:blipFill>
        <p:spPr>
          <a:xfrm rot="5400000">
            <a:off x="3429000" y="1190625"/>
            <a:ext cx="6905625" cy="4524375"/>
          </a:xfrm>
          <a:prstGeom prst="rect">
            <a:avLst/>
          </a:prstGeom>
        </p:spPr>
      </p:pic>
      <p:sp>
        <p:nvSpPr>
          <p:cNvPr id="5" name="TextBox 4"/>
          <p:cNvSpPr txBox="1"/>
          <p:nvPr/>
        </p:nvSpPr>
        <p:spPr>
          <a:xfrm>
            <a:off x="0" y="6553200"/>
            <a:ext cx="4407938" cy="307777"/>
          </a:xfrm>
          <a:prstGeom prst="rect">
            <a:avLst/>
          </a:prstGeom>
          <a:noFill/>
        </p:spPr>
        <p:txBody>
          <a:bodyPr wrap="none" rtlCol="0">
            <a:spAutoFit/>
          </a:bodyPr>
          <a:lstStyle/>
          <a:p>
            <a:r>
              <a:rPr lang="en-US" sz="1400" dirty="0" smtClean="0">
                <a:solidFill>
                  <a:schemeClr val="bg1">
                    <a:lumMod val="50000"/>
                  </a:schemeClr>
                </a:solidFill>
                <a:latin typeface="Calibri Light" panose="020F0302020204030204" pitchFamily="34" charset="0"/>
              </a:rPr>
              <a:t>www.cs.toronto.edu</a:t>
            </a:r>
            <a:r>
              <a:rPr lang="en-US" sz="1400" dirty="0">
                <a:solidFill>
                  <a:schemeClr val="bg1">
                    <a:lumMod val="50000"/>
                  </a:schemeClr>
                </a:solidFill>
                <a:latin typeface="Calibri Light" panose="020F0302020204030204" pitchFamily="34" charset="0"/>
              </a:rPr>
              <a:t>/~hinton/csc2515/notes/lec10svm.ppt</a:t>
            </a:r>
          </a:p>
        </p:txBody>
      </p:sp>
      <p:sp>
        <p:nvSpPr>
          <p:cNvPr id="6" name="TextBox 5"/>
          <p:cNvSpPr txBox="1"/>
          <p:nvPr/>
        </p:nvSpPr>
        <p:spPr>
          <a:xfrm>
            <a:off x="4800600" y="6553200"/>
            <a:ext cx="3059940" cy="276999"/>
          </a:xfrm>
          <a:prstGeom prst="rect">
            <a:avLst/>
          </a:prstGeom>
          <a:noFill/>
          <a:ln>
            <a:noFill/>
          </a:ln>
        </p:spPr>
        <p:txBody>
          <a:bodyPr wrap="none" rtlCol="0">
            <a:spAutoFit/>
          </a:bodyPr>
          <a:lstStyle/>
          <a:p>
            <a:pPr algn="ctr"/>
            <a:r>
              <a:rPr lang="en-US" sz="1200" dirty="0" smtClean="0">
                <a:hlinkClick r:id="rId4"/>
              </a:rPr>
              <a:t>www.epfl.ch</a:t>
            </a:r>
            <a:r>
              <a:rPr lang="en-US" sz="1200" dirty="0" smtClean="0"/>
              <a:t> ▪ Patrick Meier at </a:t>
            </a:r>
            <a:r>
              <a:rPr lang="en-US" sz="1200" dirty="0" smtClean="0">
                <a:hlinkClick r:id="rId5"/>
              </a:rPr>
              <a:t>www.qcri.com</a:t>
            </a:r>
            <a:r>
              <a:rPr lang="en-US" sz="1200" dirty="0" smtClean="0"/>
              <a:t> </a:t>
            </a:r>
            <a:endParaRPr lang="en-US" sz="1200" dirty="0"/>
          </a:p>
        </p:txBody>
      </p:sp>
      <p:sp>
        <p:nvSpPr>
          <p:cNvPr id="7" name="TextBox 6"/>
          <p:cNvSpPr txBox="1"/>
          <p:nvPr/>
        </p:nvSpPr>
        <p:spPr>
          <a:xfrm>
            <a:off x="4780668" y="5906869"/>
            <a:ext cx="3525132" cy="646331"/>
          </a:xfrm>
          <a:prstGeom prst="rect">
            <a:avLst/>
          </a:prstGeom>
          <a:noFill/>
        </p:spPr>
        <p:txBody>
          <a:bodyPr wrap="none" rtlCol="0">
            <a:spAutoFit/>
          </a:bodyPr>
          <a:lstStyle/>
          <a:p>
            <a:r>
              <a:rPr lang="en-US" dirty="0" smtClean="0"/>
              <a:t>SVM distinguishes gazelles, ostrich, </a:t>
            </a:r>
          </a:p>
          <a:p>
            <a:r>
              <a:rPr lang="en-US" dirty="0" smtClean="0"/>
              <a:t>trees and ground in Namibia, Africa</a:t>
            </a:r>
            <a:endParaRPr lang="en-US" dirty="0"/>
          </a:p>
        </p:txBody>
      </p:sp>
      <p:sp>
        <p:nvSpPr>
          <p:cNvPr id="9" name="TextBox 8"/>
          <p:cNvSpPr txBox="1"/>
          <p:nvPr/>
        </p:nvSpPr>
        <p:spPr>
          <a:xfrm>
            <a:off x="0" y="-76200"/>
            <a:ext cx="4793235" cy="1200329"/>
          </a:xfrm>
          <a:prstGeom prst="rect">
            <a:avLst/>
          </a:prstGeom>
          <a:noFill/>
        </p:spPr>
        <p:txBody>
          <a:bodyPr wrap="none" rtlCol="0">
            <a:spAutoFit/>
          </a:bodyPr>
          <a:lstStyle/>
          <a:p>
            <a:r>
              <a:rPr lang="en-US" sz="3600" dirty="0" smtClean="0"/>
              <a:t>Connected Vehicle Tools</a:t>
            </a:r>
          </a:p>
          <a:p>
            <a:r>
              <a:rPr lang="en-US" sz="3600" dirty="0" smtClean="0"/>
              <a:t>Support Vector Machine</a:t>
            </a:r>
            <a:endParaRPr lang="en-US" sz="3600" dirty="0"/>
          </a:p>
        </p:txBody>
      </p:sp>
    </p:spTree>
    <p:extLst>
      <p:ext uri="{BB962C8B-B14F-4D97-AF65-F5344CB8AC3E}">
        <p14:creationId xmlns:p14="http://schemas.microsoft.com/office/powerpoint/2010/main" val="39551507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9144000" cy="5867400"/>
          </a:xfrm>
          <a:prstGeom prst="rect">
            <a:avLst/>
          </a:prstGeom>
        </p:spPr>
      </p:pic>
      <p:sp>
        <p:nvSpPr>
          <p:cNvPr id="3" name="Rectangle 2"/>
          <p:cNvSpPr/>
          <p:nvPr/>
        </p:nvSpPr>
        <p:spPr>
          <a:xfrm>
            <a:off x="0" y="0"/>
            <a:ext cx="9144000" cy="914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8800" dirty="0" smtClean="0">
                <a:latin typeface="Calibri Light" panose="020F0302020204030204" pitchFamily="34" charset="0"/>
              </a:rPr>
              <a:t>SVM in ITS China</a:t>
            </a:r>
            <a:endParaRPr lang="en-US" sz="8800" dirty="0">
              <a:latin typeface="Calibri Light" panose="020F0302020204030204" pitchFamily="34" charset="0"/>
            </a:endParaRPr>
          </a:p>
        </p:txBody>
      </p:sp>
    </p:spTree>
    <p:extLst>
      <p:ext uri="{BB962C8B-B14F-4D97-AF65-F5344CB8AC3E}">
        <p14:creationId xmlns:p14="http://schemas.microsoft.com/office/powerpoint/2010/main" val="3593137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05294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3600" dirty="0" smtClean="0"/>
              <a:t>OODA Loop in Autonomous Driving Functions?  </a:t>
            </a:r>
            <a:endParaRPr lang="en-US" sz="3600" dirty="0"/>
          </a:p>
        </p:txBody>
      </p:sp>
      <p:grpSp>
        <p:nvGrpSpPr>
          <p:cNvPr id="13" name="Group 12"/>
          <p:cNvGrpSpPr/>
          <p:nvPr/>
        </p:nvGrpSpPr>
        <p:grpSpPr>
          <a:xfrm>
            <a:off x="0" y="1524000"/>
            <a:ext cx="9144000" cy="4267200"/>
            <a:chOff x="0" y="1676400"/>
            <a:chExt cx="9144000" cy="426720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04737"/>
              <a:ext cx="9144000" cy="41388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1676400"/>
              <a:ext cx="76200" cy="426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5791200"/>
              <a:ext cx="9144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086600" y="5638800"/>
              <a:ext cx="2057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1676400"/>
              <a:ext cx="9144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133600" y="1905000"/>
              <a:ext cx="1066800" cy="381000"/>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114800" y="1905000"/>
              <a:ext cx="1066800" cy="381000"/>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096000" y="1905000"/>
              <a:ext cx="1066800" cy="381000"/>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96200" y="1905000"/>
              <a:ext cx="1066800" cy="381000"/>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p:cNvSpPr/>
          <p:nvPr/>
        </p:nvSpPr>
        <p:spPr>
          <a:xfrm>
            <a:off x="76200" y="6386945"/>
            <a:ext cx="1066800" cy="394855"/>
          </a:xfrm>
          <a:prstGeom prst="rect">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2">
                    <a:lumMod val="60000"/>
                    <a:lumOff val="40000"/>
                  </a:schemeClr>
                </a:solidFill>
              </a:rPr>
              <a:t>John Boyd</a:t>
            </a:r>
            <a:endParaRPr lang="en-US" sz="1600" dirty="0">
              <a:solidFill>
                <a:schemeClr val="tx2">
                  <a:lumMod val="60000"/>
                  <a:lumOff val="40000"/>
                </a:schemeClr>
              </a:solidFill>
            </a:endParaRPr>
          </a:p>
        </p:txBody>
      </p:sp>
    </p:spTree>
    <p:extLst>
      <p:ext uri="{BB962C8B-B14F-4D97-AF65-F5344CB8AC3E}">
        <p14:creationId xmlns:p14="http://schemas.microsoft.com/office/powerpoint/2010/main" val="1323488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txBox="1">
            <a:spLocks/>
          </p:cNvSpPr>
          <p:nvPr/>
        </p:nvSpPr>
        <p:spPr>
          <a:xfrm>
            <a:off x="152400" y="1447800"/>
            <a:ext cx="8839200" cy="5257800"/>
          </a:xfrm>
          <a:prstGeom prst="rect">
            <a:avLst/>
          </a:prstGeom>
          <a:solidFill>
            <a:schemeClr val="bg1">
              <a:lumMod val="95000"/>
            </a:schemeClr>
          </a:solidFill>
          <a:ln>
            <a:noFill/>
          </a:ln>
          <a:effectLst>
            <a:outerShdw blurRad="50800" dist="38100" dir="2700000" algn="tl" rotWithShape="0">
              <a:prstClr val="black">
                <a:alpha val="40000"/>
              </a:prstClr>
            </a:outerShdw>
          </a:effectLst>
        </p:spPr>
        <p:txBody>
          <a:bodyPr numCol="3">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r>
              <a:rPr lang="en-US" sz="1600" dirty="0" smtClean="0"/>
              <a:t> Chaos theory</a:t>
            </a:r>
          </a:p>
          <a:p>
            <a:pPr>
              <a:spcBef>
                <a:spcPts val="0"/>
              </a:spcBef>
            </a:pPr>
            <a:r>
              <a:rPr lang="en-US" sz="1600" dirty="0" smtClean="0"/>
              <a:t> Complex systems</a:t>
            </a:r>
          </a:p>
          <a:p>
            <a:pPr>
              <a:spcBef>
                <a:spcPts val="0"/>
              </a:spcBef>
            </a:pPr>
            <a:r>
              <a:rPr lang="en-US" sz="1600" dirty="0" smtClean="0"/>
              <a:t> Complex system</a:t>
            </a:r>
          </a:p>
          <a:p>
            <a:pPr>
              <a:spcBef>
                <a:spcPts val="0"/>
              </a:spcBef>
            </a:pPr>
            <a:r>
              <a:rPr lang="en-US" sz="1600" dirty="0" smtClean="0"/>
              <a:t> Cybernetics</a:t>
            </a:r>
          </a:p>
          <a:p>
            <a:pPr lvl="1">
              <a:spcBef>
                <a:spcPts val="0"/>
              </a:spcBef>
            </a:pPr>
            <a:r>
              <a:rPr lang="en-US" sz="1400" dirty="0" err="1" smtClean="0"/>
              <a:t>Biocybernetics</a:t>
            </a:r>
            <a:endParaRPr lang="en-US" sz="1400" dirty="0" smtClean="0"/>
          </a:p>
          <a:p>
            <a:pPr lvl="1">
              <a:spcBef>
                <a:spcPts val="0"/>
              </a:spcBef>
            </a:pPr>
            <a:r>
              <a:rPr lang="en-US" sz="1400" dirty="0" smtClean="0"/>
              <a:t>Engineering cybernetics</a:t>
            </a:r>
          </a:p>
          <a:p>
            <a:pPr lvl="1">
              <a:spcBef>
                <a:spcPts val="0"/>
              </a:spcBef>
            </a:pPr>
            <a:r>
              <a:rPr lang="en-US" sz="1400" dirty="0" smtClean="0"/>
              <a:t>Management cybernetics</a:t>
            </a:r>
          </a:p>
          <a:p>
            <a:pPr lvl="1">
              <a:spcBef>
                <a:spcPts val="0"/>
              </a:spcBef>
            </a:pPr>
            <a:r>
              <a:rPr lang="en-US" sz="1400" dirty="0" smtClean="0"/>
              <a:t>Medical cybernetics</a:t>
            </a:r>
          </a:p>
          <a:p>
            <a:pPr lvl="1">
              <a:spcBef>
                <a:spcPts val="0"/>
              </a:spcBef>
            </a:pPr>
            <a:r>
              <a:rPr lang="en-US" sz="1400" dirty="0" smtClean="0"/>
              <a:t>New Cybernetics</a:t>
            </a:r>
          </a:p>
          <a:p>
            <a:pPr lvl="1">
              <a:spcBef>
                <a:spcPts val="0"/>
              </a:spcBef>
            </a:pPr>
            <a:r>
              <a:rPr lang="en-US" sz="1400" dirty="0" smtClean="0"/>
              <a:t>Second-order cybernetics</a:t>
            </a:r>
          </a:p>
          <a:p>
            <a:pPr>
              <a:spcBef>
                <a:spcPts val="0"/>
              </a:spcBef>
            </a:pPr>
            <a:r>
              <a:rPr lang="en-US" sz="1600" dirty="0" smtClean="0"/>
              <a:t> Control theory</a:t>
            </a:r>
          </a:p>
          <a:p>
            <a:pPr lvl="1">
              <a:spcBef>
                <a:spcPts val="0"/>
              </a:spcBef>
            </a:pPr>
            <a:r>
              <a:rPr lang="en-US" sz="1400" dirty="0" smtClean="0"/>
              <a:t>Affect control theory</a:t>
            </a:r>
          </a:p>
          <a:p>
            <a:pPr lvl="1">
              <a:spcBef>
                <a:spcPts val="0"/>
              </a:spcBef>
            </a:pPr>
            <a:r>
              <a:rPr lang="en-US" sz="1400" dirty="0" smtClean="0"/>
              <a:t>Control engineering</a:t>
            </a:r>
          </a:p>
          <a:p>
            <a:pPr lvl="1">
              <a:spcBef>
                <a:spcPts val="0"/>
              </a:spcBef>
            </a:pPr>
            <a:r>
              <a:rPr lang="en-US" sz="1400" dirty="0" smtClean="0"/>
              <a:t>Control systems</a:t>
            </a:r>
          </a:p>
          <a:p>
            <a:pPr lvl="1">
              <a:spcBef>
                <a:spcPts val="0"/>
              </a:spcBef>
            </a:pPr>
            <a:r>
              <a:rPr lang="en-US" sz="1400" dirty="0" smtClean="0"/>
              <a:t>Dynamical systems</a:t>
            </a:r>
          </a:p>
          <a:p>
            <a:pPr lvl="1">
              <a:spcBef>
                <a:spcPts val="0"/>
              </a:spcBef>
            </a:pPr>
            <a:r>
              <a:rPr lang="en-US" sz="1400" dirty="0" smtClean="0"/>
              <a:t>Perceptual control theory</a:t>
            </a:r>
          </a:p>
          <a:p>
            <a:pPr>
              <a:spcBef>
                <a:spcPts val="0"/>
              </a:spcBef>
            </a:pPr>
            <a:r>
              <a:rPr lang="en-US" sz="1600" dirty="0" smtClean="0"/>
              <a:t> Operations research</a:t>
            </a:r>
          </a:p>
          <a:p>
            <a:pPr>
              <a:spcBef>
                <a:spcPts val="0"/>
              </a:spcBef>
            </a:pPr>
            <a:r>
              <a:rPr lang="en-US" sz="1600" dirty="0" smtClean="0"/>
              <a:t> Systems biology</a:t>
            </a:r>
          </a:p>
          <a:p>
            <a:pPr lvl="1">
              <a:spcBef>
                <a:spcPts val="0"/>
              </a:spcBef>
            </a:pPr>
            <a:r>
              <a:rPr lang="en-US" sz="1400" dirty="0" smtClean="0"/>
              <a:t>Computational systems biology</a:t>
            </a:r>
          </a:p>
          <a:p>
            <a:pPr lvl="1">
              <a:spcBef>
                <a:spcPts val="0"/>
              </a:spcBef>
            </a:pPr>
            <a:r>
              <a:rPr lang="en-US" sz="1400" dirty="0" smtClean="0"/>
              <a:t>Synthetic biology</a:t>
            </a:r>
          </a:p>
          <a:p>
            <a:pPr lvl="1">
              <a:spcBef>
                <a:spcPts val="0"/>
              </a:spcBef>
            </a:pPr>
            <a:r>
              <a:rPr lang="en-US" sz="1400" dirty="0" smtClean="0"/>
              <a:t>Systems immunology</a:t>
            </a:r>
          </a:p>
          <a:p>
            <a:pPr lvl="1">
              <a:spcBef>
                <a:spcPts val="0"/>
              </a:spcBef>
            </a:pPr>
            <a:r>
              <a:rPr lang="en-US" sz="1400" dirty="0" smtClean="0"/>
              <a:t>Systems neuroscience</a:t>
            </a:r>
          </a:p>
          <a:p>
            <a:pPr>
              <a:spcBef>
                <a:spcPts val="0"/>
              </a:spcBef>
            </a:pPr>
            <a:r>
              <a:rPr lang="en-US" sz="1600" dirty="0" smtClean="0"/>
              <a:t> System dynamics</a:t>
            </a:r>
          </a:p>
          <a:p>
            <a:pPr lvl="1">
              <a:spcBef>
                <a:spcPts val="0"/>
              </a:spcBef>
            </a:pPr>
            <a:r>
              <a:rPr lang="en-US" sz="1400" dirty="0" smtClean="0"/>
              <a:t>Social dynamics</a:t>
            </a:r>
          </a:p>
          <a:p>
            <a:pPr>
              <a:spcBef>
                <a:spcPts val="0"/>
              </a:spcBef>
            </a:pPr>
            <a:r>
              <a:rPr lang="en-US" sz="1600" dirty="0" smtClean="0"/>
              <a:t> Systems ecology</a:t>
            </a:r>
          </a:p>
          <a:p>
            <a:pPr lvl="1">
              <a:spcBef>
                <a:spcPts val="0"/>
              </a:spcBef>
            </a:pPr>
            <a:r>
              <a:rPr lang="en-US" sz="1400" dirty="0" smtClean="0"/>
              <a:t>Ecosystem ecology</a:t>
            </a:r>
          </a:p>
          <a:p>
            <a:pPr>
              <a:spcBef>
                <a:spcPts val="0"/>
              </a:spcBef>
            </a:pPr>
            <a:r>
              <a:rPr lang="en-US" sz="1600" dirty="0" smtClean="0"/>
              <a:t> Systems engineering</a:t>
            </a:r>
          </a:p>
          <a:p>
            <a:pPr lvl="1">
              <a:spcBef>
                <a:spcPts val="0"/>
              </a:spcBef>
            </a:pPr>
            <a:r>
              <a:rPr lang="en-US" sz="1400" dirty="0" smtClean="0"/>
              <a:t>Biological systems engineering</a:t>
            </a:r>
          </a:p>
          <a:p>
            <a:pPr lvl="1">
              <a:spcBef>
                <a:spcPts val="0"/>
              </a:spcBef>
            </a:pPr>
            <a:r>
              <a:rPr lang="en-US" sz="1400" dirty="0" smtClean="0"/>
              <a:t>Earth systems engineering and management</a:t>
            </a:r>
          </a:p>
          <a:p>
            <a:pPr lvl="1">
              <a:spcBef>
                <a:spcPts val="0"/>
              </a:spcBef>
            </a:pPr>
            <a:r>
              <a:rPr lang="en-US" sz="1400" dirty="0" smtClean="0"/>
              <a:t>Enterprise systems engineering</a:t>
            </a:r>
          </a:p>
          <a:p>
            <a:pPr lvl="1">
              <a:spcBef>
                <a:spcPts val="0"/>
              </a:spcBef>
            </a:pPr>
            <a:r>
              <a:rPr lang="en-US" sz="1400" dirty="0" smtClean="0"/>
              <a:t>Systems analysis</a:t>
            </a:r>
          </a:p>
          <a:p>
            <a:pPr>
              <a:spcBef>
                <a:spcPts val="0"/>
              </a:spcBef>
            </a:pPr>
            <a:r>
              <a:rPr lang="en-US" sz="1600" dirty="0" smtClean="0"/>
              <a:t> Systems theory in anthropology</a:t>
            </a:r>
          </a:p>
          <a:p>
            <a:pPr>
              <a:spcBef>
                <a:spcPts val="0"/>
              </a:spcBef>
            </a:pPr>
            <a:r>
              <a:rPr lang="en-US" sz="1600" dirty="0" smtClean="0"/>
              <a:t> Systems psychology</a:t>
            </a:r>
          </a:p>
          <a:p>
            <a:pPr lvl="1">
              <a:spcBef>
                <a:spcPts val="0"/>
              </a:spcBef>
            </a:pPr>
            <a:r>
              <a:rPr lang="en-US" sz="1400" dirty="0" smtClean="0"/>
              <a:t>Ergonomics</a:t>
            </a:r>
          </a:p>
          <a:p>
            <a:pPr lvl="1">
              <a:spcBef>
                <a:spcPts val="0"/>
              </a:spcBef>
            </a:pPr>
            <a:r>
              <a:rPr lang="en-US" sz="1400" dirty="0" smtClean="0"/>
              <a:t>Family systems theory</a:t>
            </a:r>
          </a:p>
          <a:p>
            <a:pPr lvl="1">
              <a:spcBef>
                <a:spcPts val="0"/>
              </a:spcBef>
            </a:pPr>
            <a:r>
              <a:rPr lang="en-US" sz="1400" dirty="0" smtClean="0"/>
              <a:t>Systemic therapy</a:t>
            </a:r>
            <a:endParaRPr lang="en-US" sz="1600" dirty="0" smtClean="0"/>
          </a:p>
          <a:p>
            <a:pPr>
              <a:spcBef>
                <a:spcPts val="0"/>
              </a:spcBef>
            </a:pPr>
            <a:r>
              <a:rPr lang="en-US" sz="1600" dirty="0" smtClean="0"/>
              <a:t> Systems theory</a:t>
            </a:r>
          </a:p>
          <a:p>
            <a:pPr lvl="1">
              <a:spcBef>
                <a:spcPts val="0"/>
              </a:spcBef>
            </a:pPr>
            <a:r>
              <a:rPr lang="en-US" sz="1400" dirty="0" smtClean="0"/>
              <a:t>Biochemical systems theory</a:t>
            </a:r>
          </a:p>
          <a:p>
            <a:pPr lvl="1">
              <a:spcBef>
                <a:spcPts val="0"/>
              </a:spcBef>
            </a:pPr>
            <a:r>
              <a:rPr lang="en-US" sz="1400" dirty="0" smtClean="0"/>
              <a:t>Ecological systems theory</a:t>
            </a:r>
          </a:p>
          <a:p>
            <a:pPr lvl="1">
              <a:spcBef>
                <a:spcPts val="0"/>
              </a:spcBef>
            </a:pPr>
            <a:r>
              <a:rPr lang="en-US" sz="1400" dirty="0" smtClean="0"/>
              <a:t>Developmental systems theory</a:t>
            </a:r>
          </a:p>
          <a:p>
            <a:pPr lvl="1">
              <a:spcBef>
                <a:spcPts val="0"/>
              </a:spcBef>
            </a:pPr>
            <a:r>
              <a:rPr lang="en-US" sz="1400" dirty="0" smtClean="0"/>
              <a:t>General systems theory</a:t>
            </a:r>
          </a:p>
          <a:p>
            <a:pPr lvl="1">
              <a:spcBef>
                <a:spcPts val="0"/>
              </a:spcBef>
            </a:pPr>
            <a:r>
              <a:rPr lang="en-US" sz="1400" dirty="0" smtClean="0"/>
              <a:t>Living systems theory</a:t>
            </a:r>
          </a:p>
          <a:p>
            <a:pPr lvl="1">
              <a:spcBef>
                <a:spcPts val="0"/>
              </a:spcBef>
            </a:pPr>
            <a:r>
              <a:rPr lang="en-US" sz="1400" dirty="0" smtClean="0"/>
              <a:t>LTI system theory</a:t>
            </a:r>
          </a:p>
          <a:p>
            <a:pPr lvl="1">
              <a:spcBef>
                <a:spcPts val="0"/>
              </a:spcBef>
            </a:pPr>
            <a:r>
              <a:rPr lang="en-US" sz="1400" dirty="0" smtClean="0"/>
              <a:t>Sociotechnical systems theory</a:t>
            </a:r>
          </a:p>
          <a:p>
            <a:pPr lvl="1">
              <a:spcBef>
                <a:spcPts val="0"/>
              </a:spcBef>
            </a:pPr>
            <a:r>
              <a:rPr lang="en-US" sz="1400" dirty="0" smtClean="0"/>
              <a:t>Mathematical system theory</a:t>
            </a:r>
          </a:p>
          <a:p>
            <a:pPr lvl="1">
              <a:spcBef>
                <a:spcPts val="0"/>
              </a:spcBef>
            </a:pPr>
            <a:r>
              <a:rPr lang="en-US" sz="1400" dirty="0" smtClean="0"/>
              <a:t>World-systems theory</a:t>
            </a:r>
          </a:p>
          <a:p>
            <a:pPr>
              <a:spcBef>
                <a:spcPts val="0"/>
              </a:spcBef>
            </a:pPr>
            <a:r>
              <a:rPr lang="en-US" sz="1600" dirty="0" smtClean="0"/>
              <a:t> Systems theory in sociology</a:t>
            </a:r>
          </a:p>
          <a:p>
            <a:pPr lvl="1">
              <a:spcBef>
                <a:spcPts val="0"/>
              </a:spcBef>
            </a:pPr>
            <a:r>
              <a:rPr lang="en-US" sz="1400" dirty="0" smtClean="0"/>
              <a:t>Talcott Parsons</a:t>
            </a:r>
          </a:p>
          <a:p>
            <a:pPr lvl="1">
              <a:spcBef>
                <a:spcPts val="0"/>
              </a:spcBef>
            </a:pPr>
            <a:r>
              <a:rPr lang="en-US" sz="1400" dirty="0" smtClean="0"/>
              <a:t>John N. Warfield</a:t>
            </a:r>
          </a:p>
          <a:p>
            <a:pPr lvl="1">
              <a:spcBef>
                <a:spcPts val="0"/>
              </a:spcBef>
            </a:pPr>
            <a:r>
              <a:rPr lang="en-US" sz="1400" dirty="0" err="1" smtClean="0"/>
              <a:t>Niklas</a:t>
            </a:r>
            <a:r>
              <a:rPr lang="en-US" sz="1400" dirty="0" smtClean="0"/>
              <a:t> </a:t>
            </a:r>
            <a:r>
              <a:rPr lang="en-US" sz="1400" dirty="0" err="1" smtClean="0"/>
              <a:t>Luhmann</a:t>
            </a:r>
            <a:endParaRPr lang="en-US" sz="1400" dirty="0" smtClean="0"/>
          </a:p>
          <a:p>
            <a:pPr>
              <a:spcBef>
                <a:spcPts val="0"/>
              </a:spcBef>
            </a:pPr>
            <a:r>
              <a:rPr lang="en-US" sz="1800" dirty="0" err="1" smtClean="0"/>
              <a:t>Etc</a:t>
            </a:r>
            <a:endParaRPr lang="en-US" sz="1800" dirty="0" smtClean="0"/>
          </a:p>
          <a:p>
            <a:pPr>
              <a:spcBef>
                <a:spcPts val="0"/>
              </a:spcBef>
            </a:pPr>
            <a:endParaRPr lang="en-US" sz="1600" dirty="0"/>
          </a:p>
        </p:txBody>
      </p:sp>
      <p:sp>
        <p:nvSpPr>
          <p:cNvPr id="3" name="TextBox 2"/>
          <p:cNvSpPr txBox="1"/>
          <p:nvPr/>
        </p:nvSpPr>
        <p:spPr>
          <a:xfrm>
            <a:off x="0" y="-121860"/>
            <a:ext cx="9144000" cy="156966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9600" b="1" dirty="0" smtClean="0"/>
              <a:t>Systems Science</a:t>
            </a:r>
            <a:endParaRPr lang="en-US" sz="9600" b="1" dirty="0"/>
          </a:p>
        </p:txBody>
      </p:sp>
      <p:sp>
        <p:nvSpPr>
          <p:cNvPr id="4" name="Oval 3"/>
          <p:cNvSpPr/>
          <p:nvPr/>
        </p:nvSpPr>
        <p:spPr>
          <a:xfrm>
            <a:off x="6934200" y="4684295"/>
            <a:ext cx="1981200" cy="1945105"/>
          </a:xfrm>
          <a:prstGeom prst="ellipse">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7200" b="1" dirty="0" err="1" smtClean="0"/>
              <a:t>IoS</a:t>
            </a:r>
            <a:endParaRPr lang="en-US" sz="7200" b="1" dirty="0"/>
          </a:p>
        </p:txBody>
      </p:sp>
    </p:spTree>
    <p:extLst>
      <p:ext uri="{BB962C8B-B14F-4D97-AF65-F5344CB8AC3E}">
        <p14:creationId xmlns:p14="http://schemas.microsoft.com/office/powerpoint/2010/main" val="236707528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848600" cy="781334"/>
          </a:xfrm>
        </p:spPr>
        <p:style>
          <a:lnRef idx="0">
            <a:schemeClr val="accent1"/>
          </a:lnRef>
          <a:fillRef idx="3">
            <a:schemeClr val="accent1"/>
          </a:fillRef>
          <a:effectRef idx="3">
            <a:schemeClr val="accent1"/>
          </a:effectRef>
          <a:fontRef idx="minor">
            <a:schemeClr val="lt1"/>
          </a:fontRef>
        </p:style>
        <p:txBody>
          <a:bodyPr anchor="ctr">
            <a:noAutofit/>
          </a:bodyPr>
          <a:lstStyle/>
          <a:p>
            <a:r>
              <a:rPr lang="en-US" sz="2800" dirty="0" smtClean="0">
                <a:latin typeface="Calibri Light" panose="020F0302020204030204" pitchFamily="34" charset="0"/>
              </a:rPr>
              <a:t>Temporal Decomposition of Complex Simulations</a:t>
            </a:r>
            <a:r>
              <a:rPr lang="en-US" sz="3200" dirty="0" smtClean="0">
                <a:latin typeface="Calibri Light" panose="020F0302020204030204" pitchFamily="34" charset="0"/>
              </a:rPr>
              <a:t/>
            </a:r>
            <a:br>
              <a:rPr lang="en-US" sz="3200" dirty="0" smtClean="0">
                <a:latin typeface="Calibri Light" panose="020F0302020204030204" pitchFamily="34" charset="0"/>
              </a:rPr>
            </a:br>
            <a:r>
              <a:rPr lang="en-US" sz="2100" dirty="0" smtClean="0">
                <a:latin typeface="Calibri Light" panose="020F0302020204030204" pitchFamily="34" charset="0"/>
              </a:rPr>
              <a:t>ECU based intruder </a:t>
            </a:r>
            <a:r>
              <a:rPr lang="en-US" sz="2100" dirty="0" err="1" smtClean="0">
                <a:latin typeface="Calibri Light" panose="020F0302020204030204" pitchFamily="34" charset="0"/>
              </a:rPr>
              <a:t>dectection</a:t>
            </a:r>
            <a:r>
              <a:rPr lang="en-US" sz="2100" dirty="0" smtClean="0">
                <a:latin typeface="Calibri Light" panose="020F0302020204030204" pitchFamily="34" charset="0"/>
              </a:rPr>
              <a:t>? </a:t>
            </a:r>
            <a:r>
              <a:rPr lang="en-US" sz="2100" dirty="0">
                <a:latin typeface="Calibri Light" panose="020F0302020204030204" pitchFamily="34" charset="0"/>
              </a:rPr>
              <a:t>R</a:t>
            </a:r>
            <a:r>
              <a:rPr lang="en-US" sz="2100" dirty="0" smtClean="0">
                <a:latin typeface="Calibri Light" panose="020F0302020204030204" pitchFamily="34" charset="0"/>
              </a:rPr>
              <a:t>un-time condition monitoring? </a:t>
            </a:r>
            <a:endParaRPr lang="en-US" sz="2100" dirty="0">
              <a:latin typeface="Calibri Light" panose="020F0302020204030204" pitchFamily="34" charset="0"/>
            </a:endParaRPr>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09935"/>
            <a:ext cx="5334000" cy="5848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rot="5400000">
            <a:off x="5109752" y="2823753"/>
            <a:ext cx="6898943" cy="116955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i="1" dirty="0" err="1" smtClean="0">
                <a:solidFill>
                  <a:schemeClr val="bg1">
                    <a:lumMod val="50000"/>
                  </a:schemeClr>
                </a:solidFill>
              </a:rPr>
              <a:t>Neema</a:t>
            </a:r>
            <a:r>
              <a:rPr lang="en-US" sz="1400" i="1" dirty="0">
                <a:solidFill>
                  <a:schemeClr val="bg1">
                    <a:lumMod val="50000"/>
                  </a:schemeClr>
                </a:solidFill>
              </a:rPr>
              <a:t>, H., J. Gohl, Z. Lattmann, J. Sztipanovits, G. Karsai, S. Neema, T. Bapty, J. Batteh, H. Tummescheit, and C. Sureshkumar,  "</a:t>
            </a:r>
            <a:r>
              <a:rPr lang="en-US" sz="1400" b="1" i="1" dirty="0">
                <a:solidFill>
                  <a:schemeClr val="bg1">
                    <a:lumMod val="50000"/>
                  </a:schemeClr>
                </a:solidFill>
              </a:rPr>
              <a:t>Model-Based Integration Platform for FMI Co-Simulation and Heterogeneous Simulations of Cyber-Physical </a:t>
            </a:r>
            <a:r>
              <a:rPr lang="en-US" sz="1400" b="1" i="1" dirty="0" smtClean="0">
                <a:solidFill>
                  <a:schemeClr val="bg1">
                    <a:lumMod val="50000"/>
                  </a:schemeClr>
                </a:solidFill>
              </a:rPr>
              <a:t>Systems</a:t>
            </a:r>
            <a:r>
              <a:rPr lang="en-US" sz="1400" i="1" dirty="0" smtClean="0">
                <a:solidFill>
                  <a:schemeClr val="bg1">
                    <a:lumMod val="50000"/>
                  </a:schemeClr>
                </a:solidFill>
              </a:rPr>
              <a:t>“ in Proceedings </a:t>
            </a:r>
            <a:r>
              <a:rPr lang="en-US" sz="1400" i="1" dirty="0">
                <a:solidFill>
                  <a:schemeClr val="bg1">
                    <a:lumMod val="50000"/>
                  </a:schemeClr>
                </a:solidFill>
              </a:rPr>
              <a:t>of the 10th International Modelica Conference, Lund University, Solvegatan 20A, SE-223 62 </a:t>
            </a:r>
            <a:r>
              <a:rPr lang="en-US" sz="1400" i="1" dirty="0" smtClean="0">
                <a:solidFill>
                  <a:schemeClr val="bg1">
                    <a:lumMod val="50000"/>
                  </a:schemeClr>
                </a:solidFill>
              </a:rPr>
              <a:t>LUND, </a:t>
            </a:r>
            <a:r>
              <a:rPr lang="en-US" sz="1400" i="1" dirty="0" err="1" smtClean="0">
                <a:solidFill>
                  <a:schemeClr val="bg1">
                    <a:lumMod val="50000"/>
                  </a:schemeClr>
                </a:solidFill>
              </a:rPr>
              <a:t>Modelica</a:t>
            </a:r>
            <a:r>
              <a:rPr lang="en-US" sz="1400" i="1" dirty="0" smtClean="0">
                <a:solidFill>
                  <a:schemeClr val="bg1">
                    <a:lumMod val="50000"/>
                  </a:schemeClr>
                </a:solidFill>
              </a:rPr>
              <a:t> </a:t>
            </a:r>
            <a:r>
              <a:rPr lang="en-US" sz="1400" i="1" dirty="0">
                <a:solidFill>
                  <a:schemeClr val="bg1">
                    <a:lumMod val="50000"/>
                  </a:schemeClr>
                </a:solidFill>
              </a:rPr>
              <a:t>Association and Linkoping University Electronic Press, pp. 235-245, 03/2014.</a:t>
            </a:r>
            <a:endParaRPr lang="en-US" sz="1400" dirty="0">
              <a:solidFill>
                <a:schemeClr val="bg1">
                  <a:lumMod val="50000"/>
                </a:schemeClr>
              </a:solidFill>
            </a:endParaRPr>
          </a:p>
        </p:txBody>
      </p:sp>
      <p:sp>
        <p:nvSpPr>
          <p:cNvPr id="13" name="Content Placeholder 2"/>
          <p:cNvSpPr txBox="1">
            <a:spLocks/>
          </p:cNvSpPr>
          <p:nvPr/>
        </p:nvSpPr>
        <p:spPr>
          <a:xfrm>
            <a:off x="5181600" y="4724400"/>
            <a:ext cx="2667000" cy="190500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0E1C58"/>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E1C58"/>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E1C58"/>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E1C58"/>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E1C58"/>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0325" indent="-53975"/>
            <a:r>
              <a:rPr lang="en-US" sz="1400" dirty="0" smtClean="0">
                <a:solidFill>
                  <a:schemeClr val="tx1"/>
                </a:solidFill>
              </a:rPr>
              <a:t>Partition: Driver </a:t>
            </a:r>
            <a:r>
              <a:rPr lang="en-US" sz="1400" dirty="0">
                <a:solidFill>
                  <a:schemeClr val="tx1"/>
                </a:solidFill>
              </a:rPr>
              <a:t>vehicle (Vehicle mechanics, </a:t>
            </a:r>
            <a:r>
              <a:rPr lang="en-US" sz="1400" dirty="0" smtClean="0">
                <a:solidFill>
                  <a:schemeClr val="tx1"/>
                </a:solidFill>
              </a:rPr>
              <a:t>Electrical and </a:t>
            </a:r>
            <a:r>
              <a:rPr lang="en-US" sz="1400" dirty="0">
                <a:solidFill>
                  <a:schemeClr val="tx1"/>
                </a:solidFill>
              </a:rPr>
              <a:t>Driver) and Thermal Management (Fluid and Thermal parts of the model</a:t>
            </a:r>
            <a:r>
              <a:rPr lang="en-US" sz="1400" dirty="0" smtClean="0">
                <a:solidFill>
                  <a:schemeClr val="tx1"/>
                </a:solidFill>
              </a:rPr>
              <a:t>)</a:t>
            </a:r>
          </a:p>
          <a:p>
            <a:pPr marL="60325" indent="-53975"/>
            <a:endParaRPr lang="en-US" sz="1400" dirty="0">
              <a:solidFill>
                <a:schemeClr val="tx1"/>
              </a:solidFill>
            </a:endParaRPr>
          </a:p>
          <a:p>
            <a:pPr marL="60325" indent="-53975"/>
            <a:r>
              <a:rPr lang="en-US" sz="1400" dirty="0" smtClean="0">
                <a:solidFill>
                  <a:schemeClr val="tx1"/>
                </a:solidFill>
              </a:rPr>
              <a:t>Simulation with different   processes and </a:t>
            </a:r>
            <a:r>
              <a:rPr lang="en-US" sz="1400" dirty="0">
                <a:solidFill>
                  <a:schemeClr val="tx1"/>
                </a:solidFill>
              </a:rPr>
              <a:t>clock-rates </a:t>
            </a:r>
            <a:r>
              <a:rPr lang="en-US" sz="1400" dirty="0" smtClean="0">
                <a:solidFill>
                  <a:schemeClr val="tx1"/>
                </a:solidFill>
              </a:rPr>
              <a:t>             but achieves correct behavior</a:t>
            </a:r>
            <a:endParaRPr lang="en-US" sz="1400" baseline="30000" dirty="0">
              <a:solidFill>
                <a:schemeClr val="tx1"/>
              </a:solidFill>
            </a:endParaRPr>
          </a:p>
        </p:txBody>
      </p:sp>
    </p:spTree>
    <p:extLst>
      <p:ext uri="{BB962C8B-B14F-4D97-AF65-F5344CB8AC3E}">
        <p14:creationId xmlns:p14="http://schemas.microsoft.com/office/powerpoint/2010/main" val="292284319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152650"/>
            <a:ext cx="5781675" cy="4705350"/>
          </a:xfrm>
          <a:prstGeom prst="rect">
            <a:avLst/>
          </a:prstGeom>
        </p:spPr>
      </p:pic>
      <p:sp>
        <p:nvSpPr>
          <p:cNvPr id="3" name="TextBox 2"/>
          <p:cNvSpPr txBox="1"/>
          <p:nvPr/>
        </p:nvSpPr>
        <p:spPr>
          <a:xfrm>
            <a:off x="5686002" y="6611779"/>
            <a:ext cx="3457998" cy="246221"/>
          </a:xfrm>
          <a:prstGeom prst="rect">
            <a:avLst/>
          </a:prstGeom>
          <a:noFill/>
        </p:spPr>
        <p:txBody>
          <a:bodyPr wrap="none" rtlCol="0">
            <a:spAutoFit/>
          </a:bodyPr>
          <a:lstStyle/>
          <a:p>
            <a:pPr algn="ctr"/>
            <a:r>
              <a:rPr lang="en-US" sz="1000" dirty="0" smtClean="0"/>
              <a:t>www.nissan-global.com/EN/TECHNOLOGY/OVERVIEW/its.html</a:t>
            </a:r>
            <a:endParaRPr lang="en-US" sz="1000" dirty="0"/>
          </a:p>
        </p:txBody>
      </p:sp>
      <p:pic>
        <p:nvPicPr>
          <p:cNvPr id="4" name="Picture 3"/>
          <p:cNvPicPr>
            <a:picLocks noChangeAspect="1"/>
          </p:cNvPicPr>
          <p:nvPr/>
        </p:nvPicPr>
        <p:blipFill>
          <a:blip r:embed="rId3"/>
          <a:stretch>
            <a:fillRect/>
          </a:stretch>
        </p:blipFill>
        <p:spPr>
          <a:xfrm>
            <a:off x="5029200" y="0"/>
            <a:ext cx="4114799" cy="3200400"/>
          </a:xfrm>
          <a:prstGeom prst="rect">
            <a:avLst/>
          </a:prstGeom>
        </p:spPr>
      </p:pic>
      <p:sp>
        <p:nvSpPr>
          <p:cNvPr id="5" name="TextBox 4"/>
          <p:cNvSpPr txBox="1"/>
          <p:nvPr/>
        </p:nvSpPr>
        <p:spPr>
          <a:xfrm>
            <a:off x="0" y="0"/>
            <a:ext cx="4800600" cy="193899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000" dirty="0" smtClean="0">
                <a:latin typeface="Calibri Light" panose="020F0302020204030204" pitchFamily="34" charset="0"/>
              </a:rPr>
              <a:t>Connected Vehicles 101</a:t>
            </a:r>
          </a:p>
          <a:p>
            <a:pPr algn="ctr"/>
            <a:r>
              <a:rPr lang="en-US" sz="4000" dirty="0" smtClean="0">
                <a:latin typeface="Calibri Light" panose="020F0302020204030204" pitchFamily="34" charset="0"/>
              </a:rPr>
              <a:t>Transportation of Data</a:t>
            </a:r>
            <a:endParaRPr lang="en-US" sz="4000" dirty="0">
              <a:latin typeface="Calibri Light" panose="020F0302020204030204" pitchFamily="34" charset="0"/>
            </a:endParaRPr>
          </a:p>
        </p:txBody>
      </p:sp>
      <p:sp>
        <p:nvSpPr>
          <p:cNvPr id="6" name="Oval 5"/>
          <p:cNvSpPr/>
          <p:nvPr/>
        </p:nvSpPr>
        <p:spPr>
          <a:xfrm>
            <a:off x="6096000" y="3629891"/>
            <a:ext cx="2667000" cy="2694709"/>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600" b="1" dirty="0" smtClean="0">
                <a:latin typeface="Calibri Light" panose="020F0302020204030204" pitchFamily="34" charset="0"/>
              </a:rPr>
              <a:t>Autonomy?</a:t>
            </a:r>
            <a:endParaRPr lang="en-US" sz="2600" b="1" dirty="0">
              <a:latin typeface="Calibri Light" panose="020F0302020204030204" pitchFamily="34" charset="0"/>
            </a:endParaRPr>
          </a:p>
        </p:txBody>
      </p:sp>
    </p:spTree>
    <p:extLst>
      <p:ext uri="{BB962C8B-B14F-4D97-AF65-F5344CB8AC3E}">
        <p14:creationId xmlns:p14="http://schemas.microsoft.com/office/powerpoint/2010/main" val="1127293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9200"/>
            <a:ext cx="9144000" cy="5257800"/>
          </a:xfrm>
          <a:prstGeom prst="rect">
            <a:avLst/>
          </a:prstGeom>
        </p:spPr>
      </p:pic>
      <p:sp>
        <p:nvSpPr>
          <p:cNvPr id="3" name="TextBox 2"/>
          <p:cNvSpPr txBox="1"/>
          <p:nvPr/>
        </p:nvSpPr>
        <p:spPr>
          <a:xfrm>
            <a:off x="0" y="0"/>
            <a:ext cx="9144000" cy="76944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4400" dirty="0" smtClean="0">
                <a:latin typeface="Calibri Light" panose="020F0302020204030204" pitchFamily="34" charset="0"/>
              </a:rPr>
              <a:t>How to Connect – Systems Integration</a:t>
            </a:r>
          </a:p>
        </p:txBody>
      </p:sp>
      <p:sp>
        <p:nvSpPr>
          <p:cNvPr id="4" name="TextBox 3"/>
          <p:cNvSpPr txBox="1"/>
          <p:nvPr/>
        </p:nvSpPr>
        <p:spPr>
          <a:xfrm>
            <a:off x="7474376" y="6581001"/>
            <a:ext cx="1669624" cy="276999"/>
          </a:xfrm>
          <a:prstGeom prst="rect">
            <a:avLst/>
          </a:prstGeom>
          <a:noFill/>
        </p:spPr>
        <p:txBody>
          <a:bodyPr wrap="none" rtlCol="0">
            <a:spAutoFit/>
          </a:bodyPr>
          <a:lstStyle/>
          <a:p>
            <a:pPr algn="r"/>
            <a:r>
              <a:rPr lang="en-US" sz="1200" dirty="0" smtClean="0">
                <a:solidFill>
                  <a:schemeClr val="bg1">
                    <a:lumMod val="65000"/>
                  </a:schemeClr>
                </a:solidFill>
              </a:rPr>
              <a:t>Mike </a:t>
            </a:r>
            <a:r>
              <a:rPr lang="en-US" sz="1200" dirty="0" err="1" smtClean="0">
                <a:solidFill>
                  <a:schemeClr val="bg1">
                    <a:lumMod val="65000"/>
                  </a:schemeClr>
                </a:solidFill>
              </a:rPr>
              <a:t>Blicher</a:t>
            </a:r>
            <a:r>
              <a:rPr lang="en-US" sz="1200" dirty="0" smtClean="0">
                <a:solidFill>
                  <a:schemeClr val="bg1">
                    <a:lumMod val="65000"/>
                  </a:schemeClr>
                </a:solidFill>
              </a:rPr>
              <a:t>, Auto-Talks</a:t>
            </a:r>
            <a:endParaRPr lang="en-US" sz="1200" dirty="0">
              <a:solidFill>
                <a:schemeClr val="bg1">
                  <a:lumMod val="65000"/>
                </a:schemeClr>
              </a:solidFill>
            </a:endParaRPr>
          </a:p>
        </p:txBody>
      </p:sp>
    </p:spTree>
    <p:extLst>
      <p:ext uri="{BB962C8B-B14F-4D97-AF65-F5344CB8AC3E}">
        <p14:creationId xmlns:p14="http://schemas.microsoft.com/office/powerpoint/2010/main" val="397828900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704975"/>
            <a:ext cx="9144000" cy="5153025"/>
          </a:xfrm>
          <a:prstGeom prst="rect">
            <a:avLst/>
          </a:prstGeom>
        </p:spPr>
      </p:pic>
      <p:sp>
        <p:nvSpPr>
          <p:cNvPr id="3" name="TextBox 2"/>
          <p:cNvSpPr txBox="1"/>
          <p:nvPr/>
        </p:nvSpPr>
        <p:spPr>
          <a:xfrm>
            <a:off x="-76200" y="0"/>
            <a:ext cx="9610003" cy="1661993"/>
          </a:xfrm>
          <a:prstGeom prst="rect">
            <a:avLst/>
          </a:prstGeom>
          <a:noFill/>
        </p:spPr>
        <p:txBody>
          <a:bodyPr wrap="none" rtlCol="0">
            <a:spAutoFit/>
          </a:bodyPr>
          <a:lstStyle/>
          <a:p>
            <a:r>
              <a:rPr lang="en-US" sz="6400" dirty="0" smtClean="0">
                <a:latin typeface="Calibri Light" panose="020F0302020204030204" pitchFamily="34" charset="0"/>
              </a:rPr>
              <a:t>F6 Information Architecture</a:t>
            </a:r>
          </a:p>
          <a:p>
            <a:r>
              <a:rPr lang="en-US" sz="3600" dirty="0" smtClean="0">
                <a:latin typeface="Calibri Light" panose="020F0302020204030204" pitchFamily="34" charset="0"/>
              </a:rPr>
              <a:t>Abstraction applicable to connected vehicle pilot?</a:t>
            </a:r>
            <a:endParaRPr lang="en-US" sz="3600" dirty="0">
              <a:latin typeface="Calibri Light" panose="020F0302020204030204" pitchFamily="34" charset="0"/>
            </a:endParaRPr>
          </a:p>
        </p:txBody>
      </p:sp>
      <p:sp>
        <p:nvSpPr>
          <p:cNvPr id="4" name="TextBox 3"/>
          <p:cNvSpPr txBox="1"/>
          <p:nvPr/>
        </p:nvSpPr>
        <p:spPr>
          <a:xfrm>
            <a:off x="4013044" y="1828800"/>
            <a:ext cx="5130956" cy="276999"/>
          </a:xfrm>
          <a:prstGeom prst="rect">
            <a:avLst/>
          </a:prstGeom>
          <a:noFill/>
        </p:spPr>
        <p:txBody>
          <a:bodyPr wrap="none" rtlCol="0">
            <a:spAutoFit/>
          </a:bodyPr>
          <a:lstStyle/>
          <a:p>
            <a:r>
              <a:rPr lang="en-US" sz="1200" dirty="0" smtClean="0">
                <a:solidFill>
                  <a:schemeClr val="bg1"/>
                </a:solidFill>
              </a:rPr>
              <a:t>GABOR KARSAI, Institute for Software Integrated Systems, Vanderbilt University</a:t>
            </a:r>
            <a:endParaRPr lang="en-US" sz="1200" dirty="0">
              <a:solidFill>
                <a:schemeClr val="bg1"/>
              </a:solidFill>
            </a:endParaRPr>
          </a:p>
        </p:txBody>
      </p:sp>
    </p:spTree>
    <p:extLst>
      <p:ext uri="{BB962C8B-B14F-4D97-AF65-F5344CB8AC3E}">
        <p14:creationId xmlns:p14="http://schemas.microsoft.com/office/powerpoint/2010/main" val="31566988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0" y="609600"/>
            <a:ext cx="3728357" cy="304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0"/>
            <a:ext cx="9143999" cy="6096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r>
              <a:rPr lang="en-US" sz="4000" dirty="0" smtClean="0">
                <a:solidFill>
                  <a:schemeClr val="bg1">
                    <a:lumMod val="95000"/>
                  </a:schemeClr>
                </a:solidFill>
                <a:latin typeface="Calibri Light" panose="020F0302020204030204" pitchFamily="34" charset="0"/>
              </a:rPr>
              <a:t>ITS Autonomy: Opportunistic cyber attacks?</a:t>
            </a:r>
            <a:endParaRPr lang="en-US" sz="4000" dirty="0">
              <a:solidFill>
                <a:schemeClr val="bg1">
                  <a:lumMod val="95000"/>
                </a:schemeClr>
              </a:solidFill>
              <a:latin typeface="Calibri Light" panose="020F0302020204030204" pitchFamily="34" charset="0"/>
            </a:endParaRPr>
          </a:p>
        </p:txBody>
      </p:sp>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8600" y="703520"/>
            <a:ext cx="5023757" cy="303028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0" y="3789755"/>
            <a:ext cx="5023757" cy="29920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 y="3733800"/>
            <a:ext cx="4952999" cy="461665"/>
          </a:xfrm>
          <a:prstGeom prst="rect">
            <a:avLst/>
          </a:prstGeom>
          <a:noFill/>
        </p:spPr>
        <p:txBody>
          <a:bodyPr wrap="square" rtlCol="0">
            <a:spAutoFit/>
          </a:bodyPr>
          <a:lstStyle/>
          <a:p>
            <a:r>
              <a:rPr lang="en-US" sz="1200" dirty="0" smtClean="0"/>
              <a:t>Smart </a:t>
            </a:r>
            <a:r>
              <a:rPr lang="en-US" sz="1200" dirty="0"/>
              <a:t>Roads </a:t>
            </a:r>
            <a:r>
              <a:rPr lang="en-US" sz="1200" dirty="0" smtClean="0"/>
              <a:t>Platform control algorithms + real-time data may </a:t>
            </a:r>
          </a:p>
          <a:p>
            <a:r>
              <a:rPr lang="en-US" sz="1200" i="1" dirty="0" smtClean="0"/>
              <a:t>predict</a:t>
            </a:r>
            <a:r>
              <a:rPr lang="en-US" sz="1200" dirty="0" smtClean="0"/>
              <a:t> &amp; </a:t>
            </a:r>
            <a:r>
              <a:rPr lang="en-US" sz="1200" i="1" dirty="0" smtClean="0"/>
              <a:t>manage</a:t>
            </a:r>
            <a:r>
              <a:rPr lang="en-US" sz="1200" dirty="0" smtClean="0"/>
              <a:t> flows to </a:t>
            </a:r>
            <a:r>
              <a:rPr lang="en-US" sz="1200" dirty="0"/>
              <a:t>support resilience to cyber attacks</a:t>
            </a:r>
            <a:r>
              <a:rPr lang="en-US" sz="1200" dirty="0" smtClean="0"/>
              <a:t>.</a:t>
            </a:r>
            <a:endParaRPr lang="en-US" sz="1200" dirty="0"/>
          </a:p>
        </p:txBody>
      </p:sp>
      <p:pic>
        <p:nvPicPr>
          <p:cNvPr id="10" name="Picture 9"/>
          <p:cNvPicPr>
            <a:picLocks noChangeAspect="1"/>
          </p:cNvPicPr>
          <p:nvPr/>
        </p:nvPicPr>
        <p:blipFill>
          <a:blip r:embed="rId6"/>
          <a:stretch>
            <a:fillRect/>
          </a:stretch>
        </p:blipFill>
        <p:spPr>
          <a:xfrm>
            <a:off x="1" y="3800773"/>
            <a:ext cx="4038600" cy="2981027"/>
          </a:xfrm>
          <a:prstGeom prst="rect">
            <a:avLst/>
          </a:prstGeom>
          <a:ln>
            <a:solidFill>
              <a:schemeClr val="tx1"/>
            </a:solidFill>
          </a:ln>
        </p:spPr>
      </p:pic>
      <p:sp>
        <p:nvSpPr>
          <p:cNvPr id="11" name="TextBox 10"/>
          <p:cNvSpPr txBox="1"/>
          <p:nvPr/>
        </p:nvSpPr>
        <p:spPr>
          <a:xfrm>
            <a:off x="7600552" y="652046"/>
            <a:ext cx="1543448" cy="338554"/>
          </a:xfrm>
          <a:prstGeom prst="rect">
            <a:avLst/>
          </a:prstGeom>
          <a:solidFill>
            <a:schemeClr val="bg1"/>
          </a:solidFill>
        </p:spPr>
        <p:txBody>
          <a:bodyPr wrap="square" rtlCol="0">
            <a:spAutoFit/>
          </a:bodyPr>
          <a:lstStyle/>
          <a:p>
            <a:pPr algn="ctr"/>
            <a:r>
              <a:rPr lang="en-US" sz="800" dirty="0">
                <a:solidFill>
                  <a:schemeClr val="tx2">
                    <a:lumMod val="60000"/>
                    <a:lumOff val="40000"/>
                  </a:schemeClr>
                </a:solidFill>
                <a:latin typeface="Calibri Light" panose="020F0302020204030204" pitchFamily="34" charset="0"/>
                <a:hlinkClick r:id="rId7"/>
              </a:rPr>
              <a:t>http://</a:t>
            </a:r>
            <a:r>
              <a:rPr lang="en-US" sz="800" dirty="0" smtClean="0">
                <a:solidFill>
                  <a:schemeClr val="tx2">
                    <a:lumMod val="60000"/>
                    <a:lumOff val="40000"/>
                  </a:schemeClr>
                </a:solidFill>
                <a:latin typeface="Calibri Light" panose="020F0302020204030204" pitchFamily="34" charset="0"/>
                <a:hlinkClick r:id="rId7"/>
              </a:rPr>
              <a:t>bit.ly/VANDERBILT-C2-HN</a:t>
            </a:r>
            <a:endParaRPr lang="en-US" sz="800" dirty="0" smtClean="0">
              <a:solidFill>
                <a:schemeClr val="tx2">
                  <a:lumMod val="60000"/>
                  <a:lumOff val="40000"/>
                </a:schemeClr>
              </a:solidFill>
              <a:latin typeface="Calibri Light" panose="020F0302020204030204" pitchFamily="34" charset="0"/>
            </a:endParaRPr>
          </a:p>
          <a:p>
            <a:pPr algn="ctr"/>
            <a:r>
              <a:rPr lang="en-US" sz="800" dirty="0" err="1" smtClean="0">
                <a:solidFill>
                  <a:schemeClr val="tx2">
                    <a:lumMod val="60000"/>
                    <a:lumOff val="40000"/>
                  </a:schemeClr>
                </a:solidFill>
                <a:latin typeface="Calibri Light" panose="020F0302020204030204" pitchFamily="34" charset="0"/>
              </a:rPr>
              <a:t>Himanshu</a:t>
            </a:r>
            <a:r>
              <a:rPr lang="en-US" sz="800" dirty="0" smtClean="0">
                <a:solidFill>
                  <a:schemeClr val="tx2">
                    <a:lumMod val="60000"/>
                    <a:lumOff val="40000"/>
                  </a:schemeClr>
                </a:solidFill>
                <a:latin typeface="Calibri Light" panose="020F0302020204030204" pitchFamily="34" charset="0"/>
              </a:rPr>
              <a:t> </a:t>
            </a:r>
            <a:r>
              <a:rPr lang="en-US" sz="800" dirty="0" err="1" smtClean="0">
                <a:solidFill>
                  <a:schemeClr val="tx2">
                    <a:lumMod val="60000"/>
                    <a:lumOff val="40000"/>
                  </a:schemeClr>
                </a:solidFill>
                <a:latin typeface="Calibri Light" panose="020F0302020204030204" pitchFamily="34" charset="0"/>
              </a:rPr>
              <a:t>Neema</a:t>
            </a:r>
            <a:r>
              <a:rPr lang="en-US" sz="800" dirty="0" smtClean="0">
                <a:solidFill>
                  <a:schemeClr val="tx2">
                    <a:lumMod val="60000"/>
                    <a:lumOff val="40000"/>
                  </a:schemeClr>
                </a:solidFill>
                <a:latin typeface="Calibri Light" panose="020F0302020204030204" pitchFamily="34" charset="0"/>
              </a:rPr>
              <a:t> at </a:t>
            </a:r>
            <a:r>
              <a:rPr lang="en-US" sz="800" dirty="0" smtClean="0">
                <a:solidFill>
                  <a:schemeClr val="tx2">
                    <a:lumMod val="60000"/>
                    <a:lumOff val="40000"/>
                  </a:schemeClr>
                </a:solidFill>
                <a:latin typeface="Calibri Light" panose="020F0302020204030204" pitchFamily="34" charset="0"/>
                <a:hlinkClick r:id="rId8" action="ppaction://hlinkfile"/>
              </a:rPr>
              <a:t>Vanderbilt</a:t>
            </a:r>
            <a:endParaRPr lang="en-US" sz="800" dirty="0">
              <a:solidFill>
                <a:schemeClr val="tx2">
                  <a:lumMod val="60000"/>
                  <a:lumOff val="40000"/>
                </a:schemeClr>
              </a:solidFill>
              <a:latin typeface="Calibri Light" panose="020F0302020204030204" pitchFamily="34" charset="0"/>
            </a:endParaRPr>
          </a:p>
        </p:txBody>
      </p:sp>
      <p:sp>
        <p:nvSpPr>
          <p:cNvPr id="12" name="TextBox 11"/>
          <p:cNvSpPr txBox="1"/>
          <p:nvPr/>
        </p:nvSpPr>
        <p:spPr>
          <a:xfrm>
            <a:off x="-3371" y="6581001"/>
            <a:ext cx="4041969" cy="276999"/>
          </a:xfrm>
          <a:prstGeom prst="rect">
            <a:avLst/>
          </a:prstGeom>
          <a:solidFill>
            <a:schemeClr val="bg1"/>
          </a:solidFill>
        </p:spPr>
        <p:txBody>
          <a:bodyPr wrap="square" rtlCol="0">
            <a:spAutoFit/>
          </a:bodyPr>
          <a:lstStyle/>
          <a:p>
            <a:pPr algn="ctr"/>
            <a:r>
              <a:rPr lang="en-US" sz="1200" b="1" dirty="0" smtClean="0"/>
              <a:t>Game Theory in resilient control design - </a:t>
            </a:r>
            <a:r>
              <a:rPr lang="en-US" sz="1200" b="1" dirty="0" err="1" smtClean="0"/>
              <a:t>Stackelberg</a:t>
            </a:r>
            <a:r>
              <a:rPr lang="en-US" sz="1200" b="1" dirty="0" smtClean="0"/>
              <a:t> games</a:t>
            </a:r>
            <a:endParaRPr lang="en-US" sz="1200" b="1" dirty="0"/>
          </a:p>
        </p:txBody>
      </p:sp>
      <p:sp>
        <p:nvSpPr>
          <p:cNvPr id="13" name="TextBox 12"/>
          <p:cNvSpPr txBox="1"/>
          <p:nvPr/>
        </p:nvSpPr>
        <p:spPr>
          <a:xfrm>
            <a:off x="3091763" y="3733800"/>
            <a:ext cx="1023037" cy="600164"/>
          </a:xfrm>
          <a:prstGeom prst="rect">
            <a:avLst/>
          </a:prstGeom>
          <a:noFill/>
        </p:spPr>
        <p:txBody>
          <a:bodyPr wrap="none" rtlCol="0">
            <a:spAutoFit/>
          </a:bodyPr>
          <a:lstStyle/>
          <a:p>
            <a:r>
              <a:rPr lang="en-US" sz="1100" dirty="0" err="1" smtClean="0">
                <a:solidFill>
                  <a:schemeClr val="bg1">
                    <a:lumMod val="50000"/>
                  </a:schemeClr>
                </a:solidFill>
                <a:latin typeface="Calibri Light" panose="020F0302020204030204" pitchFamily="34" charset="0"/>
              </a:rPr>
              <a:t>Saurabh</a:t>
            </a:r>
            <a:r>
              <a:rPr lang="en-US" sz="1100" dirty="0" smtClean="0">
                <a:solidFill>
                  <a:schemeClr val="bg1">
                    <a:lumMod val="50000"/>
                  </a:schemeClr>
                </a:solidFill>
                <a:latin typeface="Calibri Light" panose="020F0302020204030204" pitchFamily="34" charset="0"/>
              </a:rPr>
              <a:t> Amin</a:t>
            </a:r>
          </a:p>
          <a:p>
            <a:r>
              <a:rPr lang="en-US" sz="1100" dirty="0" err="1" smtClean="0">
                <a:solidFill>
                  <a:schemeClr val="bg1">
                    <a:lumMod val="50000"/>
                  </a:schemeClr>
                </a:solidFill>
                <a:latin typeface="Calibri Light" panose="020F0302020204030204" pitchFamily="34" charset="0"/>
              </a:rPr>
              <a:t>Sankar</a:t>
            </a:r>
            <a:r>
              <a:rPr lang="en-US" sz="1100" dirty="0" smtClean="0">
                <a:solidFill>
                  <a:schemeClr val="bg1">
                    <a:lumMod val="50000"/>
                  </a:schemeClr>
                </a:solidFill>
                <a:latin typeface="Calibri Light" panose="020F0302020204030204" pitchFamily="34" charset="0"/>
              </a:rPr>
              <a:t> </a:t>
            </a:r>
            <a:r>
              <a:rPr lang="en-US" sz="1100" dirty="0" err="1" smtClean="0">
                <a:solidFill>
                  <a:schemeClr val="bg1">
                    <a:lumMod val="50000"/>
                  </a:schemeClr>
                </a:solidFill>
                <a:latin typeface="Calibri Light" panose="020F0302020204030204" pitchFamily="34" charset="0"/>
              </a:rPr>
              <a:t>Shastry</a:t>
            </a:r>
            <a:endParaRPr lang="en-US" sz="1100" dirty="0" smtClean="0">
              <a:solidFill>
                <a:schemeClr val="bg1">
                  <a:lumMod val="50000"/>
                </a:schemeClr>
              </a:solidFill>
              <a:latin typeface="Calibri Light" panose="020F0302020204030204" pitchFamily="34" charset="0"/>
            </a:endParaRPr>
          </a:p>
          <a:p>
            <a:r>
              <a:rPr lang="en-US" sz="1100" dirty="0" smtClean="0">
                <a:solidFill>
                  <a:schemeClr val="bg1">
                    <a:lumMod val="50000"/>
                  </a:schemeClr>
                </a:solidFill>
                <a:latin typeface="Calibri Light" panose="020F0302020204030204" pitchFamily="34" charset="0"/>
              </a:rPr>
              <a:t>Claire Tomlin</a:t>
            </a:r>
            <a:endParaRPr lang="en-US" sz="1100" dirty="0">
              <a:solidFill>
                <a:schemeClr val="bg1">
                  <a:lumMod val="50000"/>
                </a:schemeClr>
              </a:solidFill>
              <a:latin typeface="Calibri Light" panose="020F0302020204030204" pitchFamily="34" charset="0"/>
            </a:endParaRPr>
          </a:p>
        </p:txBody>
      </p:sp>
    </p:spTree>
    <p:extLst>
      <p:ext uri="{BB962C8B-B14F-4D97-AF65-F5344CB8AC3E}">
        <p14:creationId xmlns:p14="http://schemas.microsoft.com/office/powerpoint/2010/main" val="24670626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2400" y="1143000"/>
            <a:ext cx="8839200" cy="5579680"/>
            <a:chOff x="1070639" y="1278320"/>
            <a:chExt cx="6989710" cy="4339765"/>
          </a:xfrm>
        </p:grpSpPr>
        <p:sp>
          <p:nvSpPr>
            <p:cNvPr id="3" name="Rectangle 2"/>
            <p:cNvSpPr/>
            <p:nvPr/>
          </p:nvSpPr>
          <p:spPr>
            <a:xfrm>
              <a:off x="1070639" y="1278320"/>
              <a:ext cx="1420985" cy="576075"/>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rPr>
                <a:t>Observe</a:t>
              </a:r>
            </a:p>
          </p:txBody>
        </p:sp>
        <p:sp>
          <p:nvSpPr>
            <p:cNvPr id="4" name="Rectangle 3"/>
            <p:cNvSpPr/>
            <p:nvPr/>
          </p:nvSpPr>
          <p:spPr>
            <a:xfrm>
              <a:off x="2914078" y="1278320"/>
              <a:ext cx="1420985" cy="576075"/>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sym typeface="Wingdings" pitchFamily="2" charset="2"/>
                </a:rPr>
                <a:t>Orient</a:t>
              </a:r>
              <a:endParaRPr kumimoji="0" lang="en-US" sz="13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5" name="Rectangle 4"/>
            <p:cNvSpPr/>
            <p:nvPr/>
          </p:nvSpPr>
          <p:spPr>
            <a:xfrm>
              <a:off x="4795923" y="1278320"/>
              <a:ext cx="1420985" cy="576075"/>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sym typeface="Wingdings" pitchFamily="2" charset="2"/>
                </a:rPr>
                <a:t>Decide</a:t>
              </a:r>
              <a:endParaRPr kumimoji="0" lang="en-US" sz="13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6" name="Rectangle 5"/>
            <p:cNvSpPr/>
            <p:nvPr/>
          </p:nvSpPr>
          <p:spPr>
            <a:xfrm>
              <a:off x="6639364" y="1278320"/>
              <a:ext cx="1420985" cy="576075"/>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sym typeface="Wingdings" pitchFamily="2" charset="2"/>
                </a:rPr>
                <a:t>Act</a:t>
              </a:r>
              <a:r>
                <a:rPr kumimoji="0" lang="en-US" sz="1300" b="0" i="0" u="none" strike="noStrike" kern="0" cap="none" spc="0" normalizeH="0" baseline="0" noProof="0" dirty="0" smtClean="0">
                  <a:ln>
                    <a:noFill/>
                  </a:ln>
                  <a:solidFill>
                    <a:srgbClr val="000000"/>
                  </a:solidFill>
                  <a:effectLst/>
                  <a:uLnTx/>
                  <a:uFillTx/>
                  <a:latin typeface="Arial"/>
                  <a:ea typeface="+mn-ea"/>
                  <a:cs typeface="+mn-cs"/>
                </a:rPr>
                <a:t> </a:t>
              </a:r>
            </a:p>
          </p:txBody>
        </p:sp>
        <p:cxnSp>
          <p:nvCxnSpPr>
            <p:cNvPr id="7" name="Straight Arrow Connector 6"/>
            <p:cNvCxnSpPr>
              <a:stCxn id="3" idx="3"/>
              <a:endCxn id="4" idx="1"/>
            </p:cNvCxnSpPr>
            <p:nvPr/>
          </p:nvCxnSpPr>
          <p:spPr>
            <a:xfrm>
              <a:off x="2491624" y="1566358"/>
              <a:ext cx="422454" cy="0"/>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tailEnd type="triangle"/>
            </a:ln>
            <a:effectLst>
              <a:outerShdw blurRad="40000" dist="20000" dir="5400000" rotWithShape="0">
                <a:srgbClr val="000000">
                  <a:alpha val="38000"/>
                </a:srgbClr>
              </a:outerShdw>
            </a:effectLst>
          </p:spPr>
        </p:cxnSp>
        <p:cxnSp>
          <p:nvCxnSpPr>
            <p:cNvPr id="8" name="Straight Arrow Connector 7"/>
            <p:cNvCxnSpPr>
              <a:stCxn id="4" idx="3"/>
              <a:endCxn id="5" idx="1"/>
            </p:cNvCxnSpPr>
            <p:nvPr/>
          </p:nvCxnSpPr>
          <p:spPr>
            <a:xfrm>
              <a:off x="4335063" y="1566358"/>
              <a:ext cx="460860" cy="0"/>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tailEnd type="triangle"/>
            </a:ln>
            <a:effectLst>
              <a:outerShdw blurRad="40000" dist="20000" dir="5400000" rotWithShape="0">
                <a:srgbClr val="000000">
                  <a:alpha val="38000"/>
                </a:srgbClr>
              </a:outerShdw>
            </a:effectLst>
          </p:spPr>
        </p:cxnSp>
        <p:cxnSp>
          <p:nvCxnSpPr>
            <p:cNvPr id="9" name="Straight Arrow Connector 8"/>
            <p:cNvCxnSpPr>
              <a:stCxn id="5" idx="3"/>
              <a:endCxn id="6" idx="1"/>
            </p:cNvCxnSpPr>
            <p:nvPr/>
          </p:nvCxnSpPr>
          <p:spPr>
            <a:xfrm>
              <a:off x="6216908" y="1566358"/>
              <a:ext cx="422456" cy="0"/>
            </a:xfrm>
            <a:prstGeom prst="straightConnector1">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tailEnd type="triangle"/>
            </a:ln>
            <a:effectLst>
              <a:outerShdw blurRad="40000" dist="20000" dir="5400000" rotWithShape="0">
                <a:srgbClr val="000000">
                  <a:alpha val="38000"/>
                </a:srgbClr>
              </a:outerShdw>
            </a:effectLst>
          </p:spPr>
        </p:cxnSp>
        <p:sp>
          <p:nvSpPr>
            <p:cNvPr id="10" name="Rectangle 9"/>
            <p:cNvSpPr/>
            <p:nvPr/>
          </p:nvSpPr>
          <p:spPr>
            <a:xfrm>
              <a:off x="1070639" y="2008015"/>
              <a:ext cx="1420985" cy="57607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rPr>
                <a:t>Monitor</a:t>
              </a:r>
            </a:p>
          </p:txBody>
        </p:sp>
        <p:sp>
          <p:nvSpPr>
            <p:cNvPr id="11" name="Rectangle 10"/>
            <p:cNvSpPr/>
            <p:nvPr/>
          </p:nvSpPr>
          <p:spPr>
            <a:xfrm>
              <a:off x="2914078" y="2008015"/>
              <a:ext cx="1420985" cy="57607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sym typeface="Wingdings" pitchFamily="2" charset="2"/>
                </a:rPr>
                <a:t>Diagnose</a:t>
              </a:r>
              <a:endParaRPr kumimoji="0" lang="en-US" sz="13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12" name="Rectangle 11"/>
            <p:cNvSpPr/>
            <p:nvPr/>
          </p:nvSpPr>
          <p:spPr>
            <a:xfrm>
              <a:off x="4795923" y="2008015"/>
              <a:ext cx="1420985" cy="57607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sym typeface="Wingdings" pitchFamily="2" charset="2"/>
                </a:rPr>
                <a:t>Plan</a:t>
              </a:r>
              <a:endParaRPr kumimoji="0" lang="en-US" sz="13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13" name="Rectangle 12"/>
            <p:cNvSpPr/>
            <p:nvPr/>
          </p:nvSpPr>
          <p:spPr>
            <a:xfrm>
              <a:off x="6639364" y="2008015"/>
              <a:ext cx="1420985" cy="576075"/>
            </a:xfrm>
            <a:prstGeom prst="rect">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sym typeface="Wingdings" pitchFamily="2" charset="2"/>
                </a:rPr>
                <a:t>Execute</a:t>
              </a:r>
            </a:p>
          </p:txBody>
        </p:sp>
        <p:cxnSp>
          <p:nvCxnSpPr>
            <p:cNvPr id="14" name="Straight Arrow Connector 13"/>
            <p:cNvCxnSpPr>
              <a:stCxn id="10" idx="3"/>
              <a:endCxn id="11" idx="1"/>
            </p:cNvCxnSpPr>
            <p:nvPr/>
          </p:nvCxnSpPr>
          <p:spPr>
            <a:xfrm>
              <a:off x="2491624" y="2296053"/>
              <a:ext cx="422454" cy="0"/>
            </a:xfrm>
            <a:prstGeom prst="straightConnector1">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tailEnd type="triangle"/>
            </a:ln>
            <a:effectLst>
              <a:outerShdw blurRad="40000" dist="20000" dir="5400000" rotWithShape="0">
                <a:srgbClr val="000000">
                  <a:alpha val="38000"/>
                </a:srgbClr>
              </a:outerShdw>
            </a:effectLst>
          </p:spPr>
        </p:cxnSp>
        <p:cxnSp>
          <p:nvCxnSpPr>
            <p:cNvPr id="15" name="Straight Arrow Connector 14"/>
            <p:cNvCxnSpPr>
              <a:stCxn id="11" idx="3"/>
              <a:endCxn id="12" idx="1"/>
            </p:cNvCxnSpPr>
            <p:nvPr/>
          </p:nvCxnSpPr>
          <p:spPr>
            <a:xfrm>
              <a:off x="4335063" y="2296053"/>
              <a:ext cx="460860" cy="0"/>
            </a:xfrm>
            <a:prstGeom prst="straightConnector1">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tailEnd type="triangle"/>
            </a:ln>
            <a:effectLst>
              <a:outerShdw blurRad="40000" dist="20000" dir="5400000" rotWithShape="0">
                <a:srgbClr val="000000">
                  <a:alpha val="38000"/>
                </a:srgbClr>
              </a:outerShdw>
            </a:effectLst>
          </p:spPr>
        </p:cxnSp>
        <p:cxnSp>
          <p:nvCxnSpPr>
            <p:cNvPr id="16" name="Straight Arrow Connector 15"/>
            <p:cNvCxnSpPr>
              <a:stCxn id="12" idx="3"/>
              <a:endCxn id="13" idx="1"/>
            </p:cNvCxnSpPr>
            <p:nvPr/>
          </p:nvCxnSpPr>
          <p:spPr>
            <a:xfrm>
              <a:off x="6216908" y="2296053"/>
              <a:ext cx="422456" cy="0"/>
            </a:xfrm>
            <a:prstGeom prst="straightConnector1">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tailEnd type="triangle"/>
            </a:ln>
            <a:effectLst>
              <a:outerShdw blurRad="40000" dist="20000" dir="5400000" rotWithShape="0">
                <a:srgbClr val="000000">
                  <a:alpha val="38000"/>
                </a:srgbClr>
              </a:outerShdw>
            </a:effectLst>
          </p:spPr>
        </p:cxnSp>
        <p:sp>
          <p:nvSpPr>
            <p:cNvPr id="17" name="Rectangle 16"/>
            <p:cNvSpPr/>
            <p:nvPr/>
          </p:nvSpPr>
          <p:spPr>
            <a:xfrm>
              <a:off x="1070639" y="2776115"/>
              <a:ext cx="1420985" cy="576075"/>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sym typeface="Wingdings" pitchFamily="2" charset="2"/>
                </a:rPr>
                <a:t>Perception / Situational Awareness </a:t>
              </a:r>
              <a:endParaRPr kumimoji="0" lang="en-US" sz="13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18" name="Rectangle 17"/>
            <p:cNvSpPr/>
            <p:nvPr/>
          </p:nvSpPr>
          <p:spPr>
            <a:xfrm>
              <a:off x="2914078" y="2776115"/>
              <a:ext cx="1420985" cy="576075"/>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sym typeface="Wingdings" pitchFamily="2" charset="2"/>
                </a:rPr>
                <a:t>Analysis / Coordination</a:t>
              </a:r>
              <a:endParaRPr kumimoji="0" lang="en-US" sz="13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19" name="Rectangle 18"/>
            <p:cNvSpPr/>
            <p:nvPr/>
          </p:nvSpPr>
          <p:spPr>
            <a:xfrm>
              <a:off x="4795923" y="2776115"/>
              <a:ext cx="1420985" cy="576075"/>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sym typeface="Wingdings" pitchFamily="2" charset="2"/>
                </a:rPr>
                <a:t>Decision Making</a:t>
              </a:r>
              <a:endParaRPr kumimoji="0" lang="en-US" sz="13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20" name="Rectangle 19"/>
            <p:cNvSpPr/>
            <p:nvPr/>
          </p:nvSpPr>
          <p:spPr>
            <a:xfrm>
              <a:off x="6639364" y="2776115"/>
              <a:ext cx="1420985" cy="576075"/>
            </a:xfrm>
            <a:prstGeom prst="rect">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sym typeface="Wingdings" pitchFamily="2" charset="2"/>
                </a:rPr>
                <a:t>Capability</a:t>
              </a:r>
            </a:p>
          </p:txBody>
        </p:sp>
        <p:cxnSp>
          <p:nvCxnSpPr>
            <p:cNvPr id="21" name="Straight Arrow Connector 20"/>
            <p:cNvCxnSpPr>
              <a:stCxn id="17" idx="3"/>
              <a:endCxn id="18" idx="1"/>
            </p:cNvCxnSpPr>
            <p:nvPr/>
          </p:nvCxnSpPr>
          <p:spPr>
            <a:xfrm>
              <a:off x="2491624" y="3064153"/>
              <a:ext cx="422454" cy="0"/>
            </a:xfrm>
            <a:prstGeom prst="straightConnector1">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tailEnd type="triangle"/>
            </a:ln>
            <a:effectLst>
              <a:outerShdw blurRad="40000" dist="20000" dir="5400000" rotWithShape="0">
                <a:srgbClr val="000000">
                  <a:alpha val="38000"/>
                </a:srgbClr>
              </a:outerShdw>
            </a:effectLst>
          </p:spPr>
        </p:cxnSp>
        <p:cxnSp>
          <p:nvCxnSpPr>
            <p:cNvPr id="22" name="Straight Arrow Connector 21"/>
            <p:cNvCxnSpPr>
              <a:stCxn id="18" idx="3"/>
              <a:endCxn id="19" idx="1"/>
            </p:cNvCxnSpPr>
            <p:nvPr/>
          </p:nvCxnSpPr>
          <p:spPr>
            <a:xfrm>
              <a:off x="4335063" y="3064153"/>
              <a:ext cx="460860" cy="0"/>
            </a:xfrm>
            <a:prstGeom prst="straightConnector1">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tailEnd type="triangle"/>
            </a:ln>
            <a:effectLst>
              <a:outerShdw blurRad="40000" dist="20000" dir="5400000" rotWithShape="0">
                <a:srgbClr val="000000">
                  <a:alpha val="38000"/>
                </a:srgbClr>
              </a:outerShdw>
            </a:effectLst>
          </p:spPr>
        </p:cxnSp>
        <p:cxnSp>
          <p:nvCxnSpPr>
            <p:cNvPr id="23" name="Straight Arrow Connector 22"/>
            <p:cNvCxnSpPr>
              <a:stCxn id="19" idx="3"/>
              <a:endCxn id="20" idx="1"/>
            </p:cNvCxnSpPr>
            <p:nvPr/>
          </p:nvCxnSpPr>
          <p:spPr>
            <a:xfrm>
              <a:off x="6216908" y="3064153"/>
              <a:ext cx="422456" cy="0"/>
            </a:xfrm>
            <a:prstGeom prst="straightConnector1">
              <a:avLst/>
            </a:prstGeom>
            <a:gradFill rotWithShape="1">
              <a:gsLst>
                <a:gs pos="0">
                  <a:srgbClr val="C0504D">
                    <a:tint val="50000"/>
                    <a:satMod val="300000"/>
                  </a:srgbClr>
                </a:gs>
                <a:gs pos="35000">
                  <a:srgbClr val="C0504D">
                    <a:tint val="37000"/>
                    <a:satMod val="300000"/>
                  </a:srgbClr>
                </a:gs>
                <a:gs pos="100000">
                  <a:srgbClr val="C0504D">
                    <a:tint val="15000"/>
                    <a:satMod val="350000"/>
                  </a:srgbClr>
                </a:gs>
              </a:gsLst>
              <a:lin ang="16200000" scaled="1"/>
            </a:gradFill>
            <a:ln w="9525" cap="flat" cmpd="sng" algn="ctr">
              <a:solidFill>
                <a:srgbClr val="C0504D">
                  <a:shade val="95000"/>
                  <a:satMod val="105000"/>
                </a:srgbClr>
              </a:solidFill>
              <a:prstDash val="solid"/>
              <a:tailEnd type="triangle"/>
            </a:ln>
            <a:effectLst>
              <a:outerShdw blurRad="40000" dist="20000" dir="5400000" rotWithShape="0">
                <a:srgbClr val="000000">
                  <a:alpha val="38000"/>
                </a:srgbClr>
              </a:outerShdw>
            </a:effectLst>
          </p:spPr>
        </p:cxnSp>
        <p:sp>
          <p:nvSpPr>
            <p:cNvPr id="24" name="Rectangle 23"/>
            <p:cNvSpPr/>
            <p:nvPr/>
          </p:nvSpPr>
          <p:spPr>
            <a:xfrm>
              <a:off x="1070639" y="3544215"/>
              <a:ext cx="1420985" cy="57607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sym typeface="Wingdings" pitchFamily="2" charset="2"/>
                </a:rPr>
                <a:t>Sensory Processing </a:t>
              </a:r>
              <a:endParaRPr kumimoji="0" lang="en-US" sz="13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25" name="Rectangle 24"/>
            <p:cNvSpPr/>
            <p:nvPr/>
          </p:nvSpPr>
          <p:spPr>
            <a:xfrm>
              <a:off x="2914078" y="3544215"/>
              <a:ext cx="1420985" cy="57607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sym typeface="Wingdings" pitchFamily="2" charset="2"/>
                </a:rPr>
                <a:t>Perception / Working Memory </a:t>
              </a:r>
              <a:endParaRPr kumimoji="0" lang="en-US" sz="13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26" name="Rectangle 25"/>
            <p:cNvSpPr/>
            <p:nvPr/>
          </p:nvSpPr>
          <p:spPr>
            <a:xfrm>
              <a:off x="4795923" y="3544215"/>
              <a:ext cx="1420985" cy="57607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sym typeface="Wingdings" pitchFamily="2" charset="2"/>
                </a:rPr>
                <a:t>Decision Making </a:t>
              </a:r>
              <a:endParaRPr kumimoji="0" lang="en-US" sz="13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27" name="Rectangle 26"/>
            <p:cNvSpPr/>
            <p:nvPr/>
          </p:nvSpPr>
          <p:spPr>
            <a:xfrm>
              <a:off x="6639364" y="3544215"/>
              <a:ext cx="1420985" cy="576075"/>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sym typeface="Wingdings" pitchFamily="2" charset="2"/>
                </a:rPr>
                <a:t>Response Selection</a:t>
              </a:r>
              <a:endParaRPr kumimoji="0" lang="en-US" sz="1300" b="0" i="0" u="none" strike="noStrike" kern="0" cap="none" spc="0" normalizeH="0" baseline="0" noProof="0" dirty="0" smtClean="0">
                <a:ln>
                  <a:noFill/>
                </a:ln>
                <a:solidFill>
                  <a:srgbClr val="000000"/>
                </a:solidFill>
                <a:effectLst/>
                <a:uLnTx/>
                <a:uFillTx/>
                <a:latin typeface="Arial"/>
                <a:ea typeface="+mn-ea"/>
                <a:cs typeface="+mn-cs"/>
              </a:endParaRPr>
            </a:p>
          </p:txBody>
        </p:sp>
        <p:cxnSp>
          <p:nvCxnSpPr>
            <p:cNvPr id="28" name="Straight Arrow Connector 27"/>
            <p:cNvCxnSpPr>
              <a:stCxn id="24" idx="3"/>
              <a:endCxn id="25" idx="1"/>
            </p:cNvCxnSpPr>
            <p:nvPr/>
          </p:nvCxnSpPr>
          <p:spPr>
            <a:xfrm>
              <a:off x="2491624" y="3832253"/>
              <a:ext cx="422454" cy="0"/>
            </a:xfrm>
            <a:prstGeom prst="straightConnector1">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tailEnd type="triangle"/>
            </a:ln>
            <a:effectLst>
              <a:outerShdw blurRad="40000" dist="20000" dir="5400000" rotWithShape="0">
                <a:srgbClr val="000000">
                  <a:alpha val="38000"/>
                </a:srgbClr>
              </a:outerShdw>
            </a:effectLst>
          </p:spPr>
        </p:cxnSp>
        <p:cxnSp>
          <p:nvCxnSpPr>
            <p:cNvPr id="29" name="Straight Arrow Connector 28"/>
            <p:cNvCxnSpPr>
              <a:stCxn id="25" idx="3"/>
              <a:endCxn id="26" idx="1"/>
            </p:cNvCxnSpPr>
            <p:nvPr/>
          </p:nvCxnSpPr>
          <p:spPr>
            <a:xfrm>
              <a:off x="4335063" y="3832253"/>
              <a:ext cx="460860" cy="0"/>
            </a:xfrm>
            <a:prstGeom prst="straightConnector1">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tailEnd type="triangle"/>
            </a:ln>
            <a:effectLst>
              <a:outerShdw blurRad="40000" dist="20000" dir="5400000" rotWithShape="0">
                <a:srgbClr val="000000">
                  <a:alpha val="38000"/>
                </a:srgbClr>
              </a:outerShdw>
            </a:effectLst>
          </p:spPr>
        </p:cxnSp>
        <p:cxnSp>
          <p:nvCxnSpPr>
            <p:cNvPr id="30" name="Straight Arrow Connector 29"/>
            <p:cNvCxnSpPr>
              <a:stCxn id="26" idx="3"/>
              <a:endCxn id="27" idx="1"/>
            </p:cNvCxnSpPr>
            <p:nvPr/>
          </p:nvCxnSpPr>
          <p:spPr>
            <a:xfrm>
              <a:off x="6216908" y="3832253"/>
              <a:ext cx="422456" cy="0"/>
            </a:xfrm>
            <a:prstGeom prst="straightConnector1">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tailEnd type="triangle"/>
            </a:ln>
            <a:effectLst>
              <a:outerShdw blurRad="40000" dist="20000" dir="5400000" rotWithShape="0">
                <a:srgbClr val="000000">
                  <a:alpha val="38000"/>
                </a:srgbClr>
              </a:outerShdw>
            </a:effectLst>
          </p:spPr>
        </p:cxnSp>
        <p:sp>
          <p:nvSpPr>
            <p:cNvPr id="31" name="Rectangle 30"/>
            <p:cNvSpPr/>
            <p:nvPr/>
          </p:nvSpPr>
          <p:spPr>
            <a:xfrm>
              <a:off x="1070639" y="5042010"/>
              <a:ext cx="1420985" cy="576075"/>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rPr>
                <a:t>Sensing / </a:t>
              </a:r>
              <a:r>
                <a:rPr kumimoji="0" lang="en-US" sz="1300" b="0" i="0" u="none" strike="noStrike" kern="0" cap="none" spc="0" normalizeH="0" baseline="0" noProof="0" dirty="0" smtClean="0">
                  <a:ln>
                    <a:noFill/>
                  </a:ln>
                  <a:solidFill>
                    <a:srgbClr val="000000"/>
                  </a:solidFill>
                  <a:effectLst/>
                  <a:uLnTx/>
                  <a:uFillTx/>
                  <a:latin typeface="Arial"/>
                  <a:ea typeface="+mn-ea"/>
                  <a:cs typeface="+mn-cs"/>
                  <a:sym typeface="Wingdings" pitchFamily="2" charset="2"/>
                </a:rPr>
                <a:t>Perception</a:t>
              </a:r>
              <a:endParaRPr kumimoji="0" lang="en-US" sz="13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32" name="Rectangle 31"/>
            <p:cNvSpPr/>
            <p:nvPr/>
          </p:nvSpPr>
          <p:spPr>
            <a:xfrm>
              <a:off x="2914078" y="5042010"/>
              <a:ext cx="1420985" cy="576075"/>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sym typeface="Wingdings" pitchFamily="2" charset="2"/>
                </a:rPr>
                <a:t>Analyzing / Planning / Decision Making</a:t>
              </a:r>
              <a:endParaRPr kumimoji="0" lang="en-US" sz="13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33" name="Rectangle 32"/>
            <p:cNvSpPr/>
            <p:nvPr/>
          </p:nvSpPr>
          <p:spPr>
            <a:xfrm>
              <a:off x="4795923" y="5042010"/>
              <a:ext cx="1420985" cy="576075"/>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sym typeface="Wingdings" pitchFamily="2" charset="2"/>
                </a:rPr>
                <a:t>Acting / Executing</a:t>
              </a:r>
              <a:endParaRPr kumimoji="0" lang="en-US" sz="13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34" name="Rectangle 33"/>
            <p:cNvSpPr/>
            <p:nvPr/>
          </p:nvSpPr>
          <p:spPr>
            <a:xfrm>
              <a:off x="6639364" y="5042010"/>
              <a:ext cx="1420985" cy="576075"/>
            </a:xfrm>
            <a:prstGeom prst="rect">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sym typeface="Wingdings" pitchFamily="2" charset="2"/>
                </a:rPr>
                <a:t>Communicating</a:t>
              </a:r>
            </a:p>
          </p:txBody>
        </p:sp>
        <p:cxnSp>
          <p:nvCxnSpPr>
            <p:cNvPr id="35" name="Straight Arrow Connector 34"/>
            <p:cNvCxnSpPr>
              <a:stCxn id="31" idx="3"/>
              <a:endCxn id="32" idx="1"/>
            </p:cNvCxnSpPr>
            <p:nvPr/>
          </p:nvCxnSpPr>
          <p:spPr>
            <a:xfrm>
              <a:off x="2491624" y="5330048"/>
              <a:ext cx="422454" cy="0"/>
            </a:xfrm>
            <a:prstGeom prst="straightConnector1">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tailEnd type="triangle"/>
            </a:ln>
            <a:effectLst>
              <a:outerShdw blurRad="40000" dist="20000" dir="5400000" rotWithShape="0">
                <a:srgbClr val="000000">
                  <a:alpha val="38000"/>
                </a:srgbClr>
              </a:outerShdw>
            </a:effectLst>
          </p:spPr>
        </p:cxnSp>
        <p:cxnSp>
          <p:nvCxnSpPr>
            <p:cNvPr id="36" name="Straight Arrow Connector 35"/>
            <p:cNvCxnSpPr>
              <a:stCxn id="32" idx="3"/>
              <a:endCxn id="33" idx="1"/>
            </p:cNvCxnSpPr>
            <p:nvPr/>
          </p:nvCxnSpPr>
          <p:spPr>
            <a:xfrm>
              <a:off x="4335063" y="5330048"/>
              <a:ext cx="460860" cy="0"/>
            </a:xfrm>
            <a:prstGeom prst="straightConnector1">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tailEnd type="triangle"/>
            </a:ln>
            <a:effectLst>
              <a:outerShdw blurRad="40000" dist="20000" dir="5400000" rotWithShape="0">
                <a:srgbClr val="000000">
                  <a:alpha val="38000"/>
                </a:srgbClr>
              </a:outerShdw>
            </a:effectLst>
          </p:spPr>
        </p:cxnSp>
        <p:cxnSp>
          <p:nvCxnSpPr>
            <p:cNvPr id="37" name="Straight Arrow Connector 36"/>
            <p:cNvCxnSpPr>
              <a:stCxn id="33" idx="3"/>
              <a:endCxn id="34" idx="1"/>
            </p:cNvCxnSpPr>
            <p:nvPr/>
          </p:nvCxnSpPr>
          <p:spPr>
            <a:xfrm>
              <a:off x="6216908" y="5330048"/>
              <a:ext cx="422456" cy="0"/>
            </a:xfrm>
            <a:prstGeom prst="straightConnector1">
              <a:avLst/>
            </a:prstGeom>
            <a:gradFill rotWithShape="1">
              <a:gsLst>
                <a:gs pos="0">
                  <a:srgbClr val="8064A2">
                    <a:tint val="50000"/>
                    <a:satMod val="300000"/>
                  </a:srgbClr>
                </a:gs>
                <a:gs pos="35000">
                  <a:srgbClr val="8064A2">
                    <a:tint val="37000"/>
                    <a:satMod val="300000"/>
                  </a:srgbClr>
                </a:gs>
                <a:gs pos="100000">
                  <a:srgbClr val="8064A2">
                    <a:tint val="15000"/>
                    <a:satMod val="350000"/>
                  </a:srgbClr>
                </a:gs>
              </a:gsLst>
              <a:lin ang="16200000" scaled="1"/>
            </a:gradFill>
            <a:ln w="9525" cap="flat" cmpd="sng" algn="ctr">
              <a:solidFill>
                <a:srgbClr val="8064A2">
                  <a:shade val="95000"/>
                  <a:satMod val="105000"/>
                </a:srgbClr>
              </a:solidFill>
              <a:prstDash val="solid"/>
              <a:tailEnd type="triangle"/>
            </a:ln>
            <a:effectLst>
              <a:outerShdw blurRad="40000" dist="20000" dir="5400000" rotWithShape="0">
                <a:srgbClr val="000000">
                  <a:alpha val="38000"/>
                </a:srgbClr>
              </a:outerShdw>
            </a:effectLst>
          </p:spPr>
        </p:cxnSp>
        <p:sp>
          <p:nvSpPr>
            <p:cNvPr id="38" name="Rectangle 37"/>
            <p:cNvSpPr/>
            <p:nvPr/>
          </p:nvSpPr>
          <p:spPr>
            <a:xfrm>
              <a:off x="1070639" y="4291049"/>
              <a:ext cx="1420985" cy="576075"/>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rPr>
                <a:t>Monitoring &amp; Detection</a:t>
              </a:r>
            </a:p>
          </p:txBody>
        </p:sp>
        <p:sp>
          <p:nvSpPr>
            <p:cNvPr id="39" name="Rectangle 38"/>
            <p:cNvSpPr/>
            <p:nvPr/>
          </p:nvSpPr>
          <p:spPr>
            <a:xfrm>
              <a:off x="2914078" y="4291049"/>
              <a:ext cx="1420985" cy="576075"/>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sym typeface="Wingdings" pitchFamily="2" charset="2"/>
                </a:rPr>
                <a:t>Situation Assessment</a:t>
              </a:r>
              <a:endParaRPr kumimoji="0" lang="en-US" sz="13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40" name="Rectangle 39"/>
            <p:cNvSpPr/>
            <p:nvPr/>
          </p:nvSpPr>
          <p:spPr>
            <a:xfrm>
              <a:off x="4795923" y="4291049"/>
              <a:ext cx="1420985" cy="576075"/>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sym typeface="Wingdings" pitchFamily="2" charset="2"/>
                </a:rPr>
                <a:t>Response Planning</a:t>
              </a:r>
              <a:endParaRPr kumimoji="0" lang="en-US" sz="1300" b="0" i="0" u="none" strike="noStrike" kern="0" cap="none" spc="0" normalizeH="0" baseline="0" noProof="0" dirty="0" smtClean="0">
                <a:ln>
                  <a:noFill/>
                </a:ln>
                <a:solidFill>
                  <a:srgbClr val="000000"/>
                </a:solidFill>
                <a:effectLst/>
                <a:uLnTx/>
                <a:uFillTx/>
                <a:latin typeface="Arial"/>
                <a:ea typeface="+mn-ea"/>
                <a:cs typeface="+mn-cs"/>
              </a:endParaRPr>
            </a:p>
          </p:txBody>
        </p:sp>
        <p:sp>
          <p:nvSpPr>
            <p:cNvPr id="41" name="Rectangle 40"/>
            <p:cNvSpPr/>
            <p:nvPr/>
          </p:nvSpPr>
          <p:spPr>
            <a:xfrm>
              <a:off x="6639364" y="4291049"/>
              <a:ext cx="1420985" cy="576075"/>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000000"/>
                  </a:solidFill>
                  <a:effectLst/>
                  <a:uLnTx/>
                  <a:uFillTx/>
                  <a:latin typeface="Arial"/>
                  <a:ea typeface="+mn-ea"/>
                  <a:cs typeface="+mn-cs"/>
                  <a:sym typeface="Wingdings" pitchFamily="2" charset="2"/>
                </a:rPr>
                <a:t>Response</a:t>
              </a:r>
              <a:r>
                <a:rPr kumimoji="0" lang="en-US" sz="1300" b="0" i="0" u="none" strike="noStrike" kern="0" cap="none" spc="0" normalizeH="0" noProof="0" dirty="0" smtClean="0">
                  <a:ln>
                    <a:noFill/>
                  </a:ln>
                  <a:solidFill>
                    <a:srgbClr val="000000"/>
                  </a:solidFill>
                  <a:effectLst/>
                  <a:uLnTx/>
                  <a:uFillTx/>
                  <a:latin typeface="Arial"/>
                  <a:ea typeface="+mn-ea"/>
                  <a:cs typeface="+mn-cs"/>
                  <a:sym typeface="Wingdings" pitchFamily="2" charset="2"/>
                </a:rPr>
                <a:t> Implementation</a:t>
              </a:r>
              <a:endParaRPr kumimoji="0" lang="en-US" sz="1300" b="0" i="0" u="none" strike="noStrike" kern="0" cap="none" spc="0" normalizeH="0" baseline="0" noProof="0" dirty="0" smtClean="0">
                <a:ln>
                  <a:noFill/>
                </a:ln>
                <a:solidFill>
                  <a:srgbClr val="000000"/>
                </a:solidFill>
                <a:effectLst/>
                <a:uLnTx/>
                <a:uFillTx/>
                <a:latin typeface="Arial"/>
                <a:ea typeface="+mn-ea"/>
                <a:cs typeface="+mn-cs"/>
                <a:sym typeface="Wingdings" pitchFamily="2" charset="2"/>
              </a:endParaRPr>
            </a:p>
          </p:txBody>
        </p:sp>
        <p:cxnSp>
          <p:nvCxnSpPr>
            <p:cNvPr id="42" name="Straight Arrow Connector 41"/>
            <p:cNvCxnSpPr>
              <a:stCxn id="38" idx="3"/>
              <a:endCxn id="39" idx="1"/>
            </p:cNvCxnSpPr>
            <p:nvPr/>
          </p:nvCxnSpPr>
          <p:spPr>
            <a:xfrm>
              <a:off x="2491624" y="4579087"/>
              <a:ext cx="422454" cy="0"/>
            </a:xfrm>
            <a:prstGeom prst="straightConnector1">
              <a:avLst/>
            </a:prstGeom>
            <a:ln>
              <a:tailEnd type="triangle"/>
            </a:ln>
          </p:spPr>
          <p:style>
            <a:lnRef idx="1">
              <a:schemeClr val="accent1"/>
            </a:lnRef>
            <a:fillRef idx="2">
              <a:schemeClr val="accent1"/>
            </a:fillRef>
            <a:effectRef idx="1">
              <a:schemeClr val="accent1"/>
            </a:effectRef>
            <a:fontRef idx="minor">
              <a:schemeClr val="dk1"/>
            </a:fontRef>
          </p:style>
        </p:cxnSp>
        <p:cxnSp>
          <p:nvCxnSpPr>
            <p:cNvPr id="43" name="Straight Arrow Connector 42"/>
            <p:cNvCxnSpPr>
              <a:stCxn id="39" idx="3"/>
              <a:endCxn id="40" idx="1"/>
            </p:cNvCxnSpPr>
            <p:nvPr/>
          </p:nvCxnSpPr>
          <p:spPr>
            <a:xfrm>
              <a:off x="4335063" y="4579087"/>
              <a:ext cx="460860" cy="0"/>
            </a:xfrm>
            <a:prstGeom prst="straightConnector1">
              <a:avLst/>
            </a:prstGeom>
            <a:ln>
              <a:tailEnd type="triangle"/>
            </a:ln>
          </p:spPr>
          <p:style>
            <a:lnRef idx="1">
              <a:schemeClr val="accent1"/>
            </a:lnRef>
            <a:fillRef idx="2">
              <a:schemeClr val="accent1"/>
            </a:fillRef>
            <a:effectRef idx="1">
              <a:schemeClr val="accent1"/>
            </a:effectRef>
            <a:fontRef idx="minor">
              <a:schemeClr val="dk1"/>
            </a:fontRef>
          </p:style>
        </p:cxnSp>
        <p:cxnSp>
          <p:nvCxnSpPr>
            <p:cNvPr id="44" name="Straight Arrow Connector 43"/>
            <p:cNvCxnSpPr>
              <a:stCxn id="40" idx="3"/>
              <a:endCxn id="41" idx="1"/>
            </p:cNvCxnSpPr>
            <p:nvPr/>
          </p:nvCxnSpPr>
          <p:spPr>
            <a:xfrm>
              <a:off x="6216908" y="4579087"/>
              <a:ext cx="422456" cy="0"/>
            </a:xfrm>
            <a:prstGeom prst="straightConnector1">
              <a:avLst/>
            </a:prstGeom>
            <a:ln>
              <a:tailEnd type="triangle"/>
            </a:ln>
          </p:spPr>
          <p:style>
            <a:lnRef idx="1">
              <a:schemeClr val="accent1"/>
            </a:lnRef>
            <a:fillRef idx="2">
              <a:schemeClr val="accent1"/>
            </a:fillRef>
            <a:effectRef idx="1">
              <a:schemeClr val="accent1"/>
            </a:effectRef>
            <a:fontRef idx="minor">
              <a:schemeClr val="dk1"/>
            </a:fontRef>
          </p:style>
        </p:cxnSp>
      </p:grpSp>
      <p:sp>
        <p:nvSpPr>
          <p:cNvPr id="45" name="Rectangle 44"/>
          <p:cNvSpPr/>
          <p:nvPr/>
        </p:nvSpPr>
        <p:spPr>
          <a:xfrm>
            <a:off x="0" y="0"/>
            <a:ext cx="9144000" cy="105294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6600" dirty="0" smtClean="0"/>
              <a:t>What level of autonomy ?  </a:t>
            </a:r>
            <a:endParaRPr lang="en-US" sz="6600" dirty="0"/>
          </a:p>
        </p:txBody>
      </p:sp>
    </p:spTree>
    <p:extLst>
      <p:ext uri="{BB962C8B-B14F-4D97-AF65-F5344CB8AC3E}">
        <p14:creationId xmlns:p14="http://schemas.microsoft.com/office/powerpoint/2010/main" val="12636283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14775" y="1"/>
            <a:ext cx="5229225" cy="6858000"/>
          </a:xfrm>
          <a:prstGeom prst="rect">
            <a:avLst/>
          </a:prstGeom>
        </p:spPr>
      </p:pic>
      <p:sp>
        <p:nvSpPr>
          <p:cNvPr id="3" name="TextBox 2"/>
          <p:cNvSpPr txBox="1"/>
          <p:nvPr/>
        </p:nvSpPr>
        <p:spPr>
          <a:xfrm>
            <a:off x="8187316" y="2057400"/>
            <a:ext cx="747320" cy="523220"/>
          </a:xfrm>
          <a:prstGeom prst="rect">
            <a:avLst/>
          </a:prstGeom>
          <a:noFill/>
        </p:spPr>
        <p:txBody>
          <a:bodyPr wrap="none" rtlCol="0">
            <a:spAutoFit/>
          </a:bodyPr>
          <a:lstStyle/>
          <a:p>
            <a:r>
              <a:rPr lang="en-US" sz="2800" b="1" dirty="0" err="1" smtClean="0"/>
              <a:t>IIoT</a:t>
            </a:r>
            <a:endParaRPr lang="en-US" sz="2800" b="1" dirty="0"/>
          </a:p>
        </p:txBody>
      </p:sp>
      <p:sp>
        <p:nvSpPr>
          <p:cNvPr id="4" name="TextBox 3"/>
          <p:cNvSpPr txBox="1"/>
          <p:nvPr/>
        </p:nvSpPr>
        <p:spPr>
          <a:xfrm>
            <a:off x="17860" y="-39707"/>
            <a:ext cx="3812006" cy="954107"/>
          </a:xfrm>
          <a:prstGeom prst="rect">
            <a:avLst/>
          </a:prstGeom>
          <a:noFill/>
        </p:spPr>
        <p:txBody>
          <a:bodyPr wrap="none" rtlCol="0">
            <a:spAutoFit/>
          </a:bodyPr>
          <a:lstStyle/>
          <a:p>
            <a:r>
              <a:rPr lang="en-US" sz="2800" dirty="0" smtClean="0"/>
              <a:t>Essential for Autonomy ?</a:t>
            </a:r>
          </a:p>
          <a:p>
            <a:endParaRPr lang="en-US" sz="2800" dirty="0"/>
          </a:p>
        </p:txBody>
      </p:sp>
      <p:sp>
        <p:nvSpPr>
          <p:cNvPr id="5" name="TextBox 4"/>
          <p:cNvSpPr txBox="1"/>
          <p:nvPr/>
        </p:nvSpPr>
        <p:spPr>
          <a:xfrm rot="21069772">
            <a:off x="5299228" y="5673739"/>
            <a:ext cx="3851632" cy="1200329"/>
          </a:xfrm>
          <a:prstGeom prst="rect">
            <a:avLst/>
          </a:prstGeom>
          <a:noFill/>
        </p:spPr>
        <p:txBody>
          <a:bodyPr wrap="none" rtlCol="0">
            <a:spAutoFit/>
          </a:bodyPr>
          <a:lstStyle/>
          <a:p>
            <a:r>
              <a:rPr lang="en-US" sz="7200" b="1" dirty="0" smtClean="0">
                <a:solidFill>
                  <a:srgbClr val="C00000"/>
                </a:solidFill>
              </a:rPr>
              <a:t>SECURITY</a:t>
            </a:r>
            <a:endParaRPr lang="en-US" sz="7200" b="1" dirty="0">
              <a:solidFill>
                <a:srgbClr val="C00000"/>
              </a:solidFill>
            </a:endParaRPr>
          </a:p>
        </p:txBody>
      </p:sp>
      <p:sp>
        <p:nvSpPr>
          <p:cNvPr id="6" name="TextBox 5"/>
          <p:cNvSpPr txBox="1"/>
          <p:nvPr/>
        </p:nvSpPr>
        <p:spPr>
          <a:xfrm>
            <a:off x="8305800" y="2362200"/>
            <a:ext cx="643125" cy="523220"/>
          </a:xfrm>
          <a:prstGeom prst="rect">
            <a:avLst/>
          </a:prstGeom>
          <a:noFill/>
        </p:spPr>
        <p:txBody>
          <a:bodyPr wrap="none" rtlCol="0">
            <a:spAutoFit/>
          </a:bodyPr>
          <a:lstStyle/>
          <a:p>
            <a:r>
              <a:rPr lang="en-US" sz="2800" b="1" dirty="0" err="1" smtClean="0"/>
              <a:t>IoS</a:t>
            </a:r>
            <a:endParaRPr lang="en-US" sz="2800" b="1" dirty="0"/>
          </a:p>
        </p:txBody>
      </p:sp>
      <p:pic>
        <p:nvPicPr>
          <p:cNvPr id="19458" name="Picture 2" descr="Computer 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09799"/>
            <a:ext cx="4876800" cy="27432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rot="21239003">
            <a:off x="5867400" y="4953000"/>
            <a:ext cx="885179" cy="830997"/>
          </a:xfrm>
          <a:prstGeom prst="rect">
            <a:avLst/>
          </a:prstGeom>
          <a:noFill/>
        </p:spPr>
        <p:txBody>
          <a:bodyPr wrap="none" rtlCol="0">
            <a:spAutoFit/>
          </a:bodyPr>
          <a:lstStyle/>
          <a:p>
            <a:r>
              <a:rPr lang="en-US" sz="4800" b="1" dirty="0" smtClean="0">
                <a:solidFill>
                  <a:srgbClr val="002060"/>
                </a:solidFill>
              </a:rPr>
              <a:t>5G</a:t>
            </a:r>
            <a:endParaRPr lang="en-US" sz="4800" b="1" dirty="0">
              <a:solidFill>
                <a:srgbClr val="002060"/>
              </a:solidFill>
            </a:endParaRPr>
          </a:p>
        </p:txBody>
      </p:sp>
      <p:sp>
        <p:nvSpPr>
          <p:cNvPr id="8" name="TextBox 7"/>
          <p:cNvSpPr txBox="1"/>
          <p:nvPr/>
        </p:nvSpPr>
        <p:spPr>
          <a:xfrm>
            <a:off x="6477000" y="6629400"/>
            <a:ext cx="2754280" cy="261610"/>
          </a:xfrm>
          <a:prstGeom prst="rect">
            <a:avLst/>
          </a:prstGeom>
          <a:noFill/>
        </p:spPr>
        <p:txBody>
          <a:bodyPr wrap="none" rtlCol="0">
            <a:spAutoFit/>
          </a:bodyPr>
          <a:lstStyle/>
          <a:p>
            <a:r>
              <a:rPr lang="en-US" sz="1100" dirty="0">
                <a:hlinkClick r:id="rId4"/>
              </a:rPr>
              <a:t>http://</a:t>
            </a:r>
            <a:r>
              <a:rPr lang="en-US" sz="1100" dirty="0" smtClean="0">
                <a:hlinkClick r:id="rId4"/>
              </a:rPr>
              <a:t>bit.ly/KATHLEEN-FISHER-60-MINUTES</a:t>
            </a:r>
            <a:r>
              <a:rPr lang="en-US" sz="1100" dirty="0" smtClean="0"/>
              <a:t> </a:t>
            </a:r>
            <a:endParaRPr lang="en-US" sz="1100" dirty="0"/>
          </a:p>
        </p:txBody>
      </p:sp>
      <p:sp>
        <p:nvSpPr>
          <p:cNvPr id="9" name="Rectangle 8"/>
          <p:cNvSpPr/>
          <p:nvPr/>
        </p:nvSpPr>
        <p:spPr>
          <a:xfrm>
            <a:off x="-76200" y="6015335"/>
            <a:ext cx="4707379" cy="461665"/>
          </a:xfrm>
          <a:prstGeom prst="rect">
            <a:avLst/>
          </a:prstGeom>
          <a:ln>
            <a:solidFill>
              <a:schemeClr val="bg1">
                <a:lumMod val="50000"/>
              </a:schemeClr>
            </a:solidFill>
          </a:ln>
        </p:spPr>
        <p:txBody>
          <a:bodyPr wrap="none">
            <a:spAutoFit/>
          </a:bodyPr>
          <a:lstStyle/>
          <a:p>
            <a:r>
              <a:rPr lang="en-US" sz="2400" dirty="0">
                <a:solidFill>
                  <a:srgbClr val="FF0000"/>
                </a:solidFill>
                <a:latin typeface="Calibri Light" panose="020F0302020204030204" pitchFamily="34" charset="0"/>
              </a:rPr>
              <a:t>http://bit.ly/KATHLEEN-CAR-HACKED</a:t>
            </a:r>
          </a:p>
        </p:txBody>
      </p:sp>
    </p:spTree>
    <p:extLst>
      <p:ext uri="{BB962C8B-B14F-4D97-AF65-F5344CB8AC3E}">
        <p14:creationId xmlns:p14="http://schemas.microsoft.com/office/powerpoint/2010/main" val="28997135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80606"/>
            <a:ext cx="9144000" cy="5277394"/>
          </a:xfrm>
        </p:spPr>
        <p:txBody>
          <a:bodyPr>
            <a:normAutofit/>
          </a:bodyPr>
          <a:lstStyle/>
          <a:p>
            <a:r>
              <a:rPr lang="en-US" sz="2800" b="1" dirty="0" smtClean="0">
                <a:latin typeface="Calibri Light" panose="020F0302020204030204" pitchFamily="34" charset="0"/>
              </a:rPr>
              <a:t>Deployment of Semi-Autonomous Freight Transportation</a:t>
            </a:r>
          </a:p>
          <a:p>
            <a:pPr marL="457200" lvl="1" indent="0">
              <a:buNone/>
            </a:pPr>
            <a:r>
              <a:rPr lang="en-US" dirty="0" smtClean="0">
                <a:solidFill>
                  <a:schemeClr val="bg1"/>
                </a:solidFill>
                <a:latin typeface="Calibri Light" panose="020F0302020204030204" pitchFamily="34" charset="0"/>
              </a:rPr>
              <a:t>Refrigerated truck transporting cargo containers with perishable grocery arrives at an intermodal operation     (for transportation by sea or air or rail or cross-dock)</a:t>
            </a:r>
          </a:p>
          <a:p>
            <a:pPr marL="457200" lvl="1" indent="0">
              <a:buNone/>
            </a:pPr>
            <a:endParaRPr lang="en-US" sz="800" dirty="0" smtClean="0">
              <a:solidFill>
                <a:schemeClr val="bg1"/>
              </a:solidFill>
              <a:latin typeface="Calibri Light" panose="020F0302020204030204" pitchFamily="34" charset="0"/>
            </a:endParaRPr>
          </a:p>
          <a:p>
            <a:pPr lvl="1"/>
            <a:r>
              <a:rPr lang="en-US" i="1" dirty="0" smtClean="0">
                <a:solidFill>
                  <a:schemeClr val="bg1"/>
                </a:solidFill>
                <a:latin typeface="Calibri Light" panose="020F0302020204030204" pitchFamily="34" charset="0"/>
              </a:rPr>
              <a:t>Driver disembarks prior to entering security perimeter</a:t>
            </a:r>
          </a:p>
          <a:p>
            <a:pPr lvl="1"/>
            <a:endParaRPr lang="en-US" sz="800" i="1" dirty="0" smtClean="0">
              <a:solidFill>
                <a:schemeClr val="bg1"/>
              </a:solidFill>
              <a:latin typeface="Calibri Light" panose="020F0302020204030204" pitchFamily="34" charset="0"/>
            </a:endParaRPr>
          </a:p>
          <a:p>
            <a:pPr lvl="1"/>
            <a:r>
              <a:rPr lang="en-US" i="1" dirty="0" smtClean="0">
                <a:solidFill>
                  <a:schemeClr val="bg1"/>
                </a:solidFill>
                <a:latin typeface="Calibri Light" panose="020F0302020204030204" pitchFamily="34" charset="0"/>
              </a:rPr>
              <a:t>Truck shifts to autonomous mode and enters secure zone</a:t>
            </a:r>
          </a:p>
          <a:p>
            <a:pPr lvl="1"/>
            <a:endParaRPr lang="en-US" sz="800" i="1" dirty="0" smtClean="0">
              <a:solidFill>
                <a:schemeClr val="bg1"/>
              </a:solidFill>
              <a:latin typeface="Calibri Light" panose="020F0302020204030204" pitchFamily="34" charset="0"/>
            </a:endParaRPr>
          </a:p>
          <a:p>
            <a:pPr lvl="1"/>
            <a:r>
              <a:rPr lang="en-US" i="1" dirty="0" smtClean="0">
                <a:solidFill>
                  <a:schemeClr val="bg1"/>
                </a:solidFill>
                <a:latin typeface="Calibri Light" panose="020F0302020204030204" pitchFamily="34" charset="0"/>
              </a:rPr>
              <a:t>Unloads / uploads cargo (informs supply chain partners)</a:t>
            </a:r>
          </a:p>
          <a:p>
            <a:pPr lvl="1"/>
            <a:endParaRPr lang="en-US" sz="800" i="1" dirty="0" smtClean="0">
              <a:solidFill>
                <a:schemeClr val="bg1"/>
              </a:solidFill>
              <a:latin typeface="Calibri Light" panose="020F0302020204030204" pitchFamily="34" charset="0"/>
            </a:endParaRPr>
          </a:p>
          <a:p>
            <a:pPr lvl="1"/>
            <a:r>
              <a:rPr lang="en-US" i="1" dirty="0" smtClean="0">
                <a:solidFill>
                  <a:schemeClr val="bg1"/>
                </a:solidFill>
                <a:latin typeface="Calibri Light" panose="020F0302020204030204" pitchFamily="34" charset="0"/>
              </a:rPr>
              <a:t>Exits secure zone and arrives at a Hilton to pick-up driver</a:t>
            </a:r>
          </a:p>
          <a:p>
            <a:pPr lvl="1"/>
            <a:endParaRPr lang="en-US" sz="800" i="1" dirty="0" smtClean="0">
              <a:solidFill>
                <a:schemeClr val="bg1"/>
              </a:solidFill>
              <a:latin typeface="Calibri Light" panose="020F0302020204030204" pitchFamily="34" charset="0"/>
            </a:endParaRPr>
          </a:p>
          <a:p>
            <a:pPr lvl="1"/>
            <a:r>
              <a:rPr lang="en-US" i="1" dirty="0" smtClean="0">
                <a:solidFill>
                  <a:schemeClr val="bg1"/>
                </a:solidFill>
                <a:latin typeface="Calibri Light" panose="020F0302020204030204" pitchFamily="34" charset="0"/>
              </a:rPr>
              <a:t>Truck driver continues to warehouse / distribution center   </a:t>
            </a:r>
          </a:p>
          <a:p>
            <a:pPr lvl="1"/>
            <a:endParaRPr lang="en-US" dirty="0" smtClean="0">
              <a:solidFill>
                <a:schemeClr val="bg1">
                  <a:lumMod val="50000"/>
                </a:schemeClr>
              </a:solidFill>
              <a:latin typeface="Calibri Light" panose="020F0302020204030204" pitchFamily="34" charset="0"/>
            </a:endParaRPr>
          </a:p>
          <a:p>
            <a:pPr lvl="1"/>
            <a:endParaRPr lang="en-US" dirty="0" smtClean="0">
              <a:solidFill>
                <a:schemeClr val="bg1">
                  <a:lumMod val="50000"/>
                </a:schemeClr>
              </a:solidFill>
              <a:latin typeface="Calibri Light" panose="020F0302020204030204" pitchFamily="34" charset="0"/>
            </a:endParaRPr>
          </a:p>
          <a:p>
            <a:pPr lvl="2"/>
            <a:endParaRPr lang="en-US" dirty="0" smtClean="0">
              <a:solidFill>
                <a:schemeClr val="bg1">
                  <a:lumMod val="50000"/>
                </a:schemeClr>
              </a:solidFill>
              <a:latin typeface="Calibri Light" panose="020F0302020204030204" pitchFamily="34" charset="0"/>
            </a:endParaRPr>
          </a:p>
          <a:p>
            <a:pPr lvl="2"/>
            <a:endParaRPr lang="en-US" dirty="0">
              <a:solidFill>
                <a:schemeClr val="bg1">
                  <a:lumMod val="50000"/>
                </a:schemeClr>
              </a:solidFill>
              <a:latin typeface="Calibri Light" panose="020F0302020204030204" pitchFamily="34" charset="0"/>
            </a:endParaRPr>
          </a:p>
        </p:txBody>
      </p:sp>
      <p:sp>
        <p:nvSpPr>
          <p:cNvPr id="4" name="TextBox 3"/>
          <p:cNvSpPr txBox="1"/>
          <p:nvPr/>
        </p:nvSpPr>
        <p:spPr>
          <a:xfrm>
            <a:off x="8153400" y="6629400"/>
            <a:ext cx="990600" cy="215444"/>
          </a:xfrm>
          <a:prstGeom prst="rect">
            <a:avLst/>
          </a:prstGeom>
          <a:noFill/>
        </p:spPr>
        <p:txBody>
          <a:bodyPr wrap="square" rtlCol="0">
            <a:spAutoFit/>
          </a:bodyPr>
          <a:lstStyle/>
          <a:p>
            <a:pPr algn="ctr"/>
            <a:r>
              <a:rPr lang="en-US" sz="800" dirty="0" smtClean="0">
                <a:latin typeface="Cambria" panose="02040503050406030204" pitchFamily="18" charset="0"/>
              </a:rPr>
              <a:t>Approved for OTI</a:t>
            </a:r>
            <a:endParaRPr lang="en-US" sz="800" dirty="0">
              <a:latin typeface="Cambria" panose="02040503050406030204" pitchFamily="18" charset="0"/>
            </a:endParaRPr>
          </a:p>
        </p:txBody>
      </p:sp>
      <p:sp>
        <p:nvSpPr>
          <p:cNvPr id="6" name="Title 1"/>
          <p:cNvSpPr txBox="1">
            <a:spLocks/>
          </p:cNvSpPr>
          <p:nvPr/>
        </p:nvSpPr>
        <p:spPr>
          <a:xfrm>
            <a:off x="0" y="0"/>
            <a:ext cx="9144000" cy="1143000"/>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US" sz="9600" dirty="0" smtClean="0">
                <a:latin typeface="Calibri Light" panose="020F0302020204030204" pitchFamily="34" charset="0"/>
              </a:rPr>
              <a:t>GOAL </a:t>
            </a:r>
            <a:r>
              <a:rPr lang="en-US" sz="2000" dirty="0" smtClean="0">
                <a:latin typeface="Calibri Light" panose="020F0302020204030204" pitchFamily="34" charset="0"/>
              </a:rPr>
              <a:t>(For example, “Man on the Moon” was a goal set by JFK)</a:t>
            </a:r>
            <a:endParaRPr lang="en-US" sz="2000" i="1" dirty="0">
              <a:latin typeface="Calibri Light" panose="020F0302020204030204" pitchFamily="34" charset="0"/>
            </a:endParaRPr>
          </a:p>
        </p:txBody>
      </p:sp>
      <p:sp>
        <p:nvSpPr>
          <p:cNvPr id="5" name="Title 1"/>
          <p:cNvSpPr txBox="1">
            <a:spLocks/>
          </p:cNvSpPr>
          <p:nvPr/>
        </p:nvSpPr>
        <p:spPr>
          <a:xfrm>
            <a:off x="0" y="5715000"/>
            <a:ext cx="9144000" cy="1143000"/>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en-US" sz="9600" dirty="0" smtClean="0">
                <a:latin typeface="Calibri Light" panose="020F0302020204030204" pitchFamily="34" charset="0"/>
              </a:rPr>
              <a:t>SAFTI    </a:t>
            </a:r>
            <a:r>
              <a:rPr lang="en-US" sz="2000" dirty="0" smtClean="0">
                <a:latin typeface="Calibri Light" panose="020F0302020204030204" pitchFamily="34" charset="0"/>
              </a:rPr>
              <a:t>Semi-Autonomous Freight Transportation Initiative</a:t>
            </a:r>
            <a:r>
              <a:rPr lang="en-US" sz="9600" dirty="0" smtClean="0">
                <a:latin typeface="Calibri Light" panose="020F0302020204030204" pitchFamily="34" charset="0"/>
              </a:rPr>
              <a:t>  </a:t>
            </a:r>
            <a:endParaRPr lang="en-US" sz="9600" i="1" dirty="0">
              <a:latin typeface="Calibri Light" panose="020F030202020403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0" y="3011424"/>
            <a:ext cx="3048000" cy="2246376"/>
          </a:xfrm>
          <a:prstGeom prst="rect">
            <a:avLst/>
          </a:prstGeom>
        </p:spPr>
      </p:pic>
    </p:spTree>
    <p:extLst>
      <p:ext uri="{BB962C8B-B14F-4D97-AF65-F5344CB8AC3E}">
        <p14:creationId xmlns:p14="http://schemas.microsoft.com/office/powerpoint/2010/main" val="34738401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7620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Raj </a:t>
            </a:r>
            <a:r>
              <a:rPr lang="en-US" dirty="0" err="1" smtClean="0"/>
              <a:t>Rajkumar</a:t>
            </a:r>
            <a:r>
              <a:rPr lang="en-US" dirty="0" smtClean="0"/>
              <a:t> (CEO, </a:t>
            </a:r>
            <a:r>
              <a:rPr lang="en-US" dirty="0" err="1" smtClean="0"/>
              <a:t>Ottomatika</a:t>
            </a:r>
            <a:r>
              <a:rPr lang="en-US" dirty="0" smtClean="0"/>
              <a:t>) provides the brain and nervous system any automaker can use.</a:t>
            </a:r>
            <a:endParaRPr lang="en-US" dirty="0"/>
          </a:p>
        </p:txBody>
      </p:sp>
      <p:sp>
        <p:nvSpPr>
          <p:cNvPr id="4" name="Rectangle 3"/>
          <p:cNvSpPr/>
          <p:nvPr/>
        </p:nvSpPr>
        <p:spPr>
          <a:xfrm>
            <a:off x="0" y="6172200"/>
            <a:ext cx="9144000" cy="6858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Adapt “brain and nervous system” for cargo/commercial vehicles for large scale deployment ?</a:t>
            </a:r>
            <a:endParaRPr lang="en-US" dirty="0"/>
          </a:p>
        </p:txBody>
      </p:sp>
      <p:sp>
        <p:nvSpPr>
          <p:cNvPr id="5" name="TextBox 4"/>
          <p:cNvSpPr txBox="1"/>
          <p:nvPr/>
        </p:nvSpPr>
        <p:spPr>
          <a:xfrm>
            <a:off x="-9751" y="5791200"/>
            <a:ext cx="9458551" cy="369332"/>
          </a:xfrm>
          <a:prstGeom prst="rect">
            <a:avLst/>
          </a:prstGeom>
          <a:noFill/>
        </p:spPr>
        <p:txBody>
          <a:bodyPr wrap="none" rtlCol="0">
            <a:spAutoFit/>
          </a:bodyPr>
          <a:lstStyle/>
          <a:p>
            <a:r>
              <a:rPr lang="en-US" dirty="0" smtClean="0">
                <a:solidFill>
                  <a:schemeClr val="tx2">
                    <a:lumMod val="40000"/>
                    <a:lumOff val="60000"/>
                  </a:schemeClr>
                </a:solidFill>
              </a:rPr>
              <a:t>www.ctvnews.ca/sci-tech/dutch-approve-driverless-cars-for-public-large-scale-testing-1.2203969</a:t>
            </a:r>
            <a:endParaRPr lang="en-US" dirty="0">
              <a:solidFill>
                <a:schemeClr val="tx2">
                  <a:lumMod val="40000"/>
                  <a:lumOff val="60000"/>
                </a:schemeClr>
              </a:solidFill>
            </a:endParaRPr>
          </a:p>
        </p:txBody>
      </p:sp>
      <p:sp>
        <p:nvSpPr>
          <p:cNvPr id="8" name="TextBox 7"/>
          <p:cNvSpPr txBox="1"/>
          <p:nvPr/>
        </p:nvSpPr>
        <p:spPr>
          <a:xfrm>
            <a:off x="5181600" y="762000"/>
            <a:ext cx="3986541" cy="276999"/>
          </a:xfrm>
          <a:prstGeom prst="rect">
            <a:avLst/>
          </a:prstGeom>
          <a:noFill/>
        </p:spPr>
        <p:txBody>
          <a:bodyPr wrap="none" rtlCol="0">
            <a:spAutoFit/>
          </a:bodyPr>
          <a:lstStyle/>
          <a:p>
            <a:pPr algn="r"/>
            <a:r>
              <a:rPr lang="en-US" sz="1200" dirty="0" smtClean="0">
                <a:solidFill>
                  <a:schemeClr val="bg1">
                    <a:lumMod val="50000"/>
                  </a:schemeClr>
                </a:solidFill>
              </a:rPr>
              <a:t>www.wired.com/2014/11/delphi-automated-driving-system</a:t>
            </a:r>
            <a:r>
              <a:rPr lang="en-US" sz="1200" dirty="0">
                <a:solidFill>
                  <a:schemeClr val="bg1">
                    <a:lumMod val="50000"/>
                  </a:schemeClr>
                </a:solidFill>
              </a:rPr>
              <a:t>/</a:t>
            </a:r>
          </a:p>
        </p:txBody>
      </p:sp>
      <p:grpSp>
        <p:nvGrpSpPr>
          <p:cNvPr id="10" name="Group 9"/>
          <p:cNvGrpSpPr/>
          <p:nvPr/>
        </p:nvGrpSpPr>
        <p:grpSpPr>
          <a:xfrm>
            <a:off x="2905125" y="2285999"/>
            <a:ext cx="6543675" cy="3429001"/>
            <a:chOff x="1447800" y="1752600"/>
            <a:chExt cx="6543675" cy="3429001"/>
          </a:xfrm>
        </p:grpSpPr>
        <p:pic>
          <p:nvPicPr>
            <p:cNvPr id="17410" name="Picture 2" descr="Thumbnail for 8579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752600"/>
              <a:ext cx="6238875" cy="3429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752600" y="4873823"/>
              <a:ext cx="6238875" cy="292388"/>
            </a:xfrm>
            <a:prstGeom prst="rect">
              <a:avLst/>
            </a:prstGeom>
          </p:spPr>
          <p:txBody>
            <a:bodyPr wrap="square">
              <a:spAutoFit/>
            </a:bodyPr>
            <a:lstStyle/>
            <a:p>
              <a:pPr algn="ctr"/>
              <a:r>
                <a:rPr lang="en-US" sz="1300" dirty="0">
                  <a:solidFill>
                    <a:schemeClr val="bg1">
                      <a:lumMod val="85000"/>
                    </a:schemeClr>
                  </a:solidFill>
                </a:rPr>
                <a:t>http://pjtec.info/a-system-that-any-automaker-can-use-to-build-self-driving-cars/</a:t>
              </a:r>
            </a:p>
          </p:txBody>
        </p:sp>
        <p:sp>
          <p:nvSpPr>
            <p:cNvPr id="6" name="TextBox 5"/>
            <p:cNvSpPr txBox="1"/>
            <p:nvPr/>
          </p:nvSpPr>
          <p:spPr>
            <a:xfrm rot="1229824">
              <a:off x="2104482" y="3034855"/>
              <a:ext cx="616900" cy="400110"/>
            </a:xfrm>
            <a:prstGeom prst="rect">
              <a:avLst/>
            </a:prstGeom>
            <a:noFill/>
          </p:spPr>
          <p:txBody>
            <a:bodyPr wrap="none" rtlCol="0">
              <a:spAutoFit/>
            </a:bodyPr>
            <a:lstStyle/>
            <a:p>
              <a:r>
                <a:rPr lang="en-US" sz="2000" b="1" dirty="0" smtClean="0">
                  <a:solidFill>
                    <a:schemeClr val="accent1">
                      <a:lumMod val="75000"/>
                    </a:schemeClr>
                  </a:solidFill>
                </a:rPr>
                <a:t>SDV</a:t>
              </a:r>
              <a:endParaRPr lang="en-US" sz="2000" b="1" dirty="0">
                <a:solidFill>
                  <a:schemeClr val="accent1">
                    <a:lumMod val="75000"/>
                  </a:schemeClr>
                </a:solidFill>
              </a:endParaRPr>
            </a:p>
          </p:txBody>
        </p:sp>
        <p:sp>
          <p:nvSpPr>
            <p:cNvPr id="9" name="TextBox 8"/>
            <p:cNvSpPr txBox="1"/>
            <p:nvPr/>
          </p:nvSpPr>
          <p:spPr>
            <a:xfrm rot="1462230">
              <a:off x="2554643" y="3391562"/>
              <a:ext cx="2094356" cy="276999"/>
            </a:xfrm>
            <a:prstGeom prst="rect">
              <a:avLst/>
            </a:prstGeom>
            <a:noFill/>
          </p:spPr>
          <p:txBody>
            <a:bodyPr wrap="none" rtlCol="0">
              <a:spAutoFit/>
            </a:bodyPr>
            <a:lstStyle/>
            <a:p>
              <a:r>
                <a:rPr lang="en-US" sz="1200" dirty="0">
                  <a:solidFill>
                    <a:schemeClr val="tx2">
                      <a:lumMod val="60000"/>
                      <a:lumOff val="40000"/>
                    </a:schemeClr>
                  </a:solidFill>
                  <a:hlinkClick r:id="rId3"/>
                </a:rPr>
                <a:t>http://</a:t>
              </a:r>
              <a:r>
                <a:rPr lang="en-US" sz="1200" dirty="0" smtClean="0">
                  <a:solidFill>
                    <a:schemeClr val="tx2">
                      <a:lumMod val="60000"/>
                      <a:lumOff val="40000"/>
                    </a:schemeClr>
                  </a:solidFill>
                  <a:hlinkClick r:id="rId3"/>
                </a:rPr>
                <a:t>bit.ly/RAJ-DELPHI-AUDI</a:t>
              </a:r>
              <a:r>
                <a:rPr lang="en-US" sz="1200" dirty="0" smtClean="0">
                  <a:solidFill>
                    <a:schemeClr val="tx2">
                      <a:lumMod val="60000"/>
                      <a:lumOff val="40000"/>
                    </a:schemeClr>
                  </a:solidFill>
                </a:rPr>
                <a:t> </a:t>
              </a:r>
              <a:endParaRPr lang="en-US" sz="1200" dirty="0">
                <a:solidFill>
                  <a:schemeClr val="tx2">
                    <a:lumMod val="60000"/>
                    <a:lumOff val="40000"/>
                  </a:schemeClr>
                </a:solidFill>
              </a:endParaRPr>
            </a:p>
          </p:txBody>
        </p:sp>
      </p:grpSp>
      <p:pic>
        <p:nvPicPr>
          <p:cNvPr id="20482" name="Picture 2" descr="http://www.ottomatika.com/img/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1009647"/>
            <a:ext cx="3867150" cy="1047753"/>
          </a:xfrm>
          <a:prstGeom prst="rect">
            <a:avLst/>
          </a:prstGeom>
          <a:noFill/>
          <a:ln w="3175">
            <a:solidFill>
              <a:schemeClr val="tx2">
                <a:lumMod val="40000"/>
                <a:lumOff val="60000"/>
              </a:schemeClr>
            </a:solidFill>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5"/>
          <a:stretch>
            <a:fillRect/>
          </a:stretch>
        </p:blipFill>
        <p:spPr>
          <a:xfrm>
            <a:off x="-1838325" y="2274331"/>
            <a:ext cx="5343525" cy="3425279"/>
          </a:xfrm>
          <a:prstGeom prst="rect">
            <a:avLst/>
          </a:prstGeom>
        </p:spPr>
      </p:pic>
      <p:sp>
        <p:nvSpPr>
          <p:cNvPr id="13" name="Rectangle 12"/>
          <p:cNvSpPr/>
          <p:nvPr/>
        </p:nvSpPr>
        <p:spPr>
          <a:xfrm>
            <a:off x="3971925" y="1009647"/>
            <a:ext cx="5095875" cy="104775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w="31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smtClean="0">
                <a:solidFill>
                  <a:schemeClr val="tx2">
                    <a:lumMod val="60000"/>
                    <a:lumOff val="40000"/>
                  </a:schemeClr>
                </a:solidFill>
              </a:rPr>
              <a:t>Connected Automation</a:t>
            </a:r>
            <a:endParaRPr lang="en-US" sz="4000" i="1" dirty="0">
              <a:solidFill>
                <a:schemeClr val="tx2">
                  <a:lumMod val="60000"/>
                  <a:lumOff val="40000"/>
                </a:schemeClr>
              </a:solidFill>
            </a:endParaRPr>
          </a:p>
        </p:txBody>
      </p:sp>
      <p:sp>
        <p:nvSpPr>
          <p:cNvPr id="15" name="TextBox 14"/>
          <p:cNvSpPr txBox="1"/>
          <p:nvPr/>
        </p:nvSpPr>
        <p:spPr>
          <a:xfrm>
            <a:off x="1577966" y="5438001"/>
            <a:ext cx="2003434" cy="276999"/>
          </a:xfrm>
          <a:prstGeom prst="rect">
            <a:avLst/>
          </a:prstGeom>
          <a:noFill/>
        </p:spPr>
        <p:txBody>
          <a:bodyPr wrap="none" rtlCol="0">
            <a:spAutoFit/>
          </a:bodyPr>
          <a:lstStyle/>
          <a:p>
            <a:r>
              <a:rPr lang="en-US" sz="1200" dirty="0" smtClean="0">
                <a:solidFill>
                  <a:schemeClr val="bg1"/>
                </a:solidFill>
              </a:rPr>
              <a:t>Professor Raj </a:t>
            </a:r>
            <a:r>
              <a:rPr lang="en-US" sz="1200" dirty="0" err="1" smtClean="0">
                <a:solidFill>
                  <a:schemeClr val="bg1"/>
                </a:solidFill>
              </a:rPr>
              <a:t>Rajkumar</a:t>
            </a:r>
            <a:r>
              <a:rPr lang="en-US" sz="1200" dirty="0" smtClean="0">
                <a:solidFill>
                  <a:schemeClr val="bg1"/>
                </a:solidFill>
              </a:rPr>
              <a:t>, CMU</a:t>
            </a:r>
            <a:endParaRPr lang="en-US" sz="1200" dirty="0">
              <a:solidFill>
                <a:schemeClr val="bg1"/>
              </a:solidFill>
            </a:endParaRPr>
          </a:p>
        </p:txBody>
      </p:sp>
    </p:spTree>
    <p:extLst>
      <p:ext uri="{BB962C8B-B14F-4D97-AF65-F5344CB8AC3E}">
        <p14:creationId xmlns:p14="http://schemas.microsoft.com/office/powerpoint/2010/main" val="225221440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495800" y="2336006"/>
            <a:ext cx="4648200" cy="4521994"/>
            <a:chOff x="4419600" y="1955006"/>
            <a:chExt cx="4648200" cy="4521994"/>
          </a:xfrm>
        </p:grpSpPr>
        <p:pic>
          <p:nvPicPr>
            <p:cNvPr id="2" name="Picture 1"/>
            <p:cNvPicPr>
              <a:picLocks noChangeAspect="1"/>
            </p:cNvPicPr>
            <p:nvPr/>
          </p:nvPicPr>
          <p:blipFill>
            <a:blip r:embed="rId3"/>
            <a:stretch>
              <a:fillRect/>
            </a:stretch>
          </p:blipFill>
          <p:spPr>
            <a:xfrm>
              <a:off x="4460081" y="1955006"/>
              <a:ext cx="4607719" cy="4521994"/>
            </a:xfrm>
            <a:prstGeom prst="rect">
              <a:avLst/>
            </a:prstGeom>
            <a:ln w="76200">
              <a:noFill/>
            </a:ln>
          </p:spPr>
        </p:pic>
        <p:sp>
          <p:nvSpPr>
            <p:cNvPr id="3" name="TextBox 2"/>
            <p:cNvSpPr txBox="1"/>
            <p:nvPr/>
          </p:nvSpPr>
          <p:spPr>
            <a:xfrm>
              <a:off x="4419600" y="4267200"/>
              <a:ext cx="1906099" cy="276999"/>
            </a:xfrm>
            <a:prstGeom prst="rect">
              <a:avLst/>
            </a:prstGeom>
            <a:noFill/>
            <a:ln>
              <a:noFill/>
            </a:ln>
          </p:spPr>
          <p:txBody>
            <a:bodyPr wrap="none" rtlCol="0">
              <a:spAutoFit/>
            </a:bodyPr>
            <a:lstStyle/>
            <a:p>
              <a:r>
                <a:rPr lang="en-US" sz="1200" dirty="0">
                  <a:solidFill>
                    <a:schemeClr val="bg1"/>
                  </a:solidFill>
                  <a:hlinkClick r:id="rId4"/>
                </a:rPr>
                <a:t>http://</a:t>
              </a:r>
              <a:r>
                <a:rPr lang="en-US" sz="1200" dirty="0" smtClean="0">
                  <a:solidFill>
                    <a:schemeClr val="bg1"/>
                  </a:solidFill>
                  <a:hlinkClick r:id="rId4"/>
                </a:rPr>
                <a:t>bit.ly/MB-AutoTruck</a:t>
              </a:r>
              <a:r>
                <a:rPr lang="en-US" sz="1200" dirty="0" smtClean="0">
                  <a:solidFill>
                    <a:schemeClr val="bg1"/>
                  </a:solidFill>
                </a:rPr>
                <a:t> </a:t>
              </a:r>
              <a:endParaRPr lang="en-US" sz="1200" dirty="0">
                <a:solidFill>
                  <a:schemeClr val="bg1"/>
                </a:solidFill>
              </a:endParaRPr>
            </a:p>
          </p:txBody>
        </p:sp>
      </p:grpSp>
      <p:pic>
        <p:nvPicPr>
          <p:cNvPr id="18434" name="Picture 2" descr="http://media.zenfs.com/en_us/News/Reuters/2014-06-24T164816Z_1072169540_GM1EA6P023E01_RTRMADP_3_USA.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447556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www.cmu.edu/news/stories/archives/2014/june/images/driverlesscar3_500x33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940" y="3686174"/>
            <a:ext cx="4762500" cy="31718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a:stretch>
            <a:fillRect/>
          </a:stretch>
        </p:blipFill>
        <p:spPr>
          <a:xfrm>
            <a:off x="4536281" y="1"/>
            <a:ext cx="4607719" cy="2209800"/>
          </a:xfrm>
          <a:prstGeom prst="rect">
            <a:avLst/>
          </a:prstGeom>
        </p:spPr>
      </p:pic>
      <p:sp>
        <p:nvSpPr>
          <p:cNvPr id="9" name="TextBox 8"/>
          <p:cNvSpPr txBox="1"/>
          <p:nvPr/>
        </p:nvSpPr>
        <p:spPr>
          <a:xfrm>
            <a:off x="7090809" y="1932801"/>
            <a:ext cx="2088457" cy="276999"/>
          </a:xfrm>
          <a:prstGeom prst="rect">
            <a:avLst/>
          </a:prstGeom>
          <a:noFill/>
        </p:spPr>
        <p:txBody>
          <a:bodyPr wrap="none" rtlCol="0">
            <a:spAutoFit/>
          </a:bodyPr>
          <a:lstStyle/>
          <a:p>
            <a:r>
              <a:rPr lang="en-US" sz="1200" dirty="0">
                <a:solidFill>
                  <a:schemeClr val="bg1"/>
                </a:solidFill>
                <a:hlinkClick r:id="rId8"/>
              </a:rPr>
              <a:t>http://</a:t>
            </a:r>
            <a:r>
              <a:rPr lang="en-US" sz="1200" dirty="0" smtClean="0">
                <a:solidFill>
                  <a:schemeClr val="bg1"/>
                </a:solidFill>
                <a:hlinkClick r:id="rId8"/>
              </a:rPr>
              <a:t>bit.ly/AUDI-CONCEPT-7</a:t>
            </a:r>
            <a:r>
              <a:rPr lang="en-US" sz="1200" dirty="0" smtClean="0">
                <a:solidFill>
                  <a:schemeClr val="bg1"/>
                </a:solidFill>
              </a:rPr>
              <a:t> </a:t>
            </a:r>
            <a:endParaRPr lang="en-US" sz="1200" dirty="0">
              <a:solidFill>
                <a:schemeClr val="bg1"/>
              </a:solidFill>
            </a:endParaRPr>
          </a:p>
        </p:txBody>
      </p:sp>
      <p:sp>
        <p:nvSpPr>
          <p:cNvPr id="10" name="TextBox 9"/>
          <p:cNvSpPr txBox="1"/>
          <p:nvPr/>
        </p:nvSpPr>
        <p:spPr>
          <a:xfrm>
            <a:off x="2514600" y="6581001"/>
            <a:ext cx="2073773" cy="276999"/>
          </a:xfrm>
          <a:prstGeom prst="rect">
            <a:avLst/>
          </a:prstGeom>
          <a:noFill/>
        </p:spPr>
        <p:txBody>
          <a:bodyPr wrap="none" rtlCol="0">
            <a:spAutoFit/>
          </a:bodyPr>
          <a:lstStyle/>
          <a:p>
            <a:r>
              <a:rPr lang="en-US" sz="1200" dirty="0">
                <a:solidFill>
                  <a:schemeClr val="bg1"/>
                </a:solidFill>
                <a:hlinkClick r:id="rId9"/>
              </a:rPr>
              <a:t>http://</a:t>
            </a:r>
            <a:r>
              <a:rPr lang="en-US" sz="1200" dirty="0" smtClean="0">
                <a:solidFill>
                  <a:schemeClr val="bg1"/>
                </a:solidFill>
                <a:hlinkClick r:id="rId9"/>
              </a:rPr>
              <a:t>bit.ly/RAJKUMAR-CMU</a:t>
            </a:r>
            <a:r>
              <a:rPr lang="en-US" sz="1200" dirty="0" smtClean="0">
                <a:solidFill>
                  <a:schemeClr val="bg1"/>
                </a:solidFill>
              </a:rPr>
              <a:t> </a:t>
            </a:r>
            <a:endParaRPr lang="en-US" sz="1200" dirty="0">
              <a:solidFill>
                <a:schemeClr val="bg1"/>
              </a:solidFill>
            </a:endParaRPr>
          </a:p>
        </p:txBody>
      </p:sp>
      <p:sp>
        <p:nvSpPr>
          <p:cNvPr id="11" name="TextBox 10"/>
          <p:cNvSpPr txBox="1"/>
          <p:nvPr/>
        </p:nvSpPr>
        <p:spPr>
          <a:xfrm>
            <a:off x="0" y="3352800"/>
            <a:ext cx="4475560" cy="461665"/>
          </a:xfrm>
          <a:prstGeom prst="rect">
            <a:avLst/>
          </a:prstGeom>
          <a:solidFill>
            <a:schemeClr val="bg1"/>
          </a:solidFill>
          <a:ln>
            <a:noFill/>
          </a:ln>
        </p:spPr>
        <p:txBody>
          <a:bodyPr wrap="square" rtlCol="0">
            <a:spAutoFit/>
          </a:bodyPr>
          <a:lstStyle/>
          <a:p>
            <a:pPr algn="ctr"/>
            <a:r>
              <a:rPr lang="en-US" sz="1200" dirty="0" smtClean="0"/>
              <a:t>Prof Raj </a:t>
            </a:r>
            <a:r>
              <a:rPr lang="en-US" sz="1200" dirty="0" err="1" smtClean="0"/>
              <a:t>Rajkumar</a:t>
            </a:r>
            <a:r>
              <a:rPr lang="en-US" sz="1200" dirty="0" smtClean="0"/>
              <a:t> (CMU) + House </a:t>
            </a:r>
            <a:r>
              <a:rPr lang="en-US" sz="1200" dirty="0"/>
              <a:t>Transportation and </a:t>
            </a:r>
            <a:r>
              <a:rPr lang="en-US" sz="1200" dirty="0" smtClean="0"/>
              <a:t>Infrastructure</a:t>
            </a:r>
          </a:p>
          <a:p>
            <a:pPr algn="ctr"/>
            <a:r>
              <a:rPr lang="en-US" sz="1200" dirty="0" smtClean="0"/>
              <a:t>Committee </a:t>
            </a:r>
            <a:r>
              <a:rPr lang="en-US" sz="1200" dirty="0"/>
              <a:t>Chairman </a:t>
            </a:r>
            <a:r>
              <a:rPr lang="en-US" sz="1200" dirty="0" smtClean="0"/>
              <a:t>Rep Bill Shuster (R-PA) in DC on 06/24/14 [↓] </a:t>
            </a:r>
            <a:endParaRPr lang="en-US" sz="1200" dirty="0"/>
          </a:p>
        </p:txBody>
      </p:sp>
      <p:sp>
        <p:nvSpPr>
          <p:cNvPr id="12" name="Rectangle 11"/>
          <p:cNvSpPr/>
          <p:nvPr/>
        </p:nvSpPr>
        <p:spPr>
          <a:xfrm>
            <a:off x="0" y="0"/>
            <a:ext cx="4475560" cy="430887"/>
          </a:xfrm>
          <a:prstGeom prst="rect">
            <a:avLst/>
          </a:prstGeom>
        </p:spPr>
        <p:style>
          <a:lnRef idx="0">
            <a:scrgbClr r="0" g="0" b="0"/>
          </a:lnRef>
          <a:fillRef idx="1003">
            <a:schemeClr val="lt1"/>
          </a:fillRef>
          <a:effectRef idx="0">
            <a:scrgbClr r="0" g="0" b="0"/>
          </a:effectRef>
          <a:fontRef idx="major"/>
        </p:style>
        <p:txBody>
          <a:bodyPr wrap="square">
            <a:spAutoFit/>
          </a:bodyPr>
          <a:lstStyle/>
          <a:p>
            <a:pPr algn="ctr"/>
            <a:r>
              <a:rPr lang="en-US" sz="2200" dirty="0">
                <a:solidFill>
                  <a:schemeClr val="bg1"/>
                </a:solidFill>
                <a:hlinkClick r:id="rId10"/>
              </a:rPr>
              <a:t>http://</a:t>
            </a:r>
            <a:r>
              <a:rPr lang="en-US" sz="2200" dirty="0" smtClean="0">
                <a:solidFill>
                  <a:schemeClr val="bg1"/>
                </a:solidFill>
                <a:hlinkClick r:id="rId10"/>
              </a:rPr>
              <a:t>bit.ly/KATHLEEN-CAR-HACKED</a:t>
            </a:r>
            <a:r>
              <a:rPr lang="en-US" sz="2200" dirty="0" smtClean="0">
                <a:solidFill>
                  <a:schemeClr val="bg1"/>
                </a:solidFill>
              </a:rPr>
              <a:t> </a:t>
            </a:r>
            <a:endParaRPr lang="en-US" sz="2200" dirty="0">
              <a:solidFill>
                <a:schemeClr val="bg1"/>
              </a:solidFill>
            </a:endParaRPr>
          </a:p>
        </p:txBody>
      </p:sp>
      <p:sp>
        <p:nvSpPr>
          <p:cNvPr id="7" name="TextBox 6"/>
          <p:cNvSpPr txBox="1"/>
          <p:nvPr/>
        </p:nvSpPr>
        <p:spPr>
          <a:xfrm>
            <a:off x="-76200" y="6581001"/>
            <a:ext cx="2662908" cy="276999"/>
          </a:xfrm>
          <a:prstGeom prst="rect">
            <a:avLst/>
          </a:prstGeom>
          <a:noFill/>
        </p:spPr>
        <p:txBody>
          <a:bodyPr wrap="none" rtlCol="0">
            <a:spAutoFit/>
          </a:bodyPr>
          <a:lstStyle/>
          <a:p>
            <a:r>
              <a:rPr lang="en-US" sz="1200" dirty="0">
                <a:solidFill>
                  <a:schemeClr val="bg1"/>
                </a:solidFill>
                <a:latin typeface="Calibri Light" panose="020F0302020204030204" pitchFamily="34" charset="0"/>
                <a:hlinkClick r:id="rId11"/>
              </a:rPr>
              <a:t>http://</a:t>
            </a:r>
            <a:r>
              <a:rPr lang="en-US" sz="1200" dirty="0" smtClean="0">
                <a:solidFill>
                  <a:schemeClr val="bg1"/>
                </a:solidFill>
                <a:latin typeface="Calibri Light" panose="020F0302020204030204" pitchFamily="34" charset="0"/>
                <a:hlinkClick r:id="rId11"/>
              </a:rPr>
              <a:t>bit.ly/SCHUSTER-AUTONOMOUS</a:t>
            </a:r>
            <a:r>
              <a:rPr lang="en-US" sz="1200" dirty="0" smtClean="0">
                <a:solidFill>
                  <a:schemeClr val="bg1"/>
                </a:solidFill>
                <a:latin typeface="Calibri Light" panose="020F0302020204030204" pitchFamily="34" charset="0"/>
              </a:rPr>
              <a:t>  </a:t>
            </a:r>
            <a:endParaRPr lang="en-US" sz="1200" dirty="0">
              <a:solidFill>
                <a:schemeClr val="bg1"/>
              </a:solidFill>
              <a:latin typeface="Calibri Light" panose="020F0302020204030204" pitchFamily="34" charset="0"/>
            </a:endParaRPr>
          </a:p>
        </p:txBody>
      </p:sp>
      <p:sp>
        <p:nvSpPr>
          <p:cNvPr id="8" name="TextBox 7"/>
          <p:cNvSpPr txBox="1"/>
          <p:nvPr/>
        </p:nvSpPr>
        <p:spPr>
          <a:xfrm>
            <a:off x="1447658" y="3048000"/>
            <a:ext cx="3101042" cy="369332"/>
          </a:xfrm>
          <a:prstGeom prst="rect">
            <a:avLst/>
          </a:prstGeom>
          <a:noFill/>
        </p:spPr>
        <p:txBody>
          <a:bodyPr wrap="none" rtlCol="0">
            <a:spAutoFit/>
          </a:bodyPr>
          <a:lstStyle/>
          <a:p>
            <a:r>
              <a:rPr lang="en-US" dirty="0">
                <a:hlinkClick r:id="rId12"/>
              </a:rPr>
              <a:t>http://</a:t>
            </a:r>
            <a:r>
              <a:rPr lang="en-US" dirty="0" smtClean="0">
                <a:hlinkClick r:id="rId12"/>
              </a:rPr>
              <a:t>bit.ly/WASHINGTON-DC</a:t>
            </a:r>
            <a:r>
              <a:rPr lang="en-US" dirty="0" smtClean="0"/>
              <a:t> </a:t>
            </a:r>
            <a:endParaRPr lang="en-US" dirty="0"/>
          </a:p>
        </p:txBody>
      </p:sp>
    </p:spTree>
    <p:extLst>
      <p:ext uri="{BB962C8B-B14F-4D97-AF65-F5344CB8AC3E}">
        <p14:creationId xmlns:p14="http://schemas.microsoft.com/office/powerpoint/2010/main" val="20800878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BB8E737-86EC-44FF-927D-D2659E2560FE}" type="slidenum">
              <a:rPr lang="en-US" smtClean="0"/>
              <a:pPr>
                <a:defRPr/>
              </a:pPr>
              <a:t>7</a:t>
            </a:fld>
            <a:endParaRPr lang="en-US"/>
          </a:p>
        </p:txBody>
      </p:sp>
      <p:pic>
        <p:nvPicPr>
          <p:cNvPr id="1026" name="Picture 2" descr="http://business-ethics.com/wp-content/uploads/2011/09/EarthTalkBUL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3619500"/>
            <a:ext cx="10106025" cy="14287500"/>
          </a:xfrm>
          <a:prstGeom prst="rect">
            <a:avLst/>
          </a:prstGeom>
          <a:solidFill>
            <a:srgbClr val="00B0F0"/>
          </a:solidFill>
        </p:spPr>
      </p:pic>
      <p:sp>
        <p:nvSpPr>
          <p:cNvPr id="25" name="Line 41"/>
          <p:cNvSpPr>
            <a:spLocks noChangeShapeType="1"/>
          </p:cNvSpPr>
          <p:nvPr/>
        </p:nvSpPr>
        <p:spPr bwMode="auto">
          <a:xfrm rot="5400000">
            <a:off x="807316" y="-869084"/>
            <a:ext cx="6310167" cy="0"/>
          </a:xfrm>
          <a:prstGeom prst="line">
            <a:avLst/>
          </a:prstGeom>
          <a:noFill/>
          <a:ln w="38100">
            <a:solidFill>
              <a:srgbClr val="C0C0C0"/>
            </a:solidFill>
            <a:round/>
            <a:headEnd/>
            <a:tailEnd/>
          </a:ln>
          <a:effectLst>
            <a:prstShdw prst="shdw18" dist="17961" dir="13500000">
              <a:srgbClr val="C0C0C0">
                <a:gamma/>
                <a:shade val="60000"/>
                <a:invGamma/>
              </a:srgbClr>
            </a:prstShdw>
          </a:effectLst>
        </p:spPr>
        <p:txBody>
          <a:bodyPr/>
          <a:lstStyle/>
          <a:p>
            <a:pPr>
              <a:defRPr/>
            </a:pPr>
            <a:endParaRPr lang="en-US">
              <a:effectLst>
                <a:outerShdw blurRad="38100" dist="38100" dir="2700000" algn="tl">
                  <a:srgbClr val="000000">
                    <a:alpha val="43137"/>
                  </a:srgbClr>
                </a:outerShdw>
              </a:effectLst>
            </a:endParaRPr>
          </a:p>
        </p:txBody>
      </p:sp>
      <p:sp>
        <p:nvSpPr>
          <p:cNvPr id="27" name="Line 43"/>
          <p:cNvSpPr>
            <a:spLocks noChangeShapeType="1"/>
          </p:cNvSpPr>
          <p:nvPr/>
        </p:nvSpPr>
        <p:spPr bwMode="auto">
          <a:xfrm rot="5400000">
            <a:off x="5904537" y="329430"/>
            <a:ext cx="14432" cy="3898707"/>
          </a:xfrm>
          <a:prstGeom prst="line">
            <a:avLst/>
          </a:prstGeom>
          <a:noFill/>
          <a:ln w="38100">
            <a:solidFill>
              <a:srgbClr val="C0C0C0"/>
            </a:solidFill>
            <a:round/>
            <a:headEnd/>
            <a:tailEnd/>
          </a:ln>
          <a:effectLst>
            <a:prstShdw prst="shdw18" dist="17961" dir="13500000">
              <a:srgbClr val="C0C0C0">
                <a:gamma/>
                <a:shade val="60000"/>
                <a:invGamma/>
              </a:srgbClr>
            </a:prstShdw>
          </a:effectLst>
        </p:spPr>
        <p:txBody>
          <a:bodyPr/>
          <a:lstStyle/>
          <a:p>
            <a:pPr>
              <a:defRPr/>
            </a:pPr>
            <a:endParaRPr lang="en-US">
              <a:effectLst>
                <a:outerShdw blurRad="38100" dist="38100" dir="2700000" algn="tl">
                  <a:srgbClr val="000000">
                    <a:alpha val="43137"/>
                  </a:srgbClr>
                </a:outerShdw>
              </a:effectLst>
            </a:endParaRPr>
          </a:p>
        </p:txBody>
      </p:sp>
      <p:sp>
        <p:nvSpPr>
          <p:cNvPr id="33" name="AutoShape 36"/>
          <p:cNvSpPr>
            <a:spLocks noChangeArrowheads="1"/>
          </p:cNvSpPr>
          <p:nvPr/>
        </p:nvSpPr>
        <p:spPr bwMode="auto">
          <a:xfrm>
            <a:off x="2478341" y="-4096836"/>
            <a:ext cx="5382766" cy="7729952"/>
          </a:xfrm>
          <a:prstGeom prst="cube">
            <a:avLst>
              <a:gd name="adj" fmla="val 25000"/>
            </a:avLst>
          </a:prstGeom>
          <a:noFill/>
          <a:ln w="38100">
            <a:solidFill>
              <a:srgbClr val="C0C0C0"/>
            </a:solidFill>
            <a:miter lim="800000"/>
            <a:headEnd/>
            <a:tailEnd/>
          </a:ln>
          <a:effectLst>
            <a:prstShdw prst="shdw18" dist="17961" dir="13500000">
              <a:srgbClr val="C0C0C0">
                <a:gamma/>
                <a:shade val="60000"/>
                <a:invGamma/>
              </a:srgbClr>
            </a:prstShdw>
          </a:effectLst>
        </p:spPr>
        <p:txBody>
          <a:bodyPr anchor="ctr"/>
          <a:lstStyle/>
          <a:p>
            <a:pPr>
              <a:defRPr/>
            </a:pPr>
            <a:endParaRPr lang="en-US">
              <a:effectLst>
                <a:outerShdw blurRad="38100" dist="38100" dir="2700000" algn="tl">
                  <a:srgbClr val="000000">
                    <a:alpha val="43137"/>
                  </a:srgbClr>
                </a:outerShdw>
              </a:effectLst>
            </a:endParaRPr>
          </a:p>
        </p:txBody>
      </p:sp>
      <p:sp>
        <p:nvSpPr>
          <p:cNvPr id="34" name="Oval 39"/>
          <p:cNvSpPr>
            <a:spLocks noChangeArrowheads="1"/>
          </p:cNvSpPr>
          <p:nvPr/>
        </p:nvSpPr>
        <p:spPr bwMode="auto">
          <a:xfrm rot="5400000">
            <a:off x="6285930" y="3366119"/>
            <a:ext cx="462012" cy="425756"/>
          </a:xfrm>
          <a:prstGeom prst="ellipse">
            <a:avLst/>
          </a:prstGeom>
          <a:solidFill>
            <a:srgbClr val="00B0F0"/>
          </a:solidFill>
          <a:ln w="38100">
            <a:noFill/>
            <a:round/>
            <a:headEnd/>
            <a:tailEnd/>
          </a:ln>
          <a:effectLst>
            <a:prstShdw prst="shdw18" dist="17961" dir="13500000">
              <a:srgbClr val="FF0000">
                <a:gamma/>
                <a:shade val="60000"/>
                <a:invGamma/>
              </a:srgbClr>
            </a:prstShdw>
          </a:effectLst>
        </p:spPr>
        <p:txBody>
          <a:bodyPr anchor="ctr"/>
          <a:lstStyle/>
          <a:p>
            <a:pPr>
              <a:defRPr/>
            </a:pPr>
            <a:endParaRPr lang="en-US">
              <a:effectLst>
                <a:outerShdw blurRad="38100" dist="38100" dir="2700000" algn="tl">
                  <a:srgbClr val="000000">
                    <a:alpha val="43137"/>
                  </a:srgbClr>
                </a:outerShdw>
              </a:effectLst>
            </a:endParaRPr>
          </a:p>
        </p:txBody>
      </p:sp>
      <p:sp>
        <p:nvSpPr>
          <p:cNvPr id="19" name="Title 1"/>
          <p:cNvSpPr txBox="1">
            <a:spLocks/>
          </p:cNvSpPr>
          <p:nvPr/>
        </p:nvSpPr>
        <p:spPr>
          <a:xfrm>
            <a:off x="0" y="4953000"/>
            <a:ext cx="9144000" cy="14700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000" dirty="0" smtClean="0">
                <a:solidFill>
                  <a:schemeClr val="bg1">
                    <a:lumMod val="95000"/>
                  </a:schemeClr>
                </a:solidFill>
              </a:rPr>
              <a:t>Grand Challenges</a:t>
            </a:r>
            <a:endParaRPr lang="en-US" sz="9000" dirty="0">
              <a:solidFill>
                <a:schemeClr val="bg1">
                  <a:lumMod val="95000"/>
                </a:schemeClr>
              </a:solidFill>
            </a:endParaRPr>
          </a:p>
        </p:txBody>
      </p:sp>
      <p:sp>
        <p:nvSpPr>
          <p:cNvPr id="20" name="Oval 46"/>
          <p:cNvSpPr>
            <a:spLocks noChangeArrowheads="1"/>
          </p:cNvSpPr>
          <p:nvPr/>
        </p:nvSpPr>
        <p:spPr bwMode="auto">
          <a:xfrm rot="5400000">
            <a:off x="2320318" y="3366120"/>
            <a:ext cx="462015" cy="425756"/>
          </a:xfrm>
          <a:prstGeom prst="ellipse">
            <a:avLst/>
          </a:prstGeom>
          <a:solidFill>
            <a:srgbClr val="FFC000"/>
          </a:solidFill>
          <a:ln w="38100">
            <a:noFill/>
            <a:round/>
            <a:headEnd/>
            <a:tailEnd/>
          </a:ln>
          <a:effectLst>
            <a:prstShdw prst="shdw18" dist="17961" dir="13500000">
              <a:srgbClr val="FF0000">
                <a:gamma/>
                <a:shade val="60000"/>
                <a:invGamma/>
              </a:srgbClr>
            </a:prstShdw>
          </a:effectLst>
        </p:spPr>
        <p:txBody>
          <a:bodyPr anchor="ctr"/>
          <a:lstStyle/>
          <a:p>
            <a:pPr>
              <a:defRPr/>
            </a:pPr>
            <a:endParaRPr lang="en-US">
              <a:effectLst>
                <a:outerShdw blurRad="38100" dist="38100" dir="2700000" algn="tl">
                  <a:srgbClr val="000000">
                    <a:alpha val="43137"/>
                  </a:srgbClr>
                </a:outerShdw>
              </a:effectLst>
            </a:endParaRPr>
          </a:p>
        </p:txBody>
      </p:sp>
      <p:sp>
        <p:nvSpPr>
          <p:cNvPr id="3" name="TextBox 2"/>
          <p:cNvSpPr txBox="1"/>
          <p:nvPr/>
        </p:nvSpPr>
        <p:spPr>
          <a:xfrm>
            <a:off x="7848600" y="2283023"/>
            <a:ext cx="1283749" cy="307777"/>
          </a:xfrm>
          <a:prstGeom prst="rect">
            <a:avLst/>
          </a:prstGeom>
          <a:noFill/>
        </p:spPr>
        <p:txBody>
          <a:bodyPr wrap="none" rtlCol="0">
            <a:spAutoFit/>
          </a:bodyPr>
          <a:lstStyle/>
          <a:p>
            <a:pPr algn="ctr"/>
            <a:r>
              <a:rPr lang="en-US" sz="1400" b="1" dirty="0" smtClean="0">
                <a:solidFill>
                  <a:schemeClr val="bg1">
                    <a:lumMod val="85000"/>
                  </a:schemeClr>
                </a:solidFill>
              </a:rPr>
              <a:t>Transportation</a:t>
            </a:r>
            <a:endParaRPr lang="en-US" sz="1400" b="1" dirty="0">
              <a:solidFill>
                <a:schemeClr val="bg1">
                  <a:lumMod val="85000"/>
                </a:schemeClr>
              </a:solidFill>
            </a:endParaRPr>
          </a:p>
        </p:txBody>
      </p:sp>
      <p:sp>
        <p:nvSpPr>
          <p:cNvPr id="12" name="TextBox 11"/>
          <p:cNvSpPr txBox="1"/>
          <p:nvPr/>
        </p:nvSpPr>
        <p:spPr>
          <a:xfrm>
            <a:off x="6096000" y="3886200"/>
            <a:ext cx="1079142" cy="307777"/>
          </a:xfrm>
          <a:prstGeom prst="rect">
            <a:avLst/>
          </a:prstGeom>
          <a:noFill/>
        </p:spPr>
        <p:txBody>
          <a:bodyPr wrap="none" rtlCol="0">
            <a:spAutoFit/>
          </a:bodyPr>
          <a:lstStyle/>
          <a:p>
            <a:r>
              <a:rPr lang="en-US" sz="1400" b="1" dirty="0" smtClean="0">
                <a:solidFill>
                  <a:schemeClr val="bg1">
                    <a:lumMod val="85000"/>
                  </a:schemeClr>
                </a:solidFill>
              </a:rPr>
              <a:t>Smart Cities</a:t>
            </a:r>
            <a:endParaRPr lang="en-US" sz="1400" b="1" dirty="0">
              <a:solidFill>
                <a:schemeClr val="bg1">
                  <a:lumMod val="85000"/>
                </a:schemeClr>
              </a:solidFill>
            </a:endParaRPr>
          </a:p>
        </p:txBody>
      </p:sp>
      <p:sp>
        <p:nvSpPr>
          <p:cNvPr id="13" name="TextBox 12"/>
          <p:cNvSpPr txBox="1"/>
          <p:nvPr/>
        </p:nvSpPr>
        <p:spPr>
          <a:xfrm>
            <a:off x="1963027" y="4139169"/>
            <a:ext cx="994375" cy="307777"/>
          </a:xfrm>
          <a:prstGeom prst="rect">
            <a:avLst/>
          </a:prstGeom>
          <a:noFill/>
        </p:spPr>
        <p:txBody>
          <a:bodyPr wrap="none" rtlCol="0">
            <a:spAutoFit/>
          </a:bodyPr>
          <a:lstStyle/>
          <a:p>
            <a:r>
              <a:rPr lang="en-US" sz="1400" b="1" dirty="0" smtClean="0">
                <a:solidFill>
                  <a:schemeClr val="bg1">
                    <a:lumMod val="85000"/>
                  </a:schemeClr>
                </a:solidFill>
              </a:rPr>
              <a:t>Healthcare</a:t>
            </a:r>
            <a:endParaRPr lang="en-US" sz="1400" b="1" dirty="0">
              <a:solidFill>
                <a:schemeClr val="bg1">
                  <a:lumMod val="85000"/>
                </a:schemeClr>
              </a:solidFill>
            </a:endParaRPr>
          </a:p>
        </p:txBody>
      </p:sp>
      <p:sp>
        <p:nvSpPr>
          <p:cNvPr id="16" name="TextBox 15"/>
          <p:cNvSpPr txBox="1"/>
          <p:nvPr/>
        </p:nvSpPr>
        <p:spPr>
          <a:xfrm>
            <a:off x="3124200" y="2590800"/>
            <a:ext cx="690702" cy="307777"/>
          </a:xfrm>
          <a:prstGeom prst="rect">
            <a:avLst/>
          </a:prstGeom>
          <a:noFill/>
        </p:spPr>
        <p:txBody>
          <a:bodyPr wrap="none" rtlCol="0">
            <a:spAutoFit/>
          </a:bodyPr>
          <a:lstStyle/>
          <a:p>
            <a:r>
              <a:rPr lang="en-US" sz="1400" b="1" dirty="0" smtClean="0">
                <a:solidFill>
                  <a:schemeClr val="bg1">
                    <a:lumMod val="85000"/>
                  </a:schemeClr>
                </a:solidFill>
              </a:rPr>
              <a:t>Energy</a:t>
            </a:r>
            <a:endParaRPr lang="en-US" sz="1400" b="1" dirty="0">
              <a:solidFill>
                <a:schemeClr val="bg1">
                  <a:lumMod val="85000"/>
                </a:schemeClr>
              </a:solidFill>
            </a:endParaRPr>
          </a:p>
        </p:txBody>
      </p:sp>
      <p:sp>
        <p:nvSpPr>
          <p:cNvPr id="6" name="Sun 5"/>
          <p:cNvSpPr/>
          <p:nvPr/>
        </p:nvSpPr>
        <p:spPr>
          <a:xfrm rot="175030">
            <a:off x="3048000" y="1828800"/>
            <a:ext cx="838200" cy="838200"/>
          </a:xfrm>
          <a:prstGeom prst="sun">
            <a:avLst/>
          </a:prstGeom>
          <a:solidFill>
            <a:schemeClr val="bg1"/>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ttps://cdn1.iconfinder.com/data/icons/healthcare-and-medicine-simplicity/512/stethoscope-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4729" y="3048000"/>
            <a:ext cx="967224" cy="1119188"/>
          </a:xfrm>
          <a:prstGeom prst="rect">
            <a:avLst/>
          </a:prstGeom>
          <a:solidFill>
            <a:schemeClr val="bg1"/>
          </a:solidFill>
          <a:ln>
            <a:solidFill>
              <a:schemeClr val="bg1">
                <a:lumMod val="75000"/>
              </a:schemeClr>
            </a:solidFill>
          </a:ln>
        </p:spPr>
      </p:pic>
      <p:pic>
        <p:nvPicPr>
          <p:cNvPr id="1030" name="Picture 6" descr="http://www.greenbiz.com/sites/default/files/imagecache/wide_large/SmartCiti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260" y="2891860"/>
            <a:ext cx="1292225" cy="10287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343400" y="4122003"/>
            <a:ext cx="922047" cy="830997"/>
          </a:xfrm>
          <a:prstGeom prst="rect">
            <a:avLst/>
          </a:prstGeom>
          <a:noFill/>
          <a:ln w="3175">
            <a:noFill/>
          </a:ln>
        </p:spPr>
        <p:txBody>
          <a:bodyPr wrap="none" rtlCol="0">
            <a:spAutoFit/>
          </a:bodyPr>
          <a:lstStyle/>
          <a:p>
            <a:r>
              <a:rPr lang="en-US" sz="4800" b="1" dirty="0" err="1" smtClean="0">
                <a:solidFill>
                  <a:schemeClr val="bg1">
                    <a:lumMod val="50000"/>
                  </a:schemeClr>
                </a:solidFill>
                <a:latin typeface="Calibri Light" panose="020F0302020204030204" pitchFamily="34" charset="0"/>
              </a:rPr>
              <a:t>IoS</a:t>
            </a:r>
            <a:endParaRPr lang="en-US" sz="4800" b="1" dirty="0">
              <a:solidFill>
                <a:schemeClr val="bg1">
                  <a:lumMod val="50000"/>
                </a:schemeClr>
              </a:solidFill>
              <a:latin typeface="Calibri Light" panose="020F0302020204030204" pitchFamily="34" charset="0"/>
            </a:endParaRPr>
          </a:p>
        </p:txBody>
      </p:sp>
      <p:pic>
        <p:nvPicPr>
          <p:cNvPr id="22" name="Picture 2" descr="http://www.vectors4all.net/preview/ground-transportation-symbol-sign-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2352" y="1524000"/>
            <a:ext cx="1271648" cy="780461"/>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5"/>
          <p:cNvSpPr txBox="1">
            <a:spLocks noChangeArrowheads="1"/>
          </p:cNvSpPr>
          <p:nvPr/>
        </p:nvSpPr>
        <p:spPr bwMode="auto">
          <a:xfrm>
            <a:off x="0" y="6608701"/>
            <a:ext cx="9144000" cy="249299"/>
          </a:xfrm>
          <a:prstGeom prst="rect">
            <a:avLst/>
          </a:prstGeom>
          <a:solidFill>
            <a:schemeClr val="bg1">
              <a:lumMod val="85000"/>
            </a:schemeClr>
          </a:solidFill>
          <a:ln>
            <a:noFill/>
          </a:ln>
          <a:effectLst/>
        </p:spPr>
        <p:txBody>
          <a:bodyPr wrap="square">
            <a:spAutoFit/>
          </a:bodyPr>
          <a:lstStyle/>
          <a:p>
            <a:pPr algn="ctr"/>
            <a:r>
              <a:rPr lang="en-US" altLang="en-US" sz="1020" b="0" i="0" dirty="0" smtClean="0">
                <a:solidFill>
                  <a:srgbClr val="000000"/>
                </a:solidFill>
                <a:effectLst/>
                <a:latin typeface="Verdana" panose="020B0604030504040204" pitchFamily="34" charset="0"/>
              </a:rPr>
              <a:t>I simply collect, connect, converge </a:t>
            </a:r>
            <a:r>
              <a:rPr lang="en-US" altLang="en-US" sz="1020" dirty="0" smtClean="0">
                <a:solidFill>
                  <a:srgbClr val="000000"/>
                </a:solidFill>
                <a:latin typeface="Verdana" panose="020B0604030504040204" pitchFamily="34" charset="0"/>
              </a:rPr>
              <a:t>and </a:t>
            </a:r>
            <a:r>
              <a:rPr lang="en-US" altLang="en-US" sz="1020" b="0" i="0" dirty="0" smtClean="0">
                <a:solidFill>
                  <a:srgbClr val="000000"/>
                </a:solidFill>
                <a:effectLst/>
                <a:latin typeface="Verdana" panose="020B0604030504040204" pitchFamily="34" charset="0"/>
              </a:rPr>
              <a:t>suggest potential confluence. It </a:t>
            </a:r>
            <a:r>
              <a:rPr lang="en-US" altLang="en-US" sz="1020" dirty="0" smtClean="0">
                <a:solidFill>
                  <a:srgbClr val="000000"/>
                </a:solidFill>
                <a:latin typeface="Verdana" panose="020B0604030504040204" pitchFamily="34" charset="0"/>
              </a:rPr>
              <a:t>may be akin to seeing old ideas with new eyes</a:t>
            </a:r>
            <a:r>
              <a:rPr lang="en-US" altLang="en-US" sz="1020" b="0" i="0" dirty="0" smtClean="0">
                <a:solidFill>
                  <a:srgbClr val="000000"/>
                </a:solidFill>
                <a:effectLst/>
                <a:latin typeface="Verdana" panose="020B0604030504040204" pitchFamily="34" charset="0"/>
              </a:rPr>
              <a:t> ▪ Shoumen Datta</a:t>
            </a:r>
            <a:endParaRPr lang="en-US" altLang="en-US" sz="1020" i="0" dirty="0">
              <a:solidFill>
                <a:srgbClr val="000000"/>
              </a:solidFill>
              <a:effectLst/>
              <a:latin typeface="Verdana" panose="020B0604030504040204" pitchFamily="34" charset="0"/>
            </a:endParaRPr>
          </a:p>
        </p:txBody>
      </p:sp>
      <p:sp>
        <p:nvSpPr>
          <p:cNvPr id="23" name="Text Placeholder 2"/>
          <p:cNvSpPr txBox="1">
            <a:spLocks/>
          </p:cNvSpPr>
          <p:nvPr/>
        </p:nvSpPr>
        <p:spPr>
          <a:xfrm>
            <a:off x="0" y="0"/>
            <a:ext cx="9144000" cy="919505"/>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en-US" sz="4000" dirty="0" smtClean="0">
                <a:latin typeface="Calibri Light" panose="020F0302020204030204" pitchFamily="34" charset="0"/>
              </a:rPr>
              <a:t>System of Systems    </a:t>
            </a:r>
            <a:r>
              <a:rPr lang="en-US" sz="4000" dirty="0" smtClean="0">
                <a:latin typeface="Calibri" panose="020F0502020204030204" pitchFamily="34" charset="0"/>
              </a:rPr>
              <a:t>●  </a:t>
            </a:r>
            <a:r>
              <a:rPr lang="en-US" sz="4000" dirty="0" err="1" smtClean="0">
                <a:latin typeface="Calibri Light" panose="020F0302020204030204" pitchFamily="34" charset="0"/>
              </a:rPr>
              <a:t>Transdisciplinarity</a:t>
            </a:r>
            <a:r>
              <a:rPr lang="en-US" sz="4000" dirty="0" smtClean="0">
                <a:latin typeface="Calibri Light" panose="020F0302020204030204" pitchFamily="34" charset="0"/>
              </a:rPr>
              <a:t> </a:t>
            </a:r>
            <a:endParaRPr lang="en-US" sz="4000" dirty="0">
              <a:latin typeface="Calibri Light" panose="020F0302020204030204" pitchFamily="34" charset="0"/>
            </a:endParaRPr>
          </a:p>
        </p:txBody>
      </p:sp>
    </p:spTree>
    <p:extLst>
      <p:ext uri="{BB962C8B-B14F-4D97-AF65-F5344CB8AC3E}">
        <p14:creationId xmlns:p14="http://schemas.microsoft.com/office/powerpoint/2010/main" val="19037674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06575"/>
            <a:ext cx="7772400" cy="1470025"/>
          </a:xfrm>
        </p:spPr>
        <p:txBody>
          <a:bodyPr>
            <a:noAutofit/>
          </a:bodyPr>
          <a:lstStyle/>
          <a:p>
            <a:r>
              <a:rPr lang="en-US" sz="20000" dirty="0" smtClean="0">
                <a:latin typeface="Calibri Light" panose="020F0302020204030204" pitchFamily="34" charset="0"/>
              </a:rPr>
              <a:t>SAFTI</a:t>
            </a:r>
            <a:endParaRPr lang="en-US" sz="20000" dirty="0">
              <a:latin typeface="Calibri Light" panose="020F0302020204030204" pitchFamily="34" charset="0"/>
            </a:endParaRPr>
          </a:p>
        </p:txBody>
      </p:sp>
      <p:sp>
        <p:nvSpPr>
          <p:cNvPr id="3" name="Subtitle 2"/>
          <p:cNvSpPr>
            <a:spLocks noGrp="1"/>
          </p:cNvSpPr>
          <p:nvPr>
            <p:ph type="subTitle" idx="1"/>
          </p:nvPr>
        </p:nvSpPr>
        <p:spPr>
          <a:xfrm>
            <a:off x="1371600" y="4419600"/>
            <a:ext cx="6400800" cy="1752600"/>
          </a:xfrm>
        </p:spPr>
        <p:txBody>
          <a:bodyPr/>
          <a:lstStyle/>
          <a:p>
            <a:r>
              <a:rPr lang="en-US" i="1" dirty="0"/>
              <a:t>Semi-Autonomous Freight Transportation </a:t>
            </a:r>
            <a:r>
              <a:rPr lang="en-US" i="1" dirty="0" smtClean="0"/>
              <a:t>Initiative</a:t>
            </a:r>
          </a:p>
          <a:p>
            <a:r>
              <a:rPr lang="en-US" i="1" dirty="0" smtClean="0"/>
              <a:t>Broad Deployment Packages (BDP)</a:t>
            </a:r>
            <a:endParaRPr lang="en-US" dirty="0"/>
          </a:p>
        </p:txBody>
      </p:sp>
      <p:sp>
        <p:nvSpPr>
          <p:cNvPr id="4" name="TextBox 3"/>
          <p:cNvSpPr txBox="1"/>
          <p:nvPr/>
        </p:nvSpPr>
        <p:spPr>
          <a:xfrm>
            <a:off x="7614414" y="6553200"/>
            <a:ext cx="1529586" cy="307777"/>
          </a:xfrm>
          <a:prstGeom prst="rect">
            <a:avLst/>
          </a:prstGeom>
          <a:noFill/>
        </p:spPr>
        <p:txBody>
          <a:bodyPr wrap="none" rtlCol="0">
            <a:spAutoFit/>
          </a:bodyPr>
          <a:lstStyle/>
          <a:p>
            <a:pPr algn="ctr"/>
            <a:r>
              <a:rPr lang="en-US" sz="1400" dirty="0" err="1" smtClean="0"/>
              <a:t>Dr</a:t>
            </a:r>
            <a:r>
              <a:rPr lang="en-US" sz="1400" dirty="0" smtClean="0"/>
              <a:t> Shoumen Datta</a:t>
            </a:r>
            <a:endParaRPr lang="en-US" sz="1400" dirty="0"/>
          </a:p>
        </p:txBody>
      </p:sp>
      <p:sp>
        <p:nvSpPr>
          <p:cNvPr id="6" name="TextBox 5"/>
          <p:cNvSpPr txBox="1"/>
          <p:nvPr/>
        </p:nvSpPr>
        <p:spPr>
          <a:xfrm>
            <a:off x="0" y="0"/>
            <a:ext cx="9390071" cy="646331"/>
          </a:xfrm>
          <a:prstGeom prst="rect">
            <a:avLst/>
          </a:prstGeom>
          <a:noFill/>
        </p:spPr>
        <p:txBody>
          <a:bodyPr wrap="none" rtlCol="0">
            <a:spAutoFit/>
          </a:bodyPr>
          <a:lstStyle/>
          <a:p>
            <a:r>
              <a:rPr lang="en-US" dirty="0" smtClean="0"/>
              <a:t>This is an undertaking by select members of the Industrial Internet Consortium (IIC), a coalition      </a:t>
            </a:r>
          </a:p>
          <a:p>
            <a:r>
              <a:rPr lang="en-US" dirty="0"/>
              <a:t>o</a:t>
            </a:r>
            <a:r>
              <a:rPr lang="en-US" dirty="0" smtClean="0"/>
              <a:t>f other corporations, various government agencies and guided by a group of academics in US. </a:t>
            </a:r>
            <a:endParaRPr lang="en-US" dirty="0"/>
          </a:p>
        </p:txBody>
      </p:sp>
    </p:spTree>
    <p:extLst>
      <p:ext uri="{BB962C8B-B14F-4D97-AF65-F5344CB8AC3E}">
        <p14:creationId xmlns:p14="http://schemas.microsoft.com/office/powerpoint/2010/main" val="147708546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image-store.slidesharecdn.com/a45d8383-941d-454e-9648-a8e051959534-original.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81200"/>
            <a:ext cx="9144000" cy="5953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0" y="-533400"/>
            <a:ext cx="9144000" cy="4038600"/>
          </a:xfrm>
          <a:prstGeom prst="rect">
            <a:avLst/>
          </a:prstGeom>
        </p:spPr>
      </p:pic>
      <p:sp>
        <p:nvSpPr>
          <p:cNvPr id="7" name="TextBox 6"/>
          <p:cNvSpPr txBox="1"/>
          <p:nvPr/>
        </p:nvSpPr>
        <p:spPr>
          <a:xfrm>
            <a:off x="5493527" y="6611779"/>
            <a:ext cx="3498073" cy="246221"/>
          </a:xfrm>
          <a:prstGeom prst="rect">
            <a:avLst/>
          </a:prstGeom>
          <a:solidFill>
            <a:schemeClr val="tx1">
              <a:lumMod val="50000"/>
              <a:lumOff val="50000"/>
            </a:schemeClr>
          </a:solidFill>
        </p:spPr>
        <p:txBody>
          <a:bodyPr wrap="none" rtlCol="0">
            <a:spAutoFit/>
          </a:bodyPr>
          <a:lstStyle/>
          <a:p>
            <a:pPr algn="ctr"/>
            <a:r>
              <a:rPr lang="en-US" sz="1000" dirty="0" smtClean="0">
                <a:solidFill>
                  <a:schemeClr val="bg1"/>
                </a:solidFill>
                <a:latin typeface="Calibri Light" panose="020F0302020204030204" pitchFamily="34" charset="0"/>
              </a:rPr>
              <a:t>www.iihs.org/iihs/topics/t/large-trucks/fatalityfacts/large-trucks</a:t>
            </a:r>
            <a:endParaRPr lang="en-US" sz="1000" dirty="0">
              <a:solidFill>
                <a:schemeClr val="bg1"/>
              </a:solidFill>
              <a:latin typeface="Calibri Light" panose="020F0302020204030204" pitchFamily="34" charset="0"/>
            </a:endParaRPr>
          </a:p>
        </p:txBody>
      </p:sp>
      <p:sp>
        <p:nvSpPr>
          <p:cNvPr id="8" name="TextBox 7"/>
          <p:cNvSpPr txBox="1"/>
          <p:nvPr/>
        </p:nvSpPr>
        <p:spPr>
          <a:xfrm>
            <a:off x="76247" y="468868"/>
            <a:ext cx="914353" cy="369332"/>
          </a:xfrm>
          <a:prstGeom prst="rect">
            <a:avLst/>
          </a:prstGeom>
          <a:solidFill>
            <a:srgbClr val="FF0000"/>
          </a:solidFill>
        </p:spPr>
        <p:txBody>
          <a:bodyPr wrap="none" rtlCol="0">
            <a:spAutoFit/>
          </a:bodyPr>
          <a:lstStyle/>
          <a:p>
            <a:r>
              <a:rPr lang="en-US" dirty="0" smtClean="0">
                <a:solidFill>
                  <a:schemeClr val="bg1"/>
                </a:solidFill>
              </a:rPr>
              <a:t>DEATHS</a:t>
            </a:r>
            <a:endParaRPr lang="en-US" dirty="0">
              <a:solidFill>
                <a:schemeClr val="bg1"/>
              </a:solidFill>
            </a:endParaRPr>
          </a:p>
        </p:txBody>
      </p:sp>
      <p:sp>
        <p:nvSpPr>
          <p:cNvPr id="9" name="TextBox 8"/>
          <p:cNvSpPr txBox="1"/>
          <p:nvPr/>
        </p:nvSpPr>
        <p:spPr>
          <a:xfrm>
            <a:off x="7176795" y="0"/>
            <a:ext cx="1967205"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dirty="0" smtClean="0">
                <a:latin typeface="Calibri Light" panose="020F0302020204030204" pitchFamily="34" charset="0"/>
              </a:rPr>
              <a:t>Is SAFTI necessary?</a:t>
            </a:r>
            <a:endParaRPr lang="en-US" dirty="0">
              <a:latin typeface="Calibri Light" panose="020F0302020204030204" pitchFamily="34" charset="0"/>
            </a:endParaRPr>
          </a:p>
        </p:txBody>
      </p:sp>
    </p:spTree>
    <p:extLst>
      <p:ext uri="{BB962C8B-B14F-4D97-AF65-F5344CB8AC3E}">
        <p14:creationId xmlns:p14="http://schemas.microsoft.com/office/powerpoint/2010/main" val="212854041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143000"/>
          </a:xfrm>
          <a:prstGeom prst="rect">
            <a:avLst/>
          </a:prstGeom>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mtClean="0"/>
              <a:t>SAFTI</a:t>
            </a:r>
            <a:br>
              <a:rPr lang="en-US" smtClean="0"/>
            </a:br>
            <a:r>
              <a:rPr lang="en-US" sz="3600" i="1" smtClean="0"/>
              <a:t>Semi-Autonomous Freight Transportation Initiative</a:t>
            </a:r>
            <a:endParaRPr lang="en-US" sz="3600" i="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9144000" cy="6858000"/>
          </a:xfrm>
          <a:prstGeom prst="rect">
            <a:avLst/>
          </a:prstGeom>
        </p:spPr>
      </p:pic>
      <p:pic>
        <p:nvPicPr>
          <p:cNvPr id="8" name="Picture 7"/>
          <p:cNvPicPr>
            <a:picLocks noChangeAspect="1"/>
          </p:cNvPicPr>
          <p:nvPr/>
        </p:nvPicPr>
        <p:blipFill>
          <a:blip r:embed="rId4"/>
          <a:stretch>
            <a:fillRect/>
          </a:stretch>
        </p:blipFill>
        <p:spPr>
          <a:xfrm>
            <a:off x="0" y="0"/>
            <a:ext cx="9144000" cy="2790825"/>
          </a:xfrm>
          <a:prstGeom prst="rect">
            <a:avLst/>
          </a:prstGeom>
        </p:spPr>
      </p:pic>
      <p:sp>
        <p:nvSpPr>
          <p:cNvPr id="9" name="Rectangle 8"/>
          <p:cNvSpPr/>
          <p:nvPr/>
        </p:nvSpPr>
        <p:spPr>
          <a:xfrm>
            <a:off x="5638800" y="2286001"/>
            <a:ext cx="1371600" cy="533400"/>
          </a:xfrm>
          <a:prstGeom prst="rect">
            <a:avLst/>
          </a:prstGeom>
          <a:ln>
            <a:no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1700" dirty="0" smtClean="0"/>
              <a:t>Connect Data</a:t>
            </a:r>
            <a:endParaRPr lang="en-US" sz="1700" dirty="0"/>
          </a:p>
        </p:txBody>
      </p:sp>
      <p:sp>
        <p:nvSpPr>
          <p:cNvPr id="10" name="Rectangle 9"/>
          <p:cNvSpPr/>
          <p:nvPr/>
        </p:nvSpPr>
        <p:spPr>
          <a:xfrm>
            <a:off x="5638800" y="5410200"/>
            <a:ext cx="1143000" cy="762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1500" dirty="0" smtClean="0"/>
              <a:t>SECURE</a:t>
            </a:r>
          </a:p>
          <a:p>
            <a:pPr algn="ctr"/>
            <a:r>
              <a:rPr lang="en-US" sz="1500" dirty="0" smtClean="0"/>
              <a:t>PLATFORMS</a:t>
            </a:r>
            <a:endParaRPr lang="en-US" sz="1500" dirty="0"/>
          </a:p>
        </p:txBody>
      </p:sp>
      <p:cxnSp>
        <p:nvCxnSpPr>
          <p:cNvPr id="12" name="Straight Arrow Connector 11"/>
          <p:cNvCxnSpPr/>
          <p:nvPr/>
        </p:nvCxnSpPr>
        <p:spPr>
          <a:xfrm flipV="1">
            <a:off x="762000" y="1905000"/>
            <a:ext cx="0" cy="2667000"/>
          </a:xfrm>
          <a:prstGeom prst="straightConnector1">
            <a:avLst/>
          </a:prstGeom>
          <a:ln>
            <a:prstDash val="dash"/>
            <a:headEnd type="arrow"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4450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066800"/>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600" dirty="0" smtClean="0"/>
              <a:t>Network Resilience -   </a:t>
            </a:r>
            <a:r>
              <a:rPr lang="en-US" sz="2600" b="1" dirty="0" smtClean="0"/>
              <a:t>What happens if the network is disrupted?  </a:t>
            </a:r>
            <a:endParaRPr lang="en-US" sz="2600" b="1" dirty="0"/>
          </a:p>
        </p:txBody>
      </p:sp>
      <p:pic>
        <p:nvPicPr>
          <p:cNvPr id="1026" name="Picture 2" descr="http://www.wired.com/images_blogs/photos/uncategorized/beev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4648200"/>
            <a:ext cx="3200400" cy="24003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jsati.com/graphics/why/why-satellite-how-orbit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048000" cy="130492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0" y="914400"/>
            <a:ext cx="5391150" cy="3200400"/>
            <a:chOff x="2076450" y="914400"/>
            <a:chExt cx="5391150" cy="3200400"/>
          </a:xfrm>
        </p:grpSpPr>
        <p:pic>
          <p:nvPicPr>
            <p:cNvPr id="1036" name="Picture 12" descr="https://www.paradigmsecure.com/sites/default/files/seure%20comms%20tes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6450" y="962025"/>
              <a:ext cx="5391150" cy="3152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05250" y="914400"/>
              <a:ext cx="1162050" cy="380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lumMod val="60000"/>
                      <a:lumOff val="40000"/>
                    </a:schemeClr>
                  </a:solidFill>
                </a:rPr>
                <a:t>   GEO</a:t>
              </a:r>
              <a:endParaRPr lang="en-US" b="1" dirty="0">
                <a:solidFill>
                  <a:schemeClr val="tx2">
                    <a:lumMod val="60000"/>
                    <a:lumOff val="40000"/>
                  </a:schemeClr>
                </a:solidFill>
              </a:endParaRPr>
            </a:p>
          </p:txBody>
        </p:sp>
      </p:grpSp>
      <p:sp>
        <p:nvSpPr>
          <p:cNvPr id="6" name="Rectangle 5"/>
          <p:cNvSpPr/>
          <p:nvPr/>
        </p:nvSpPr>
        <p:spPr>
          <a:xfrm>
            <a:off x="3048000" y="1066800"/>
            <a:ext cx="152400" cy="238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609600" y="4038600"/>
            <a:ext cx="1978025" cy="823415"/>
            <a:chOff x="4117975" y="4257675"/>
            <a:chExt cx="1978025" cy="695326"/>
          </a:xfrm>
        </p:grpSpPr>
        <p:pic>
          <p:nvPicPr>
            <p:cNvPr id="1038" name="Picture 14" descr="http://bestofelite.com/wp-content/uploads/2014/04/Economist_vide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7975" y="4257675"/>
              <a:ext cx="1978025" cy="6953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562600" y="4313238"/>
              <a:ext cx="45719" cy="334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86400" y="4257675"/>
              <a:ext cx="609600" cy="6953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p:cNvSpPr txBox="1"/>
          <p:nvPr/>
        </p:nvSpPr>
        <p:spPr>
          <a:xfrm>
            <a:off x="0" y="452735"/>
            <a:ext cx="1129092" cy="461665"/>
          </a:xfrm>
          <a:prstGeom prst="rect">
            <a:avLst/>
          </a:prstGeom>
          <a:noFill/>
        </p:spPr>
        <p:txBody>
          <a:bodyPr wrap="none" rtlCol="0">
            <a:spAutoFit/>
          </a:bodyPr>
          <a:lstStyle/>
          <a:p>
            <a:r>
              <a:rPr lang="en-US" sz="1200" dirty="0" smtClean="0">
                <a:solidFill>
                  <a:schemeClr val="tx2">
                    <a:lumMod val="60000"/>
                    <a:lumOff val="40000"/>
                  </a:schemeClr>
                </a:solidFill>
              </a:rPr>
              <a:t>Transportation</a:t>
            </a:r>
          </a:p>
          <a:p>
            <a:r>
              <a:rPr lang="en-US" sz="1200" dirty="0" smtClean="0">
                <a:solidFill>
                  <a:schemeClr val="tx2">
                    <a:lumMod val="60000"/>
                    <a:lumOff val="40000"/>
                  </a:schemeClr>
                </a:solidFill>
              </a:rPr>
              <a:t>Cybersecurity </a:t>
            </a:r>
            <a:endParaRPr lang="en-US" sz="1200" dirty="0">
              <a:solidFill>
                <a:schemeClr val="tx2">
                  <a:lumMod val="60000"/>
                  <a:lumOff val="40000"/>
                </a:schemeClr>
              </a:solidFill>
            </a:endParaRPr>
          </a:p>
        </p:txBody>
      </p:sp>
      <p:sp>
        <p:nvSpPr>
          <p:cNvPr id="12" name="Rectangle 11"/>
          <p:cNvSpPr/>
          <p:nvPr/>
        </p:nvSpPr>
        <p:spPr>
          <a:xfrm>
            <a:off x="3200400" y="3657600"/>
            <a:ext cx="2190750" cy="395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562600" y="1024890"/>
            <a:ext cx="3657600" cy="5909310"/>
          </a:xfrm>
          <a:prstGeom prst="rect">
            <a:avLst/>
          </a:prstGeom>
          <a:noFill/>
          <a:ln>
            <a:noFill/>
          </a:ln>
        </p:spPr>
        <p:txBody>
          <a:bodyPr wrap="square" rtlCol="0">
            <a:spAutoFit/>
          </a:bodyPr>
          <a:lstStyle/>
          <a:p>
            <a:r>
              <a:rPr lang="en-US" sz="3600" b="1" dirty="0" smtClean="0"/>
              <a:t>Truck installed Micro-</a:t>
            </a:r>
            <a:r>
              <a:rPr lang="en-US" sz="3600" b="1" dirty="0" err="1"/>
              <a:t>D</a:t>
            </a:r>
            <a:r>
              <a:rPr lang="en-US" sz="3600" b="1" dirty="0" err="1" smtClean="0"/>
              <a:t>roneport</a:t>
            </a:r>
            <a:r>
              <a:rPr lang="en-US" sz="3600" b="1" dirty="0" smtClean="0"/>
              <a:t> </a:t>
            </a:r>
          </a:p>
          <a:p>
            <a:endParaRPr lang="en-US" dirty="0" smtClean="0"/>
          </a:p>
          <a:p>
            <a:r>
              <a:rPr lang="en-US" dirty="0" smtClean="0"/>
              <a:t>● [1] Drones on board using HACMS and fitted with UWB transceivers to  create </a:t>
            </a:r>
            <a:r>
              <a:rPr lang="en-US" i="1" dirty="0" smtClean="0"/>
              <a:t>ad hoc </a:t>
            </a:r>
            <a:r>
              <a:rPr lang="en-US" dirty="0" smtClean="0"/>
              <a:t>radio network</a:t>
            </a:r>
          </a:p>
          <a:p>
            <a:endParaRPr lang="en-US" dirty="0"/>
          </a:p>
          <a:p>
            <a:r>
              <a:rPr lang="en-US" dirty="0"/>
              <a:t>● </a:t>
            </a:r>
            <a:r>
              <a:rPr lang="en-US" dirty="0" smtClean="0"/>
              <a:t>[2] Roof-top wireless electricity charging pad for </a:t>
            </a:r>
            <a:r>
              <a:rPr lang="en-US" dirty="0" err="1" smtClean="0"/>
              <a:t>droneport</a:t>
            </a:r>
            <a:r>
              <a:rPr lang="en-US" dirty="0" smtClean="0"/>
              <a:t> provided by </a:t>
            </a:r>
            <a:r>
              <a:rPr lang="en-US" dirty="0" err="1" smtClean="0"/>
              <a:t>WiTriCity</a:t>
            </a:r>
            <a:endParaRPr lang="en-US" dirty="0" smtClean="0"/>
          </a:p>
          <a:p>
            <a:endParaRPr lang="en-US" dirty="0" smtClean="0"/>
          </a:p>
          <a:p>
            <a:r>
              <a:rPr lang="en-US" dirty="0"/>
              <a:t>● </a:t>
            </a:r>
            <a:r>
              <a:rPr lang="en-US" dirty="0" smtClean="0"/>
              <a:t>[3] Drones transmit to LEO, MEO, NEO, HEO or GEO satellites in range</a:t>
            </a:r>
          </a:p>
          <a:p>
            <a:endParaRPr lang="en-US" dirty="0" smtClean="0"/>
          </a:p>
          <a:p>
            <a:r>
              <a:rPr lang="en-US" dirty="0"/>
              <a:t>● </a:t>
            </a:r>
            <a:r>
              <a:rPr lang="en-US" dirty="0" smtClean="0"/>
              <a:t>[4] Satellite re-transmits to safe zones for communication / update</a:t>
            </a:r>
          </a:p>
          <a:p>
            <a:endParaRPr lang="en-US" dirty="0"/>
          </a:p>
          <a:p>
            <a:r>
              <a:rPr lang="en-US" dirty="0"/>
              <a:t>● </a:t>
            </a:r>
            <a:r>
              <a:rPr lang="en-US" dirty="0" smtClean="0"/>
              <a:t>[5] Responds with message and/or guidance to autonomous vehicle  </a:t>
            </a:r>
            <a:endParaRPr lang="en-US" dirty="0"/>
          </a:p>
        </p:txBody>
      </p:sp>
      <p:pic>
        <p:nvPicPr>
          <p:cNvPr id="1042" name="Picture 18" descr="http://cdn.osxdaily.com/wp-content/uploads/2011/12/wif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0500" y="5410200"/>
            <a:ext cx="4699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8" descr="http://cdn.osxdaily.com/wp-content/uploads/2011/12/wifi.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2730500" y="4953000"/>
            <a:ext cx="469900" cy="457200"/>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p:cNvSpPr/>
          <p:nvPr/>
        </p:nvSpPr>
        <p:spPr>
          <a:xfrm>
            <a:off x="76200" y="4424865"/>
            <a:ext cx="381000" cy="3757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a:t>
            </a:r>
            <a:endParaRPr lang="en-US" dirty="0">
              <a:solidFill>
                <a:schemeClr val="tx1"/>
              </a:solidFill>
            </a:endParaRPr>
          </a:p>
        </p:txBody>
      </p:sp>
      <p:sp>
        <p:nvSpPr>
          <p:cNvPr id="28" name="Oval 27"/>
          <p:cNvSpPr/>
          <p:nvPr/>
        </p:nvSpPr>
        <p:spPr>
          <a:xfrm>
            <a:off x="76200" y="1981200"/>
            <a:ext cx="381000" cy="3757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3</a:t>
            </a:r>
          </a:p>
        </p:txBody>
      </p:sp>
      <p:sp>
        <p:nvSpPr>
          <p:cNvPr id="29" name="Oval 28"/>
          <p:cNvSpPr/>
          <p:nvPr/>
        </p:nvSpPr>
        <p:spPr>
          <a:xfrm>
            <a:off x="3352800" y="1981200"/>
            <a:ext cx="381000" cy="3757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sp>
        <p:nvSpPr>
          <p:cNvPr id="30" name="Oval 29"/>
          <p:cNvSpPr/>
          <p:nvPr/>
        </p:nvSpPr>
        <p:spPr>
          <a:xfrm>
            <a:off x="3352800" y="5948865"/>
            <a:ext cx="381000" cy="3757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5</a:t>
            </a:r>
          </a:p>
        </p:txBody>
      </p:sp>
      <p:pic>
        <p:nvPicPr>
          <p:cNvPr id="17410" name="Picture 2" descr="HRL neuromorphic chi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2757985"/>
            <a:ext cx="3200400" cy="1509215"/>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p:cNvSpPr/>
          <p:nvPr/>
        </p:nvSpPr>
        <p:spPr>
          <a:xfrm>
            <a:off x="3352800" y="4424865"/>
            <a:ext cx="381000" cy="37573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1</a:t>
            </a:r>
          </a:p>
        </p:txBody>
      </p:sp>
      <p:sp>
        <p:nvSpPr>
          <p:cNvPr id="2" name="Rectangle 1"/>
          <p:cNvSpPr/>
          <p:nvPr/>
        </p:nvSpPr>
        <p:spPr>
          <a:xfrm>
            <a:off x="5562600" y="2176790"/>
            <a:ext cx="6172200" cy="215444"/>
          </a:xfrm>
          <a:prstGeom prst="rect">
            <a:avLst/>
          </a:prstGeom>
          <a:ln>
            <a:solidFill>
              <a:schemeClr val="accent1">
                <a:lumMod val="20000"/>
                <a:lumOff val="80000"/>
              </a:schemeClr>
            </a:solidFill>
          </a:ln>
        </p:spPr>
        <p:txBody>
          <a:bodyPr wrap="square">
            <a:spAutoFit/>
          </a:bodyPr>
          <a:lstStyle/>
          <a:p>
            <a:r>
              <a:rPr lang="en-US" sz="800" dirty="0" smtClean="0">
                <a:solidFill>
                  <a:schemeClr val="bg1">
                    <a:lumMod val="50000"/>
                  </a:schemeClr>
                </a:solidFill>
              </a:rPr>
              <a:t>www.technologyreview.com/news/532176/a-brain-inspired-chip-takes-to-the-sky</a:t>
            </a:r>
            <a:r>
              <a:rPr lang="en-US" sz="800" dirty="0">
                <a:solidFill>
                  <a:schemeClr val="bg1">
                    <a:lumMod val="50000"/>
                  </a:schemeClr>
                </a:solidFill>
              </a:rPr>
              <a:t>/</a:t>
            </a:r>
          </a:p>
        </p:txBody>
      </p:sp>
      <p:sp>
        <p:nvSpPr>
          <p:cNvPr id="10" name="TextBox 9"/>
          <p:cNvSpPr txBox="1"/>
          <p:nvPr/>
        </p:nvSpPr>
        <p:spPr>
          <a:xfrm>
            <a:off x="2976558" y="6324600"/>
            <a:ext cx="2738442" cy="307777"/>
          </a:xfrm>
          <a:prstGeom prst="rect">
            <a:avLst/>
          </a:prstGeom>
          <a:noFill/>
        </p:spPr>
        <p:txBody>
          <a:bodyPr wrap="none" rtlCol="0">
            <a:spAutoFit/>
          </a:bodyPr>
          <a:lstStyle/>
          <a:p>
            <a:r>
              <a:rPr lang="en-US" sz="1400" dirty="0">
                <a:hlinkClick r:id="rId8"/>
              </a:rPr>
              <a:t>http://</a:t>
            </a:r>
            <a:r>
              <a:rPr lang="en-US" sz="1400" dirty="0" smtClean="0">
                <a:hlinkClick r:id="rId8"/>
              </a:rPr>
              <a:t>bit.ly/MICRO-DRONES-AFRL</a:t>
            </a:r>
            <a:r>
              <a:rPr lang="en-US" sz="1400" dirty="0" smtClean="0"/>
              <a:t> </a:t>
            </a:r>
            <a:endParaRPr lang="en-US" sz="1400" dirty="0"/>
          </a:p>
        </p:txBody>
      </p:sp>
      <p:sp>
        <p:nvSpPr>
          <p:cNvPr id="31" name="TextBox 30"/>
          <p:cNvSpPr txBox="1"/>
          <p:nvPr/>
        </p:nvSpPr>
        <p:spPr>
          <a:xfrm>
            <a:off x="2667000" y="6553200"/>
            <a:ext cx="3055901" cy="307777"/>
          </a:xfrm>
          <a:prstGeom prst="rect">
            <a:avLst/>
          </a:prstGeom>
          <a:noFill/>
        </p:spPr>
        <p:txBody>
          <a:bodyPr wrap="none" rtlCol="0">
            <a:spAutoFit/>
          </a:bodyPr>
          <a:lstStyle/>
          <a:p>
            <a:r>
              <a:rPr lang="en-US" sz="1400" dirty="0">
                <a:hlinkClick r:id="rId9"/>
              </a:rPr>
              <a:t>http://</a:t>
            </a:r>
            <a:r>
              <a:rPr lang="en-US" sz="1400" dirty="0" smtClean="0">
                <a:hlinkClick r:id="rId9"/>
              </a:rPr>
              <a:t>bit.ly/ALIBABA-AND-40-DRONES</a:t>
            </a:r>
            <a:r>
              <a:rPr lang="en-US" sz="1400" dirty="0" smtClean="0"/>
              <a:t> </a:t>
            </a:r>
            <a:endParaRPr lang="en-US" sz="1400" dirty="0"/>
          </a:p>
        </p:txBody>
      </p:sp>
    </p:spTree>
    <p:extLst>
      <p:ext uri="{BB962C8B-B14F-4D97-AF65-F5344CB8AC3E}">
        <p14:creationId xmlns:p14="http://schemas.microsoft.com/office/powerpoint/2010/main" val="38240658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style>
          <a:lnRef idx="0">
            <a:schemeClr val="accent1"/>
          </a:lnRef>
          <a:fillRef idx="3">
            <a:schemeClr val="accent1"/>
          </a:fillRef>
          <a:effectRef idx="3">
            <a:schemeClr val="accent1"/>
          </a:effectRef>
          <a:fontRef idx="minor">
            <a:schemeClr val="lt1"/>
          </a:fontRef>
        </p:style>
        <p:txBody>
          <a:bodyPr>
            <a:noAutofit/>
          </a:bodyPr>
          <a:lstStyle/>
          <a:p>
            <a:r>
              <a:rPr lang="en-US" sz="4000" dirty="0" smtClean="0">
                <a:latin typeface="Calibri Light" panose="020F0302020204030204" pitchFamily="34" charset="0"/>
              </a:rPr>
              <a:t>UAV in security mission with USAF 8</a:t>
            </a:r>
            <a:r>
              <a:rPr lang="en-US" sz="4000" baseline="30000" dirty="0" smtClean="0">
                <a:latin typeface="Calibri Light" panose="020F0302020204030204" pitchFamily="34" charset="0"/>
              </a:rPr>
              <a:t>th</a:t>
            </a:r>
            <a:r>
              <a:rPr lang="en-US" sz="4000" dirty="0" smtClean="0">
                <a:latin typeface="Calibri Light" panose="020F0302020204030204" pitchFamily="34" charset="0"/>
              </a:rPr>
              <a:t> Wing</a:t>
            </a:r>
            <a:endParaRPr lang="en-US" sz="4000" dirty="0">
              <a:latin typeface="Calibri Light" panose="020F0302020204030204" pitchFamily="34"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02" y="762000"/>
            <a:ext cx="6280098" cy="3570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6200" y="986247"/>
            <a:ext cx="6286500" cy="334625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2400300" y="996039"/>
            <a:ext cx="1175657" cy="253047"/>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i="1" u="sng" dirty="0" smtClean="0"/>
              <a:t>SCENARIO</a:t>
            </a:r>
            <a:endParaRPr lang="en-US" sz="1050" b="1" i="1" u="sng" dirty="0"/>
          </a:p>
        </p:txBody>
      </p:sp>
      <p:sp>
        <p:nvSpPr>
          <p:cNvPr id="10" name="Rectangle 9"/>
          <p:cNvSpPr/>
          <p:nvPr/>
        </p:nvSpPr>
        <p:spPr>
          <a:xfrm>
            <a:off x="3472543" y="4568623"/>
            <a:ext cx="1322613" cy="253047"/>
          </a:xfrm>
          <a:prstGeom prst="rect">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i="1" u="sng" dirty="0" smtClean="0"/>
              <a:t>EXPERIMENTATION</a:t>
            </a:r>
            <a:endParaRPr lang="en-US" sz="1050" b="1" i="1" u="sng" dirty="0"/>
          </a:p>
        </p:txBody>
      </p:sp>
      <p:sp>
        <p:nvSpPr>
          <p:cNvPr id="11" name="Content Placeholder 2"/>
          <p:cNvSpPr>
            <a:spLocks noGrp="1"/>
          </p:cNvSpPr>
          <p:nvPr>
            <p:ph idx="1"/>
          </p:nvPr>
        </p:nvSpPr>
        <p:spPr>
          <a:xfrm>
            <a:off x="6766717" y="914400"/>
            <a:ext cx="2377283" cy="3352800"/>
          </a:xfrm>
          <a:ln>
            <a:solidFill>
              <a:schemeClr val="bg1">
                <a:lumMod val="75000"/>
              </a:schemeClr>
            </a:solidFill>
          </a:ln>
        </p:spPr>
        <p:txBody>
          <a:bodyPr>
            <a:noAutofit/>
          </a:bodyPr>
          <a:lstStyle/>
          <a:p>
            <a:pPr marL="60325" indent="-53975"/>
            <a:r>
              <a:rPr lang="en-US" altLang="en-US" sz="1600" dirty="0"/>
              <a:t>I</a:t>
            </a:r>
            <a:r>
              <a:rPr lang="en-US" altLang="en-US" sz="1600" dirty="0" smtClean="0"/>
              <a:t>ntegration </a:t>
            </a:r>
            <a:r>
              <a:rPr lang="en-US" altLang="en-US" sz="1600" dirty="0"/>
              <a:t>of loosely coupled models </a:t>
            </a:r>
          </a:p>
          <a:p>
            <a:pPr marL="60325" indent="-53975"/>
            <a:r>
              <a:rPr lang="en-US" altLang="en-US" sz="1600" dirty="0" smtClean="0"/>
              <a:t>Track and trace time-critical targets</a:t>
            </a:r>
            <a:endParaRPr lang="en-US" altLang="en-US" sz="1600" dirty="0"/>
          </a:p>
          <a:p>
            <a:pPr marL="60325" indent="-53975"/>
            <a:r>
              <a:rPr lang="en-US" altLang="en-US" sz="1600" dirty="0"/>
              <a:t>Includes </a:t>
            </a:r>
            <a:r>
              <a:rPr lang="en-US" altLang="en-US" sz="1600" dirty="0" smtClean="0"/>
              <a:t>humans in decision support </a:t>
            </a:r>
            <a:endParaRPr lang="en-US" altLang="en-US" sz="1600" dirty="0"/>
          </a:p>
          <a:p>
            <a:pPr marL="60325" indent="-53975"/>
            <a:r>
              <a:rPr lang="en-US" altLang="en-US" sz="1600" dirty="0"/>
              <a:t>R</a:t>
            </a:r>
            <a:r>
              <a:rPr lang="en-US" altLang="en-US" sz="1600" dirty="0" smtClean="0"/>
              <a:t>esilience in face </a:t>
            </a:r>
            <a:r>
              <a:rPr lang="en-US" altLang="en-US" sz="1600" dirty="0"/>
              <a:t>of cyber </a:t>
            </a:r>
            <a:r>
              <a:rPr lang="en-US" altLang="en-US" sz="1600" dirty="0" smtClean="0"/>
              <a:t>security threat</a:t>
            </a:r>
            <a:endParaRPr lang="en-US" altLang="en-US" sz="1600" dirty="0"/>
          </a:p>
          <a:p>
            <a:pPr marL="60325" indent="-53975"/>
            <a:r>
              <a:rPr lang="en-US" altLang="en-US" sz="1600" dirty="0"/>
              <a:t>T</a:t>
            </a:r>
            <a:r>
              <a:rPr lang="en-US" altLang="en-US" sz="1600" dirty="0" smtClean="0"/>
              <a:t>ime-sensitive </a:t>
            </a:r>
            <a:r>
              <a:rPr lang="en-US" altLang="en-US" sz="1600" dirty="0"/>
              <a:t>and reactive (adaptive) </a:t>
            </a:r>
            <a:r>
              <a:rPr lang="en-US" altLang="en-US" sz="1600" dirty="0" smtClean="0"/>
              <a:t>model</a:t>
            </a:r>
            <a:endParaRPr lang="en-US" altLang="en-US" sz="1600" dirty="0"/>
          </a:p>
          <a:p>
            <a:pPr marL="60325" indent="-53975"/>
            <a:r>
              <a:rPr lang="en-US" altLang="en-US" sz="1600" dirty="0" smtClean="0"/>
              <a:t> Bi-directional action </a:t>
            </a:r>
            <a:r>
              <a:rPr lang="en-US" altLang="en-US" sz="1600" dirty="0"/>
              <a:t>in </a:t>
            </a:r>
            <a:r>
              <a:rPr lang="en-US" altLang="en-US" sz="1600" dirty="0" smtClean="0"/>
              <a:t>urban environment</a:t>
            </a:r>
            <a:endParaRPr lang="en-US" altLang="en-US" sz="1600" dirty="0"/>
          </a:p>
        </p:txBody>
      </p:sp>
      <p:sp>
        <p:nvSpPr>
          <p:cNvPr id="12" name="Rectangle 11"/>
          <p:cNvSpPr/>
          <p:nvPr/>
        </p:nvSpPr>
        <p:spPr>
          <a:xfrm>
            <a:off x="6558642" y="986247"/>
            <a:ext cx="2480697" cy="3346252"/>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568623"/>
            <a:ext cx="9144000" cy="2289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620000" y="4495800"/>
            <a:ext cx="184731" cy="369332"/>
          </a:xfrm>
          <a:prstGeom prst="rect">
            <a:avLst/>
          </a:prstGeom>
          <a:noFill/>
        </p:spPr>
        <p:txBody>
          <a:bodyPr wrap="none" rtlCol="0">
            <a:spAutoFit/>
          </a:bodyPr>
          <a:lstStyle/>
          <a:p>
            <a:endParaRPr lang="en-US" dirty="0"/>
          </a:p>
        </p:txBody>
      </p:sp>
      <p:sp>
        <p:nvSpPr>
          <p:cNvPr id="4" name="TextBox 3"/>
          <p:cNvSpPr txBox="1"/>
          <p:nvPr/>
        </p:nvSpPr>
        <p:spPr>
          <a:xfrm>
            <a:off x="7143596" y="4582180"/>
            <a:ext cx="1929439" cy="523220"/>
          </a:xfrm>
          <a:prstGeom prst="rect">
            <a:avLst/>
          </a:prstGeom>
          <a:noFill/>
        </p:spPr>
        <p:txBody>
          <a:bodyPr wrap="none" rtlCol="0">
            <a:spAutoFit/>
          </a:bodyPr>
          <a:lstStyle/>
          <a:p>
            <a:pPr algn="ctr"/>
            <a:r>
              <a:rPr lang="en-US" sz="1400" dirty="0" smtClean="0">
                <a:solidFill>
                  <a:schemeClr val="bg1">
                    <a:lumMod val="50000"/>
                  </a:schemeClr>
                </a:solidFill>
              </a:rPr>
              <a:t>isis.vanderbilt.edu</a:t>
            </a:r>
          </a:p>
          <a:p>
            <a:pPr algn="ctr"/>
            <a:r>
              <a:rPr lang="en-US" sz="1400" dirty="0" smtClean="0">
                <a:solidFill>
                  <a:schemeClr val="bg1">
                    <a:lumMod val="50000"/>
                  </a:schemeClr>
                </a:solidFill>
              </a:rPr>
              <a:t>C2 by </a:t>
            </a:r>
            <a:r>
              <a:rPr lang="en-US" sz="1400" dirty="0" err="1" smtClean="0">
                <a:solidFill>
                  <a:schemeClr val="bg1">
                    <a:lumMod val="50000"/>
                  </a:schemeClr>
                </a:solidFill>
              </a:rPr>
              <a:t>Himanshu</a:t>
            </a:r>
            <a:r>
              <a:rPr lang="en-US" sz="1400" dirty="0" smtClean="0">
                <a:solidFill>
                  <a:schemeClr val="bg1">
                    <a:lumMod val="50000"/>
                  </a:schemeClr>
                </a:solidFill>
              </a:rPr>
              <a:t> </a:t>
            </a:r>
            <a:r>
              <a:rPr lang="en-US" sz="1400" dirty="0" err="1" smtClean="0">
                <a:solidFill>
                  <a:schemeClr val="bg1">
                    <a:lumMod val="50000"/>
                  </a:schemeClr>
                </a:solidFill>
              </a:rPr>
              <a:t>Neema</a:t>
            </a:r>
            <a:endParaRPr lang="en-US" sz="1400" dirty="0">
              <a:solidFill>
                <a:schemeClr val="bg1">
                  <a:lumMod val="50000"/>
                </a:schemeClr>
              </a:solidFill>
            </a:endParaRPr>
          </a:p>
        </p:txBody>
      </p:sp>
    </p:spTree>
    <p:extLst>
      <p:ext uri="{BB962C8B-B14F-4D97-AF65-F5344CB8AC3E}">
        <p14:creationId xmlns:p14="http://schemas.microsoft.com/office/powerpoint/2010/main" val="8562369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858000" y="6477000"/>
            <a:ext cx="2133600" cy="365125"/>
          </a:xfrm>
        </p:spPr>
        <p:txBody>
          <a:bodyPr/>
          <a:lstStyle/>
          <a:p>
            <a:fld id="{53C4A075-FB82-4CEC-90D3-49DAE974B585}" type="slidenum">
              <a:rPr lang="en-US" smtClean="0"/>
              <a:t>75</a:t>
            </a:fld>
            <a:endParaRPr lang="en-US" dirty="0"/>
          </a:p>
        </p:txBody>
      </p:sp>
      <p:grpSp>
        <p:nvGrpSpPr>
          <p:cNvPr id="2" name="Group 1"/>
          <p:cNvGrpSpPr/>
          <p:nvPr/>
        </p:nvGrpSpPr>
        <p:grpSpPr>
          <a:xfrm>
            <a:off x="8398" y="685800"/>
            <a:ext cx="9135034" cy="4632212"/>
            <a:chOff x="8398" y="1362146"/>
            <a:chExt cx="9135034" cy="4632212"/>
          </a:xfrm>
        </p:grpSpPr>
        <p:pic>
          <p:nvPicPr>
            <p:cNvPr id="4" name="Picture 3"/>
            <p:cNvPicPr>
              <a:picLocks noChangeAspect="1"/>
            </p:cNvPicPr>
            <p:nvPr/>
          </p:nvPicPr>
          <p:blipFill>
            <a:blip r:embed="rId3"/>
            <a:stretch>
              <a:fillRect/>
            </a:stretch>
          </p:blipFill>
          <p:spPr>
            <a:xfrm>
              <a:off x="1744575" y="1386640"/>
              <a:ext cx="7398857" cy="4536092"/>
            </a:xfrm>
            <a:prstGeom prst="rect">
              <a:avLst/>
            </a:prstGeom>
          </p:spPr>
        </p:pic>
        <p:pic>
          <p:nvPicPr>
            <p:cNvPr id="14338" name="Picture 2" descr="http://www.thedynamo.org/media/blogs/a/autonomous_tec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8" y="1362146"/>
              <a:ext cx="2471738" cy="4632212"/>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tle 1"/>
          <p:cNvSpPr txBox="1">
            <a:spLocks/>
          </p:cNvSpPr>
          <p:nvPr/>
        </p:nvSpPr>
        <p:spPr>
          <a:xfrm>
            <a:off x="0" y="0"/>
            <a:ext cx="9144000" cy="493295"/>
          </a:xfrm>
          <a:prstGeom prst="rect">
            <a:avLst/>
          </a:prstGeom>
          <a:ln/>
        </p:spPr>
        <p:style>
          <a:lnRef idx="0">
            <a:schemeClr val="accent1"/>
          </a:lnRef>
          <a:fillRef idx="3">
            <a:schemeClr val="accent1"/>
          </a:fillRef>
          <a:effectRef idx="3">
            <a:schemeClr val="accent1"/>
          </a:effectRef>
          <a:fontRef idx="minor">
            <a:schemeClr val="lt1"/>
          </a:fontRef>
        </p:style>
        <p:txBody>
          <a:bodyPr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100" dirty="0" err="1" smtClean="0">
                <a:latin typeface="Calibri Light" panose="020F0302020204030204" pitchFamily="34" charset="0"/>
              </a:rPr>
              <a:t>Hellabytes</a:t>
            </a:r>
            <a:r>
              <a:rPr lang="en-US" sz="2100" dirty="0" smtClean="0">
                <a:latin typeface="Calibri Light" panose="020F0302020204030204" pitchFamily="34" charset="0"/>
              </a:rPr>
              <a:t> </a:t>
            </a:r>
            <a:r>
              <a:rPr lang="en-US" sz="2100" dirty="0">
                <a:latin typeface="Calibri Light" panose="020F0302020204030204" pitchFamily="34" charset="0"/>
              </a:rPr>
              <a:t>of </a:t>
            </a:r>
            <a:r>
              <a:rPr lang="en-US" sz="2100" dirty="0" smtClean="0">
                <a:latin typeface="Calibri Light" panose="020F0302020204030204" pitchFamily="34" charset="0"/>
              </a:rPr>
              <a:t>data </a:t>
            </a:r>
            <a:r>
              <a:rPr lang="en-US" sz="2100" dirty="0">
                <a:latin typeface="Calibri Light" panose="020F0302020204030204" pitchFamily="34" charset="0"/>
              </a:rPr>
              <a:t>from deployment of </a:t>
            </a:r>
            <a:r>
              <a:rPr lang="en-US" sz="2100" dirty="0" smtClean="0">
                <a:latin typeface="Calibri Light" panose="020F0302020204030204" pitchFamily="34" charset="0"/>
              </a:rPr>
              <a:t>software define networked vehicles (SDV) </a:t>
            </a:r>
            <a:endParaRPr lang="en-US" sz="2100" dirty="0">
              <a:latin typeface="Calibri Light" panose="020F0302020204030204" pitchFamily="34" charset="0"/>
            </a:endParaRPr>
          </a:p>
        </p:txBody>
      </p:sp>
      <p:cxnSp>
        <p:nvCxnSpPr>
          <p:cNvPr id="7" name="Straight Arrow Connector 6"/>
          <p:cNvCxnSpPr/>
          <p:nvPr/>
        </p:nvCxnSpPr>
        <p:spPr>
          <a:xfrm>
            <a:off x="1981200" y="3810000"/>
            <a:ext cx="0" cy="2362200"/>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524000" y="6248400"/>
            <a:ext cx="956136" cy="544044"/>
          </a:xfrm>
          <a:prstGeom prst="rect">
            <a:avLst/>
          </a:prstGeom>
          <a:noFill/>
          <a:ln w="3175">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tx1"/>
                </a:solidFill>
              </a:rPr>
              <a:t>Run-time</a:t>
            </a:r>
          </a:p>
          <a:p>
            <a:pPr algn="ctr"/>
            <a:r>
              <a:rPr lang="en-US" sz="1200" dirty="0" smtClean="0">
                <a:solidFill>
                  <a:schemeClr val="tx1"/>
                </a:solidFill>
              </a:rPr>
              <a:t>Uncertainty</a:t>
            </a:r>
          </a:p>
          <a:p>
            <a:pPr algn="ctr"/>
            <a:r>
              <a:rPr lang="en-US" sz="1200" dirty="0" smtClean="0">
                <a:solidFill>
                  <a:schemeClr val="tx1"/>
                </a:solidFill>
              </a:rPr>
              <a:t>Estimation?</a:t>
            </a:r>
            <a:endParaRPr lang="en-US" sz="1200" dirty="0">
              <a:solidFill>
                <a:schemeClr val="tx1"/>
              </a:solidFill>
            </a:endParaRPr>
          </a:p>
        </p:txBody>
      </p:sp>
      <p:pic>
        <p:nvPicPr>
          <p:cNvPr id="4098" name="Picture 2" descr="http://4.bp.blogspot.com/-mXTyofBuw5c/TwN3nLfzgII/AAAAAAAAAuE/sSvhzYQtH_c/s640/Thinking%252C+Fast+and+Slow+-+Daniel+Kahnema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318012"/>
            <a:ext cx="1117755" cy="1539988"/>
          </a:xfrm>
          <a:prstGeom prst="rect">
            <a:avLst/>
          </a:prstGeom>
          <a:noFill/>
          <a:ln>
            <a:solidFill>
              <a:schemeClr val="bg1">
                <a:lumMod val="75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91368" y="5334000"/>
            <a:ext cx="6628832" cy="1600438"/>
          </a:xfrm>
          <a:prstGeom prst="rect">
            <a:avLst/>
          </a:prstGeom>
          <a:solidFill>
            <a:schemeClr val="bg1"/>
          </a:solidFill>
          <a:ln w="28575">
            <a:solidFill>
              <a:srgbClr val="C00000"/>
            </a:solidFill>
          </a:ln>
        </p:spPr>
        <p:txBody>
          <a:bodyPr wrap="square" rtlCol="0">
            <a:spAutoFit/>
          </a:bodyPr>
          <a:lstStyle/>
          <a:p>
            <a:r>
              <a:rPr lang="en-US" sz="1400" dirty="0" smtClean="0"/>
              <a:t>Where is the data? Where are the sense and response run time analytical engines?</a:t>
            </a:r>
          </a:p>
          <a:p>
            <a:r>
              <a:rPr lang="en-US" sz="1400" dirty="0" smtClean="0">
                <a:latin typeface="Calibri" panose="020F0502020204030204" pitchFamily="34" charset="0"/>
              </a:rPr>
              <a:t>● </a:t>
            </a:r>
            <a:r>
              <a:rPr lang="en-US" sz="1400" dirty="0" smtClean="0"/>
              <a:t>Depends on bounded latency </a:t>
            </a:r>
          </a:p>
          <a:p>
            <a:r>
              <a:rPr lang="en-US" sz="1400" dirty="0">
                <a:latin typeface="Calibri" panose="020F0502020204030204" pitchFamily="34" charset="0"/>
              </a:rPr>
              <a:t>● </a:t>
            </a:r>
            <a:r>
              <a:rPr lang="en-US" sz="1400" dirty="0" smtClean="0"/>
              <a:t>Cloud or Fog or Software Defined Vehicles in the Mist (</a:t>
            </a:r>
            <a:r>
              <a:rPr lang="en-US" sz="1400" i="1" dirty="0" smtClean="0">
                <a:hlinkClick r:id="rId6"/>
              </a:rPr>
              <a:t>Gorillas in the Mist</a:t>
            </a:r>
            <a:r>
              <a:rPr lang="en-US" sz="1400" dirty="0" smtClean="0"/>
              <a:t>)</a:t>
            </a:r>
          </a:p>
          <a:p>
            <a:r>
              <a:rPr lang="en-US" sz="1400" dirty="0" smtClean="0"/>
              <a:t>What is the Mist ? </a:t>
            </a:r>
            <a:r>
              <a:rPr lang="en-US" sz="1400" dirty="0" smtClean="0">
                <a:hlinkClick r:id="rId7"/>
              </a:rPr>
              <a:t>Ad hoc </a:t>
            </a:r>
            <a:r>
              <a:rPr lang="en-US" sz="1400" dirty="0" err="1" smtClean="0">
                <a:hlinkClick r:id="rId7"/>
              </a:rPr>
              <a:t>Composable</a:t>
            </a:r>
            <a:r>
              <a:rPr lang="en-US" sz="1400" dirty="0" smtClean="0">
                <a:hlinkClick r:id="rId7"/>
              </a:rPr>
              <a:t> Mobile Dynamic Grid Computing</a:t>
            </a:r>
            <a:endParaRPr lang="en-US" sz="1400" dirty="0" smtClean="0"/>
          </a:p>
          <a:p>
            <a:r>
              <a:rPr lang="en-US" sz="1400" dirty="0" smtClean="0"/>
              <a:t>Access available computing power in near field vehicles for run time analytics </a:t>
            </a:r>
            <a:r>
              <a:rPr lang="en-US" sz="1400" dirty="0"/>
              <a:t>(</a:t>
            </a:r>
            <a:r>
              <a:rPr lang="en-US" sz="1400" dirty="0" smtClean="0"/>
              <a:t>Mist)</a:t>
            </a:r>
          </a:p>
          <a:p>
            <a:r>
              <a:rPr lang="en-US" sz="1400" dirty="0" smtClean="0"/>
              <a:t>Reuse concept of “grid computing to solve protein structure by using idle computers” </a:t>
            </a:r>
            <a:r>
              <a:rPr lang="en-US" sz="1400" dirty="0" smtClean="0">
                <a:hlinkClick r:id="rId8"/>
              </a:rPr>
              <a:t>Globus Tool Kit by Steve </a:t>
            </a:r>
            <a:r>
              <a:rPr lang="en-US" sz="1400" dirty="0" err="1" smtClean="0">
                <a:hlinkClick r:id="rId8"/>
              </a:rPr>
              <a:t>Tuecke</a:t>
            </a:r>
            <a:r>
              <a:rPr lang="en-US" sz="1400" dirty="0" smtClean="0"/>
              <a:t> (do not confuse with marketing material by </a:t>
            </a:r>
            <a:r>
              <a:rPr lang="en-US" sz="1400" dirty="0" smtClean="0">
                <a:hlinkClick r:id="rId9"/>
              </a:rPr>
              <a:t>MS Cloud</a:t>
            </a:r>
            <a:r>
              <a:rPr lang="en-US" sz="1400" dirty="0" smtClean="0"/>
              <a:t>)</a:t>
            </a:r>
          </a:p>
        </p:txBody>
      </p:sp>
      <p:sp>
        <p:nvSpPr>
          <p:cNvPr id="10" name="TextBox 9"/>
          <p:cNvSpPr txBox="1"/>
          <p:nvPr/>
        </p:nvSpPr>
        <p:spPr>
          <a:xfrm>
            <a:off x="542714" y="5029200"/>
            <a:ext cx="1971886" cy="307777"/>
          </a:xfrm>
          <a:prstGeom prst="rect">
            <a:avLst/>
          </a:prstGeom>
          <a:noFill/>
        </p:spPr>
        <p:txBody>
          <a:bodyPr wrap="square" rtlCol="0">
            <a:spAutoFit/>
          </a:bodyPr>
          <a:lstStyle/>
          <a:p>
            <a:r>
              <a:rPr lang="en-US" sz="1400" b="1" dirty="0" smtClean="0"/>
              <a:t>SDV’s in the MIST</a:t>
            </a:r>
            <a:endParaRPr lang="en-US" sz="1400" b="1" dirty="0"/>
          </a:p>
        </p:txBody>
      </p:sp>
    </p:spTree>
    <p:extLst>
      <p:ext uri="{BB962C8B-B14F-4D97-AF65-F5344CB8AC3E}">
        <p14:creationId xmlns:p14="http://schemas.microsoft.com/office/powerpoint/2010/main" val="300289165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grax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685800"/>
            <a:ext cx="4800600" cy="2590800"/>
          </a:xfrm>
          <a:prstGeom prst="rect">
            <a:avLst/>
          </a:prstGeom>
          <a:noFill/>
          <a:ln>
            <a:noFill/>
          </a:ln>
        </p:spPr>
      </p:pic>
      <p:sp>
        <p:nvSpPr>
          <p:cNvPr id="5" name="Rectangle 4"/>
          <p:cNvSpPr/>
          <p:nvPr/>
        </p:nvSpPr>
        <p:spPr>
          <a:xfrm>
            <a:off x="0" y="-76200"/>
            <a:ext cx="9144000" cy="1446550"/>
          </a:xfrm>
          <a:prstGeom prst="rect">
            <a:avLst/>
          </a:prstGeom>
        </p:spPr>
        <p:txBody>
          <a:bodyPr wrap="square">
            <a:spAutoFit/>
          </a:bodyPr>
          <a:lstStyle/>
          <a:p>
            <a:r>
              <a:rPr lang="en-US" sz="4400" dirty="0" smtClean="0">
                <a:hlinkClick r:id="rId3"/>
              </a:rPr>
              <a:t>Tools for </a:t>
            </a:r>
            <a:r>
              <a:rPr lang="en-US" sz="4400" dirty="0" err="1" smtClean="0">
                <a:hlinkClick r:id="rId3"/>
              </a:rPr>
              <a:t>Composable</a:t>
            </a:r>
            <a:r>
              <a:rPr lang="en-US" sz="4400" dirty="0" smtClean="0">
                <a:hlinkClick r:id="rId3"/>
              </a:rPr>
              <a:t> </a:t>
            </a:r>
            <a:r>
              <a:rPr lang="en-US" sz="4400" dirty="0">
                <a:hlinkClick r:id="rId3"/>
              </a:rPr>
              <a:t>Mobile Dynamic </a:t>
            </a:r>
            <a:r>
              <a:rPr lang="en-US" sz="4400" dirty="0" smtClean="0">
                <a:hlinkClick r:id="rId3"/>
              </a:rPr>
              <a:t>“Mist” Computing</a:t>
            </a:r>
            <a:endParaRPr lang="en-US" sz="4400" dirty="0"/>
          </a:p>
        </p:txBody>
      </p:sp>
      <p:pic>
        <p:nvPicPr>
          <p:cNvPr id="7" name="Picture 6" descr="drive px lights"/>
          <p:cNvPicPr/>
          <p:nvPr/>
        </p:nvPicPr>
        <p:blipFill>
          <a:blip r:embed="rId4">
            <a:extLst>
              <a:ext uri="{28A0092B-C50C-407E-A947-70E740481C1C}">
                <a14:useLocalDpi xmlns:a14="http://schemas.microsoft.com/office/drawing/2010/main" val="0"/>
              </a:ext>
            </a:extLst>
          </a:blip>
          <a:srcRect/>
          <a:stretch>
            <a:fillRect/>
          </a:stretch>
        </p:blipFill>
        <p:spPr bwMode="auto">
          <a:xfrm>
            <a:off x="0" y="2667000"/>
            <a:ext cx="9143999" cy="4191000"/>
          </a:xfrm>
          <a:prstGeom prst="rect">
            <a:avLst/>
          </a:prstGeom>
          <a:noFill/>
          <a:ln>
            <a:noFill/>
          </a:ln>
        </p:spPr>
      </p:pic>
    </p:spTree>
    <p:extLst>
      <p:ext uri="{BB962C8B-B14F-4D97-AF65-F5344CB8AC3E}">
        <p14:creationId xmlns:p14="http://schemas.microsoft.com/office/powerpoint/2010/main" val="333767178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title"/>
          </p:nvPr>
        </p:nvSpPr>
        <p:spPr>
          <a:xfrm>
            <a:off x="0" y="-152399"/>
            <a:ext cx="9144000" cy="1492250"/>
          </a:xfrm>
        </p:spPr>
        <p:style>
          <a:lnRef idx="0">
            <a:schemeClr val="accent1"/>
          </a:lnRef>
          <a:fillRef idx="3">
            <a:schemeClr val="accent1"/>
          </a:fillRef>
          <a:effectRef idx="3">
            <a:schemeClr val="accent1"/>
          </a:effectRef>
          <a:fontRef idx="minor">
            <a:schemeClr val="lt1"/>
          </a:fontRef>
        </p:style>
        <p:txBody>
          <a:bodyPr>
            <a:noAutofit/>
          </a:bodyPr>
          <a:lstStyle/>
          <a:p>
            <a:pPr>
              <a:lnSpc>
                <a:spcPct val="150000"/>
              </a:lnSpc>
            </a:pPr>
            <a:r>
              <a:rPr lang="en-US" altLang="en-US" sz="3600" dirty="0" smtClean="0">
                <a:latin typeface="Calibri Light" panose="020F0302020204030204" pitchFamily="34" charset="0"/>
              </a:rPr>
              <a:t>Evolution of Grid Computing and Globus Toolkit  </a:t>
            </a:r>
            <a:br>
              <a:rPr lang="en-US" altLang="en-US" sz="3600" dirty="0" smtClean="0">
                <a:latin typeface="Calibri Light" panose="020F0302020204030204" pitchFamily="34" charset="0"/>
              </a:rPr>
            </a:br>
            <a:r>
              <a:rPr lang="en-US" altLang="en-US" sz="3600" dirty="0" err="1" smtClean="0">
                <a:latin typeface="Calibri Light" panose="020F0302020204030204" pitchFamily="34" charset="0"/>
              </a:rPr>
              <a:t>Composable</a:t>
            </a:r>
            <a:r>
              <a:rPr lang="en-US" altLang="en-US" sz="3600" dirty="0" smtClean="0">
                <a:latin typeface="Calibri Light" panose="020F0302020204030204" pitchFamily="34" charset="0"/>
              </a:rPr>
              <a:t> Near Field Computing or “ Mist ”</a:t>
            </a:r>
            <a:endParaRPr lang="en-US" altLang="en-US" sz="3600" dirty="0">
              <a:latin typeface="Calibri Light" panose="020F0302020204030204" pitchFamily="34" charset="0"/>
            </a:endParaRPr>
          </a:p>
        </p:txBody>
      </p:sp>
      <p:graphicFrame>
        <p:nvGraphicFramePr>
          <p:cNvPr id="209923" name="Object 3"/>
          <p:cNvGraphicFramePr>
            <a:graphicFrameLocks noChangeAspect="1"/>
          </p:cNvGraphicFramePr>
          <p:nvPr>
            <p:extLst>
              <p:ext uri="{D42A27DB-BD31-4B8C-83A1-F6EECF244321}">
                <p14:modId xmlns:p14="http://schemas.microsoft.com/office/powerpoint/2010/main" val="2430134460"/>
              </p:ext>
            </p:extLst>
          </p:nvPr>
        </p:nvGraphicFramePr>
        <p:xfrm>
          <a:off x="0" y="1423987"/>
          <a:ext cx="9144000" cy="5434013"/>
        </p:xfrm>
        <a:graphic>
          <a:graphicData uri="http://schemas.openxmlformats.org/presentationml/2006/ole">
            <mc:AlternateContent xmlns:mc="http://schemas.openxmlformats.org/markup-compatibility/2006">
              <mc:Choice xmlns:v="urn:schemas-microsoft-com:vml" Requires="v">
                <p:oleObj spid="_x0000_s18842" name="Chart" r:id="rId4" imgW="8449131" imgH="6448838" progId="Excel.Chart.8">
                  <p:embed/>
                </p:oleObj>
              </mc:Choice>
              <mc:Fallback>
                <p:oleObj name="Chart" r:id="rId4" imgW="8449131" imgH="6448838"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23987"/>
                        <a:ext cx="9144000" cy="5434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09924" name="Group 4"/>
          <p:cNvGrpSpPr>
            <a:grpSpLocks/>
          </p:cNvGrpSpPr>
          <p:nvPr/>
        </p:nvGrpSpPr>
        <p:grpSpPr bwMode="auto">
          <a:xfrm>
            <a:off x="228600" y="4191000"/>
            <a:ext cx="1143000" cy="584200"/>
            <a:chOff x="240" y="3168"/>
            <a:chExt cx="720" cy="368"/>
          </a:xfrm>
        </p:grpSpPr>
        <p:sp>
          <p:nvSpPr>
            <p:cNvPr id="209925" name="Line 5"/>
            <p:cNvSpPr>
              <a:spLocks noChangeShapeType="1"/>
            </p:cNvSpPr>
            <p:nvPr/>
          </p:nvSpPr>
          <p:spPr bwMode="auto">
            <a:xfrm flipH="1">
              <a:off x="240" y="3264"/>
              <a:ext cx="144" cy="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209926" name="Text Box 6"/>
            <p:cNvSpPr txBox="1">
              <a:spLocks noChangeArrowheads="1"/>
            </p:cNvSpPr>
            <p:nvPr/>
          </p:nvSpPr>
          <p:spPr bwMode="auto">
            <a:xfrm>
              <a:off x="384" y="3168"/>
              <a:ext cx="576"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800"/>
                <a:t>DARPA, NSF, and DOE begin funding Grid work</a:t>
              </a:r>
            </a:p>
          </p:txBody>
        </p:sp>
      </p:grpSp>
      <p:sp>
        <p:nvSpPr>
          <p:cNvPr id="209927" name="Line 7"/>
          <p:cNvSpPr>
            <a:spLocks noChangeShapeType="1"/>
          </p:cNvSpPr>
          <p:nvPr/>
        </p:nvSpPr>
        <p:spPr bwMode="auto">
          <a:xfrm>
            <a:off x="1447800" y="5943600"/>
            <a:ext cx="152400" cy="2286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209928" name="Text Box 8"/>
          <p:cNvSpPr txBox="1">
            <a:spLocks noChangeArrowheads="1"/>
          </p:cNvSpPr>
          <p:nvPr/>
        </p:nvSpPr>
        <p:spPr bwMode="auto">
          <a:xfrm>
            <a:off x="462730" y="5486400"/>
            <a:ext cx="12009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800"/>
              <a:t>NASA initiates</a:t>
            </a:r>
            <a:br>
              <a:rPr lang="en-US" altLang="en-US" sz="800"/>
            </a:br>
            <a:r>
              <a:rPr lang="en-US" altLang="en-US" sz="800"/>
              <a:t>Information Power Grid,</a:t>
            </a:r>
            <a:br>
              <a:rPr lang="en-US" altLang="en-US" sz="800"/>
            </a:br>
            <a:r>
              <a:rPr lang="en-US" altLang="en-US" sz="800"/>
              <a:t>DOE increases support</a:t>
            </a:r>
          </a:p>
        </p:txBody>
      </p:sp>
      <p:sp>
        <p:nvSpPr>
          <p:cNvPr id="209929" name="Line 9"/>
          <p:cNvSpPr>
            <a:spLocks noChangeShapeType="1"/>
          </p:cNvSpPr>
          <p:nvPr/>
        </p:nvSpPr>
        <p:spPr bwMode="auto">
          <a:xfrm>
            <a:off x="1828800" y="5486400"/>
            <a:ext cx="0" cy="6858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209930" name="Text Box 10"/>
          <p:cNvSpPr txBox="1">
            <a:spLocks noChangeArrowheads="1"/>
          </p:cNvSpPr>
          <p:nvPr/>
        </p:nvSpPr>
        <p:spPr bwMode="auto">
          <a:xfrm>
            <a:off x="669925" y="4876800"/>
            <a:ext cx="13874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altLang="en-US" sz="800"/>
              <a:t>Globus Project wins</a:t>
            </a:r>
          </a:p>
          <a:p>
            <a:pPr algn="r"/>
            <a:r>
              <a:rPr lang="en-US" altLang="en-US" sz="800"/>
              <a:t>Global Information Infrastructure</a:t>
            </a:r>
          </a:p>
          <a:p>
            <a:pPr algn="r"/>
            <a:r>
              <a:rPr lang="en-US" altLang="en-US" sz="800"/>
              <a:t>Award</a:t>
            </a:r>
          </a:p>
        </p:txBody>
      </p:sp>
      <p:sp>
        <p:nvSpPr>
          <p:cNvPr id="209931" name="Line 11"/>
          <p:cNvSpPr>
            <a:spLocks noChangeShapeType="1"/>
          </p:cNvSpPr>
          <p:nvPr/>
        </p:nvSpPr>
        <p:spPr bwMode="auto">
          <a:xfrm>
            <a:off x="2057400" y="4876800"/>
            <a:ext cx="0" cy="12954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209932" name="Text Box 12"/>
          <p:cNvSpPr txBox="1">
            <a:spLocks noChangeArrowheads="1"/>
          </p:cNvSpPr>
          <p:nvPr/>
        </p:nvSpPr>
        <p:spPr bwMode="auto">
          <a:xfrm>
            <a:off x="1643619" y="4511675"/>
            <a:ext cx="56618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800"/>
              <a:t>MPICH-G</a:t>
            </a:r>
          </a:p>
          <a:p>
            <a:pPr algn="r"/>
            <a:r>
              <a:rPr lang="en-US" altLang="en-US" sz="800"/>
              <a:t>released</a:t>
            </a:r>
          </a:p>
        </p:txBody>
      </p:sp>
      <p:sp>
        <p:nvSpPr>
          <p:cNvPr id="209933" name="Line 13"/>
          <p:cNvSpPr>
            <a:spLocks noChangeShapeType="1"/>
          </p:cNvSpPr>
          <p:nvPr/>
        </p:nvSpPr>
        <p:spPr bwMode="auto">
          <a:xfrm>
            <a:off x="2286000" y="4114800"/>
            <a:ext cx="0" cy="20574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209934" name="Text Box 14"/>
          <p:cNvSpPr txBox="1">
            <a:spLocks noChangeArrowheads="1"/>
          </p:cNvSpPr>
          <p:nvPr/>
        </p:nvSpPr>
        <p:spPr bwMode="auto">
          <a:xfrm>
            <a:off x="676866" y="3733800"/>
            <a:ext cx="187583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800" i="1"/>
              <a:t>The Grid: Blueprint for a New Computing</a:t>
            </a:r>
          </a:p>
          <a:p>
            <a:pPr algn="r"/>
            <a:r>
              <a:rPr lang="en-US" altLang="en-US" sz="800" i="1"/>
              <a:t>Infrastructure</a:t>
            </a:r>
            <a:r>
              <a:rPr lang="en-US" altLang="en-US" sz="800"/>
              <a:t> published</a:t>
            </a:r>
          </a:p>
        </p:txBody>
      </p:sp>
      <p:sp>
        <p:nvSpPr>
          <p:cNvPr id="209935" name="Line 15"/>
          <p:cNvSpPr>
            <a:spLocks noChangeShapeType="1"/>
          </p:cNvSpPr>
          <p:nvPr/>
        </p:nvSpPr>
        <p:spPr bwMode="auto">
          <a:xfrm>
            <a:off x="2667000" y="5486400"/>
            <a:ext cx="0" cy="685800"/>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209936" name="Text Box 16"/>
          <p:cNvSpPr txBox="1">
            <a:spLocks noChangeArrowheads="1"/>
          </p:cNvSpPr>
          <p:nvPr/>
        </p:nvSpPr>
        <p:spPr bwMode="auto">
          <a:xfrm>
            <a:off x="2286000" y="5105400"/>
            <a:ext cx="56938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00" b="1"/>
              <a:t>GT 1.0.0</a:t>
            </a:r>
          </a:p>
          <a:p>
            <a:r>
              <a:rPr lang="en-US" altLang="en-US" sz="800" b="1"/>
              <a:t>Released</a:t>
            </a:r>
          </a:p>
        </p:txBody>
      </p:sp>
      <p:sp>
        <p:nvSpPr>
          <p:cNvPr id="209937" name="Line 17"/>
          <p:cNvSpPr>
            <a:spLocks noChangeShapeType="1"/>
          </p:cNvSpPr>
          <p:nvPr/>
        </p:nvSpPr>
        <p:spPr bwMode="auto">
          <a:xfrm>
            <a:off x="3276600" y="5105400"/>
            <a:ext cx="0" cy="10668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209938" name="Text Box 18"/>
          <p:cNvSpPr txBox="1">
            <a:spLocks noChangeArrowheads="1"/>
          </p:cNvSpPr>
          <p:nvPr/>
        </p:nvSpPr>
        <p:spPr bwMode="auto">
          <a:xfrm>
            <a:off x="2496591" y="4740275"/>
            <a:ext cx="100860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800"/>
              <a:t>Early Application</a:t>
            </a:r>
          </a:p>
          <a:p>
            <a:pPr algn="r"/>
            <a:r>
              <a:rPr lang="en-US" altLang="en-US" sz="800"/>
              <a:t>Successes Reported</a:t>
            </a:r>
          </a:p>
        </p:txBody>
      </p:sp>
      <p:sp>
        <p:nvSpPr>
          <p:cNvPr id="209939" name="Line 19"/>
          <p:cNvSpPr>
            <a:spLocks noChangeShapeType="1"/>
          </p:cNvSpPr>
          <p:nvPr/>
        </p:nvSpPr>
        <p:spPr bwMode="auto">
          <a:xfrm>
            <a:off x="4191000" y="5486400"/>
            <a:ext cx="0" cy="6096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209940" name="Text Box 20"/>
          <p:cNvSpPr txBox="1">
            <a:spLocks noChangeArrowheads="1"/>
          </p:cNvSpPr>
          <p:nvPr/>
        </p:nvSpPr>
        <p:spPr bwMode="auto">
          <a:xfrm>
            <a:off x="3761375" y="5121275"/>
            <a:ext cx="5629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800"/>
              <a:t>GT 1.1.1</a:t>
            </a:r>
          </a:p>
          <a:p>
            <a:pPr algn="r"/>
            <a:r>
              <a:rPr lang="en-US" altLang="en-US" sz="800"/>
              <a:t>Released</a:t>
            </a:r>
          </a:p>
        </p:txBody>
      </p:sp>
      <p:sp>
        <p:nvSpPr>
          <p:cNvPr id="209941" name="Line 21"/>
          <p:cNvSpPr>
            <a:spLocks noChangeShapeType="1"/>
          </p:cNvSpPr>
          <p:nvPr/>
        </p:nvSpPr>
        <p:spPr bwMode="auto">
          <a:xfrm>
            <a:off x="4572000" y="5105400"/>
            <a:ext cx="0" cy="898525"/>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209942" name="Text Box 22"/>
          <p:cNvSpPr txBox="1">
            <a:spLocks noChangeArrowheads="1"/>
          </p:cNvSpPr>
          <p:nvPr/>
        </p:nvSpPr>
        <p:spPr bwMode="auto">
          <a:xfrm>
            <a:off x="4161425" y="4740275"/>
            <a:ext cx="5629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800"/>
              <a:t>GT 1.1.2</a:t>
            </a:r>
          </a:p>
          <a:p>
            <a:pPr algn="r"/>
            <a:r>
              <a:rPr lang="en-US" altLang="en-US" sz="800"/>
              <a:t>Released</a:t>
            </a:r>
          </a:p>
        </p:txBody>
      </p:sp>
      <p:sp>
        <p:nvSpPr>
          <p:cNvPr id="209943" name="Line 23"/>
          <p:cNvSpPr>
            <a:spLocks noChangeShapeType="1"/>
          </p:cNvSpPr>
          <p:nvPr/>
        </p:nvSpPr>
        <p:spPr bwMode="auto">
          <a:xfrm>
            <a:off x="4800600" y="4648200"/>
            <a:ext cx="0" cy="1187450"/>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209944" name="Text Box 24"/>
          <p:cNvSpPr txBox="1">
            <a:spLocks noChangeArrowheads="1"/>
          </p:cNvSpPr>
          <p:nvPr/>
        </p:nvSpPr>
        <p:spPr bwMode="auto">
          <a:xfrm>
            <a:off x="4383613" y="4267200"/>
            <a:ext cx="56938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800" b="1"/>
              <a:t>GT 1.1.3</a:t>
            </a:r>
          </a:p>
          <a:p>
            <a:pPr algn="r"/>
            <a:r>
              <a:rPr lang="en-US" altLang="en-US" sz="800" b="1"/>
              <a:t>Released</a:t>
            </a:r>
          </a:p>
        </p:txBody>
      </p:sp>
      <p:sp>
        <p:nvSpPr>
          <p:cNvPr id="209945" name="Line 25"/>
          <p:cNvSpPr>
            <a:spLocks noChangeShapeType="1"/>
          </p:cNvSpPr>
          <p:nvPr/>
        </p:nvSpPr>
        <p:spPr bwMode="auto">
          <a:xfrm>
            <a:off x="5029200" y="4191000"/>
            <a:ext cx="0" cy="172085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209946" name="Text Box 26"/>
          <p:cNvSpPr txBox="1">
            <a:spLocks noChangeArrowheads="1"/>
          </p:cNvSpPr>
          <p:nvPr/>
        </p:nvSpPr>
        <p:spPr bwMode="auto">
          <a:xfrm>
            <a:off x="3668045" y="3825875"/>
            <a:ext cx="151355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800"/>
              <a:t>NSF &amp; European Commission</a:t>
            </a:r>
          </a:p>
          <a:p>
            <a:pPr algn="r"/>
            <a:r>
              <a:rPr lang="en-US" altLang="en-US" sz="800"/>
              <a:t>Initiate Many New Grid Projects</a:t>
            </a:r>
          </a:p>
        </p:txBody>
      </p:sp>
      <p:sp>
        <p:nvSpPr>
          <p:cNvPr id="209947" name="Line 27"/>
          <p:cNvSpPr>
            <a:spLocks noChangeShapeType="1"/>
          </p:cNvSpPr>
          <p:nvPr/>
        </p:nvSpPr>
        <p:spPr bwMode="auto">
          <a:xfrm>
            <a:off x="5181600" y="3810000"/>
            <a:ext cx="0" cy="2057400"/>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209948" name="Text Box 28"/>
          <p:cNvSpPr txBox="1">
            <a:spLocks noChangeArrowheads="1"/>
          </p:cNvSpPr>
          <p:nvPr/>
        </p:nvSpPr>
        <p:spPr bwMode="auto">
          <a:xfrm>
            <a:off x="4302949" y="3444875"/>
            <a:ext cx="10310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800" b="1"/>
              <a:t>GT 1.1.4 and</a:t>
            </a:r>
          </a:p>
          <a:p>
            <a:pPr algn="r"/>
            <a:r>
              <a:rPr lang="en-US" altLang="en-US" sz="800" b="1"/>
              <a:t>MPICH-G2 Released</a:t>
            </a:r>
          </a:p>
        </p:txBody>
      </p:sp>
      <p:sp>
        <p:nvSpPr>
          <p:cNvPr id="209949" name="Line 29"/>
          <p:cNvSpPr>
            <a:spLocks noChangeShapeType="1"/>
          </p:cNvSpPr>
          <p:nvPr/>
        </p:nvSpPr>
        <p:spPr bwMode="auto">
          <a:xfrm>
            <a:off x="5562600" y="3429000"/>
            <a:ext cx="0" cy="2362200"/>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209950" name="Text Box 30"/>
          <p:cNvSpPr txBox="1">
            <a:spLocks noChangeArrowheads="1"/>
          </p:cNvSpPr>
          <p:nvPr/>
        </p:nvSpPr>
        <p:spPr bwMode="auto">
          <a:xfrm>
            <a:off x="4650410" y="3063875"/>
            <a:ext cx="105189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800" b="1" i="1"/>
              <a:t>Anatomy of the Grid</a:t>
            </a:r>
          </a:p>
          <a:p>
            <a:pPr algn="r"/>
            <a:r>
              <a:rPr lang="en-US" altLang="en-US" sz="800" b="1"/>
              <a:t>Paper Released</a:t>
            </a:r>
          </a:p>
        </p:txBody>
      </p:sp>
      <p:sp>
        <p:nvSpPr>
          <p:cNvPr id="209951" name="Line 31"/>
          <p:cNvSpPr>
            <a:spLocks noChangeShapeType="1"/>
          </p:cNvSpPr>
          <p:nvPr/>
        </p:nvSpPr>
        <p:spPr bwMode="auto">
          <a:xfrm>
            <a:off x="6172200" y="4800600"/>
            <a:ext cx="0" cy="9906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209952" name="Text Box 32"/>
          <p:cNvSpPr txBox="1">
            <a:spLocks noChangeArrowheads="1"/>
          </p:cNvSpPr>
          <p:nvPr/>
        </p:nvSpPr>
        <p:spPr bwMode="auto">
          <a:xfrm>
            <a:off x="5657431" y="4038600"/>
            <a:ext cx="66716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800"/>
              <a:t>First</a:t>
            </a:r>
          </a:p>
          <a:p>
            <a:pPr algn="r"/>
            <a:r>
              <a:rPr lang="en-US" altLang="en-US" sz="800" i="1"/>
              <a:t>EuroGlobus</a:t>
            </a:r>
          </a:p>
          <a:p>
            <a:pPr algn="r"/>
            <a:r>
              <a:rPr lang="en-US" altLang="en-US" sz="800"/>
              <a:t>Conference</a:t>
            </a:r>
          </a:p>
          <a:p>
            <a:pPr algn="r"/>
            <a:r>
              <a:rPr lang="en-US" altLang="en-US" sz="800"/>
              <a:t>Held in</a:t>
            </a:r>
          </a:p>
          <a:p>
            <a:pPr algn="r"/>
            <a:r>
              <a:rPr lang="en-US" altLang="en-US" sz="800"/>
              <a:t>Lecce</a:t>
            </a:r>
          </a:p>
        </p:txBody>
      </p:sp>
      <p:sp>
        <p:nvSpPr>
          <p:cNvPr id="209953" name="Line 33"/>
          <p:cNvSpPr>
            <a:spLocks noChangeShapeType="1"/>
          </p:cNvSpPr>
          <p:nvPr/>
        </p:nvSpPr>
        <p:spPr bwMode="auto">
          <a:xfrm>
            <a:off x="6248400" y="3962400"/>
            <a:ext cx="0" cy="1295400"/>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209954" name="Text Box 34"/>
          <p:cNvSpPr txBox="1">
            <a:spLocks noChangeArrowheads="1"/>
          </p:cNvSpPr>
          <p:nvPr/>
        </p:nvSpPr>
        <p:spPr bwMode="auto">
          <a:xfrm>
            <a:off x="5738129" y="3352800"/>
            <a:ext cx="6944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800" b="1"/>
              <a:t>Significant</a:t>
            </a:r>
          </a:p>
          <a:p>
            <a:pPr algn="r"/>
            <a:r>
              <a:rPr lang="en-US" altLang="en-US" sz="800" b="1"/>
              <a:t>Commercial</a:t>
            </a:r>
          </a:p>
          <a:p>
            <a:pPr algn="r"/>
            <a:r>
              <a:rPr lang="en-US" altLang="en-US" sz="800" b="1"/>
              <a:t>Interest in</a:t>
            </a:r>
          </a:p>
          <a:p>
            <a:pPr algn="r"/>
            <a:r>
              <a:rPr lang="en-US" altLang="en-US" sz="800" b="1"/>
              <a:t>Grids</a:t>
            </a:r>
          </a:p>
        </p:txBody>
      </p:sp>
      <p:sp>
        <p:nvSpPr>
          <p:cNvPr id="209955" name="Line 35"/>
          <p:cNvSpPr>
            <a:spLocks noChangeShapeType="1"/>
          </p:cNvSpPr>
          <p:nvPr/>
        </p:nvSpPr>
        <p:spPr bwMode="auto">
          <a:xfrm>
            <a:off x="6400800" y="3200400"/>
            <a:ext cx="0" cy="12954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209956" name="Text Box 36"/>
          <p:cNvSpPr txBox="1">
            <a:spLocks noChangeArrowheads="1"/>
          </p:cNvSpPr>
          <p:nvPr/>
        </p:nvSpPr>
        <p:spPr bwMode="auto">
          <a:xfrm>
            <a:off x="5532998" y="2743200"/>
            <a:ext cx="105830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800"/>
              <a:t>NSF GRIDS Center</a:t>
            </a:r>
            <a:br>
              <a:rPr lang="en-US" altLang="en-US" sz="800"/>
            </a:br>
            <a:r>
              <a:rPr lang="en-US" altLang="en-US" sz="800"/>
              <a:t>Initiated, DOE begins</a:t>
            </a:r>
          </a:p>
          <a:p>
            <a:pPr algn="r"/>
            <a:r>
              <a:rPr lang="en-US" altLang="en-US" sz="800"/>
              <a:t>SciDAC program</a:t>
            </a:r>
          </a:p>
        </p:txBody>
      </p:sp>
      <p:sp>
        <p:nvSpPr>
          <p:cNvPr id="209957" name="Line 37"/>
          <p:cNvSpPr>
            <a:spLocks noChangeShapeType="1"/>
          </p:cNvSpPr>
          <p:nvPr/>
        </p:nvSpPr>
        <p:spPr bwMode="auto">
          <a:xfrm>
            <a:off x="6629400" y="2743200"/>
            <a:ext cx="0" cy="12192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209958" name="Text Box 38"/>
          <p:cNvSpPr txBox="1">
            <a:spLocks noChangeArrowheads="1"/>
          </p:cNvSpPr>
          <p:nvPr/>
        </p:nvSpPr>
        <p:spPr bwMode="auto">
          <a:xfrm>
            <a:off x="6121043" y="2378075"/>
            <a:ext cx="66075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800"/>
              <a:t>GT 2.0 beta</a:t>
            </a:r>
          </a:p>
          <a:p>
            <a:pPr algn="r"/>
            <a:r>
              <a:rPr lang="en-US" altLang="en-US" sz="800"/>
              <a:t>Released</a:t>
            </a:r>
          </a:p>
        </p:txBody>
      </p:sp>
      <p:sp>
        <p:nvSpPr>
          <p:cNvPr id="209959" name="Line 39"/>
          <p:cNvSpPr>
            <a:spLocks noChangeShapeType="1"/>
          </p:cNvSpPr>
          <p:nvPr/>
        </p:nvSpPr>
        <p:spPr bwMode="auto">
          <a:xfrm>
            <a:off x="7010400" y="2362200"/>
            <a:ext cx="0" cy="2209800"/>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209960" name="Text Box 40"/>
          <p:cNvSpPr txBox="1">
            <a:spLocks noChangeArrowheads="1"/>
          </p:cNvSpPr>
          <p:nvPr/>
        </p:nvSpPr>
        <p:spPr bwMode="auto">
          <a:xfrm>
            <a:off x="6067628" y="1981200"/>
            <a:ext cx="10951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800" i="1"/>
              <a:t>Physiology of the Grid</a:t>
            </a:r>
          </a:p>
          <a:p>
            <a:pPr algn="r"/>
            <a:r>
              <a:rPr lang="en-US" altLang="en-US" sz="800"/>
              <a:t>Paper Released</a:t>
            </a:r>
          </a:p>
        </p:txBody>
      </p:sp>
      <p:sp>
        <p:nvSpPr>
          <p:cNvPr id="209961" name="Line 41"/>
          <p:cNvSpPr>
            <a:spLocks noChangeShapeType="1"/>
          </p:cNvSpPr>
          <p:nvPr/>
        </p:nvSpPr>
        <p:spPr bwMode="auto">
          <a:xfrm>
            <a:off x="7162800" y="1981200"/>
            <a:ext cx="0" cy="1752600"/>
          </a:xfrm>
          <a:prstGeom prst="line">
            <a:avLst/>
          </a:prstGeom>
          <a:noFill/>
          <a:ln w="28575">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209962" name="Text Box 42"/>
          <p:cNvSpPr txBox="1">
            <a:spLocks noChangeArrowheads="1"/>
          </p:cNvSpPr>
          <p:nvPr/>
        </p:nvSpPr>
        <p:spPr bwMode="auto">
          <a:xfrm>
            <a:off x="6745813" y="1616075"/>
            <a:ext cx="56938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800" b="1"/>
              <a:t>GT 2.0</a:t>
            </a:r>
          </a:p>
          <a:p>
            <a:pPr algn="r"/>
            <a:r>
              <a:rPr lang="en-US" altLang="en-US" sz="800" b="1"/>
              <a:t>Released</a:t>
            </a:r>
          </a:p>
        </p:txBody>
      </p:sp>
      <p:sp>
        <p:nvSpPr>
          <p:cNvPr id="209963" name="Line 43"/>
          <p:cNvSpPr>
            <a:spLocks noChangeShapeType="1"/>
          </p:cNvSpPr>
          <p:nvPr/>
        </p:nvSpPr>
        <p:spPr bwMode="auto">
          <a:xfrm>
            <a:off x="7848600" y="1981200"/>
            <a:ext cx="0" cy="473075"/>
          </a:xfrm>
          <a:prstGeom prst="line">
            <a:avLst/>
          </a:prstGeom>
          <a:noFill/>
          <a:ln w="12700">
            <a:solidFill>
              <a:schemeClr val="tx1"/>
            </a:solidFill>
            <a:round/>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800"/>
          </a:p>
        </p:txBody>
      </p:sp>
      <p:sp>
        <p:nvSpPr>
          <p:cNvPr id="209964" name="Text Box 44"/>
          <p:cNvSpPr txBox="1">
            <a:spLocks noChangeArrowheads="1"/>
          </p:cNvSpPr>
          <p:nvPr/>
        </p:nvSpPr>
        <p:spPr bwMode="auto">
          <a:xfrm>
            <a:off x="7438025" y="1616075"/>
            <a:ext cx="5629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altLang="en-US" sz="800"/>
              <a:t>GT 2.2</a:t>
            </a:r>
          </a:p>
          <a:p>
            <a:pPr algn="r"/>
            <a:r>
              <a:rPr lang="en-US" altLang="en-US" sz="800"/>
              <a:t>Released</a:t>
            </a:r>
          </a:p>
        </p:txBody>
      </p:sp>
    </p:spTree>
    <p:extLst>
      <p:ext uri="{BB962C8B-B14F-4D97-AF65-F5344CB8AC3E}">
        <p14:creationId xmlns:p14="http://schemas.microsoft.com/office/powerpoint/2010/main" val="32353180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42786"/>
            <a:ext cx="9144000" cy="5858014"/>
          </a:xfrm>
          <a:prstGeom prst="rect">
            <a:avLst/>
          </a:prstGeom>
        </p:spPr>
        <p:txBody>
          <a:bodyPr wrap="square">
            <a:spAutoFit/>
          </a:bodyPr>
          <a:lstStyle/>
          <a:p>
            <a:pPr marL="457200" marR="0">
              <a:lnSpc>
                <a:spcPct val="150000"/>
              </a:lnSpc>
              <a:spcBef>
                <a:spcPts val="0"/>
              </a:spcBef>
              <a:spcAft>
                <a:spcPts val="1000"/>
              </a:spcAft>
            </a:pPr>
            <a:r>
              <a:rPr lang="en-US" dirty="0">
                <a:solidFill>
                  <a:srgbClr val="595959"/>
                </a:solidFill>
                <a:latin typeface="Arial" panose="020B0604020202020204" pitchFamily="34" charset="0"/>
                <a:ea typeface="Calibri" panose="020F0502020204030204" pitchFamily="34" charset="0"/>
                <a:cs typeface="Times New Roman" panose="02020603050405020304" pitchFamily="18" charset="0"/>
              </a:rPr>
              <a:t>An example of collaboration of the cyber-physical systems is the collaboration of vehicles in proximity to avoid collisions. These vehicles communicate with each other in the cyber space dynamically forming an ad hoc communities to inform others the actions each of them is taking that may affect the communities of vehicles. Examples of such actions include applying a brake or changing lanes. They also interact, albeit indirectly, in the physical space by continuously sensing and measuring the movement and trajectory neighboring vehicles. The information gathered from both the cyber and the physical spaces is then synthesized to gain an understanding of the state and intent of the vehicles in proximity. From this understanding and based on prescribed objectives (e.g. to avoid collision, a physical effect), control decisions are continuously made to produce the desired physical effects in the vehicle in question, e.g. to slow down, stop, accelerate or change course, in order to avoid the undesired ones, such as collision between vehicles or between vehicles and other objects</a:t>
            </a:r>
            <a:r>
              <a:rPr lang="en-US" dirty="0" smtClean="0">
                <a:solidFill>
                  <a:srgbClr val="595959"/>
                </a:solidFill>
                <a:latin typeface="Arial" panose="020B0604020202020204" pitchFamily="34" charset="0"/>
                <a:ea typeface="Calibri" panose="020F0502020204030204" pitchFamily="34" charset="0"/>
                <a:cs typeface="Times New Roman" panose="02020603050405020304" pitchFamily="18" charset="0"/>
              </a:rPr>
              <a:t>. [NIST CPS PWG ▪ Frameworks]</a:t>
            </a:r>
            <a:endParaRPr lang="en-US" dirty="0">
              <a:solidFill>
                <a:srgbClr val="595959"/>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 name="Title 1"/>
          <p:cNvSpPr txBox="1">
            <a:spLocks/>
          </p:cNvSpPr>
          <p:nvPr/>
        </p:nvSpPr>
        <p:spPr>
          <a:xfrm>
            <a:off x="0" y="0"/>
            <a:ext cx="9144000" cy="516928"/>
          </a:xfrm>
          <a:prstGeom prst="rect">
            <a:avLst/>
          </a:prstGeom>
          <a:ln/>
        </p:spPr>
        <p:style>
          <a:lnRef idx="0">
            <a:schemeClr val="accent1"/>
          </a:lnRef>
          <a:fillRef idx="3">
            <a:schemeClr val="accent1"/>
          </a:fillRef>
          <a:effectRef idx="3">
            <a:schemeClr val="accent1"/>
          </a:effectRef>
          <a:fontRef idx="minor">
            <a:schemeClr val="lt1"/>
          </a:fontRef>
        </p:style>
        <p:txBody>
          <a:bodyPr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sz="2800" dirty="0" err="1" smtClean="0">
                <a:latin typeface="Calibri Light" panose="020F0302020204030204" pitchFamily="34" charset="0"/>
              </a:rPr>
              <a:t>Hellabytes</a:t>
            </a:r>
            <a:r>
              <a:rPr lang="en-US" sz="2800" dirty="0" smtClean="0">
                <a:latin typeface="Calibri Light" panose="020F0302020204030204" pitchFamily="34" charset="0"/>
              </a:rPr>
              <a:t> </a:t>
            </a:r>
            <a:r>
              <a:rPr lang="en-US" sz="2800" dirty="0">
                <a:latin typeface="Calibri Light" panose="020F0302020204030204" pitchFamily="34" charset="0"/>
              </a:rPr>
              <a:t>of </a:t>
            </a:r>
            <a:r>
              <a:rPr lang="en-US" sz="2800" dirty="0" smtClean="0">
                <a:latin typeface="Calibri Light" panose="020F0302020204030204" pitchFamily="34" charset="0"/>
              </a:rPr>
              <a:t>Data </a:t>
            </a:r>
            <a:r>
              <a:rPr lang="en-US" sz="2800" dirty="0">
                <a:latin typeface="Calibri Light" panose="020F0302020204030204" pitchFamily="34" charset="0"/>
              </a:rPr>
              <a:t>P</a:t>
            </a:r>
            <a:r>
              <a:rPr lang="en-US" sz="2800" dirty="0" smtClean="0">
                <a:latin typeface="Calibri Light" panose="020F0302020204030204" pitchFamily="34" charset="0"/>
              </a:rPr>
              <a:t>er Second from Software Defined Vehicles</a:t>
            </a:r>
            <a:endParaRPr lang="en-US" sz="2800" dirty="0">
              <a:latin typeface="Calibri Light" panose="020F0302020204030204" pitchFamily="34" charset="0"/>
            </a:endParaRPr>
          </a:p>
        </p:txBody>
      </p:sp>
      <p:sp>
        <p:nvSpPr>
          <p:cNvPr id="5" name="Rectangle 4"/>
          <p:cNvSpPr/>
          <p:nvPr/>
        </p:nvSpPr>
        <p:spPr>
          <a:xfrm>
            <a:off x="0" y="6400800"/>
            <a:ext cx="9144000" cy="457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100" dirty="0" err="1" smtClean="0">
                <a:latin typeface="Calibri Light" panose="020F0302020204030204" pitchFamily="34" charset="0"/>
              </a:rPr>
              <a:t>IoS</a:t>
            </a:r>
            <a:r>
              <a:rPr lang="en-US" sz="3100" dirty="0">
                <a:latin typeface="Calibri Light" panose="020F0302020204030204" pitchFamily="34" charset="0"/>
              </a:rPr>
              <a:t> </a:t>
            </a:r>
            <a:r>
              <a:rPr lang="en-US" sz="3100" dirty="0" smtClean="0">
                <a:latin typeface="Calibri Light" panose="020F0302020204030204" pitchFamily="34" charset="0"/>
              </a:rPr>
              <a:t>(</a:t>
            </a:r>
            <a:r>
              <a:rPr lang="en-US" sz="3100" dirty="0" err="1" smtClean="0">
                <a:latin typeface="Calibri Light" panose="020F0302020204030204" pitchFamily="34" charset="0"/>
              </a:rPr>
              <a:t>Cyberphysical</a:t>
            </a:r>
            <a:r>
              <a:rPr lang="en-US" sz="3100" dirty="0" smtClean="0">
                <a:latin typeface="Calibri Light" panose="020F0302020204030204" pitchFamily="34" charset="0"/>
              </a:rPr>
              <a:t> Systems + Data) = Collision Avoidance</a:t>
            </a:r>
            <a:endParaRPr lang="en-US" sz="3100" dirty="0">
              <a:latin typeface="Calibri Light" panose="020F0302020204030204" pitchFamily="34" charset="0"/>
            </a:endParaRPr>
          </a:p>
        </p:txBody>
      </p:sp>
    </p:spTree>
    <p:extLst>
      <p:ext uri="{BB962C8B-B14F-4D97-AF65-F5344CB8AC3E}">
        <p14:creationId xmlns:p14="http://schemas.microsoft.com/office/powerpoint/2010/main" val="30646972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2227957"/>
            <a:ext cx="6494470" cy="6001643"/>
          </a:xfrm>
          <a:prstGeom prst="rect">
            <a:avLst/>
          </a:prstGeom>
          <a:noFill/>
        </p:spPr>
        <p:txBody>
          <a:bodyPr wrap="square" rtlCol="0">
            <a:spAutoFit/>
          </a:bodyPr>
          <a:lstStyle/>
          <a:p>
            <a:r>
              <a:rPr lang="en-US" sz="3200" dirty="0" smtClean="0">
                <a:solidFill>
                  <a:schemeClr val="bg1"/>
                </a:solidFill>
              </a:rPr>
              <a:t>● Vision, Mission and Opportunities</a:t>
            </a:r>
          </a:p>
          <a:p>
            <a:r>
              <a:rPr lang="en-US" sz="3200" dirty="0">
                <a:solidFill>
                  <a:schemeClr val="bg1"/>
                </a:solidFill>
              </a:rPr>
              <a:t>	</a:t>
            </a:r>
            <a:r>
              <a:rPr lang="en-US" sz="3200" b="1" dirty="0">
                <a:solidFill>
                  <a:schemeClr val="bg1"/>
                </a:solidFill>
                <a:sym typeface="Wingdings 2" panose="05020102010507070707" pitchFamily="18" charset="2"/>
              </a:rPr>
              <a:t> </a:t>
            </a:r>
            <a:endParaRPr lang="en-US" sz="3200" dirty="0" smtClean="0">
              <a:solidFill>
                <a:schemeClr val="bg1"/>
              </a:solidFill>
            </a:endParaRPr>
          </a:p>
          <a:p>
            <a:endParaRPr lang="en-US" sz="3200" dirty="0" smtClean="0">
              <a:solidFill>
                <a:schemeClr val="bg1"/>
              </a:solidFill>
            </a:endParaRPr>
          </a:p>
          <a:p>
            <a:r>
              <a:rPr lang="en-US" sz="3200" dirty="0">
                <a:solidFill>
                  <a:schemeClr val="bg1"/>
                </a:solidFill>
              </a:rPr>
              <a:t>● </a:t>
            </a:r>
            <a:r>
              <a:rPr lang="en-US" sz="3200" dirty="0" smtClean="0">
                <a:solidFill>
                  <a:schemeClr val="bg1"/>
                </a:solidFill>
              </a:rPr>
              <a:t> Challenges</a:t>
            </a:r>
          </a:p>
          <a:p>
            <a:r>
              <a:rPr lang="en-US" sz="3200" dirty="0">
                <a:solidFill>
                  <a:schemeClr val="bg1"/>
                </a:solidFill>
              </a:rPr>
              <a:t>	</a:t>
            </a:r>
            <a:r>
              <a:rPr lang="en-US" sz="3200" b="1" dirty="0" smtClean="0">
                <a:solidFill>
                  <a:schemeClr val="bg1"/>
                </a:solidFill>
                <a:sym typeface="Wingdings 2" panose="05020102010507070707" pitchFamily="18" charset="2"/>
              </a:rPr>
              <a:t>  </a:t>
            </a:r>
            <a:r>
              <a:rPr lang="en-US" sz="3200" dirty="0" smtClean="0">
                <a:solidFill>
                  <a:schemeClr val="bg1"/>
                </a:solidFill>
              </a:rPr>
              <a:t>Autonomous Transportation</a:t>
            </a:r>
          </a:p>
          <a:p>
            <a:r>
              <a:rPr lang="en-US" sz="3200" dirty="0">
                <a:solidFill>
                  <a:schemeClr val="bg1"/>
                </a:solidFill>
              </a:rPr>
              <a:t>	</a:t>
            </a:r>
            <a:endParaRPr lang="en-US" sz="3200" b="1" dirty="0" smtClean="0">
              <a:solidFill>
                <a:schemeClr val="bg1"/>
              </a:solidFill>
              <a:sym typeface="Wingdings 2" panose="05020102010507070707" pitchFamily="18" charset="2"/>
            </a:endParaRPr>
          </a:p>
          <a:p>
            <a:r>
              <a:rPr lang="en-US" sz="3200" b="1" dirty="0">
                <a:solidFill>
                  <a:schemeClr val="bg1"/>
                </a:solidFill>
                <a:sym typeface="Wingdings 2" panose="05020102010507070707" pitchFamily="18" charset="2"/>
              </a:rPr>
              <a:t>	</a:t>
            </a:r>
            <a:r>
              <a:rPr lang="en-US" sz="3200" b="1" dirty="0" smtClean="0">
                <a:solidFill>
                  <a:schemeClr val="bg1"/>
                </a:solidFill>
                <a:sym typeface="Wingdings 2" panose="05020102010507070707" pitchFamily="18" charset="2"/>
              </a:rPr>
              <a:t>  </a:t>
            </a:r>
            <a:r>
              <a:rPr lang="en-US" sz="3200" dirty="0" smtClean="0">
                <a:solidFill>
                  <a:schemeClr val="bg1"/>
                </a:solidFill>
              </a:rPr>
              <a:t>Global Smart Cities</a:t>
            </a:r>
          </a:p>
          <a:p>
            <a:r>
              <a:rPr lang="en-US" sz="3200" dirty="0">
                <a:solidFill>
                  <a:schemeClr val="bg1"/>
                </a:solidFill>
              </a:rPr>
              <a:t>	</a:t>
            </a:r>
            <a:r>
              <a:rPr lang="en-US" sz="3200" dirty="0" smtClean="0">
                <a:solidFill>
                  <a:schemeClr val="bg1"/>
                </a:solidFill>
              </a:rPr>
              <a:t>	</a:t>
            </a:r>
          </a:p>
          <a:p>
            <a:r>
              <a:rPr lang="en-US" sz="3200" dirty="0">
                <a:solidFill>
                  <a:schemeClr val="bg1"/>
                </a:solidFill>
              </a:rPr>
              <a:t>	</a:t>
            </a:r>
            <a:r>
              <a:rPr lang="en-US" sz="3200" b="1" dirty="0" smtClean="0">
                <a:sym typeface="Wingdings 2" panose="05020102010507070707" pitchFamily="18" charset="2"/>
              </a:rPr>
              <a:t>  </a:t>
            </a:r>
            <a:r>
              <a:rPr lang="en-US" sz="3200" dirty="0" smtClean="0"/>
              <a:t>Healthcare</a:t>
            </a:r>
          </a:p>
          <a:p>
            <a:r>
              <a:rPr lang="en-US" sz="3200" dirty="0" smtClean="0">
                <a:solidFill>
                  <a:schemeClr val="bg1"/>
                </a:solidFill>
              </a:rPr>
              <a:t>		</a:t>
            </a:r>
          </a:p>
          <a:p>
            <a:r>
              <a:rPr lang="en-US" sz="3200" dirty="0">
                <a:solidFill>
                  <a:schemeClr val="bg1"/>
                </a:solidFill>
              </a:rPr>
              <a:t>	</a:t>
            </a:r>
            <a:r>
              <a:rPr lang="en-US" sz="3200" b="1" dirty="0" smtClean="0">
                <a:solidFill>
                  <a:schemeClr val="bg1"/>
                </a:solidFill>
                <a:sym typeface="Wingdings 2" panose="05020102010507070707" pitchFamily="18" charset="2"/>
              </a:rPr>
              <a:t>  </a:t>
            </a:r>
            <a:r>
              <a:rPr lang="en-US" sz="3200" dirty="0" smtClean="0">
                <a:solidFill>
                  <a:schemeClr val="bg1"/>
                </a:solidFill>
              </a:rPr>
              <a:t>Data</a:t>
            </a:r>
            <a:r>
              <a:rPr lang="en-US" sz="3200" dirty="0">
                <a:solidFill>
                  <a:schemeClr val="bg1"/>
                </a:solidFill>
              </a:rPr>
              <a:t>	</a:t>
            </a:r>
            <a:r>
              <a:rPr lang="en-US" sz="3200" dirty="0" smtClean="0">
                <a:solidFill>
                  <a:schemeClr val="bg1"/>
                </a:solidFill>
              </a:rPr>
              <a:t>		</a:t>
            </a:r>
          </a:p>
          <a:p>
            <a:r>
              <a:rPr lang="en-US" sz="3200" dirty="0">
                <a:solidFill>
                  <a:schemeClr val="bg1"/>
                </a:solidFill>
              </a:rPr>
              <a:t>	</a:t>
            </a:r>
            <a:r>
              <a:rPr lang="en-US" sz="3200" dirty="0" smtClean="0">
                <a:solidFill>
                  <a:schemeClr val="bg1"/>
                </a:solidFill>
              </a:rPr>
              <a:t>	</a:t>
            </a:r>
            <a:endParaRPr lang="en-US" sz="3200" dirty="0">
              <a:solidFill>
                <a:schemeClr val="bg1"/>
              </a:solidFill>
            </a:endParaRPr>
          </a:p>
        </p:txBody>
      </p:sp>
      <p:pic>
        <p:nvPicPr>
          <p:cNvPr id="17410" name="Picture 2" descr="http://cdn.static-economist.com/sites/default/files/imagecache/full-width/images/print-edition/20141025_LDP001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99" y="1152524"/>
            <a:ext cx="10896599" cy="49434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83944" y="2158425"/>
            <a:ext cx="393056" cy="584775"/>
          </a:xfrm>
          <a:prstGeom prst="rect">
            <a:avLst/>
          </a:prstGeom>
          <a:solidFill>
            <a:schemeClr val="bg1">
              <a:lumMod val="95000"/>
            </a:schemeClr>
          </a:solidFill>
          <a:ln>
            <a:noFill/>
          </a:ln>
        </p:spPr>
        <p:txBody>
          <a:bodyPr wrap="none" rtlCol="0">
            <a:spAutoFit/>
          </a:bodyPr>
          <a:lstStyle/>
          <a:p>
            <a:r>
              <a:rPr lang="en-US" sz="3200" b="1" dirty="0" smtClean="0"/>
              <a:t>$</a:t>
            </a:r>
            <a:endParaRPr lang="en-US" sz="3200" b="1" dirty="0"/>
          </a:p>
        </p:txBody>
      </p:sp>
      <p:sp>
        <p:nvSpPr>
          <p:cNvPr id="6" name="Rectangle 5"/>
          <p:cNvSpPr/>
          <p:nvPr/>
        </p:nvSpPr>
        <p:spPr>
          <a:xfrm>
            <a:off x="8077200" y="5876924"/>
            <a:ext cx="2514600" cy="219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p:cNvSpPr>
            <a:spLocks noGrp="1"/>
          </p:cNvSpPr>
          <p:nvPr>
            <p:ph type="body" sz="quarter" idx="13"/>
          </p:nvPr>
        </p:nvSpPr>
        <p:spPr>
          <a:xfrm>
            <a:off x="0" y="1"/>
            <a:ext cx="9144000" cy="791570"/>
          </a:xfrm>
        </p:spPr>
        <p:style>
          <a:lnRef idx="0">
            <a:schemeClr val="accent1"/>
          </a:lnRef>
          <a:fillRef idx="3">
            <a:schemeClr val="accent1"/>
          </a:fillRef>
          <a:effectRef idx="3">
            <a:schemeClr val="accent1"/>
          </a:effectRef>
          <a:fontRef idx="minor">
            <a:schemeClr val="lt1"/>
          </a:fontRef>
        </p:style>
        <p:txBody>
          <a:bodyPr anchor="ctr">
            <a:noAutofit/>
          </a:bodyPr>
          <a:lstStyle/>
          <a:p>
            <a:pPr marL="0" indent="0" algn="ctr">
              <a:buNone/>
            </a:pPr>
            <a:r>
              <a:rPr lang="en-US" sz="4000" dirty="0" smtClean="0">
                <a:latin typeface="Calibri Light" panose="020F0302020204030204" pitchFamily="34" charset="0"/>
              </a:rPr>
              <a:t>Internet of Systems </a:t>
            </a:r>
            <a:r>
              <a:rPr lang="en-US" sz="4000" dirty="0" smtClean="0">
                <a:latin typeface="Calibri" panose="020F0502020204030204" pitchFamily="34" charset="0"/>
              </a:rPr>
              <a:t>● </a:t>
            </a:r>
            <a:r>
              <a:rPr lang="en-US" sz="4000" dirty="0" smtClean="0">
                <a:latin typeface="Calibri Light" panose="020F0302020204030204" pitchFamily="34" charset="0"/>
              </a:rPr>
              <a:t>http</a:t>
            </a:r>
            <a:r>
              <a:rPr lang="en-US" sz="4000" dirty="0">
                <a:latin typeface="Calibri Light" panose="020F0302020204030204" pitchFamily="34" charset="0"/>
              </a:rPr>
              <a:t>://bit.ly/MIT-IOT </a:t>
            </a:r>
          </a:p>
        </p:txBody>
      </p:sp>
    </p:spTree>
    <p:extLst>
      <p:ext uri="{BB962C8B-B14F-4D97-AF65-F5344CB8AC3E}">
        <p14:creationId xmlns:p14="http://schemas.microsoft.com/office/powerpoint/2010/main" val="17129614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BB8E737-86EC-44FF-927D-D2659E2560FE}" type="slidenum">
              <a:rPr lang="en-US" smtClean="0"/>
              <a:pPr>
                <a:defRPr/>
              </a:pPr>
              <a:t>8</a:t>
            </a:fld>
            <a:endParaRPr lang="en-US"/>
          </a:p>
        </p:txBody>
      </p:sp>
      <p:pic>
        <p:nvPicPr>
          <p:cNvPr id="1026" name="Picture 2" descr="http://business-ethics.com/wp-content/uploads/2011/09/EarthTalkBUL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3619500"/>
            <a:ext cx="10106025" cy="14287500"/>
          </a:xfrm>
          <a:prstGeom prst="rect">
            <a:avLst/>
          </a:prstGeom>
          <a:solidFill>
            <a:srgbClr val="00B0F0"/>
          </a:solidFill>
        </p:spPr>
      </p:pic>
      <p:sp>
        <p:nvSpPr>
          <p:cNvPr id="25" name="Line 41"/>
          <p:cNvSpPr>
            <a:spLocks noChangeShapeType="1"/>
          </p:cNvSpPr>
          <p:nvPr/>
        </p:nvSpPr>
        <p:spPr bwMode="auto">
          <a:xfrm rot="5400000">
            <a:off x="807316" y="-869084"/>
            <a:ext cx="6310167" cy="0"/>
          </a:xfrm>
          <a:prstGeom prst="line">
            <a:avLst/>
          </a:prstGeom>
          <a:noFill/>
          <a:ln w="38100">
            <a:solidFill>
              <a:srgbClr val="C0C0C0"/>
            </a:solidFill>
            <a:round/>
            <a:headEnd/>
            <a:tailEnd/>
          </a:ln>
          <a:effectLst>
            <a:prstShdw prst="shdw18" dist="17961" dir="13500000">
              <a:srgbClr val="C0C0C0">
                <a:gamma/>
                <a:shade val="60000"/>
                <a:invGamma/>
              </a:srgbClr>
            </a:prstShdw>
          </a:effectLst>
        </p:spPr>
        <p:txBody>
          <a:bodyPr/>
          <a:lstStyle/>
          <a:p>
            <a:pPr>
              <a:defRPr/>
            </a:pPr>
            <a:endParaRPr lang="en-US">
              <a:effectLst>
                <a:outerShdw blurRad="38100" dist="38100" dir="2700000" algn="tl">
                  <a:srgbClr val="000000">
                    <a:alpha val="43137"/>
                  </a:srgbClr>
                </a:outerShdw>
              </a:effectLst>
            </a:endParaRPr>
          </a:p>
        </p:txBody>
      </p:sp>
      <p:sp>
        <p:nvSpPr>
          <p:cNvPr id="27" name="Line 43"/>
          <p:cNvSpPr>
            <a:spLocks noChangeShapeType="1"/>
          </p:cNvSpPr>
          <p:nvPr/>
        </p:nvSpPr>
        <p:spPr bwMode="auto">
          <a:xfrm rot="5400000">
            <a:off x="5904537" y="329430"/>
            <a:ext cx="14432" cy="3898707"/>
          </a:xfrm>
          <a:prstGeom prst="line">
            <a:avLst/>
          </a:prstGeom>
          <a:noFill/>
          <a:ln w="38100">
            <a:solidFill>
              <a:srgbClr val="C0C0C0"/>
            </a:solidFill>
            <a:round/>
            <a:headEnd/>
            <a:tailEnd/>
          </a:ln>
          <a:effectLst>
            <a:prstShdw prst="shdw18" dist="17961" dir="13500000">
              <a:srgbClr val="C0C0C0">
                <a:gamma/>
                <a:shade val="60000"/>
                <a:invGamma/>
              </a:srgbClr>
            </a:prstShdw>
          </a:effectLst>
        </p:spPr>
        <p:txBody>
          <a:bodyPr/>
          <a:lstStyle/>
          <a:p>
            <a:pPr>
              <a:defRPr/>
            </a:pPr>
            <a:endParaRPr lang="en-US">
              <a:effectLst>
                <a:outerShdw blurRad="38100" dist="38100" dir="2700000" algn="tl">
                  <a:srgbClr val="000000">
                    <a:alpha val="43137"/>
                  </a:srgbClr>
                </a:outerShdw>
              </a:effectLst>
            </a:endParaRPr>
          </a:p>
        </p:txBody>
      </p:sp>
      <p:sp>
        <p:nvSpPr>
          <p:cNvPr id="33" name="AutoShape 36"/>
          <p:cNvSpPr>
            <a:spLocks noChangeArrowheads="1"/>
          </p:cNvSpPr>
          <p:nvPr/>
        </p:nvSpPr>
        <p:spPr bwMode="auto">
          <a:xfrm>
            <a:off x="2478341" y="-4096836"/>
            <a:ext cx="5382766" cy="7729952"/>
          </a:xfrm>
          <a:prstGeom prst="cube">
            <a:avLst>
              <a:gd name="adj" fmla="val 25000"/>
            </a:avLst>
          </a:prstGeom>
          <a:noFill/>
          <a:ln w="38100">
            <a:solidFill>
              <a:srgbClr val="C0C0C0"/>
            </a:solidFill>
            <a:miter lim="800000"/>
            <a:headEnd/>
            <a:tailEnd/>
          </a:ln>
          <a:effectLst>
            <a:prstShdw prst="shdw18" dist="17961" dir="13500000">
              <a:srgbClr val="C0C0C0">
                <a:gamma/>
                <a:shade val="60000"/>
                <a:invGamma/>
              </a:srgbClr>
            </a:prstShdw>
          </a:effectLst>
        </p:spPr>
        <p:txBody>
          <a:bodyPr anchor="ctr"/>
          <a:lstStyle/>
          <a:p>
            <a:pPr>
              <a:defRPr/>
            </a:pPr>
            <a:endParaRPr lang="en-US">
              <a:effectLst>
                <a:outerShdw blurRad="38100" dist="38100" dir="2700000" algn="tl">
                  <a:srgbClr val="000000">
                    <a:alpha val="43137"/>
                  </a:srgbClr>
                </a:outerShdw>
              </a:effectLst>
            </a:endParaRPr>
          </a:p>
        </p:txBody>
      </p:sp>
      <p:sp>
        <p:nvSpPr>
          <p:cNvPr id="34" name="Oval 39"/>
          <p:cNvSpPr>
            <a:spLocks noChangeArrowheads="1"/>
          </p:cNvSpPr>
          <p:nvPr/>
        </p:nvSpPr>
        <p:spPr bwMode="auto">
          <a:xfrm rot="5400000">
            <a:off x="6285930" y="3366119"/>
            <a:ext cx="462012" cy="425756"/>
          </a:xfrm>
          <a:prstGeom prst="ellipse">
            <a:avLst/>
          </a:prstGeom>
          <a:solidFill>
            <a:srgbClr val="00B0F0"/>
          </a:solidFill>
          <a:ln w="38100">
            <a:noFill/>
            <a:round/>
            <a:headEnd/>
            <a:tailEnd/>
          </a:ln>
          <a:effectLst>
            <a:prstShdw prst="shdw18" dist="17961" dir="13500000">
              <a:srgbClr val="FF0000">
                <a:gamma/>
                <a:shade val="60000"/>
                <a:invGamma/>
              </a:srgbClr>
            </a:prstShdw>
          </a:effectLst>
        </p:spPr>
        <p:txBody>
          <a:bodyPr anchor="ctr"/>
          <a:lstStyle/>
          <a:p>
            <a:pPr>
              <a:defRPr/>
            </a:pPr>
            <a:endParaRPr lang="en-US">
              <a:effectLst>
                <a:outerShdw blurRad="38100" dist="38100" dir="2700000" algn="tl">
                  <a:srgbClr val="000000">
                    <a:alpha val="43137"/>
                  </a:srgbClr>
                </a:outerShdw>
              </a:effectLst>
            </a:endParaRPr>
          </a:p>
        </p:txBody>
      </p:sp>
      <p:sp>
        <p:nvSpPr>
          <p:cNvPr id="19" name="Title 1"/>
          <p:cNvSpPr txBox="1">
            <a:spLocks/>
          </p:cNvSpPr>
          <p:nvPr/>
        </p:nvSpPr>
        <p:spPr>
          <a:xfrm>
            <a:off x="0" y="4778375"/>
            <a:ext cx="9144000" cy="14700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00" b="1" dirty="0" smtClean="0">
                <a:solidFill>
                  <a:schemeClr val="bg1">
                    <a:lumMod val="95000"/>
                  </a:schemeClr>
                </a:solidFill>
              </a:rPr>
              <a:t>Grand Platforms</a:t>
            </a:r>
            <a:endParaRPr lang="en-US" sz="10000" b="1" dirty="0">
              <a:solidFill>
                <a:schemeClr val="bg1">
                  <a:lumMod val="95000"/>
                </a:schemeClr>
              </a:solidFill>
            </a:endParaRPr>
          </a:p>
        </p:txBody>
      </p:sp>
      <p:sp>
        <p:nvSpPr>
          <p:cNvPr id="20" name="Oval 46"/>
          <p:cNvSpPr>
            <a:spLocks noChangeArrowheads="1"/>
          </p:cNvSpPr>
          <p:nvPr/>
        </p:nvSpPr>
        <p:spPr bwMode="auto">
          <a:xfrm rot="5400000">
            <a:off x="2320318" y="3366120"/>
            <a:ext cx="462015" cy="425756"/>
          </a:xfrm>
          <a:prstGeom prst="ellipse">
            <a:avLst/>
          </a:prstGeom>
          <a:solidFill>
            <a:srgbClr val="FFC000"/>
          </a:solidFill>
          <a:ln w="38100">
            <a:noFill/>
            <a:round/>
            <a:headEnd/>
            <a:tailEnd/>
          </a:ln>
          <a:effectLst>
            <a:prstShdw prst="shdw18" dist="17961" dir="13500000">
              <a:srgbClr val="FF0000">
                <a:gamma/>
                <a:shade val="60000"/>
                <a:invGamma/>
              </a:srgbClr>
            </a:prstShdw>
          </a:effectLst>
        </p:spPr>
        <p:txBody>
          <a:bodyPr anchor="ctr"/>
          <a:lstStyle/>
          <a:p>
            <a:pPr>
              <a:defRPr/>
            </a:pPr>
            <a:endParaRPr lang="en-US">
              <a:effectLst>
                <a:outerShdw blurRad="38100" dist="38100" dir="2700000" algn="tl">
                  <a:srgbClr val="000000">
                    <a:alpha val="43137"/>
                  </a:srgbClr>
                </a:outerShdw>
              </a:effectLst>
            </a:endParaRPr>
          </a:p>
        </p:txBody>
      </p:sp>
      <p:sp>
        <p:nvSpPr>
          <p:cNvPr id="3" name="TextBox 2"/>
          <p:cNvSpPr txBox="1"/>
          <p:nvPr/>
        </p:nvSpPr>
        <p:spPr>
          <a:xfrm>
            <a:off x="7848600" y="2283023"/>
            <a:ext cx="1283749" cy="307777"/>
          </a:xfrm>
          <a:prstGeom prst="rect">
            <a:avLst/>
          </a:prstGeom>
          <a:noFill/>
        </p:spPr>
        <p:txBody>
          <a:bodyPr wrap="none" rtlCol="0">
            <a:spAutoFit/>
          </a:bodyPr>
          <a:lstStyle/>
          <a:p>
            <a:pPr algn="ctr"/>
            <a:r>
              <a:rPr lang="en-US" sz="1400" b="1" dirty="0" smtClean="0">
                <a:solidFill>
                  <a:schemeClr val="bg1">
                    <a:lumMod val="85000"/>
                  </a:schemeClr>
                </a:solidFill>
              </a:rPr>
              <a:t>Transportation</a:t>
            </a:r>
            <a:endParaRPr lang="en-US" sz="1400" b="1" dirty="0">
              <a:solidFill>
                <a:schemeClr val="bg1">
                  <a:lumMod val="85000"/>
                </a:schemeClr>
              </a:solidFill>
            </a:endParaRPr>
          </a:p>
        </p:txBody>
      </p:sp>
      <p:sp>
        <p:nvSpPr>
          <p:cNvPr id="12" name="TextBox 11"/>
          <p:cNvSpPr txBox="1"/>
          <p:nvPr/>
        </p:nvSpPr>
        <p:spPr>
          <a:xfrm>
            <a:off x="6096000" y="3886200"/>
            <a:ext cx="1079142" cy="307777"/>
          </a:xfrm>
          <a:prstGeom prst="rect">
            <a:avLst/>
          </a:prstGeom>
          <a:noFill/>
        </p:spPr>
        <p:txBody>
          <a:bodyPr wrap="none" rtlCol="0">
            <a:spAutoFit/>
          </a:bodyPr>
          <a:lstStyle/>
          <a:p>
            <a:r>
              <a:rPr lang="en-US" sz="1400" b="1" dirty="0" smtClean="0">
                <a:solidFill>
                  <a:schemeClr val="bg1">
                    <a:lumMod val="85000"/>
                  </a:schemeClr>
                </a:solidFill>
              </a:rPr>
              <a:t>Smart Cities</a:t>
            </a:r>
            <a:endParaRPr lang="en-US" sz="1400" b="1" dirty="0">
              <a:solidFill>
                <a:schemeClr val="bg1">
                  <a:lumMod val="85000"/>
                </a:schemeClr>
              </a:solidFill>
            </a:endParaRPr>
          </a:p>
        </p:txBody>
      </p:sp>
      <p:sp>
        <p:nvSpPr>
          <p:cNvPr id="13" name="TextBox 12"/>
          <p:cNvSpPr txBox="1"/>
          <p:nvPr/>
        </p:nvSpPr>
        <p:spPr>
          <a:xfrm>
            <a:off x="1963027" y="4139169"/>
            <a:ext cx="994375" cy="307777"/>
          </a:xfrm>
          <a:prstGeom prst="rect">
            <a:avLst/>
          </a:prstGeom>
          <a:noFill/>
        </p:spPr>
        <p:txBody>
          <a:bodyPr wrap="none" rtlCol="0">
            <a:spAutoFit/>
          </a:bodyPr>
          <a:lstStyle/>
          <a:p>
            <a:r>
              <a:rPr lang="en-US" sz="1400" b="1" dirty="0" smtClean="0">
                <a:solidFill>
                  <a:schemeClr val="bg1">
                    <a:lumMod val="85000"/>
                  </a:schemeClr>
                </a:solidFill>
              </a:rPr>
              <a:t>Healthcare</a:t>
            </a:r>
            <a:endParaRPr lang="en-US" sz="1400" b="1" dirty="0">
              <a:solidFill>
                <a:schemeClr val="bg1">
                  <a:lumMod val="85000"/>
                </a:schemeClr>
              </a:solidFill>
            </a:endParaRPr>
          </a:p>
        </p:txBody>
      </p:sp>
      <p:sp>
        <p:nvSpPr>
          <p:cNvPr id="16" name="TextBox 15"/>
          <p:cNvSpPr txBox="1"/>
          <p:nvPr/>
        </p:nvSpPr>
        <p:spPr>
          <a:xfrm>
            <a:off x="3124200" y="2590800"/>
            <a:ext cx="690702" cy="307777"/>
          </a:xfrm>
          <a:prstGeom prst="rect">
            <a:avLst/>
          </a:prstGeom>
          <a:noFill/>
        </p:spPr>
        <p:txBody>
          <a:bodyPr wrap="none" rtlCol="0">
            <a:spAutoFit/>
          </a:bodyPr>
          <a:lstStyle/>
          <a:p>
            <a:r>
              <a:rPr lang="en-US" sz="1400" b="1" dirty="0" smtClean="0">
                <a:solidFill>
                  <a:schemeClr val="bg1">
                    <a:lumMod val="85000"/>
                  </a:schemeClr>
                </a:solidFill>
              </a:rPr>
              <a:t>Energy</a:t>
            </a:r>
            <a:endParaRPr lang="en-US" sz="1400" b="1" dirty="0">
              <a:solidFill>
                <a:schemeClr val="bg1">
                  <a:lumMod val="85000"/>
                </a:schemeClr>
              </a:solidFill>
            </a:endParaRPr>
          </a:p>
        </p:txBody>
      </p:sp>
      <p:sp>
        <p:nvSpPr>
          <p:cNvPr id="6" name="Sun 5"/>
          <p:cNvSpPr/>
          <p:nvPr/>
        </p:nvSpPr>
        <p:spPr>
          <a:xfrm rot="175030">
            <a:off x="3048000" y="1828800"/>
            <a:ext cx="838200" cy="838200"/>
          </a:xfrm>
          <a:prstGeom prst="sun">
            <a:avLst/>
          </a:prstGeom>
          <a:solidFill>
            <a:schemeClr val="bg1"/>
          </a:solidFill>
          <a:ln w="31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ttps://cdn1.iconfinder.com/data/icons/healthcare-and-medicine-simplicity/512/stethoscope-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4729" y="3048000"/>
            <a:ext cx="967224" cy="1119188"/>
          </a:xfrm>
          <a:prstGeom prst="rect">
            <a:avLst/>
          </a:prstGeom>
          <a:solidFill>
            <a:schemeClr val="bg1"/>
          </a:solidFill>
          <a:ln>
            <a:solidFill>
              <a:schemeClr val="bg1">
                <a:lumMod val="75000"/>
              </a:schemeClr>
            </a:solidFill>
          </a:ln>
        </p:spPr>
      </p:pic>
      <p:pic>
        <p:nvPicPr>
          <p:cNvPr id="1030" name="Picture 6" descr="http://www.greenbiz.com/sites/default/files/imagecache/wide_large/SmartCiti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260" y="2891860"/>
            <a:ext cx="1292225"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vectors4all.net/preview/ground-transportation-symbol-sign-clip-ar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72352" y="1524000"/>
            <a:ext cx="1271648" cy="7804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diije.paradisia.net/tutos/intel/logo.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4800" y="3733800"/>
            <a:ext cx="1312625" cy="10668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343400" y="3810000"/>
            <a:ext cx="655949" cy="584775"/>
          </a:xfrm>
          <a:prstGeom prst="rect">
            <a:avLst/>
          </a:prstGeom>
          <a:noFill/>
        </p:spPr>
        <p:txBody>
          <a:bodyPr wrap="none" rtlCol="0">
            <a:spAutoFit/>
          </a:bodyPr>
          <a:lstStyle/>
          <a:p>
            <a:r>
              <a:rPr lang="en-US" sz="3200" b="1" dirty="0" smtClean="0">
                <a:solidFill>
                  <a:srgbClr val="0070C0"/>
                </a:solidFill>
              </a:rPr>
              <a:t>OS</a:t>
            </a:r>
            <a:endParaRPr lang="en-US" sz="3200" b="1" dirty="0">
              <a:solidFill>
                <a:srgbClr val="0070C0"/>
              </a:solidFill>
            </a:endParaRPr>
          </a:p>
        </p:txBody>
      </p:sp>
      <p:sp>
        <p:nvSpPr>
          <p:cNvPr id="4" name="TextBox 3"/>
          <p:cNvSpPr txBox="1"/>
          <p:nvPr/>
        </p:nvSpPr>
        <p:spPr>
          <a:xfrm>
            <a:off x="330755" y="6236985"/>
            <a:ext cx="8650445" cy="392415"/>
          </a:xfrm>
          <a:prstGeom prst="rect">
            <a:avLst/>
          </a:prstGeom>
          <a:noFill/>
        </p:spPr>
        <p:txBody>
          <a:bodyPr wrap="none" rtlCol="0">
            <a:spAutoFit/>
          </a:bodyPr>
          <a:lstStyle/>
          <a:p>
            <a:r>
              <a:rPr lang="en-US" sz="1950" i="1" dirty="0" smtClean="0">
                <a:solidFill>
                  <a:schemeClr val="bg1"/>
                </a:solidFill>
              </a:rPr>
              <a:t>From Things to System of Things – Internet of Things evolves to  Internet of Systems</a:t>
            </a:r>
            <a:endParaRPr lang="en-US" sz="1950" i="1" dirty="0">
              <a:solidFill>
                <a:schemeClr val="bg1"/>
              </a:solidFill>
            </a:endParaRPr>
          </a:p>
        </p:txBody>
      </p:sp>
    </p:spTree>
    <p:extLst>
      <p:ext uri="{BB962C8B-B14F-4D97-AF65-F5344CB8AC3E}">
        <p14:creationId xmlns:p14="http://schemas.microsoft.com/office/powerpoint/2010/main" val="24746546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5BB8E737-86EC-44FF-927D-D2659E2560FE}" type="slidenum">
              <a:rPr lang="en-US" smtClean="0"/>
              <a:pPr>
                <a:defRPr/>
              </a:pPr>
              <a:t>80</a:t>
            </a:fld>
            <a:endParaRPr lang="en-US"/>
          </a:p>
        </p:txBody>
      </p:sp>
      <p:pic>
        <p:nvPicPr>
          <p:cNvPr id="1026" name="Picture 2" descr="http://business-ethics.com/wp-content/uploads/2011/09/EarthTalkBUL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3619500"/>
            <a:ext cx="10106025" cy="14287500"/>
          </a:xfrm>
          <a:prstGeom prst="rect">
            <a:avLst/>
          </a:prstGeom>
          <a:solidFill>
            <a:srgbClr val="00B0F0"/>
          </a:solidFill>
        </p:spPr>
      </p:pic>
      <p:sp>
        <p:nvSpPr>
          <p:cNvPr id="25" name="Line 41"/>
          <p:cNvSpPr>
            <a:spLocks noChangeShapeType="1"/>
          </p:cNvSpPr>
          <p:nvPr/>
        </p:nvSpPr>
        <p:spPr bwMode="auto">
          <a:xfrm rot="5400000">
            <a:off x="807316" y="-869084"/>
            <a:ext cx="6310167" cy="0"/>
          </a:xfrm>
          <a:prstGeom prst="line">
            <a:avLst/>
          </a:prstGeom>
          <a:noFill/>
          <a:ln w="38100">
            <a:solidFill>
              <a:srgbClr val="C0C0C0"/>
            </a:solidFill>
            <a:round/>
            <a:headEnd/>
            <a:tailEnd/>
          </a:ln>
          <a:effectLst>
            <a:prstShdw prst="shdw18" dist="17961" dir="13500000">
              <a:srgbClr val="C0C0C0">
                <a:gamma/>
                <a:shade val="60000"/>
                <a:invGamma/>
              </a:srgbClr>
            </a:prstShdw>
          </a:effectLst>
        </p:spPr>
        <p:txBody>
          <a:bodyPr/>
          <a:lstStyle/>
          <a:p>
            <a:pPr>
              <a:defRPr/>
            </a:pPr>
            <a:endParaRPr lang="en-US">
              <a:effectLst>
                <a:outerShdw blurRad="38100" dist="38100" dir="2700000" algn="tl">
                  <a:srgbClr val="000000">
                    <a:alpha val="43137"/>
                  </a:srgbClr>
                </a:outerShdw>
              </a:effectLst>
            </a:endParaRPr>
          </a:p>
        </p:txBody>
      </p:sp>
      <p:sp>
        <p:nvSpPr>
          <p:cNvPr id="27" name="Line 43"/>
          <p:cNvSpPr>
            <a:spLocks noChangeShapeType="1"/>
          </p:cNvSpPr>
          <p:nvPr/>
        </p:nvSpPr>
        <p:spPr bwMode="auto">
          <a:xfrm rot="5400000">
            <a:off x="5904537" y="329430"/>
            <a:ext cx="14432" cy="3898707"/>
          </a:xfrm>
          <a:prstGeom prst="line">
            <a:avLst/>
          </a:prstGeom>
          <a:noFill/>
          <a:ln w="38100">
            <a:solidFill>
              <a:srgbClr val="C0C0C0"/>
            </a:solidFill>
            <a:round/>
            <a:headEnd/>
            <a:tailEnd/>
          </a:ln>
          <a:effectLst>
            <a:prstShdw prst="shdw18" dist="17961" dir="13500000">
              <a:srgbClr val="C0C0C0">
                <a:gamma/>
                <a:shade val="60000"/>
                <a:invGamma/>
              </a:srgbClr>
            </a:prstShdw>
          </a:effectLst>
        </p:spPr>
        <p:txBody>
          <a:bodyPr/>
          <a:lstStyle/>
          <a:p>
            <a:pPr>
              <a:defRPr/>
            </a:pPr>
            <a:endParaRPr lang="en-US">
              <a:effectLst>
                <a:outerShdw blurRad="38100" dist="38100" dir="2700000" algn="tl">
                  <a:srgbClr val="000000">
                    <a:alpha val="43137"/>
                  </a:srgbClr>
                </a:outerShdw>
              </a:effectLst>
            </a:endParaRPr>
          </a:p>
        </p:txBody>
      </p:sp>
      <p:sp>
        <p:nvSpPr>
          <p:cNvPr id="33" name="AutoShape 36"/>
          <p:cNvSpPr>
            <a:spLocks noChangeArrowheads="1"/>
          </p:cNvSpPr>
          <p:nvPr/>
        </p:nvSpPr>
        <p:spPr bwMode="auto">
          <a:xfrm>
            <a:off x="2478341" y="-4096836"/>
            <a:ext cx="5382766" cy="7729952"/>
          </a:xfrm>
          <a:prstGeom prst="cube">
            <a:avLst>
              <a:gd name="adj" fmla="val 25000"/>
            </a:avLst>
          </a:prstGeom>
          <a:noFill/>
          <a:ln w="38100">
            <a:solidFill>
              <a:srgbClr val="C0C0C0"/>
            </a:solidFill>
            <a:miter lim="800000"/>
            <a:headEnd/>
            <a:tailEnd/>
          </a:ln>
          <a:effectLst>
            <a:prstShdw prst="shdw18" dist="17961" dir="13500000">
              <a:srgbClr val="C0C0C0">
                <a:gamma/>
                <a:shade val="60000"/>
                <a:invGamma/>
              </a:srgbClr>
            </a:prstShdw>
          </a:effectLst>
        </p:spPr>
        <p:txBody>
          <a:bodyPr anchor="ctr"/>
          <a:lstStyle/>
          <a:p>
            <a:pPr>
              <a:defRPr/>
            </a:pPr>
            <a:endParaRPr lang="en-US">
              <a:effectLst>
                <a:outerShdw blurRad="38100" dist="38100" dir="2700000" algn="tl">
                  <a:srgbClr val="000000">
                    <a:alpha val="43137"/>
                  </a:srgbClr>
                </a:outerShdw>
              </a:effectLst>
            </a:endParaRPr>
          </a:p>
        </p:txBody>
      </p:sp>
      <p:sp>
        <p:nvSpPr>
          <p:cNvPr id="19" name="Title 1"/>
          <p:cNvSpPr txBox="1">
            <a:spLocks/>
          </p:cNvSpPr>
          <p:nvPr/>
        </p:nvSpPr>
        <p:spPr>
          <a:xfrm>
            <a:off x="0" y="4953000"/>
            <a:ext cx="9144000" cy="14700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000" dirty="0" smtClean="0">
                <a:solidFill>
                  <a:schemeClr val="bg1">
                    <a:lumMod val="95000"/>
                  </a:schemeClr>
                </a:solidFill>
              </a:rPr>
              <a:t>Grand Challenges</a:t>
            </a:r>
            <a:endParaRPr lang="en-US" sz="9000" dirty="0">
              <a:solidFill>
                <a:schemeClr val="bg1">
                  <a:lumMod val="95000"/>
                </a:schemeClr>
              </a:solidFill>
            </a:endParaRPr>
          </a:p>
        </p:txBody>
      </p:sp>
      <p:sp>
        <p:nvSpPr>
          <p:cNvPr id="20" name="Oval 46"/>
          <p:cNvSpPr>
            <a:spLocks noChangeArrowheads="1"/>
          </p:cNvSpPr>
          <p:nvPr/>
        </p:nvSpPr>
        <p:spPr bwMode="auto">
          <a:xfrm rot="5400000">
            <a:off x="2320318" y="3366120"/>
            <a:ext cx="462015" cy="425756"/>
          </a:xfrm>
          <a:prstGeom prst="ellipse">
            <a:avLst/>
          </a:prstGeom>
          <a:solidFill>
            <a:srgbClr val="FFC000"/>
          </a:solidFill>
          <a:ln w="38100">
            <a:noFill/>
            <a:round/>
            <a:headEnd/>
            <a:tailEnd/>
          </a:ln>
          <a:effectLst>
            <a:prstShdw prst="shdw18" dist="17961" dir="13500000">
              <a:srgbClr val="FF0000">
                <a:gamma/>
                <a:shade val="60000"/>
                <a:invGamma/>
              </a:srgbClr>
            </a:prstShdw>
          </a:effectLst>
        </p:spPr>
        <p:txBody>
          <a:bodyPr anchor="ctr"/>
          <a:lstStyle/>
          <a:p>
            <a:pPr>
              <a:defRPr/>
            </a:pPr>
            <a:endParaRPr lang="en-US">
              <a:effectLst>
                <a:outerShdw blurRad="38100" dist="38100" dir="2700000" algn="tl">
                  <a:srgbClr val="000000">
                    <a:alpha val="43137"/>
                  </a:srgbClr>
                </a:outerShdw>
              </a:effectLst>
            </a:endParaRPr>
          </a:p>
        </p:txBody>
      </p:sp>
      <p:sp>
        <p:nvSpPr>
          <p:cNvPr id="13" name="TextBox 12"/>
          <p:cNvSpPr txBox="1"/>
          <p:nvPr/>
        </p:nvSpPr>
        <p:spPr>
          <a:xfrm>
            <a:off x="1828800" y="4139169"/>
            <a:ext cx="1322093" cy="707886"/>
          </a:xfrm>
          <a:prstGeom prst="rect">
            <a:avLst/>
          </a:prstGeom>
          <a:noFill/>
        </p:spPr>
        <p:txBody>
          <a:bodyPr wrap="none" rtlCol="0">
            <a:spAutoFit/>
          </a:bodyPr>
          <a:lstStyle/>
          <a:p>
            <a:pPr algn="ctr"/>
            <a:r>
              <a:rPr lang="en-US" sz="2000" dirty="0" smtClean="0">
                <a:solidFill>
                  <a:schemeClr val="bg1">
                    <a:lumMod val="85000"/>
                  </a:schemeClr>
                </a:solidFill>
              </a:rPr>
              <a:t>Healthcare</a:t>
            </a:r>
          </a:p>
          <a:p>
            <a:pPr algn="ctr"/>
            <a:r>
              <a:rPr lang="en-US" sz="2000" dirty="0" smtClean="0">
                <a:solidFill>
                  <a:schemeClr val="bg1">
                    <a:lumMod val="85000"/>
                  </a:schemeClr>
                </a:solidFill>
              </a:rPr>
              <a:t>Systems</a:t>
            </a:r>
            <a:endParaRPr lang="en-US" sz="2000" dirty="0">
              <a:solidFill>
                <a:schemeClr val="bg1">
                  <a:lumMod val="85000"/>
                </a:schemeClr>
              </a:solidFill>
            </a:endParaRPr>
          </a:p>
        </p:txBody>
      </p:sp>
      <p:sp>
        <p:nvSpPr>
          <p:cNvPr id="15" name="Text Box 5"/>
          <p:cNvSpPr txBox="1">
            <a:spLocks noChangeArrowheads="1"/>
          </p:cNvSpPr>
          <p:nvPr/>
        </p:nvSpPr>
        <p:spPr bwMode="auto">
          <a:xfrm>
            <a:off x="0" y="6608701"/>
            <a:ext cx="9144000" cy="249299"/>
          </a:xfrm>
          <a:prstGeom prst="rect">
            <a:avLst/>
          </a:prstGeom>
          <a:solidFill>
            <a:schemeClr val="bg1">
              <a:lumMod val="85000"/>
            </a:schemeClr>
          </a:solidFill>
          <a:ln>
            <a:noFill/>
          </a:ln>
          <a:effectLst/>
        </p:spPr>
        <p:txBody>
          <a:bodyPr wrap="square">
            <a:spAutoFit/>
          </a:bodyPr>
          <a:lstStyle/>
          <a:p>
            <a:pPr algn="ctr"/>
            <a:r>
              <a:rPr lang="en-US" altLang="en-US" sz="1020" b="0" i="0" dirty="0" smtClean="0">
                <a:solidFill>
                  <a:srgbClr val="000000"/>
                </a:solidFill>
                <a:effectLst/>
                <a:latin typeface="Verdana" panose="020B0604030504040204" pitchFamily="34" charset="0"/>
              </a:rPr>
              <a:t>I simply collect, connect, converge </a:t>
            </a:r>
            <a:r>
              <a:rPr lang="en-US" altLang="en-US" sz="1020" dirty="0" smtClean="0">
                <a:solidFill>
                  <a:srgbClr val="000000"/>
                </a:solidFill>
                <a:latin typeface="Verdana" panose="020B0604030504040204" pitchFamily="34" charset="0"/>
              </a:rPr>
              <a:t>and </a:t>
            </a:r>
            <a:r>
              <a:rPr lang="en-US" altLang="en-US" sz="1020" b="0" i="0" dirty="0" smtClean="0">
                <a:solidFill>
                  <a:srgbClr val="000000"/>
                </a:solidFill>
                <a:effectLst/>
                <a:latin typeface="Verdana" panose="020B0604030504040204" pitchFamily="34" charset="0"/>
              </a:rPr>
              <a:t>suggest potential confluence. It </a:t>
            </a:r>
            <a:r>
              <a:rPr lang="en-US" altLang="en-US" sz="1020" dirty="0" smtClean="0">
                <a:solidFill>
                  <a:srgbClr val="000000"/>
                </a:solidFill>
                <a:latin typeface="Verdana" panose="020B0604030504040204" pitchFamily="34" charset="0"/>
              </a:rPr>
              <a:t>may be akin to seeing old ideas with new eyes</a:t>
            </a:r>
            <a:r>
              <a:rPr lang="en-US" altLang="en-US" sz="1020" b="0" i="0" dirty="0" smtClean="0">
                <a:solidFill>
                  <a:srgbClr val="000000"/>
                </a:solidFill>
                <a:effectLst/>
                <a:latin typeface="Verdana" panose="020B0604030504040204" pitchFamily="34" charset="0"/>
              </a:rPr>
              <a:t> ▪ Shoumen Datta</a:t>
            </a:r>
            <a:endParaRPr lang="en-US" altLang="en-US" sz="1020" i="0" dirty="0">
              <a:solidFill>
                <a:srgbClr val="000000"/>
              </a:solidFill>
              <a:effectLst/>
              <a:latin typeface="Verdana" panose="020B0604030504040204" pitchFamily="34" charset="0"/>
            </a:endParaRPr>
          </a:p>
        </p:txBody>
      </p:sp>
      <p:pic>
        <p:nvPicPr>
          <p:cNvPr id="1028" name="Picture 4" descr="https://cdn1.iconfinder.com/data/icons/healthcare-and-medicine-simplicity/512/stethoscope-5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4729" y="3048000"/>
            <a:ext cx="967224" cy="1119188"/>
          </a:xfrm>
          <a:prstGeom prst="rect">
            <a:avLst/>
          </a:prstGeom>
          <a:solidFill>
            <a:schemeClr val="bg1"/>
          </a:solidFill>
          <a:ln>
            <a:solidFill>
              <a:schemeClr val="bg1">
                <a:lumMod val="75000"/>
              </a:schemeClr>
            </a:solidFill>
          </a:ln>
        </p:spPr>
      </p:pic>
      <p:sp>
        <p:nvSpPr>
          <p:cNvPr id="12" name="TextBox 11"/>
          <p:cNvSpPr txBox="1"/>
          <p:nvPr/>
        </p:nvSpPr>
        <p:spPr>
          <a:xfrm>
            <a:off x="1739769" y="1478340"/>
            <a:ext cx="1536831" cy="15696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wrap="none" rtlCol="0">
            <a:spAutoFit/>
          </a:bodyPr>
          <a:lstStyle/>
          <a:p>
            <a:pPr algn="ctr"/>
            <a:r>
              <a:rPr lang="en-US" sz="3200" dirty="0" smtClean="0"/>
              <a:t>Internet</a:t>
            </a:r>
          </a:p>
          <a:p>
            <a:pPr algn="ctr"/>
            <a:r>
              <a:rPr lang="en-US" sz="3200" dirty="0"/>
              <a:t>o</a:t>
            </a:r>
            <a:r>
              <a:rPr lang="en-US" sz="3200" dirty="0" smtClean="0"/>
              <a:t>f</a:t>
            </a:r>
          </a:p>
          <a:p>
            <a:pPr algn="ctr"/>
            <a:r>
              <a:rPr lang="en-US" sz="3200" dirty="0" smtClean="0"/>
              <a:t>Systems</a:t>
            </a:r>
            <a:endParaRPr lang="en-US" sz="3200" dirty="0"/>
          </a:p>
        </p:txBody>
      </p:sp>
    </p:spTree>
    <p:extLst>
      <p:ext uri="{BB962C8B-B14F-4D97-AF65-F5344CB8AC3E}">
        <p14:creationId xmlns:p14="http://schemas.microsoft.com/office/powerpoint/2010/main" val="100363136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05326" y="1"/>
            <a:ext cx="4638674" cy="6858000"/>
          </a:xfrm>
          <a:prstGeom prst="rect">
            <a:avLst/>
          </a:prstGeom>
        </p:spPr>
      </p:pic>
      <p:pic>
        <p:nvPicPr>
          <p:cNvPr id="3" name="Picture 2"/>
          <p:cNvPicPr>
            <a:picLocks noChangeAspect="1"/>
          </p:cNvPicPr>
          <p:nvPr/>
        </p:nvPicPr>
        <p:blipFill>
          <a:blip r:embed="rId4"/>
          <a:stretch>
            <a:fillRect/>
          </a:stretch>
        </p:blipFill>
        <p:spPr>
          <a:xfrm rot="16200000">
            <a:off x="-1176336" y="1176336"/>
            <a:ext cx="6857999" cy="4505325"/>
          </a:xfrm>
          <a:prstGeom prst="rect">
            <a:avLst/>
          </a:prstGeom>
        </p:spPr>
      </p:pic>
      <p:cxnSp>
        <p:nvCxnSpPr>
          <p:cNvPr id="5" name="Straight Arrow Connector 4"/>
          <p:cNvCxnSpPr/>
          <p:nvPr/>
        </p:nvCxnSpPr>
        <p:spPr>
          <a:xfrm flipH="1">
            <a:off x="6172200" y="5410200"/>
            <a:ext cx="1905000" cy="0"/>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6172200" y="304800"/>
            <a:ext cx="2811988" cy="584775"/>
          </a:xfrm>
          <a:prstGeom prst="rect">
            <a:avLst/>
          </a:prstGeom>
          <a:solidFill>
            <a:schemeClr val="bg1"/>
          </a:solidFill>
          <a:ln>
            <a:solidFill>
              <a:schemeClr val="tx1"/>
            </a:solidFill>
          </a:ln>
        </p:spPr>
        <p:txBody>
          <a:bodyPr wrap="none" rtlCol="0">
            <a:spAutoFit/>
          </a:bodyPr>
          <a:lstStyle/>
          <a:p>
            <a:r>
              <a:rPr lang="en-US" sz="3200" b="1" dirty="0" smtClean="0">
                <a:solidFill>
                  <a:srgbClr val="C00000"/>
                </a:solidFill>
              </a:rPr>
              <a:t>US$ 292,643.73</a:t>
            </a:r>
            <a:endParaRPr lang="en-US" sz="3200" b="1" dirty="0">
              <a:solidFill>
                <a:srgbClr val="C00000"/>
              </a:solidFill>
            </a:endParaRPr>
          </a:p>
        </p:txBody>
      </p:sp>
    </p:spTree>
    <p:extLst>
      <p:ext uri="{BB962C8B-B14F-4D97-AF65-F5344CB8AC3E}">
        <p14:creationId xmlns:p14="http://schemas.microsoft.com/office/powerpoint/2010/main" val="176530136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7696200"/>
          </a:xfrm>
          <a:prstGeom prst="rect">
            <a:avLst/>
          </a:prstGeom>
        </p:spPr>
      </p:pic>
      <p:sp>
        <p:nvSpPr>
          <p:cNvPr id="5" name="TextBox 4"/>
          <p:cNvSpPr txBox="1"/>
          <p:nvPr/>
        </p:nvSpPr>
        <p:spPr>
          <a:xfrm>
            <a:off x="6619682" y="-76200"/>
            <a:ext cx="2219518" cy="369332"/>
          </a:xfrm>
          <a:prstGeom prst="rect">
            <a:avLst/>
          </a:prstGeom>
          <a:noFill/>
        </p:spPr>
        <p:txBody>
          <a:bodyPr wrap="none" rtlCol="0">
            <a:spAutoFit/>
          </a:bodyPr>
          <a:lstStyle/>
          <a:p>
            <a:r>
              <a:rPr lang="en-US" dirty="0" smtClean="0"/>
              <a:t>Outcome vs Spending</a:t>
            </a:r>
            <a:endParaRPr lang="en-US" dirty="0"/>
          </a:p>
        </p:txBody>
      </p:sp>
      <p:sp>
        <p:nvSpPr>
          <p:cNvPr id="6" name="TextBox 5"/>
          <p:cNvSpPr txBox="1"/>
          <p:nvPr/>
        </p:nvSpPr>
        <p:spPr>
          <a:xfrm>
            <a:off x="-18693" y="6553200"/>
            <a:ext cx="1847493" cy="307777"/>
          </a:xfrm>
          <a:prstGeom prst="rect">
            <a:avLst/>
          </a:prstGeom>
          <a:noFill/>
        </p:spPr>
        <p:txBody>
          <a:bodyPr wrap="none" rtlCol="0">
            <a:spAutoFit/>
          </a:bodyPr>
          <a:lstStyle/>
          <a:p>
            <a:r>
              <a:rPr lang="en-US" sz="1400" dirty="0" smtClean="0"/>
              <a:t>The Economist &amp; WHO</a:t>
            </a:r>
            <a:endParaRPr lang="en-US" sz="1400" dirty="0"/>
          </a:p>
        </p:txBody>
      </p:sp>
    </p:spTree>
    <p:extLst>
      <p:ext uri="{BB962C8B-B14F-4D97-AF65-F5344CB8AC3E}">
        <p14:creationId xmlns:p14="http://schemas.microsoft.com/office/powerpoint/2010/main" val="134353585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p:cNvSpPr txBox="1">
            <a:spLocks noChangeArrowheads="1"/>
          </p:cNvSpPr>
          <p:nvPr/>
        </p:nvSpPr>
        <p:spPr bwMode="auto">
          <a:xfrm>
            <a:off x="0" y="6172200"/>
            <a:ext cx="3733800" cy="304800"/>
          </a:xfrm>
          <a:prstGeom prst="rect">
            <a:avLst/>
          </a:prstGeom>
          <a:noFill/>
          <a:ln>
            <a:noFill/>
          </a:ln>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n-US" altLang="en-US" sz="1400" b="1" i="0">
                <a:solidFill>
                  <a:srgbClr val="000000"/>
                </a:solidFill>
                <a:latin typeface="Trebuchet MS" pitchFamily="34" charset="0"/>
              </a:rPr>
              <a:t>Blood Glucose Nano-sensor</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400"/>
            <a:ext cx="3733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nl0721113n0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886200"/>
            <a:ext cx="5181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07047" name="Rectangle 7"/>
          <p:cNvSpPr>
            <a:spLocks noChangeArrowheads="1"/>
          </p:cNvSpPr>
          <p:nvPr/>
        </p:nvSpPr>
        <p:spPr bwMode="auto">
          <a:xfrm>
            <a:off x="0" y="1371600"/>
            <a:ext cx="3124200" cy="5105400"/>
          </a:xfrm>
          <a:prstGeom prst="rect">
            <a:avLst/>
          </a:prstGeom>
          <a:noFill/>
          <a:ln w="38100">
            <a:noFill/>
            <a:miter lim="800000"/>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pic>
        <p:nvPicPr>
          <p:cNvPr id="21512" name="Picture 8" descr="0308-Nanoradio_x6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8575"/>
            <a:ext cx="5486400" cy="65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4" name="Text Box 10"/>
          <p:cNvSpPr txBox="1">
            <a:spLocks noChangeArrowheads="1"/>
          </p:cNvSpPr>
          <p:nvPr/>
        </p:nvSpPr>
        <p:spPr bwMode="auto">
          <a:xfrm>
            <a:off x="6019800" y="6172200"/>
            <a:ext cx="3048000" cy="304800"/>
          </a:xfrm>
          <a:prstGeom prst="rect">
            <a:avLst/>
          </a:prstGeom>
          <a:noFill/>
          <a:ln>
            <a:noFill/>
          </a:ln>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r" eaLnBrk="1" hangingPunct="1">
              <a:spcBef>
                <a:spcPct val="0"/>
              </a:spcBef>
              <a:buClrTx/>
              <a:buSzTx/>
              <a:buFontTx/>
              <a:buNone/>
            </a:pPr>
            <a:r>
              <a:rPr lang="en-US" altLang="en-US" sz="1400" b="1" i="0" dirty="0">
                <a:solidFill>
                  <a:srgbClr val="000000"/>
                </a:solidFill>
                <a:latin typeface="Trebuchet MS" pitchFamily="34" charset="0"/>
              </a:rPr>
              <a:t>Nanotube Radio</a:t>
            </a:r>
          </a:p>
        </p:txBody>
      </p:sp>
      <p:sp>
        <p:nvSpPr>
          <p:cNvPr id="21515" name="TextBox 2"/>
          <p:cNvSpPr txBox="1">
            <a:spLocks noChangeArrowheads="1"/>
          </p:cNvSpPr>
          <p:nvPr/>
        </p:nvSpPr>
        <p:spPr bwMode="auto">
          <a:xfrm>
            <a:off x="76200" y="76200"/>
            <a:ext cx="4724400" cy="1200329"/>
          </a:xfrm>
          <a:prstGeom prst="rect">
            <a:avLst/>
          </a:prstGeom>
          <a:ln/>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n-US" altLang="en-US" sz="2400" dirty="0" smtClean="0">
                <a:solidFill>
                  <a:schemeClr val="bg1"/>
                </a:solidFill>
                <a:latin typeface="+mn-lt"/>
              </a:rPr>
              <a:t>The </a:t>
            </a:r>
            <a:r>
              <a:rPr lang="en-US" altLang="en-US" sz="2400" i="0" dirty="0" smtClean="0">
                <a:solidFill>
                  <a:schemeClr val="bg1"/>
                </a:solidFill>
                <a:latin typeface="+mn-lt"/>
              </a:rPr>
              <a:t>Management of Diabetes </a:t>
            </a:r>
          </a:p>
          <a:p>
            <a:pPr eaLnBrk="1" hangingPunct="1">
              <a:spcBef>
                <a:spcPct val="0"/>
              </a:spcBef>
              <a:buClrTx/>
              <a:buSzTx/>
              <a:buFontTx/>
              <a:buNone/>
            </a:pPr>
            <a:r>
              <a:rPr lang="en-US" altLang="en-US" sz="2400" i="0" dirty="0" smtClean="0">
                <a:solidFill>
                  <a:schemeClr val="bg1"/>
                </a:solidFill>
                <a:latin typeface="+mn-lt"/>
              </a:rPr>
              <a:t>The </a:t>
            </a:r>
            <a:r>
              <a:rPr lang="en-US" altLang="en-US" sz="2400" dirty="0" smtClean="0">
                <a:solidFill>
                  <a:schemeClr val="bg1"/>
                </a:solidFill>
                <a:latin typeface="+mn-lt"/>
              </a:rPr>
              <a:t>Medical </a:t>
            </a:r>
            <a:r>
              <a:rPr lang="en-US" altLang="en-US" sz="2400" i="0" dirty="0" smtClean="0">
                <a:solidFill>
                  <a:schemeClr val="bg1"/>
                </a:solidFill>
                <a:latin typeface="+mn-lt"/>
              </a:rPr>
              <a:t>Internet </a:t>
            </a:r>
            <a:r>
              <a:rPr lang="en-US" altLang="en-US" sz="2400" i="0" dirty="0">
                <a:solidFill>
                  <a:schemeClr val="bg1"/>
                </a:solidFill>
                <a:latin typeface="+mn-lt"/>
              </a:rPr>
              <a:t>of </a:t>
            </a:r>
            <a:r>
              <a:rPr lang="en-US" altLang="en-US" sz="2400" i="0" dirty="0" smtClean="0">
                <a:solidFill>
                  <a:schemeClr val="bg1"/>
                </a:solidFill>
                <a:latin typeface="+mn-lt"/>
              </a:rPr>
              <a:t>Things</a:t>
            </a:r>
          </a:p>
          <a:p>
            <a:pPr eaLnBrk="1" hangingPunct="1">
              <a:spcBef>
                <a:spcPct val="0"/>
              </a:spcBef>
              <a:buClrTx/>
              <a:buSzTx/>
              <a:buFontTx/>
              <a:buNone/>
            </a:pPr>
            <a:r>
              <a:rPr lang="en-US" altLang="en-US" sz="2400" dirty="0" smtClean="0">
                <a:solidFill>
                  <a:schemeClr val="bg1"/>
                </a:solidFill>
                <a:latin typeface="+mn-lt"/>
              </a:rPr>
              <a:t>The Industrial Internet of Healthcare</a:t>
            </a:r>
            <a:endParaRPr lang="en-US" altLang="en-US" sz="2400" i="0" dirty="0">
              <a:solidFill>
                <a:schemeClr val="bg1"/>
              </a:solidFill>
              <a:latin typeface="+mn-lt"/>
            </a:endParaRPr>
          </a:p>
        </p:txBody>
      </p:sp>
      <p:sp>
        <p:nvSpPr>
          <p:cNvPr id="12" name="Text Box 8"/>
          <p:cNvSpPr txBox="1">
            <a:spLocks noChangeArrowheads="1"/>
          </p:cNvSpPr>
          <p:nvPr/>
        </p:nvSpPr>
        <p:spPr bwMode="auto">
          <a:xfrm>
            <a:off x="3175" y="6553200"/>
            <a:ext cx="27400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n-US" altLang="en-US" sz="1200" b="0" i="0" dirty="0" err="1">
                <a:solidFill>
                  <a:schemeClr val="bg1">
                    <a:lumMod val="50000"/>
                  </a:schemeClr>
                </a:solidFill>
                <a:latin typeface="Verdana" pitchFamily="34" charset="0"/>
              </a:rPr>
              <a:t>NanoLetters</a:t>
            </a:r>
            <a:r>
              <a:rPr lang="en-US" altLang="en-US" sz="1200" b="0" i="0" dirty="0">
                <a:solidFill>
                  <a:schemeClr val="bg1">
                    <a:lumMod val="50000"/>
                  </a:schemeClr>
                </a:solidFill>
                <a:latin typeface="Verdana" pitchFamily="34" charset="0"/>
              </a:rPr>
              <a:t> (2004) </a:t>
            </a:r>
            <a:r>
              <a:rPr lang="en-US" altLang="en-US" sz="1200" b="0" i="0" u="sng" dirty="0">
                <a:solidFill>
                  <a:schemeClr val="bg1">
                    <a:lumMod val="50000"/>
                  </a:schemeClr>
                </a:solidFill>
                <a:latin typeface="Verdana" pitchFamily="34" charset="0"/>
              </a:rPr>
              <a:t>4</a:t>
            </a:r>
            <a:r>
              <a:rPr lang="en-US" altLang="en-US" sz="1200" b="0" i="0" dirty="0">
                <a:solidFill>
                  <a:schemeClr val="bg1">
                    <a:lumMod val="50000"/>
                  </a:schemeClr>
                </a:solidFill>
                <a:latin typeface="Verdana" pitchFamily="34" charset="0"/>
              </a:rPr>
              <a:t> 1785-1788</a:t>
            </a:r>
          </a:p>
        </p:txBody>
      </p:sp>
      <p:sp>
        <p:nvSpPr>
          <p:cNvPr id="13" name="Text Box 9"/>
          <p:cNvSpPr txBox="1">
            <a:spLocks noChangeArrowheads="1"/>
          </p:cNvSpPr>
          <p:nvPr/>
        </p:nvSpPr>
        <p:spPr bwMode="auto">
          <a:xfrm>
            <a:off x="6400800" y="6583362"/>
            <a:ext cx="27400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n-US" altLang="en-US" sz="1200" b="0" i="0" dirty="0" err="1">
                <a:solidFill>
                  <a:schemeClr val="bg1">
                    <a:lumMod val="50000"/>
                  </a:schemeClr>
                </a:solidFill>
                <a:latin typeface="Verdana" pitchFamily="34" charset="0"/>
              </a:rPr>
              <a:t>NanoLetters</a:t>
            </a:r>
            <a:r>
              <a:rPr lang="en-US" altLang="en-US" sz="1200" b="0" i="0" dirty="0">
                <a:solidFill>
                  <a:schemeClr val="bg1">
                    <a:lumMod val="50000"/>
                  </a:schemeClr>
                </a:solidFill>
                <a:latin typeface="Verdana" pitchFamily="34" charset="0"/>
              </a:rPr>
              <a:t> (2007) </a:t>
            </a:r>
            <a:r>
              <a:rPr lang="en-US" altLang="en-US" sz="1200" b="0" i="0" u="sng" dirty="0">
                <a:solidFill>
                  <a:schemeClr val="bg1">
                    <a:lumMod val="50000"/>
                  </a:schemeClr>
                </a:solidFill>
                <a:latin typeface="Verdana" pitchFamily="34" charset="0"/>
              </a:rPr>
              <a:t>7</a:t>
            </a:r>
            <a:r>
              <a:rPr lang="en-US" altLang="en-US" sz="1200" b="0" i="0" dirty="0">
                <a:solidFill>
                  <a:schemeClr val="bg1">
                    <a:lumMod val="50000"/>
                  </a:schemeClr>
                </a:solidFill>
                <a:latin typeface="Verdana" pitchFamily="34" charset="0"/>
              </a:rPr>
              <a:t> 3508-3511</a:t>
            </a:r>
          </a:p>
        </p:txBody>
      </p:sp>
    </p:spTree>
    <p:extLst>
      <p:ext uri="{BB962C8B-B14F-4D97-AF65-F5344CB8AC3E}">
        <p14:creationId xmlns:p14="http://schemas.microsoft.com/office/powerpoint/2010/main" val="416265670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574925"/>
            <a:ext cx="54102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AutoShape 5"/>
          <p:cNvSpPr>
            <a:spLocks noChangeArrowheads="1"/>
          </p:cNvSpPr>
          <p:nvPr/>
        </p:nvSpPr>
        <p:spPr bwMode="auto">
          <a:xfrm flipH="1">
            <a:off x="3886200" y="1485900"/>
            <a:ext cx="5162550" cy="647700"/>
          </a:xfrm>
          <a:prstGeom prst="wedgeRectCallout">
            <a:avLst>
              <a:gd name="adj1" fmla="val -21716"/>
              <a:gd name="adj2" fmla="val 112954"/>
            </a:avLst>
          </a:prstGeom>
          <a:ln>
            <a:headEnd/>
            <a:tailEnd/>
          </a:ln>
        </p:spPr>
        <p:style>
          <a:lnRef idx="0">
            <a:schemeClr val="accent2"/>
          </a:lnRef>
          <a:fillRef idx="3">
            <a:schemeClr val="accent2"/>
          </a:fillRef>
          <a:effectRef idx="3">
            <a:schemeClr val="accent2"/>
          </a:effectRef>
          <a:fontRef idx="minor">
            <a:schemeClr val="lt1"/>
          </a:fontRef>
        </p:style>
        <p:txBody>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n-US" altLang="en-US" sz="1700" dirty="0">
                <a:solidFill>
                  <a:schemeClr val="bg1">
                    <a:lumMod val="95000"/>
                  </a:schemeClr>
                </a:solidFill>
                <a:latin typeface="+mn-lt"/>
              </a:rPr>
              <a:t>May I implant a glucose </a:t>
            </a:r>
            <a:r>
              <a:rPr lang="en-US" altLang="en-US" sz="1700" dirty="0" err="1" smtClean="0">
                <a:solidFill>
                  <a:schemeClr val="bg1">
                    <a:lumMod val="95000"/>
                  </a:schemeClr>
                </a:solidFill>
                <a:latin typeface="+mn-lt"/>
              </a:rPr>
              <a:t>nano</a:t>
            </a:r>
            <a:r>
              <a:rPr lang="en-US" altLang="en-US" sz="1700" dirty="0" smtClean="0">
                <a:solidFill>
                  <a:schemeClr val="bg1">
                    <a:lumMod val="95000"/>
                  </a:schemeClr>
                </a:solidFill>
                <a:latin typeface="+mn-lt"/>
              </a:rPr>
              <a:t>-sensor </a:t>
            </a:r>
            <a:r>
              <a:rPr lang="en-US" altLang="en-US" sz="1700" dirty="0" err="1" smtClean="0">
                <a:solidFill>
                  <a:schemeClr val="bg1">
                    <a:lumMod val="95000"/>
                  </a:schemeClr>
                </a:solidFill>
                <a:latin typeface="+mn-lt"/>
              </a:rPr>
              <a:t>nano</a:t>
            </a:r>
            <a:r>
              <a:rPr lang="en-US" altLang="en-US" sz="1700" dirty="0" smtClean="0">
                <a:solidFill>
                  <a:schemeClr val="bg1">
                    <a:lumMod val="95000"/>
                  </a:schemeClr>
                </a:solidFill>
                <a:latin typeface="+mn-lt"/>
              </a:rPr>
              <a:t>-radio chip on your shoulder? </a:t>
            </a:r>
            <a:r>
              <a:rPr lang="en-US" altLang="en-US" sz="1700" dirty="0">
                <a:solidFill>
                  <a:schemeClr val="bg1">
                    <a:lumMod val="95000"/>
                  </a:schemeClr>
                </a:solidFill>
                <a:latin typeface="+mn-lt"/>
              </a:rPr>
              <a:t>You are </a:t>
            </a:r>
            <a:r>
              <a:rPr lang="en-US" altLang="en-US" sz="1700" dirty="0" smtClean="0">
                <a:solidFill>
                  <a:schemeClr val="bg1">
                    <a:lumMod val="95000"/>
                  </a:schemeClr>
                </a:solidFill>
                <a:latin typeface="+mn-lt"/>
              </a:rPr>
              <a:t>fat. You </a:t>
            </a:r>
            <a:r>
              <a:rPr lang="en-US" altLang="en-US" sz="1700" dirty="0">
                <a:solidFill>
                  <a:schemeClr val="bg1">
                    <a:lumMod val="95000"/>
                  </a:schemeClr>
                </a:solidFill>
                <a:latin typeface="+mn-lt"/>
              </a:rPr>
              <a:t>could </a:t>
            </a:r>
            <a:r>
              <a:rPr lang="en-US" altLang="en-US" sz="1700" dirty="0" smtClean="0">
                <a:solidFill>
                  <a:schemeClr val="bg1">
                    <a:lumMod val="95000"/>
                  </a:schemeClr>
                </a:solidFill>
                <a:latin typeface="+mn-lt"/>
              </a:rPr>
              <a:t>become diabetic. </a:t>
            </a:r>
            <a:endParaRPr lang="en-US" altLang="en-US" sz="1700" dirty="0">
              <a:solidFill>
                <a:schemeClr val="bg1">
                  <a:lumMod val="95000"/>
                </a:schemeClr>
              </a:solidFill>
              <a:latin typeface="+mn-lt"/>
            </a:endParaRPr>
          </a:p>
        </p:txBody>
      </p:sp>
      <p:pic>
        <p:nvPicPr>
          <p:cNvPr id="7" name="Picture 6" descr="j01998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572000"/>
            <a:ext cx="495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a:xfrm>
            <a:off x="0" y="0"/>
            <a:ext cx="9144000" cy="1384300"/>
          </a:xfrm>
          <a:ln/>
        </p:spPr>
        <p:style>
          <a:lnRef idx="0">
            <a:schemeClr val="accent1"/>
          </a:lnRef>
          <a:fillRef idx="3">
            <a:schemeClr val="accent1"/>
          </a:fillRef>
          <a:effectRef idx="3">
            <a:schemeClr val="accent1"/>
          </a:effectRef>
          <a:fontRef idx="minor">
            <a:schemeClr val="lt1"/>
          </a:fontRef>
        </p:style>
        <p:txBody>
          <a:bodyPr>
            <a:normAutofit/>
          </a:bodyPr>
          <a:lstStyle/>
          <a:p>
            <a:pPr eaLnBrk="1" hangingPunct="1">
              <a:defRPr/>
            </a:pPr>
            <a:r>
              <a:rPr lang="en-US" sz="3600" dirty="0" smtClean="0"/>
              <a:t>Internet of Systems - Remote Heath Monitoring</a:t>
            </a:r>
          </a:p>
        </p:txBody>
      </p:sp>
      <p:grpSp>
        <p:nvGrpSpPr>
          <p:cNvPr id="9" name="Group 3"/>
          <p:cNvGrpSpPr>
            <a:grpSpLocks/>
          </p:cNvGrpSpPr>
          <p:nvPr/>
        </p:nvGrpSpPr>
        <p:grpSpPr bwMode="auto">
          <a:xfrm>
            <a:off x="152400" y="1295400"/>
            <a:ext cx="4419600" cy="5486400"/>
            <a:chOff x="0" y="432"/>
            <a:chExt cx="2784" cy="3456"/>
          </a:xfrm>
        </p:grpSpPr>
        <p:pic>
          <p:nvPicPr>
            <p:cNvPr id="1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76"/>
              <a:ext cx="1728" cy="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j019980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6" y="432"/>
              <a:ext cx="1728" cy="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extBox 1"/>
          <p:cNvSpPr txBox="1"/>
          <p:nvPr/>
        </p:nvSpPr>
        <p:spPr>
          <a:xfrm>
            <a:off x="8118552" y="6629400"/>
            <a:ext cx="1067280" cy="276999"/>
          </a:xfrm>
          <a:prstGeom prst="rect">
            <a:avLst/>
          </a:prstGeom>
          <a:noFill/>
        </p:spPr>
        <p:txBody>
          <a:bodyPr wrap="none" rtlCol="0">
            <a:spAutoFit/>
          </a:bodyPr>
          <a:lstStyle/>
          <a:p>
            <a:r>
              <a:rPr lang="en-US" sz="1200" dirty="0" smtClean="0">
                <a:solidFill>
                  <a:schemeClr val="bg1">
                    <a:lumMod val="85000"/>
                  </a:schemeClr>
                </a:solidFill>
              </a:rPr>
              <a:t>Nov 2005 TCD</a:t>
            </a:r>
            <a:endParaRPr lang="en-US" sz="1200" dirty="0">
              <a:solidFill>
                <a:schemeClr val="bg1">
                  <a:lumMod val="85000"/>
                </a:schemeClr>
              </a:solidFill>
            </a:endParaRPr>
          </a:p>
        </p:txBody>
      </p:sp>
      <p:pic>
        <p:nvPicPr>
          <p:cNvPr id="12" name="Picture 11"/>
          <p:cNvPicPr>
            <a:picLocks noChangeAspect="1"/>
          </p:cNvPicPr>
          <p:nvPr/>
        </p:nvPicPr>
        <p:blipFill>
          <a:blip r:embed="rId6"/>
          <a:stretch>
            <a:fillRect/>
          </a:stretch>
        </p:blipFill>
        <p:spPr>
          <a:xfrm>
            <a:off x="1" y="0"/>
            <a:ext cx="3844368" cy="2155825"/>
          </a:xfrm>
          <a:prstGeom prst="rect">
            <a:avLst/>
          </a:prstGeom>
        </p:spPr>
      </p:pic>
      <p:sp>
        <p:nvSpPr>
          <p:cNvPr id="13" name="TextBox 12"/>
          <p:cNvSpPr txBox="1"/>
          <p:nvPr/>
        </p:nvSpPr>
        <p:spPr>
          <a:xfrm>
            <a:off x="0" y="1856601"/>
            <a:ext cx="2365584" cy="276999"/>
          </a:xfrm>
          <a:prstGeom prst="rect">
            <a:avLst/>
          </a:prstGeom>
          <a:noFill/>
        </p:spPr>
        <p:txBody>
          <a:bodyPr wrap="none" rtlCol="0">
            <a:spAutoFit/>
          </a:bodyPr>
          <a:lstStyle/>
          <a:p>
            <a:r>
              <a:rPr lang="en-US" sz="1200" dirty="0" smtClean="0">
                <a:solidFill>
                  <a:schemeClr val="bg1">
                    <a:lumMod val="50000"/>
                  </a:schemeClr>
                </a:solidFill>
              </a:rPr>
              <a:t>Jan 2015 CGM ▪ www.dexcom.com</a:t>
            </a:r>
            <a:endParaRPr lang="en-US" sz="1200" dirty="0">
              <a:solidFill>
                <a:schemeClr val="bg1">
                  <a:lumMod val="50000"/>
                </a:schemeClr>
              </a:solidFill>
            </a:endParaRPr>
          </a:p>
        </p:txBody>
      </p:sp>
    </p:spTree>
    <p:extLst>
      <p:ext uri="{BB962C8B-B14F-4D97-AF65-F5344CB8AC3E}">
        <p14:creationId xmlns:p14="http://schemas.microsoft.com/office/powerpoint/2010/main" val="37281170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426" name="Rectangle 2"/>
          <p:cNvSpPr>
            <a:spLocks noChangeArrowheads="1"/>
          </p:cNvSpPr>
          <p:nvPr/>
        </p:nvSpPr>
        <p:spPr bwMode="auto">
          <a:xfrm>
            <a:off x="4165600" y="3151188"/>
            <a:ext cx="914400" cy="847725"/>
          </a:xfrm>
          <a:prstGeom prst="rect">
            <a:avLst/>
          </a:prstGeom>
          <a:solidFill>
            <a:schemeClr val="accent1"/>
          </a:solidFill>
          <a:ln w="12700">
            <a:solidFill>
              <a:srgbClr val="292929"/>
            </a:solidFill>
            <a:miter lim="800000"/>
            <a:headEnd type="none" w="sm" len="sm"/>
            <a:tailEnd type="none" w="sm" len="sm"/>
          </a:ln>
          <a:effectLst/>
        </p:spPr>
        <p:txBody>
          <a:bodyPr wrap="none" lIns="0" tIns="0" rIns="0" bIns="0" anchor="ctr"/>
          <a:lstStyle/>
          <a:p>
            <a:pPr>
              <a:defRPr/>
            </a:pPr>
            <a:endParaRPr lang="en-US">
              <a:effectLst>
                <a:outerShdw blurRad="38100" dist="38100" dir="2700000" algn="tl">
                  <a:srgbClr val="000000">
                    <a:alpha val="43137"/>
                  </a:srgbClr>
                </a:outerShdw>
              </a:effectLst>
            </a:endParaRPr>
          </a:p>
        </p:txBody>
      </p:sp>
      <p:sp>
        <p:nvSpPr>
          <p:cNvPr id="5223427" name="Rectangle 3"/>
          <p:cNvSpPr>
            <a:spLocks noGrp="1" noChangeArrowheads="1"/>
          </p:cNvSpPr>
          <p:nvPr>
            <p:ph type="title"/>
          </p:nvPr>
        </p:nvSpPr>
        <p:spPr>
          <a:xfrm>
            <a:off x="1295400" y="-152400"/>
            <a:ext cx="7848600" cy="1143000"/>
          </a:xfrm>
        </p:spPr>
        <p:txBody>
          <a:bodyPr/>
          <a:lstStyle/>
          <a:p>
            <a:pPr eaLnBrk="1" hangingPunct="1">
              <a:defRPr/>
            </a:pPr>
            <a:r>
              <a:rPr lang="en-US" sz="2400" smtClean="0">
                <a:solidFill>
                  <a:srgbClr val="0000FF"/>
                </a:solidFill>
                <a:effectLst>
                  <a:outerShdw blurRad="38100" dist="38100" dir="2700000" algn="tl">
                    <a:srgbClr val="FFFFFF"/>
                  </a:outerShdw>
                </a:effectLst>
                <a:latin typeface="Arial Black" pitchFamily="34" charset="0"/>
              </a:rPr>
              <a:t> RFID Linked Biometrics &amp; Nano-sensor Net</a:t>
            </a:r>
          </a:p>
        </p:txBody>
      </p:sp>
      <p:pic>
        <p:nvPicPr>
          <p:cNvPr id="28677" name="Picture 4" descr="Respi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5257800"/>
            <a:ext cx="4648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Picture 5"/>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a:xfrm>
            <a:off x="5702300" y="2819400"/>
            <a:ext cx="2016125" cy="1311275"/>
          </a:xfrm>
          <a:noFill/>
          <a:extLst>
            <a:ext uri="{909E8E84-426E-40DD-AFC4-6F175D3DCCD1}">
              <a14:hiddenFill xmlns:a14="http://schemas.microsoft.com/office/drawing/2010/main">
                <a:solidFill>
                  <a:srgbClr val="FFFFFF"/>
                </a:solidFill>
              </a14:hiddenFill>
            </a:ext>
          </a:extLst>
        </p:spPr>
      </p:pic>
      <p:sp>
        <p:nvSpPr>
          <p:cNvPr id="5223430" name="Rectangle 6"/>
          <p:cNvSpPr>
            <a:spLocks noChangeArrowheads="1"/>
          </p:cNvSpPr>
          <p:nvPr/>
        </p:nvSpPr>
        <p:spPr bwMode="auto">
          <a:xfrm>
            <a:off x="4456113" y="3462338"/>
            <a:ext cx="301625" cy="187325"/>
          </a:xfrm>
          <a:prstGeom prst="rect">
            <a:avLst/>
          </a:prstGeom>
          <a:solidFill>
            <a:srgbClr val="292929"/>
          </a:solidFill>
          <a:ln w="12700">
            <a:solidFill>
              <a:srgbClr val="292929"/>
            </a:solidFill>
            <a:miter lim="800000"/>
            <a:headEnd/>
            <a:tailEnd/>
          </a:ln>
          <a:effectLst/>
        </p:spPr>
        <p:txBody>
          <a:bodyPr wrap="none" anchor="ctr"/>
          <a:lstStyle/>
          <a:p>
            <a:pPr>
              <a:defRPr/>
            </a:pPr>
            <a:endParaRPr lang="en-US">
              <a:effectLst>
                <a:outerShdw blurRad="38100" dist="38100" dir="2700000" algn="tl">
                  <a:srgbClr val="000000">
                    <a:alpha val="43137"/>
                  </a:srgbClr>
                </a:outerShdw>
              </a:effectLst>
            </a:endParaRPr>
          </a:p>
        </p:txBody>
      </p:sp>
      <p:sp>
        <p:nvSpPr>
          <p:cNvPr id="5223431" name="Freeform 7"/>
          <p:cNvSpPr>
            <a:spLocks/>
          </p:cNvSpPr>
          <p:nvPr/>
        </p:nvSpPr>
        <p:spPr bwMode="auto">
          <a:xfrm>
            <a:off x="4252913" y="3233738"/>
            <a:ext cx="730250" cy="682625"/>
          </a:xfrm>
          <a:custGeom>
            <a:avLst/>
            <a:gdLst/>
            <a:ahLst/>
            <a:cxnLst>
              <a:cxn ang="0">
                <a:pos x="323" y="198"/>
              </a:cxn>
              <a:cxn ang="0">
                <a:pos x="379" y="198"/>
              </a:cxn>
              <a:cxn ang="0">
                <a:pos x="379" y="95"/>
              </a:cxn>
              <a:cxn ang="0">
                <a:pos x="99" y="95"/>
              </a:cxn>
              <a:cxn ang="0">
                <a:pos x="99" y="309"/>
              </a:cxn>
              <a:cxn ang="0">
                <a:pos x="417" y="309"/>
              </a:cxn>
              <a:cxn ang="0">
                <a:pos x="417" y="47"/>
              </a:cxn>
              <a:cxn ang="0">
                <a:pos x="52" y="47"/>
              </a:cxn>
              <a:cxn ang="0">
                <a:pos x="52" y="374"/>
              </a:cxn>
              <a:cxn ang="0">
                <a:pos x="460" y="374"/>
              </a:cxn>
              <a:cxn ang="0">
                <a:pos x="460" y="0"/>
              </a:cxn>
              <a:cxn ang="0">
                <a:pos x="0" y="0"/>
              </a:cxn>
              <a:cxn ang="0">
                <a:pos x="0" y="430"/>
              </a:cxn>
              <a:cxn ang="0">
                <a:pos x="233" y="430"/>
              </a:cxn>
            </a:cxnLst>
            <a:rect l="0" t="0" r="r" b="b"/>
            <a:pathLst>
              <a:path w="460" h="430">
                <a:moveTo>
                  <a:pt x="323" y="198"/>
                </a:moveTo>
                <a:lnTo>
                  <a:pt x="379" y="198"/>
                </a:lnTo>
                <a:lnTo>
                  <a:pt x="379" y="95"/>
                </a:lnTo>
                <a:lnTo>
                  <a:pt x="99" y="95"/>
                </a:lnTo>
                <a:lnTo>
                  <a:pt x="99" y="309"/>
                </a:lnTo>
                <a:lnTo>
                  <a:pt x="417" y="309"/>
                </a:lnTo>
                <a:lnTo>
                  <a:pt x="417" y="47"/>
                </a:lnTo>
                <a:lnTo>
                  <a:pt x="52" y="47"/>
                </a:lnTo>
                <a:lnTo>
                  <a:pt x="52" y="374"/>
                </a:lnTo>
                <a:lnTo>
                  <a:pt x="460" y="374"/>
                </a:lnTo>
                <a:lnTo>
                  <a:pt x="460" y="0"/>
                </a:lnTo>
                <a:lnTo>
                  <a:pt x="0" y="0"/>
                </a:lnTo>
                <a:lnTo>
                  <a:pt x="0" y="430"/>
                </a:lnTo>
                <a:lnTo>
                  <a:pt x="233" y="430"/>
                </a:lnTo>
              </a:path>
            </a:pathLst>
          </a:custGeom>
          <a:noFill/>
          <a:ln w="12700" cap="flat" cmpd="sng">
            <a:solidFill>
              <a:srgbClr val="292929"/>
            </a:solidFill>
            <a:prstDash val="solid"/>
            <a:round/>
            <a:headEnd type="none" w="sm" len="sm"/>
            <a:tailEnd type="none" w="sm" len="sm"/>
          </a:ln>
          <a:effectLst/>
        </p:spPr>
        <p:txBody>
          <a:bodyPr lIns="0" tIns="0" rIns="0" bIns="0" anchor="ctr"/>
          <a:lstStyle/>
          <a:p>
            <a:pPr>
              <a:defRPr/>
            </a:pPr>
            <a:endParaRPr lang="en-US">
              <a:effectLst>
                <a:outerShdw blurRad="38100" dist="38100" dir="2700000" algn="tl">
                  <a:srgbClr val="000000">
                    <a:alpha val="43137"/>
                  </a:srgbClr>
                </a:outerShdw>
              </a:effectLst>
            </a:endParaRPr>
          </a:p>
        </p:txBody>
      </p:sp>
      <p:cxnSp>
        <p:nvCxnSpPr>
          <p:cNvPr id="28681" name="AutoShape 8"/>
          <p:cNvCxnSpPr>
            <a:cxnSpLocks noChangeShapeType="1"/>
            <a:stCxn id="5223426" idx="2"/>
          </p:cNvCxnSpPr>
          <p:nvPr/>
        </p:nvCxnSpPr>
        <p:spPr bwMode="auto">
          <a:xfrm rot="16200000" flipH="1">
            <a:off x="5503069" y="3118644"/>
            <a:ext cx="207962" cy="1968500"/>
          </a:xfrm>
          <a:prstGeom prst="bentConnector3">
            <a:avLst>
              <a:gd name="adj1" fmla="val 209926"/>
            </a:avLst>
          </a:prstGeom>
          <a:noFill/>
          <a:ln w="28575">
            <a:solidFill>
              <a:schemeClr val="tx1"/>
            </a:solidFill>
            <a:miter lim="800000"/>
            <a:headEnd type="none" w="sm" len="sm"/>
            <a:tailEnd type="triangle" w="med" len="med"/>
          </a:ln>
          <a:extLst>
            <a:ext uri="{909E8E84-426E-40DD-AFC4-6F175D3DCCD1}">
              <a14:hiddenFill xmlns:a14="http://schemas.microsoft.com/office/drawing/2010/main">
                <a:noFill/>
              </a14:hiddenFill>
            </a:ext>
          </a:extLst>
        </p:spPr>
      </p:cxnSp>
      <p:sp>
        <p:nvSpPr>
          <p:cNvPr id="5223433" name="AutoShape 9"/>
          <p:cNvSpPr>
            <a:spLocks noChangeArrowheads="1"/>
          </p:cNvSpPr>
          <p:nvPr/>
        </p:nvSpPr>
        <p:spPr bwMode="auto">
          <a:xfrm>
            <a:off x="6629400" y="4419600"/>
            <a:ext cx="495300" cy="704850"/>
          </a:xfrm>
          <a:prstGeom prst="downArrow">
            <a:avLst>
              <a:gd name="adj1" fmla="val 50000"/>
              <a:gd name="adj2" fmla="val 35577"/>
            </a:avLst>
          </a:prstGeom>
          <a:solidFill>
            <a:schemeClr val="folHlink"/>
          </a:solidFill>
          <a:ln w="12700">
            <a:noFill/>
            <a:miter lim="800000"/>
            <a:headEnd type="none" w="sm" len="sm"/>
            <a:tailEnd type="none" w="sm" len="sm"/>
          </a:ln>
          <a:effectLst/>
        </p:spPr>
        <p:txBody>
          <a:bodyPr wrap="none" lIns="0" tIns="0" rIns="0" bIns="0" anchor="ctr"/>
          <a:lstStyle/>
          <a:p>
            <a:pPr algn="ctr">
              <a:defRPr/>
            </a:pPr>
            <a:endParaRPr lang="en-US" sz="1000">
              <a:solidFill>
                <a:srgbClr val="99FF99"/>
              </a:solidFill>
              <a:effectLst>
                <a:outerShdw blurRad="38100" dist="38100" dir="2700000" algn="tl">
                  <a:srgbClr val="000000"/>
                </a:outerShdw>
              </a:effectLst>
              <a:latin typeface="Times New Roman" pitchFamily="18" charset="0"/>
            </a:endParaRPr>
          </a:p>
        </p:txBody>
      </p:sp>
      <p:pic>
        <p:nvPicPr>
          <p:cNvPr id="28683" name="Picture 10" descr="pal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2743200"/>
            <a:ext cx="1447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276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WordArt 12"/>
          <p:cNvSpPr>
            <a:spLocks noChangeArrowheads="1" noChangeShapeType="1" noTextEdit="1"/>
          </p:cNvSpPr>
          <p:nvPr/>
        </p:nvSpPr>
        <p:spPr bwMode="auto">
          <a:xfrm>
            <a:off x="6124575" y="2971800"/>
            <a:ext cx="657225" cy="814388"/>
          </a:xfrm>
          <a:prstGeom prst="rect">
            <a:avLst/>
          </a:prstGeom>
        </p:spPr>
        <p:txBody>
          <a:bodyPr wrap="none" fromWordArt="1">
            <a:prstTxWarp prst="textSlantUp">
              <a:avLst>
                <a:gd name="adj" fmla="val 55556"/>
              </a:avLst>
            </a:prstTxWarp>
          </a:bodyPr>
          <a:lstStyle/>
          <a:p>
            <a:pPr algn="ctr"/>
            <a:r>
              <a:rPr lang="en-US" sz="2000" kern="10">
                <a:ln w="9525">
                  <a:solidFill>
                    <a:srgbClr val="000000"/>
                  </a:solidFill>
                  <a:round/>
                  <a:headEnd/>
                  <a:tailEnd/>
                </a:ln>
                <a:solidFill>
                  <a:srgbClr val="66FF33"/>
                </a:solidFill>
                <a:latin typeface="Arial Black"/>
              </a:rPr>
              <a:t>MGH</a:t>
            </a:r>
          </a:p>
        </p:txBody>
      </p:sp>
      <p:pic>
        <p:nvPicPr>
          <p:cNvPr id="28686" name="Picture 13" descr="j018560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4800" y="3114675"/>
            <a:ext cx="990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14"/>
          <p:cNvSpPr txBox="1">
            <a:spLocks noChangeArrowheads="1"/>
          </p:cNvSpPr>
          <p:nvPr/>
        </p:nvSpPr>
        <p:spPr bwMode="auto">
          <a:xfrm>
            <a:off x="5029200" y="4083050"/>
            <a:ext cx="1116013"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n-US" altLang="en-US" sz="1600" i="0">
                <a:solidFill>
                  <a:schemeClr val="bg1"/>
                </a:solidFill>
                <a:latin typeface="Verdana" pitchFamily="34" charset="0"/>
              </a:rPr>
              <a:t>802.16a</a:t>
            </a:r>
          </a:p>
        </p:txBody>
      </p:sp>
      <p:sp>
        <p:nvSpPr>
          <p:cNvPr id="28688" name="Text Box 15"/>
          <p:cNvSpPr txBox="1">
            <a:spLocks noChangeArrowheads="1"/>
          </p:cNvSpPr>
          <p:nvPr/>
        </p:nvSpPr>
        <p:spPr bwMode="auto">
          <a:xfrm>
            <a:off x="8045450" y="3352800"/>
            <a:ext cx="793750" cy="457200"/>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0"/>
              </a:spcBef>
              <a:buClrTx/>
              <a:buSzTx/>
              <a:buFontTx/>
              <a:buNone/>
            </a:pPr>
            <a:r>
              <a:rPr lang="en-US" altLang="en-US" sz="1200" i="0">
                <a:latin typeface="Verdana" pitchFamily="34" charset="0"/>
              </a:rPr>
              <a:t>VISIT</a:t>
            </a:r>
          </a:p>
          <a:p>
            <a:pPr algn="ctr" eaLnBrk="1" hangingPunct="1">
              <a:spcBef>
                <a:spcPct val="0"/>
              </a:spcBef>
              <a:buClrTx/>
              <a:buSzTx/>
              <a:buFontTx/>
              <a:buNone/>
            </a:pPr>
            <a:r>
              <a:rPr lang="en-US" altLang="en-US" sz="1200" i="0">
                <a:latin typeface="Verdana" pitchFamily="34" charset="0"/>
              </a:rPr>
              <a:t>CLINIC</a:t>
            </a:r>
          </a:p>
        </p:txBody>
      </p:sp>
      <p:sp>
        <p:nvSpPr>
          <p:cNvPr id="5223440" name="AutoShape 16"/>
          <p:cNvSpPr>
            <a:spLocks noChangeArrowheads="1"/>
          </p:cNvSpPr>
          <p:nvPr/>
        </p:nvSpPr>
        <p:spPr bwMode="auto">
          <a:xfrm rot="10800000">
            <a:off x="8153400" y="4419600"/>
            <a:ext cx="495300" cy="704850"/>
          </a:xfrm>
          <a:prstGeom prst="downArrow">
            <a:avLst>
              <a:gd name="adj1" fmla="val 50000"/>
              <a:gd name="adj2" fmla="val 35577"/>
            </a:avLst>
          </a:prstGeom>
          <a:solidFill>
            <a:srgbClr val="FFFF00"/>
          </a:solidFill>
          <a:ln w="12700">
            <a:noFill/>
            <a:miter lim="800000"/>
            <a:headEnd type="none" w="sm" len="sm"/>
            <a:tailEnd type="none" w="sm" len="sm"/>
          </a:ln>
          <a:effectLst/>
        </p:spPr>
        <p:txBody>
          <a:bodyPr rot="10800000" wrap="none" lIns="0" tIns="0" rIns="0" bIns="0" anchor="ctr"/>
          <a:lstStyle/>
          <a:p>
            <a:pPr algn="ctr">
              <a:defRPr/>
            </a:pPr>
            <a:endParaRPr lang="en-US" sz="1000">
              <a:solidFill>
                <a:srgbClr val="99FF99"/>
              </a:solidFill>
              <a:effectLst>
                <a:outerShdw blurRad="38100" dist="38100" dir="2700000" algn="tl">
                  <a:srgbClr val="000000"/>
                </a:outerShdw>
              </a:effectLst>
              <a:latin typeface="Times New Roman" pitchFamily="18" charset="0"/>
            </a:endParaRPr>
          </a:p>
        </p:txBody>
      </p:sp>
      <p:sp>
        <p:nvSpPr>
          <p:cNvPr id="28690" name="Text Box 17"/>
          <p:cNvSpPr txBox="1">
            <a:spLocks noChangeArrowheads="1"/>
          </p:cNvSpPr>
          <p:nvPr/>
        </p:nvSpPr>
        <p:spPr bwMode="auto">
          <a:xfrm>
            <a:off x="6113463" y="685800"/>
            <a:ext cx="5921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0"/>
              </a:spcBef>
              <a:buClrTx/>
              <a:buSzTx/>
              <a:buFontTx/>
              <a:buNone/>
            </a:pPr>
            <a:r>
              <a:rPr lang="en-US" altLang="en-US" sz="800" i="0">
                <a:solidFill>
                  <a:srgbClr val="000000"/>
                </a:solidFill>
                <a:latin typeface="Verdana" pitchFamily="34" charset="0"/>
              </a:rPr>
              <a:t>VISIT</a:t>
            </a:r>
          </a:p>
          <a:p>
            <a:pPr algn="ctr" eaLnBrk="1" hangingPunct="1">
              <a:spcBef>
                <a:spcPct val="0"/>
              </a:spcBef>
              <a:buClrTx/>
              <a:buSzTx/>
              <a:buFontTx/>
              <a:buNone/>
            </a:pPr>
            <a:r>
              <a:rPr lang="en-US" altLang="en-US" sz="800" i="0">
                <a:solidFill>
                  <a:srgbClr val="000000"/>
                </a:solidFill>
                <a:latin typeface="Verdana" pitchFamily="34" charset="0"/>
              </a:rPr>
              <a:t>CLINIC</a:t>
            </a:r>
          </a:p>
        </p:txBody>
      </p:sp>
      <p:sp>
        <p:nvSpPr>
          <p:cNvPr id="28691" name="Text Box 18"/>
          <p:cNvSpPr txBox="1">
            <a:spLocks noChangeArrowheads="1"/>
          </p:cNvSpPr>
          <p:nvPr/>
        </p:nvSpPr>
        <p:spPr bwMode="auto">
          <a:xfrm>
            <a:off x="6429597" y="5399038"/>
            <a:ext cx="1361271"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0"/>
              </a:spcBef>
              <a:buClrTx/>
              <a:buSzTx/>
              <a:buFontTx/>
              <a:buNone/>
            </a:pPr>
            <a:r>
              <a:rPr lang="en-US" altLang="en-US" sz="1300" i="0" dirty="0">
                <a:solidFill>
                  <a:schemeClr val="bg1"/>
                </a:solidFill>
                <a:latin typeface="Verdana" pitchFamily="34" charset="0"/>
              </a:rPr>
              <a:t>Metabolomics</a:t>
            </a:r>
          </a:p>
          <a:p>
            <a:pPr algn="ctr" eaLnBrk="1" hangingPunct="1">
              <a:spcBef>
                <a:spcPct val="0"/>
              </a:spcBef>
              <a:buClrTx/>
              <a:buSzTx/>
              <a:buFontTx/>
              <a:buNone/>
            </a:pPr>
            <a:r>
              <a:rPr lang="en-US" altLang="en-US" sz="1300" i="0" dirty="0">
                <a:solidFill>
                  <a:schemeClr val="bg1"/>
                </a:solidFill>
                <a:latin typeface="Verdana" pitchFamily="34" charset="0"/>
              </a:rPr>
              <a:t>Genetic Risk</a:t>
            </a:r>
          </a:p>
          <a:p>
            <a:pPr algn="ctr" eaLnBrk="1" hangingPunct="1">
              <a:spcBef>
                <a:spcPct val="0"/>
              </a:spcBef>
              <a:buClrTx/>
              <a:buSzTx/>
              <a:buFontTx/>
              <a:buNone/>
            </a:pPr>
            <a:r>
              <a:rPr lang="en-US" altLang="en-US" sz="1300" dirty="0" smtClean="0">
                <a:solidFill>
                  <a:schemeClr val="bg1"/>
                </a:solidFill>
                <a:latin typeface="Verdana" pitchFamily="34" charset="0"/>
              </a:rPr>
              <a:t>EHR - EMR </a:t>
            </a:r>
            <a:endParaRPr lang="en-US" altLang="en-US" sz="1300" i="0" dirty="0" smtClean="0">
              <a:solidFill>
                <a:schemeClr val="bg1"/>
              </a:solidFill>
              <a:latin typeface="Verdana" pitchFamily="34" charset="0"/>
            </a:endParaRPr>
          </a:p>
          <a:p>
            <a:pPr algn="ctr" eaLnBrk="1" hangingPunct="1">
              <a:spcBef>
                <a:spcPct val="0"/>
              </a:spcBef>
              <a:buClrTx/>
              <a:buSzTx/>
              <a:buFontTx/>
              <a:buNone/>
            </a:pPr>
            <a:endParaRPr lang="en-US" altLang="en-US" sz="300" i="0" dirty="0">
              <a:solidFill>
                <a:schemeClr val="bg1"/>
              </a:solidFill>
              <a:latin typeface="Verdana" pitchFamily="34" charset="0"/>
            </a:endParaRPr>
          </a:p>
          <a:p>
            <a:pPr algn="ctr" eaLnBrk="1" hangingPunct="1">
              <a:spcBef>
                <a:spcPct val="0"/>
              </a:spcBef>
              <a:buClrTx/>
              <a:buSzTx/>
              <a:buFontTx/>
              <a:buNone/>
            </a:pPr>
            <a:r>
              <a:rPr lang="en-US" altLang="en-US" sz="1300" i="0" dirty="0">
                <a:solidFill>
                  <a:schemeClr val="bg1"/>
                </a:solidFill>
                <a:latin typeface="Verdana" pitchFamily="34" charset="0"/>
              </a:rPr>
              <a:t>RT Analytics</a:t>
            </a:r>
          </a:p>
          <a:p>
            <a:pPr algn="ctr" eaLnBrk="1" hangingPunct="1">
              <a:spcBef>
                <a:spcPct val="0"/>
              </a:spcBef>
              <a:buClrTx/>
              <a:buSzTx/>
              <a:buFontTx/>
              <a:buNone/>
            </a:pPr>
            <a:r>
              <a:rPr lang="en-US" altLang="en-US" sz="1300" i="0" dirty="0">
                <a:solidFill>
                  <a:schemeClr val="bg1"/>
                </a:solidFill>
                <a:latin typeface="Verdana" pitchFamily="34" charset="0"/>
              </a:rPr>
              <a:t>SNP Analysis</a:t>
            </a:r>
          </a:p>
        </p:txBody>
      </p:sp>
      <p:sp>
        <p:nvSpPr>
          <p:cNvPr id="5223444" name="AutoShape 20"/>
          <p:cNvSpPr>
            <a:spLocks noChangeArrowheads="1"/>
          </p:cNvSpPr>
          <p:nvPr/>
        </p:nvSpPr>
        <p:spPr bwMode="auto">
          <a:xfrm rot="-3448069">
            <a:off x="7239000" y="2057400"/>
            <a:ext cx="457200" cy="914400"/>
          </a:xfrm>
          <a:prstGeom prst="upArrow">
            <a:avLst>
              <a:gd name="adj1" fmla="val 50000"/>
              <a:gd name="adj2" fmla="val 50000"/>
            </a:avLst>
          </a:prstGeom>
          <a:solidFill>
            <a:srgbClr val="FF3300"/>
          </a:solidFill>
          <a:ln w="9525">
            <a:noFill/>
            <a:miter lim="800000"/>
            <a:headEnd/>
            <a:tailEnd/>
          </a:ln>
          <a:effectLst/>
        </p:spPr>
        <p:txBody>
          <a:bodyPr vert="eaVert" wrap="none" anchor="ctr"/>
          <a:lstStyle/>
          <a:p>
            <a:pPr>
              <a:defRPr/>
            </a:pPr>
            <a:endParaRPr lang="en-US">
              <a:effectLst>
                <a:outerShdw blurRad="38100" dist="38100" dir="2700000" algn="tl">
                  <a:srgbClr val="000000">
                    <a:alpha val="43137"/>
                  </a:srgbClr>
                </a:outerShdw>
              </a:effectLst>
            </a:endParaRPr>
          </a:p>
        </p:txBody>
      </p:sp>
      <p:sp>
        <p:nvSpPr>
          <p:cNvPr id="28693" name="Text Box 21"/>
          <p:cNvSpPr txBox="1">
            <a:spLocks noChangeArrowheads="1"/>
          </p:cNvSpPr>
          <p:nvPr/>
        </p:nvSpPr>
        <p:spPr bwMode="auto">
          <a:xfrm>
            <a:off x="814388" y="2605088"/>
            <a:ext cx="78581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n-US" altLang="en-US" sz="800" b="0" i="0" dirty="0">
                <a:solidFill>
                  <a:schemeClr val="bg1"/>
                </a:solidFill>
                <a:latin typeface="Verdana" pitchFamily="34" charset="0"/>
              </a:rPr>
              <a:t>Yuan T. Lee</a:t>
            </a:r>
          </a:p>
        </p:txBody>
      </p:sp>
      <p:sp>
        <p:nvSpPr>
          <p:cNvPr id="28694" name="Text Box 22"/>
          <p:cNvSpPr txBox="1">
            <a:spLocks noChangeArrowheads="1"/>
          </p:cNvSpPr>
          <p:nvPr/>
        </p:nvSpPr>
        <p:spPr bwMode="auto">
          <a:xfrm>
            <a:off x="1552575" y="2605088"/>
            <a:ext cx="9620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n-US" altLang="en-US" sz="800" b="0" i="0" dirty="0">
                <a:solidFill>
                  <a:schemeClr val="bg1"/>
                </a:solidFill>
                <a:latin typeface="Verdana" pitchFamily="34" charset="0"/>
              </a:rPr>
              <a:t>Charlie Townes</a:t>
            </a:r>
          </a:p>
        </p:txBody>
      </p:sp>
      <p:sp>
        <p:nvSpPr>
          <p:cNvPr id="28695" name="Text Box 23"/>
          <p:cNvSpPr txBox="1">
            <a:spLocks noChangeArrowheads="1"/>
          </p:cNvSpPr>
          <p:nvPr/>
        </p:nvSpPr>
        <p:spPr bwMode="auto">
          <a:xfrm>
            <a:off x="3429000" y="2590800"/>
            <a:ext cx="1649413"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n-US" altLang="en-US" sz="800" b="0" i="0" dirty="0">
                <a:solidFill>
                  <a:schemeClr val="bg1"/>
                </a:solidFill>
                <a:latin typeface="Verdana" pitchFamily="34" charset="0"/>
              </a:rPr>
              <a:t>Helene </a:t>
            </a:r>
            <a:r>
              <a:rPr lang="en-US" altLang="en-US" sz="800" b="0" i="0" dirty="0" err="1">
                <a:solidFill>
                  <a:schemeClr val="bg1"/>
                </a:solidFill>
                <a:latin typeface="Verdana" pitchFamily="34" charset="0"/>
              </a:rPr>
              <a:t>Langevin</a:t>
            </a:r>
            <a:r>
              <a:rPr lang="en-US" altLang="en-US" sz="800" b="0" i="0" dirty="0">
                <a:solidFill>
                  <a:schemeClr val="bg1"/>
                </a:solidFill>
                <a:latin typeface="Verdana" pitchFamily="34" charset="0"/>
              </a:rPr>
              <a:t> Joliot-Curie</a:t>
            </a:r>
          </a:p>
        </p:txBody>
      </p:sp>
      <p:sp>
        <p:nvSpPr>
          <p:cNvPr id="28696" name="Text Box 24"/>
          <p:cNvSpPr txBox="1">
            <a:spLocks noChangeArrowheads="1"/>
          </p:cNvSpPr>
          <p:nvPr/>
        </p:nvSpPr>
        <p:spPr bwMode="auto">
          <a:xfrm>
            <a:off x="4419600" y="1905000"/>
            <a:ext cx="94138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n-US" altLang="en-US" sz="800" b="0" i="0" dirty="0">
                <a:solidFill>
                  <a:schemeClr val="bg1"/>
                </a:solidFill>
                <a:latin typeface="Verdana" pitchFamily="34" charset="0"/>
              </a:rPr>
              <a:t>Glenn Seaborg</a:t>
            </a:r>
          </a:p>
        </p:txBody>
      </p:sp>
      <p:sp>
        <p:nvSpPr>
          <p:cNvPr id="28697" name="Text Box 25"/>
          <p:cNvSpPr txBox="1">
            <a:spLocks noChangeArrowheads="1"/>
          </p:cNvSpPr>
          <p:nvPr/>
        </p:nvSpPr>
        <p:spPr bwMode="auto">
          <a:xfrm>
            <a:off x="6477000" y="2590800"/>
            <a:ext cx="9842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n-US" altLang="en-US" sz="800" b="0" i="0" dirty="0">
                <a:solidFill>
                  <a:schemeClr val="bg1"/>
                </a:solidFill>
                <a:latin typeface="Verdana" pitchFamily="34" charset="0"/>
              </a:rPr>
              <a:t>Shoumen </a:t>
            </a:r>
            <a:r>
              <a:rPr lang="en-US" altLang="en-US" sz="800" b="0" i="0" dirty="0" err="1">
                <a:solidFill>
                  <a:schemeClr val="bg1"/>
                </a:solidFill>
                <a:latin typeface="Verdana" pitchFamily="34" charset="0"/>
              </a:rPr>
              <a:t>Datta</a:t>
            </a:r>
            <a:endParaRPr lang="en-US" altLang="en-US" sz="800" b="0" i="0" dirty="0">
              <a:solidFill>
                <a:schemeClr val="bg1"/>
              </a:solidFill>
              <a:latin typeface="Verdana" pitchFamily="34" charset="0"/>
            </a:endParaRPr>
          </a:p>
        </p:txBody>
      </p:sp>
      <p:sp>
        <p:nvSpPr>
          <p:cNvPr id="28698" name="Text Box 26"/>
          <p:cNvSpPr txBox="1">
            <a:spLocks noChangeArrowheads="1"/>
          </p:cNvSpPr>
          <p:nvPr/>
        </p:nvSpPr>
        <p:spPr bwMode="auto">
          <a:xfrm>
            <a:off x="8001000" y="2590800"/>
            <a:ext cx="11017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n-US" altLang="en-US" sz="800" b="0" i="0" dirty="0">
                <a:solidFill>
                  <a:schemeClr val="bg1"/>
                </a:solidFill>
                <a:latin typeface="Verdana" pitchFamily="34" charset="0"/>
              </a:rPr>
              <a:t>Dudley </a:t>
            </a:r>
            <a:r>
              <a:rPr lang="en-US" altLang="en-US" sz="800" b="0" i="0" dirty="0" err="1">
                <a:solidFill>
                  <a:schemeClr val="bg1"/>
                </a:solidFill>
                <a:latin typeface="Verdana" pitchFamily="34" charset="0"/>
              </a:rPr>
              <a:t>Herscbach</a:t>
            </a:r>
            <a:endParaRPr lang="en-US" altLang="en-US" sz="800" b="0" i="0" dirty="0">
              <a:solidFill>
                <a:schemeClr val="bg1"/>
              </a:solidFill>
              <a:latin typeface="Verdana" pitchFamily="34" charset="0"/>
            </a:endParaRPr>
          </a:p>
        </p:txBody>
      </p:sp>
      <p:grpSp>
        <p:nvGrpSpPr>
          <p:cNvPr id="28699" name="Group 33"/>
          <p:cNvGrpSpPr>
            <a:grpSpLocks/>
          </p:cNvGrpSpPr>
          <p:nvPr/>
        </p:nvGrpSpPr>
        <p:grpSpPr bwMode="auto">
          <a:xfrm>
            <a:off x="0" y="2744788"/>
            <a:ext cx="4114800" cy="3427413"/>
            <a:chOff x="0" y="1729"/>
            <a:chExt cx="2592" cy="2159"/>
          </a:xfrm>
        </p:grpSpPr>
        <p:sp>
          <p:nvSpPr>
            <p:cNvPr id="5223458" name="Arc 34"/>
            <p:cNvSpPr>
              <a:spLocks/>
            </p:cNvSpPr>
            <p:nvPr/>
          </p:nvSpPr>
          <p:spPr bwMode="auto">
            <a:xfrm rot="-1821524">
              <a:off x="1716" y="2459"/>
              <a:ext cx="312" cy="598"/>
            </a:xfrm>
            <a:custGeom>
              <a:avLst/>
              <a:gdLst>
                <a:gd name="G0" fmla="+- 0 0 0"/>
                <a:gd name="G1" fmla="+- 17027 0 0"/>
                <a:gd name="G2" fmla="+- 21600 0 0"/>
                <a:gd name="T0" fmla="*/ 13291 w 21600"/>
                <a:gd name="T1" fmla="*/ 0 h 34714"/>
                <a:gd name="T2" fmla="*/ 12399 w 21600"/>
                <a:gd name="T3" fmla="*/ 34714 h 34714"/>
                <a:gd name="T4" fmla="*/ 0 w 21600"/>
                <a:gd name="T5" fmla="*/ 17027 h 34714"/>
              </a:gdLst>
              <a:ahLst/>
              <a:cxnLst>
                <a:cxn ang="0">
                  <a:pos x="T0" y="T1"/>
                </a:cxn>
                <a:cxn ang="0">
                  <a:pos x="T2" y="T3"/>
                </a:cxn>
                <a:cxn ang="0">
                  <a:pos x="T4" y="T5"/>
                </a:cxn>
              </a:cxnLst>
              <a:rect l="0" t="0" r="r" b="b"/>
              <a:pathLst>
                <a:path w="21600" h="34714" fill="none" extrusionOk="0">
                  <a:moveTo>
                    <a:pt x="13290" y="0"/>
                  </a:moveTo>
                  <a:cubicBezTo>
                    <a:pt x="18534" y="4093"/>
                    <a:pt x="21600" y="10374"/>
                    <a:pt x="21600" y="17027"/>
                  </a:cubicBezTo>
                  <a:cubicBezTo>
                    <a:pt x="21600" y="24070"/>
                    <a:pt x="18166" y="30670"/>
                    <a:pt x="12398" y="34713"/>
                  </a:cubicBezTo>
                </a:path>
                <a:path w="21600" h="34714" stroke="0" extrusionOk="0">
                  <a:moveTo>
                    <a:pt x="13290" y="0"/>
                  </a:moveTo>
                  <a:cubicBezTo>
                    <a:pt x="18534" y="4093"/>
                    <a:pt x="21600" y="10374"/>
                    <a:pt x="21600" y="17027"/>
                  </a:cubicBezTo>
                  <a:cubicBezTo>
                    <a:pt x="21600" y="24070"/>
                    <a:pt x="18166" y="30670"/>
                    <a:pt x="12398" y="34713"/>
                  </a:cubicBezTo>
                  <a:lnTo>
                    <a:pt x="0" y="17027"/>
                  </a:lnTo>
                  <a:close/>
                </a:path>
              </a:pathLst>
            </a:custGeom>
            <a:noFill/>
            <a:ln w="12700">
              <a:solidFill>
                <a:schemeClr val="tx1"/>
              </a:solidFill>
              <a:round/>
              <a:headEnd type="none" w="sm" len="sm"/>
              <a:tailEnd type="none" w="sm" len="sm"/>
            </a:ln>
            <a:effectLst/>
          </p:spPr>
          <p:txBody>
            <a:bodyPr wrap="none" lIns="0" tIns="0" rIns="0" bIns="0" anchor="ctr"/>
            <a:lstStyle/>
            <a:p>
              <a:pPr>
                <a:defRPr/>
              </a:pPr>
              <a:endParaRPr lang="en-US">
                <a:effectLst>
                  <a:outerShdw blurRad="38100" dist="38100" dir="2700000" algn="tl">
                    <a:srgbClr val="000000">
                      <a:alpha val="43137"/>
                    </a:srgbClr>
                  </a:outerShdw>
                </a:effectLst>
              </a:endParaRPr>
            </a:p>
          </p:txBody>
        </p:sp>
        <p:sp>
          <p:nvSpPr>
            <p:cNvPr id="5223459" name="Arc 35"/>
            <p:cNvSpPr>
              <a:spLocks/>
            </p:cNvSpPr>
            <p:nvPr/>
          </p:nvSpPr>
          <p:spPr bwMode="auto">
            <a:xfrm rot="-1821524">
              <a:off x="1673" y="2234"/>
              <a:ext cx="504" cy="966"/>
            </a:xfrm>
            <a:custGeom>
              <a:avLst/>
              <a:gdLst>
                <a:gd name="G0" fmla="+- 0 0 0"/>
                <a:gd name="G1" fmla="+- 17027 0 0"/>
                <a:gd name="G2" fmla="+- 21600 0 0"/>
                <a:gd name="T0" fmla="*/ 13291 w 21600"/>
                <a:gd name="T1" fmla="*/ 0 h 34714"/>
                <a:gd name="T2" fmla="*/ 12399 w 21600"/>
                <a:gd name="T3" fmla="*/ 34714 h 34714"/>
                <a:gd name="T4" fmla="*/ 0 w 21600"/>
                <a:gd name="T5" fmla="*/ 17027 h 34714"/>
              </a:gdLst>
              <a:ahLst/>
              <a:cxnLst>
                <a:cxn ang="0">
                  <a:pos x="T0" y="T1"/>
                </a:cxn>
                <a:cxn ang="0">
                  <a:pos x="T2" y="T3"/>
                </a:cxn>
                <a:cxn ang="0">
                  <a:pos x="T4" y="T5"/>
                </a:cxn>
              </a:cxnLst>
              <a:rect l="0" t="0" r="r" b="b"/>
              <a:pathLst>
                <a:path w="21600" h="34714" fill="none" extrusionOk="0">
                  <a:moveTo>
                    <a:pt x="13290" y="0"/>
                  </a:moveTo>
                  <a:cubicBezTo>
                    <a:pt x="18534" y="4093"/>
                    <a:pt x="21600" y="10374"/>
                    <a:pt x="21600" y="17027"/>
                  </a:cubicBezTo>
                  <a:cubicBezTo>
                    <a:pt x="21600" y="24070"/>
                    <a:pt x="18166" y="30670"/>
                    <a:pt x="12398" y="34713"/>
                  </a:cubicBezTo>
                </a:path>
                <a:path w="21600" h="34714" stroke="0" extrusionOk="0">
                  <a:moveTo>
                    <a:pt x="13290" y="0"/>
                  </a:moveTo>
                  <a:cubicBezTo>
                    <a:pt x="18534" y="4093"/>
                    <a:pt x="21600" y="10374"/>
                    <a:pt x="21600" y="17027"/>
                  </a:cubicBezTo>
                  <a:cubicBezTo>
                    <a:pt x="21600" y="24070"/>
                    <a:pt x="18166" y="30670"/>
                    <a:pt x="12398" y="34713"/>
                  </a:cubicBezTo>
                  <a:lnTo>
                    <a:pt x="0" y="17027"/>
                  </a:lnTo>
                  <a:close/>
                </a:path>
              </a:pathLst>
            </a:custGeom>
            <a:noFill/>
            <a:ln w="19050">
              <a:solidFill>
                <a:schemeClr val="tx1"/>
              </a:solidFill>
              <a:round/>
              <a:headEnd type="none" w="sm" len="sm"/>
              <a:tailEnd type="none" w="sm" len="sm"/>
            </a:ln>
            <a:effectLst/>
          </p:spPr>
          <p:txBody>
            <a:bodyPr wrap="none" lIns="0" tIns="0" rIns="0" bIns="0" anchor="ctr"/>
            <a:lstStyle/>
            <a:p>
              <a:pPr>
                <a:defRPr/>
              </a:pPr>
              <a:endParaRPr lang="en-US">
                <a:effectLst>
                  <a:outerShdw blurRad="38100" dist="38100" dir="2700000" algn="tl">
                    <a:srgbClr val="000000">
                      <a:alpha val="43137"/>
                    </a:srgbClr>
                  </a:outerShdw>
                </a:effectLst>
              </a:endParaRPr>
            </a:p>
          </p:txBody>
        </p:sp>
        <p:sp>
          <p:nvSpPr>
            <p:cNvPr id="5223460" name="Arc 36"/>
            <p:cNvSpPr>
              <a:spLocks/>
            </p:cNvSpPr>
            <p:nvPr/>
          </p:nvSpPr>
          <p:spPr bwMode="auto">
            <a:xfrm rot="-1821524">
              <a:off x="1660" y="1956"/>
              <a:ext cx="732" cy="1403"/>
            </a:xfrm>
            <a:custGeom>
              <a:avLst/>
              <a:gdLst>
                <a:gd name="G0" fmla="+- 0 0 0"/>
                <a:gd name="G1" fmla="+- 17027 0 0"/>
                <a:gd name="G2" fmla="+- 21600 0 0"/>
                <a:gd name="T0" fmla="*/ 13291 w 21600"/>
                <a:gd name="T1" fmla="*/ 0 h 34714"/>
                <a:gd name="T2" fmla="*/ 12399 w 21600"/>
                <a:gd name="T3" fmla="*/ 34714 h 34714"/>
                <a:gd name="T4" fmla="*/ 0 w 21600"/>
                <a:gd name="T5" fmla="*/ 17027 h 34714"/>
              </a:gdLst>
              <a:ahLst/>
              <a:cxnLst>
                <a:cxn ang="0">
                  <a:pos x="T0" y="T1"/>
                </a:cxn>
                <a:cxn ang="0">
                  <a:pos x="T2" y="T3"/>
                </a:cxn>
                <a:cxn ang="0">
                  <a:pos x="T4" y="T5"/>
                </a:cxn>
              </a:cxnLst>
              <a:rect l="0" t="0" r="r" b="b"/>
              <a:pathLst>
                <a:path w="21600" h="34714" fill="none" extrusionOk="0">
                  <a:moveTo>
                    <a:pt x="13290" y="0"/>
                  </a:moveTo>
                  <a:cubicBezTo>
                    <a:pt x="18534" y="4093"/>
                    <a:pt x="21600" y="10374"/>
                    <a:pt x="21600" y="17027"/>
                  </a:cubicBezTo>
                  <a:cubicBezTo>
                    <a:pt x="21600" y="24070"/>
                    <a:pt x="18166" y="30670"/>
                    <a:pt x="12398" y="34713"/>
                  </a:cubicBezTo>
                </a:path>
                <a:path w="21600" h="34714" stroke="0" extrusionOk="0">
                  <a:moveTo>
                    <a:pt x="13290" y="0"/>
                  </a:moveTo>
                  <a:cubicBezTo>
                    <a:pt x="18534" y="4093"/>
                    <a:pt x="21600" y="10374"/>
                    <a:pt x="21600" y="17027"/>
                  </a:cubicBezTo>
                  <a:cubicBezTo>
                    <a:pt x="21600" y="24070"/>
                    <a:pt x="18166" y="30670"/>
                    <a:pt x="12398" y="34713"/>
                  </a:cubicBezTo>
                  <a:lnTo>
                    <a:pt x="0" y="17027"/>
                  </a:lnTo>
                  <a:close/>
                </a:path>
              </a:pathLst>
            </a:custGeom>
            <a:noFill/>
            <a:ln w="28575">
              <a:solidFill>
                <a:schemeClr val="tx1"/>
              </a:solidFill>
              <a:round/>
              <a:headEnd type="none" w="sm" len="sm"/>
              <a:tailEnd type="none" w="sm" len="sm"/>
            </a:ln>
            <a:effectLst/>
          </p:spPr>
          <p:txBody>
            <a:bodyPr wrap="none" lIns="0" tIns="0" rIns="0" bIns="0" anchor="ctr"/>
            <a:lstStyle/>
            <a:p>
              <a:pPr>
                <a:defRPr/>
              </a:pPr>
              <a:endParaRPr lang="en-US">
                <a:effectLst>
                  <a:outerShdw blurRad="38100" dist="38100" dir="2700000" algn="tl">
                    <a:srgbClr val="000000">
                      <a:alpha val="43137"/>
                    </a:srgbClr>
                  </a:outerShdw>
                </a:effectLst>
              </a:endParaRPr>
            </a:p>
          </p:txBody>
        </p:sp>
        <p:sp>
          <p:nvSpPr>
            <p:cNvPr id="5223461" name="Arc 37"/>
            <p:cNvSpPr>
              <a:spLocks/>
            </p:cNvSpPr>
            <p:nvPr/>
          </p:nvSpPr>
          <p:spPr bwMode="auto">
            <a:xfrm rot="-1821524">
              <a:off x="1641" y="1729"/>
              <a:ext cx="951" cy="1823"/>
            </a:xfrm>
            <a:custGeom>
              <a:avLst/>
              <a:gdLst>
                <a:gd name="G0" fmla="+- 0 0 0"/>
                <a:gd name="G1" fmla="+- 17027 0 0"/>
                <a:gd name="G2" fmla="+- 21600 0 0"/>
                <a:gd name="T0" fmla="*/ 13291 w 21600"/>
                <a:gd name="T1" fmla="*/ 0 h 34714"/>
                <a:gd name="T2" fmla="*/ 12399 w 21600"/>
                <a:gd name="T3" fmla="*/ 34714 h 34714"/>
                <a:gd name="T4" fmla="*/ 0 w 21600"/>
                <a:gd name="T5" fmla="*/ 17027 h 34714"/>
              </a:gdLst>
              <a:ahLst/>
              <a:cxnLst>
                <a:cxn ang="0">
                  <a:pos x="T0" y="T1"/>
                </a:cxn>
                <a:cxn ang="0">
                  <a:pos x="T2" y="T3"/>
                </a:cxn>
                <a:cxn ang="0">
                  <a:pos x="T4" y="T5"/>
                </a:cxn>
              </a:cxnLst>
              <a:rect l="0" t="0" r="r" b="b"/>
              <a:pathLst>
                <a:path w="21600" h="34714" fill="none" extrusionOk="0">
                  <a:moveTo>
                    <a:pt x="13290" y="0"/>
                  </a:moveTo>
                  <a:cubicBezTo>
                    <a:pt x="18534" y="4093"/>
                    <a:pt x="21600" y="10374"/>
                    <a:pt x="21600" y="17027"/>
                  </a:cubicBezTo>
                  <a:cubicBezTo>
                    <a:pt x="21600" y="24070"/>
                    <a:pt x="18166" y="30670"/>
                    <a:pt x="12398" y="34713"/>
                  </a:cubicBezTo>
                </a:path>
                <a:path w="21600" h="34714" stroke="0" extrusionOk="0">
                  <a:moveTo>
                    <a:pt x="13290" y="0"/>
                  </a:moveTo>
                  <a:cubicBezTo>
                    <a:pt x="18534" y="4093"/>
                    <a:pt x="21600" y="10374"/>
                    <a:pt x="21600" y="17027"/>
                  </a:cubicBezTo>
                  <a:cubicBezTo>
                    <a:pt x="21600" y="24070"/>
                    <a:pt x="18166" y="30670"/>
                    <a:pt x="12398" y="34713"/>
                  </a:cubicBezTo>
                  <a:lnTo>
                    <a:pt x="0" y="17027"/>
                  </a:lnTo>
                  <a:close/>
                </a:path>
              </a:pathLst>
            </a:custGeom>
            <a:noFill/>
            <a:ln w="38100">
              <a:solidFill>
                <a:schemeClr val="tx1"/>
              </a:solidFill>
              <a:round/>
              <a:headEnd type="none" w="sm" len="sm"/>
              <a:tailEnd type="none" w="sm" len="sm"/>
            </a:ln>
            <a:effectLst/>
          </p:spPr>
          <p:txBody>
            <a:bodyPr wrap="none" lIns="0" tIns="0" rIns="0" bIns="0" anchor="ctr"/>
            <a:lstStyle/>
            <a:p>
              <a:pPr>
                <a:defRPr/>
              </a:pPr>
              <a:endParaRPr lang="en-US">
                <a:effectLst>
                  <a:outerShdw blurRad="38100" dist="38100" dir="2700000" algn="tl">
                    <a:srgbClr val="000000">
                      <a:alpha val="43137"/>
                    </a:srgbClr>
                  </a:outerShdw>
                </a:effectLst>
              </a:endParaRPr>
            </a:p>
          </p:txBody>
        </p:sp>
        <p:sp>
          <p:nvSpPr>
            <p:cNvPr id="28705" name="Text Box 38"/>
            <p:cNvSpPr txBox="1">
              <a:spLocks noChangeArrowheads="1"/>
            </p:cNvSpPr>
            <p:nvPr/>
          </p:nvSpPr>
          <p:spPr bwMode="auto">
            <a:xfrm>
              <a:off x="1932" y="2272"/>
              <a:ext cx="587" cy="46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algn="ctr" eaLnBrk="1" hangingPunct="1">
                <a:spcBef>
                  <a:spcPct val="0"/>
                </a:spcBef>
                <a:buClrTx/>
                <a:buSzTx/>
                <a:buFontTx/>
                <a:buNone/>
              </a:pPr>
              <a:r>
                <a:rPr lang="en-US" altLang="en-US" sz="1400" i="0" dirty="0">
                  <a:solidFill>
                    <a:schemeClr val="bg1"/>
                  </a:solidFill>
                  <a:latin typeface="Verdana" pitchFamily="34" charset="0"/>
                </a:rPr>
                <a:t>802.11b</a:t>
              </a:r>
            </a:p>
            <a:p>
              <a:pPr algn="ctr" eaLnBrk="1" hangingPunct="1">
                <a:spcBef>
                  <a:spcPct val="0"/>
                </a:spcBef>
                <a:buClrTx/>
                <a:buSzTx/>
                <a:buFontTx/>
                <a:buNone/>
              </a:pPr>
              <a:r>
                <a:rPr lang="en-US" altLang="en-US" sz="1400" i="0" dirty="0" err="1">
                  <a:solidFill>
                    <a:schemeClr val="bg1"/>
                  </a:solidFill>
                  <a:latin typeface="Verdana" pitchFamily="34" charset="0"/>
                </a:rPr>
                <a:t>WiFi</a:t>
              </a:r>
              <a:endParaRPr lang="en-US" altLang="en-US" sz="1400" i="0" dirty="0">
                <a:solidFill>
                  <a:schemeClr val="bg1"/>
                </a:solidFill>
                <a:latin typeface="Verdana" pitchFamily="34" charset="0"/>
              </a:endParaRPr>
            </a:p>
            <a:p>
              <a:pPr algn="ctr" eaLnBrk="1" hangingPunct="1">
                <a:spcBef>
                  <a:spcPct val="0"/>
                </a:spcBef>
                <a:buClrTx/>
                <a:buSzTx/>
                <a:buFontTx/>
                <a:buNone/>
              </a:pPr>
              <a:r>
                <a:rPr lang="en-US" altLang="en-US" sz="1400" i="0" dirty="0">
                  <a:solidFill>
                    <a:schemeClr val="bg1"/>
                  </a:solidFill>
                  <a:latin typeface="Verdana" pitchFamily="34" charset="0"/>
                </a:rPr>
                <a:t>802.11g</a:t>
              </a:r>
            </a:p>
          </p:txBody>
        </p:sp>
        <p:grpSp>
          <p:nvGrpSpPr>
            <p:cNvPr id="28706" name="Group 39"/>
            <p:cNvGrpSpPr>
              <a:grpSpLocks/>
            </p:cNvGrpSpPr>
            <p:nvPr/>
          </p:nvGrpSpPr>
          <p:grpSpPr bwMode="auto">
            <a:xfrm>
              <a:off x="0" y="1776"/>
              <a:ext cx="1728" cy="2112"/>
              <a:chOff x="0" y="1776"/>
              <a:chExt cx="1728" cy="2112"/>
            </a:xfrm>
          </p:grpSpPr>
          <p:pic>
            <p:nvPicPr>
              <p:cNvPr id="28708" name="Picture 4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776"/>
                <a:ext cx="1728" cy="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709" name="Picture 42" descr="j019980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1776"/>
                <a:ext cx="1728" cy="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8700" name="Text Box 24"/>
          <p:cNvSpPr txBox="1">
            <a:spLocks noChangeArrowheads="1"/>
          </p:cNvSpPr>
          <p:nvPr/>
        </p:nvSpPr>
        <p:spPr bwMode="auto">
          <a:xfrm>
            <a:off x="0" y="0"/>
            <a:ext cx="11525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SzPct val="120000"/>
              <a:buChar char="•"/>
              <a:defRPr sz="3200">
                <a:solidFill>
                  <a:schemeClr val="tx1"/>
                </a:solidFill>
                <a:latin typeface="Tahoma" pitchFamily="34" charset="0"/>
              </a:defRPr>
            </a:lvl1pPr>
            <a:lvl2pPr marL="742950" indent="-285750" eaLnBrk="0" hangingPunct="0">
              <a:spcBef>
                <a:spcPct val="20000"/>
              </a:spcBef>
              <a:buFont typeface="Tahoma" pitchFamily="34" charset="0"/>
              <a:buChar char="–"/>
              <a:defRPr sz="2800">
                <a:solidFill>
                  <a:schemeClr val="tx1"/>
                </a:solidFill>
                <a:latin typeface="Tahoma" pitchFamily="34"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defRPr>
            </a:lvl3pPr>
            <a:lvl4pPr marL="1600200" indent="-228600" eaLnBrk="0" hangingPunct="0">
              <a:spcBef>
                <a:spcPct val="20000"/>
              </a:spcBef>
              <a:buFont typeface="Tahoma" pitchFamily="34" charset="0"/>
              <a:buChar char="–"/>
              <a:defRPr sz="2000">
                <a:solidFill>
                  <a:schemeClr val="tx1"/>
                </a:solidFill>
                <a:latin typeface="Tahoma" pitchFamily="34"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defRPr>
            </a:lvl9pPr>
          </a:lstStyle>
          <a:p>
            <a:pPr eaLnBrk="1" hangingPunct="1">
              <a:spcBef>
                <a:spcPct val="0"/>
              </a:spcBef>
              <a:buClrTx/>
              <a:buSzTx/>
              <a:buFontTx/>
              <a:buNone/>
            </a:pPr>
            <a:r>
              <a:rPr lang="en-US" altLang="en-US" sz="800" b="0" i="0" dirty="0">
                <a:solidFill>
                  <a:schemeClr val="bg1"/>
                </a:solidFill>
                <a:latin typeface="Verdana" pitchFamily="34" charset="0"/>
              </a:rPr>
              <a:t>UC Berkeley, 1997</a:t>
            </a:r>
          </a:p>
        </p:txBody>
      </p:sp>
      <p:sp>
        <p:nvSpPr>
          <p:cNvPr id="2" name="Rectangle 1"/>
          <p:cNvSpPr/>
          <p:nvPr/>
        </p:nvSpPr>
        <p:spPr>
          <a:xfrm>
            <a:off x="89694" y="6096000"/>
            <a:ext cx="4329906" cy="68579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r>
              <a:rPr lang="en-US" sz="1400" dirty="0" smtClean="0"/>
              <a:t>Improved healthcare services, savings, create jobs from new products, new services and potential to create as well as capture new emerging markets of billions (BRICS)</a:t>
            </a:r>
            <a:endParaRPr lang="en-US" sz="1400" dirty="0"/>
          </a:p>
        </p:txBody>
      </p:sp>
      <p:sp>
        <p:nvSpPr>
          <p:cNvPr id="3" name="TextBox 2"/>
          <p:cNvSpPr txBox="1"/>
          <p:nvPr/>
        </p:nvSpPr>
        <p:spPr>
          <a:xfrm>
            <a:off x="1768194" y="5791200"/>
            <a:ext cx="2773965" cy="369332"/>
          </a:xfrm>
          <a:prstGeom prst="rect">
            <a:avLst/>
          </a:prstGeom>
          <a:noFill/>
        </p:spPr>
        <p:txBody>
          <a:bodyPr wrap="none" rtlCol="0">
            <a:spAutoFit/>
          </a:bodyPr>
          <a:lstStyle/>
          <a:p>
            <a:r>
              <a:rPr lang="en-US" dirty="0" smtClean="0"/>
              <a:t>The Prevention of Diabetes</a:t>
            </a:r>
            <a:endParaRPr lang="en-US" dirty="0"/>
          </a:p>
        </p:txBody>
      </p:sp>
    </p:spTree>
    <p:extLst>
      <p:ext uri="{BB962C8B-B14F-4D97-AF65-F5344CB8AC3E}">
        <p14:creationId xmlns:p14="http://schemas.microsoft.com/office/powerpoint/2010/main" val="27820576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457200"/>
            <a:ext cx="9144001" cy="5953125"/>
          </a:xfrm>
          <a:prstGeom prst="rect">
            <a:avLst/>
          </a:prstGeom>
        </p:spPr>
      </p:pic>
      <p:sp>
        <p:nvSpPr>
          <p:cNvPr id="3" name="Rectangle 2"/>
          <p:cNvSpPr/>
          <p:nvPr/>
        </p:nvSpPr>
        <p:spPr>
          <a:xfrm>
            <a:off x="0" y="-27709"/>
            <a:ext cx="9144000" cy="484909"/>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err="1" smtClean="0">
                <a:latin typeface="Calibri Light" panose="020F0302020204030204" pitchFamily="34" charset="0"/>
              </a:rPr>
              <a:t>IoS</a:t>
            </a:r>
            <a:r>
              <a:rPr lang="en-US" sz="2800" dirty="0" smtClean="0">
                <a:latin typeface="Calibri Light" panose="020F0302020204030204" pitchFamily="34" charset="0"/>
              </a:rPr>
              <a:t> Diabetes Management ● Artificial </a:t>
            </a:r>
            <a:r>
              <a:rPr lang="en-US" sz="2800" dirty="0">
                <a:latin typeface="Calibri Light" panose="020F0302020204030204" pitchFamily="34" charset="0"/>
              </a:rPr>
              <a:t>Pancreas Device </a:t>
            </a:r>
            <a:r>
              <a:rPr lang="en-US" sz="2800" dirty="0" smtClean="0">
                <a:latin typeface="Calibri Light" panose="020F0302020204030204" pitchFamily="34" charset="0"/>
              </a:rPr>
              <a:t>Systems</a:t>
            </a:r>
            <a:endParaRPr lang="en-US" sz="2800" dirty="0">
              <a:latin typeface="Calibri Light" panose="020F0302020204030204" pitchFamily="34" charset="0"/>
            </a:endParaRPr>
          </a:p>
        </p:txBody>
      </p:sp>
      <p:sp>
        <p:nvSpPr>
          <p:cNvPr id="4" name="TextBox 3"/>
          <p:cNvSpPr txBox="1"/>
          <p:nvPr/>
        </p:nvSpPr>
        <p:spPr>
          <a:xfrm>
            <a:off x="0" y="6550223"/>
            <a:ext cx="9144001" cy="307777"/>
          </a:xfrm>
          <a:prstGeom prst="rect">
            <a:avLst/>
          </a:prstGeom>
          <a:noFill/>
          <a:ln>
            <a:solidFill>
              <a:schemeClr val="tx2">
                <a:lumMod val="60000"/>
                <a:lumOff val="40000"/>
              </a:schemeClr>
            </a:solidFill>
          </a:ln>
        </p:spPr>
        <p:txBody>
          <a:bodyPr wrap="square" rtlCol="0">
            <a:spAutoFit/>
          </a:bodyPr>
          <a:lstStyle/>
          <a:p>
            <a:pPr algn="ctr"/>
            <a:r>
              <a:rPr lang="en-US" sz="1400" dirty="0" smtClean="0">
                <a:hlinkClick r:id="rId4"/>
              </a:rPr>
              <a:t>www.tcs.com/SiteCollectionDocuments/White%20Papers/Personalized-Artificial-Pancreas-Device-Systems_1014-1.pdf</a:t>
            </a:r>
            <a:endParaRPr lang="en-US" sz="1400" dirty="0"/>
          </a:p>
        </p:txBody>
      </p:sp>
    </p:spTree>
    <p:extLst>
      <p:ext uri="{BB962C8B-B14F-4D97-AF65-F5344CB8AC3E}">
        <p14:creationId xmlns:p14="http://schemas.microsoft.com/office/powerpoint/2010/main" val="4527366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cache.gawkerassets.com/assets/images/4/2008/12/medium_intelligence-toilet-toto.jpg"/>
          <p:cNvPicPr/>
          <p:nvPr/>
        </p:nvPicPr>
        <p:blipFill>
          <a:blip r:embed="rId3" cstate="print"/>
          <a:srcRect/>
          <a:stretch>
            <a:fillRect/>
          </a:stretch>
        </p:blipFill>
        <p:spPr bwMode="auto">
          <a:xfrm>
            <a:off x="304800" y="228600"/>
            <a:ext cx="9144000" cy="4876800"/>
          </a:xfrm>
          <a:prstGeom prst="rect">
            <a:avLst/>
          </a:prstGeom>
          <a:noFill/>
          <a:ln w="9525">
            <a:noFill/>
            <a:miter lim="800000"/>
            <a:headEnd/>
            <a:tailEnd/>
          </a:ln>
        </p:spPr>
      </p:pic>
      <p:pic>
        <p:nvPicPr>
          <p:cNvPr id="3" name="Picture 2" descr="C:\Users\Shoumen\Desktop\washlet_s400.jpg"/>
          <p:cNvPicPr>
            <a:picLocks noChangeAspect="1" noChangeArrowheads="1"/>
          </p:cNvPicPr>
          <p:nvPr/>
        </p:nvPicPr>
        <p:blipFill>
          <a:blip r:embed="rId4" cstate="print"/>
          <a:srcRect/>
          <a:stretch>
            <a:fillRect/>
          </a:stretch>
        </p:blipFill>
        <p:spPr bwMode="auto">
          <a:xfrm>
            <a:off x="-2971800" y="-533400"/>
            <a:ext cx="7467600" cy="4419600"/>
          </a:xfrm>
          <a:prstGeom prst="rect">
            <a:avLst/>
          </a:prstGeom>
          <a:noFill/>
        </p:spPr>
      </p:pic>
      <p:pic>
        <p:nvPicPr>
          <p:cNvPr id="3074" name="Picture 2" descr="C:\Users\Shoumen\Desktop\220px-Wireless_toilet_control_panel_w__open_lid.jpg"/>
          <p:cNvPicPr>
            <a:picLocks noChangeAspect="1" noChangeArrowheads="1"/>
          </p:cNvPicPr>
          <p:nvPr/>
        </p:nvPicPr>
        <p:blipFill>
          <a:blip r:embed="rId5" cstate="print"/>
          <a:srcRect/>
          <a:stretch>
            <a:fillRect/>
          </a:stretch>
        </p:blipFill>
        <p:spPr bwMode="auto">
          <a:xfrm>
            <a:off x="-228600" y="2657475"/>
            <a:ext cx="4648200" cy="4200525"/>
          </a:xfrm>
          <a:prstGeom prst="rect">
            <a:avLst/>
          </a:prstGeom>
          <a:noFill/>
        </p:spPr>
      </p:pic>
      <p:sp>
        <p:nvSpPr>
          <p:cNvPr id="5" name="TextBox 4"/>
          <p:cNvSpPr txBox="1"/>
          <p:nvPr/>
        </p:nvSpPr>
        <p:spPr>
          <a:xfrm>
            <a:off x="4267200" y="4919008"/>
            <a:ext cx="4953000" cy="1938992"/>
          </a:xfrm>
          <a:prstGeom prst="rect">
            <a:avLst/>
          </a:prstGeom>
          <a:ln>
            <a:solidFill>
              <a:schemeClr val="bg1">
                <a:lumMod val="75000"/>
              </a:schemeClr>
            </a:solidFill>
          </a:ln>
        </p:spPr>
        <p:style>
          <a:lnRef idx="1">
            <a:schemeClr val="dk1"/>
          </a:lnRef>
          <a:fillRef idx="2">
            <a:schemeClr val="dk1"/>
          </a:fillRef>
          <a:effectRef idx="1">
            <a:schemeClr val="dk1"/>
          </a:effectRef>
          <a:fontRef idx="minor">
            <a:schemeClr val="dk1"/>
          </a:fontRef>
        </p:style>
        <p:txBody>
          <a:bodyPr wrap="square" rtlCol="0">
            <a:spAutoFit/>
          </a:bodyPr>
          <a:lstStyle/>
          <a:p>
            <a:r>
              <a:rPr lang="en-US" sz="2000" dirty="0" smtClean="0">
                <a:solidFill>
                  <a:schemeClr val="tx1"/>
                </a:solidFill>
              </a:rPr>
              <a:t>Weigh-scale, BMI, FOBT, urine analysis, sugar, ketone body analysis, blood pressure monitor, pulse </a:t>
            </a:r>
            <a:r>
              <a:rPr lang="en-US" sz="2000" dirty="0" err="1" smtClean="0">
                <a:solidFill>
                  <a:schemeClr val="tx1"/>
                </a:solidFill>
              </a:rPr>
              <a:t>oximeter</a:t>
            </a:r>
            <a:r>
              <a:rPr lang="en-US" sz="2000" dirty="0" smtClean="0">
                <a:solidFill>
                  <a:schemeClr val="tx1"/>
                </a:solidFill>
              </a:rPr>
              <a:t>, networked to phone via WiFi and/or Bluetooth with biometrics and face recognition for secure communication with</a:t>
            </a:r>
          </a:p>
          <a:p>
            <a:r>
              <a:rPr lang="en-US" sz="2000" dirty="0">
                <a:solidFill>
                  <a:schemeClr val="tx1"/>
                </a:solidFill>
              </a:rPr>
              <a:t>p</a:t>
            </a:r>
            <a:r>
              <a:rPr lang="en-US" sz="2000" dirty="0" smtClean="0">
                <a:solidFill>
                  <a:schemeClr val="tx1"/>
                </a:solidFill>
              </a:rPr>
              <a:t>hysician and hospital or clinic, globally.</a:t>
            </a:r>
          </a:p>
        </p:txBody>
      </p:sp>
      <p:sp>
        <p:nvSpPr>
          <p:cNvPr id="6" name="Rectangle 5"/>
          <p:cNvSpPr/>
          <p:nvPr/>
        </p:nvSpPr>
        <p:spPr>
          <a:xfrm>
            <a:off x="-228600" y="-76200"/>
            <a:ext cx="9677400" cy="6096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000" dirty="0" smtClean="0">
                <a:latin typeface="Calibri Light" panose="020F0302020204030204" pitchFamily="34" charset="0"/>
              </a:rPr>
              <a:t>Pay-Per-Pee Home Health – </a:t>
            </a:r>
            <a:r>
              <a:rPr lang="en-US" sz="2000" dirty="0" err="1" smtClean="0">
                <a:latin typeface="Calibri Light" panose="020F0302020204030204" pitchFamily="34" charset="0"/>
              </a:rPr>
              <a:t>IoS</a:t>
            </a:r>
            <a:r>
              <a:rPr lang="en-US" sz="2000" dirty="0" smtClean="0">
                <a:latin typeface="Calibri Light" panose="020F0302020204030204" pitchFamily="34" charset="0"/>
              </a:rPr>
              <a:t> Wireless Toilet Bowl Connected to Health Informatics  </a:t>
            </a:r>
            <a:endParaRPr lang="en-US" sz="2000" dirty="0">
              <a:latin typeface="Calibri Light" panose="020F0302020204030204" pitchFamily="34" charset="0"/>
            </a:endParaRPr>
          </a:p>
        </p:txBody>
      </p:sp>
      <p:pic>
        <p:nvPicPr>
          <p:cNvPr id="7" name="Picture 4" descr="http://common.ziffdavisinternet.com/encyclopedia_images/_IPONEV.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57800"/>
            <a:ext cx="1600201" cy="1600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55419" y="5638800"/>
            <a:ext cx="2219903" cy="584775"/>
          </a:xfrm>
          <a:prstGeom prst="rect">
            <a:avLst/>
          </a:prstGeom>
          <a:noFill/>
        </p:spPr>
        <p:txBody>
          <a:bodyPr wrap="none" rtlCol="0">
            <a:spAutoFit/>
          </a:bodyPr>
          <a:lstStyle/>
          <a:p>
            <a:pPr algn="r"/>
            <a:r>
              <a:rPr lang="en-US" sz="2000" i="1" dirty="0" smtClean="0"/>
              <a:t>I pee on everything </a:t>
            </a:r>
          </a:p>
          <a:p>
            <a:pPr algn="r"/>
            <a:r>
              <a:rPr lang="en-US" sz="1200" dirty="0" err="1" smtClean="0"/>
              <a:t>Vint</a:t>
            </a:r>
            <a:r>
              <a:rPr lang="en-US" sz="1200" dirty="0" smtClean="0"/>
              <a:t> Cerf </a:t>
            </a:r>
            <a:endParaRPr lang="en-US" sz="1200" dirty="0"/>
          </a:p>
        </p:txBody>
      </p:sp>
    </p:spTree>
    <p:extLst>
      <p:ext uri="{BB962C8B-B14F-4D97-AF65-F5344CB8AC3E}">
        <p14:creationId xmlns:p14="http://schemas.microsoft.com/office/powerpoint/2010/main" val="211088228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0" y="0"/>
            <a:ext cx="9163050" cy="369332"/>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defRPr/>
            </a:pPr>
            <a:r>
              <a:rPr lang="en-US" dirty="0" smtClean="0">
                <a:solidFill>
                  <a:schemeClr val="bg1"/>
                </a:solidFill>
                <a:latin typeface="+mj-lt"/>
                <a:ea typeface="Cambria Math" panose="02040503050406030204" pitchFamily="18" charset="0"/>
              </a:rPr>
              <a:t>Walgreens Specials - $1.99 for 24-pack Diet Coke • $1.99 for Bone Density </a:t>
            </a:r>
            <a:r>
              <a:rPr lang="en-US" dirty="0">
                <a:solidFill>
                  <a:schemeClr val="bg1"/>
                </a:solidFill>
                <a:ea typeface="Cambria Math" panose="02040503050406030204" pitchFamily="18" charset="0"/>
              </a:rPr>
              <a:t>• </a:t>
            </a:r>
            <a:r>
              <a:rPr lang="en-US" dirty="0" smtClean="0">
                <a:solidFill>
                  <a:schemeClr val="bg1"/>
                </a:solidFill>
                <a:ea typeface="Cambria Math" panose="02040503050406030204" pitchFamily="18" charset="0"/>
              </a:rPr>
              <a:t> </a:t>
            </a:r>
            <a:r>
              <a:rPr lang="en-US" dirty="0" smtClean="0">
                <a:solidFill>
                  <a:schemeClr val="bg1"/>
                </a:solidFill>
                <a:latin typeface="+mj-lt"/>
                <a:ea typeface="Cambria Math" panose="02040503050406030204" pitchFamily="18" charset="0"/>
              </a:rPr>
              <a:t>$1.99 Mammogram </a:t>
            </a:r>
            <a:endParaRPr lang="en-US" b="0" i="0" dirty="0">
              <a:solidFill>
                <a:schemeClr val="bg1"/>
              </a:solidFill>
              <a:latin typeface="+mj-lt"/>
              <a:ea typeface="Cambria Math" panose="02040503050406030204" pitchFamily="18"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38150"/>
            <a:ext cx="331470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267200"/>
            <a:ext cx="21336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1175" y="457200"/>
            <a:ext cx="3476625"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3352800"/>
            <a:ext cx="1796646" cy="923330"/>
          </a:xfrm>
          <a:prstGeom prst="rect">
            <a:avLst/>
          </a:prstGeom>
          <a:noFill/>
        </p:spPr>
        <p:txBody>
          <a:bodyPr wrap="none" rtlCol="0">
            <a:spAutoFit/>
          </a:bodyPr>
          <a:lstStyle/>
          <a:p>
            <a:r>
              <a:rPr lang="en-US" dirty="0" smtClean="0">
                <a:solidFill>
                  <a:schemeClr val="bg1">
                    <a:lumMod val="50000"/>
                  </a:schemeClr>
                </a:solidFill>
              </a:rPr>
              <a:t>PDEXA SCAN</a:t>
            </a:r>
          </a:p>
          <a:p>
            <a:r>
              <a:rPr lang="en-US" dirty="0" smtClean="0">
                <a:solidFill>
                  <a:schemeClr val="bg1">
                    <a:lumMod val="50000"/>
                  </a:schemeClr>
                </a:solidFill>
              </a:rPr>
              <a:t>BONE MINERAL </a:t>
            </a:r>
          </a:p>
          <a:p>
            <a:r>
              <a:rPr lang="en-US" dirty="0" smtClean="0">
                <a:solidFill>
                  <a:schemeClr val="bg1">
                    <a:lumMod val="50000"/>
                  </a:schemeClr>
                </a:solidFill>
              </a:rPr>
              <a:t>DENSITY PROFILE</a:t>
            </a:r>
            <a:endParaRPr lang="en-US" dirty="0">
              <a:solidFill>
                <a:schemeClr val="bg1">
                  <a:lumMod val="50000"/>
                </a:schemeClr>
              </a:solidFill>
            </a:endParaRPr>
          </a:p>
        </p:txBody>
      </p:sp>
      <p:sp>
        <p:nvSpPr>
          <p:cNvPr id="16" name="TextBox 15"/>
          <p:cNvSpPr txBox="1"/>
          <p:nvPr/>
        </p:nvSpPr>
        <p:spPr>
          <a:xfrm>
            <a:off x="3200400" y="1905000"/>
            <a:ext cx="2316340" cy="1877437"/>
          </a:xfrm>
          <a:prstGeom prst="rect">
            <a:avLst/>
          </a:prstGeom>
          <a:noFill/>
          <a:ln>
            <a:solidFill>
              <a:schemeClr val="bg1">
                <a:lumMod val="85000"/>
              </a:schemeClr>
            </a:solidFill>
          </a:ln>
        </p:spPr>
        <p:txBody>
          <a:bodyPr wrap="none" rtlCol="0">
            <a:spAutoFit/>
          </a:bodyPr>
          <a:lstStyle/>
          <a:p>
            <a:r>
              <a:rPr lang="en-US" sz="1200" dirty="0" smtClean="0">
                <a:solidFill>
                  <a:schemeClr val="bg1">
                    <a:lumMod val="50000"/>
                  </a:schemeClr>
                </a:solidFill>
              </a:rPr>
              <a:t>Value Network Ecosystem </a:t>
            </a:r>
            <a:r>
              <a:rPr lang="en-US" sz="1200" dirty="0" err="1" smtClean="0">
                <a:solidFill>
                  <a:schemeClr val="bg1">
                    <a:lumMod val="50000"/>
                  </a:schemeClr>
                </a:solidFill>
              </a:rPr>
              <a:t>Testbed</a:t>
            </a:r>
            <a:endParaRPr lang="en-US" sz="1200" dirty="0" smtClean="0">
              <a:solidFill>
                <a:schemeClr val="bg1">
                  <a:lumMod val="50000"/>
                </a:schemeClr>
              </a:solidFill>
            </a:endParaRPr>
          </a:p>
          <a:p>
            <a:endParaRPr lang="en-US" sz="800" dirty="0" smtClean="0">
              <a:solidFill>
                <a:schemeClr val="bg1">
                  <a:lumMod val="50000"/>
                </a:schemeClr>
              </a:solidFill>
            </a:endParaRPr>
          </a:p>
          <a:p>
            <a:r>
              <a:rPr lang="en-US" sz="1200" dirty="0" smtClean="0">
                <a:solidFill>
                  <a:schemeClr val="bg1">
                    <a:lumMod val="50000"/>
                  </a:schemeClr>
                </a:solidFill>
              </a:rPr>
              <a:t>Walgreens – Retail Healthcare</a:t>
            </a:r>
          </a:p>
          <a:p>
            <a:r>
              <a:rPr lang="en-US" sz="1200" dirty="0" smtClean="0">
                <a:solidFill>
                  <a:schemeClr val="bg1">
                    <a:lumMod val="50000"/>
                  </a:schemeClr>
                </a:solidFill>
              </a:rPr>
              <a:t>GE – Equipment </a:t>
            </a:r>
          </a:p>
          <a:p>
            <a:r>
              <a:rPr lang="en-US" sz="1200" dirty="0" smtClean="0">
                <a:solidFill>
                  <a:schemeClr val="bg1">
                    <a:lumMod val="50000"/>
                  </a:schemeClr>
                </a:solidFill>
              </a:rPr>
              <a:t>Cisco – IPv6 Routers</a:t>
            </a:r>
          </a:p>
          <a:p>
            <a:r>
              <a:rPr lang="en-US" sz="1200" dirty="0" smtClean="0">
                <a:solidFill>
                  <a:schemeClr val="bg1">
                    <a:lumMod val="50000"/>
                  </a:schemeClr>
                </a:solidFill>
              </a:rPr>
              <a:t>AT&amp;T – Data Transmission</a:t>
            </a:r>
          </a:p>
          <a:p>
            <a:r>
              <a:rPr lang="en-US" sz="1200" dirty="0" smtClean="0">
                <a:solidFill>
                  <a:schemeClr val="bg1">
                    <a:lumMod val="50000"/>
                  </a:schemeClr>
                </a:solidFill>
              </a:rPr>
              <a:t>Intel – MIPS</a:t>
            </a:r>
          </a:p>
          <a:p>
            <a:r>
              <a:rPr lang="en-US" sz="1200" dirty="0" smtClean="0">
                <a:solidFill>
                  <a:schemeClr val="bg1">
                    <a:lumMod val="50000"/>
                  </a:schemeClr>
                </a:solidFill>
              </a:rPr>
              <a:t>IBM – Data Analytics</a:t>
            </a:r>
          </a:p>
          <a:p>
            <a:r>
              <a:rPr lang="en-US" sz="1200" dirty="0" smtClean="0">
                <a:solidFill>
                  <a:schemeClr val="bg1">
                    <a:lumMod val="50000"/>
                  </a:schemeClr>
                </a:solidFill>
              </a:rPr>
              <a:t>Samsung –  Diagnostic Apps </a:t>
            </a:r>
          </a:p>
          <a:p>
            <a:r>
              <a:rPr lang="en-US" sz="1200" dirty="0" smtClean="0">
                <a:solidFill>
                  <a:schemeClr val="bg1">
                    <a:lumMod val="50000"/>
                  </a:schemeClr>
                </a:solidFill>
              </a:rPr>
              <a:t>Walmart – Grocery Supply Chain</a:t>
            </a:r>
            <a:endParaRPr lang="en-US" sz="1200" dirty="0">
              <a:solidFill>
                <a:schemeClr val="bg1">
                  <a:lumMod val="50000"/>
                </a:schemeClr>
              </a:solidFill>
            </a:endParaRPr>
          </a:p>
        </p:txBody>
      </p:sp>
    </p:spTree>
    <p:extLst>
      <p:ext uri="{BB962C8B-B14F-4D97-AF65-F5344CB8AC3E}">
        <p14:creationId xmlns:p14="http://schemas.microsoft.com/office/powerpoint/2010/main" val="170004023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8"/>
          <p:cNvSpPr txBox="1">
            <a:spLocks noChangeArrowheads="1"/>
          </p:cNvSpPr>
          <p:nvPr/>
        </p:nvSpPr>
        <p:spPr bwMode="auto">
          <a:xfrm>
            <a:off x="0" y="0"/>
            <a:ext cx="9163050" cy="40011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defRPr/>
            </a:pPr>
            <a:r>
              <a:rPr lang="en-US" sz="2000" dirty="0" smtClean="0">
                <a:solidFill>
                  <a:schemeClr val="bg1"/>
                </a:solidFill>
                <a:latin typeface="+mj-lt"/>
                <a:ea typeface="Cambria Math" panose="02040503050406030204" pitchFamily="18" charset="0"/>
              </a:rPr>
              <a:t>CVS </a:t>
            </a:r>
            <a:r>
              <a:rPr lang="en-US" sz="2000" dirty="0" err="1" smtClean="0">
                <a:solidFill>
                  <a:schemeClr val="bg1"/>
                </a:solidFill>
                <a:latin typeface="+mj-lt"/>
                <a:ea typeface="Cambria Math" panose="02040503050406030204" pitchFamily="18" charset="0"/>
              </a:rPr>
              <a:t>IoS</a:t>
            </a:r>
            <a:r>
              <a:rPr lang="en-US" sz="2000" dirty="0" smtClean="0">
                <a:solidFill>
                  <a:schemeClr val="bg1"/>
                </a:solidFill>
                <a:latin typeface="+mj-lt"/>
                <a:ea typeface="Cambria Math" panose="02040503050406030204" pitchFamily="18" charset="0"/>
              </a:rPr>
              <a:t> Special - $0.99 for 1-quart Milk • $1.99 for Bone Density </a:t>
            </a:r>
            <a:r>
              <a:rPr lang="en-US" sz="2000" dirty="0">
                <a:solidFill>
                  <a:schemeClr val="bg1"/>
                </a:solidFill>
                <a:ea typeface="Cambria Math" panose="02040503050406030204" pitchFamily="18" charset="0"/>
              </a:rPr>
              <a:t>• </a:t>
            </a:r>
            <a:r>
              <a:rPr lang="en-US" sz="2000" dirty="0" smtClean="0">
                <a:solidFill>
                  <a:schemeClr val="bg1"/>
                </a:solidFill>
                <a:ea typeface="Cambria Math" panose="02040503050406030204" pitchFamily="18" charset="0"/>
              </a:rPr>
              <a:t> </a:t>
            </a:r>
            <a:r>
              <a:rPr lang="en-US" sz="2000" dirty="0" smtClean="0">
                <a:solidFill>
                  <a:schemeClr val="bg1"/>
                </a:solidFill>
                <a:latin typeface="+mj-lt"/>
                <a:ea typeface="Cambria Math" panose="02040503050406030204" pitchFamily="18" charset="0"/>
              </a:rPr>
              <a:t>$2.99 Mammogram </a:t>
            </a:r>
            <a:endParaRPr lang="en-US" sz="2000" b="0" i="0" dirty="0">
              <a:solidFill>
                <a:schemeClr val="bg1"/>
              </a:solidFill>
              <a:latin typeface="+mj-lt"/>
              <a:ea typeface="Cambria Math" panose="02040503050406030204" pitchFamily="18" charset="0"/>
            </a:endParaRPr>
          </a:p>
        </p:txBody>
      </p:sp>
      <p:sp>
        <p:nvSpPr>
          <p:cNvPr id="4" name="TextBox 3"/>
          <p:cNvSpPr txBox="1"/>
          <p:nvPr/>
        </p:nvSpPr>
        <p:spPr>
          <a:xfrm>
            <a:off x="0" y="6273225"/>
            <a:ext cx="9143999" cy="58477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1600" dirty="0" smtClean="0">
                <a:solidFill>
                  <a:schemeClr val="bg1"/>
                </a:solidFill>
                <a:latin typeface="+mj-lt"/>
              </a:rPr>
              <a:t>Integrated system detects fall in bone density and correlates with reduced purchase of milk. Prevention for osteoporosis starts early. Avoids trauma and/or morbidity from broken bones. Connected healthcare data.</a:t>
            </a:r>
            <a:endParaRPr lang="en-US" sz="1600" dirty="0">
              <a:solidFill>
                <a:schemeClr val="bg1"/>
              </a:solidFill>
              <a:latin typeface="+mj-lt"/>
            </a:endParaRPr>
          </a:p>
        </p:txBody>
      </p:sp>
      <p:grpSp>
        <p:nvGrpSpPr>
          <p:cNvPr id="5" name="Group 4"/>
          <p:cNvGrpSpPr/>
          <p:nvPr/>
        </p:nvGrpSpPr>
        <p:grpSpPr>
          <a:xfrm>
            <a:off x="2400300" y="4591050"/>
            <a:ext cx="3848100" cy="1504950"/>
            <a:chOff x="3886200" y="3733800"/>
            <a:chExt cx="3848100" cy="150495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4495800"/>
              <a:ext cx="1638300" cy="742950"/>
            </a:xfrm>
            <a:prstGeom prst="rect">
              <a:avLst/>
            </a:prstGeom>
            <a:noFill/>
            <a:ln w="9525">
              <a:noFill/>
              <a:miter lim="800000"/>
              <a:headEnd/>
              <a:tailEnd/>
            </a:ln>
            <a:effectLst/>
          </p:spPr>
        </p:pic>
        <p:grpSp>
          <p:nvGrpSpPr>
            <p:cNvPr id="7" name="Group 6"/>
            <p:cNvGrpSpPr/>
            <p:nvPr/>
          </p:nvGrpSpPr>
          <p:grpSpPr>
            <a:xfrm>
              <a:off x="6798469" y="3733800"/>
              <a:ext cx="935831" cy="1295400"/>
              <a:chOff x="4093369" y="2373868"/>
              <a:chExt cx="935831" cy="1295400"/>
            </a:xfrm>
            <a:noFill/>
          </p:grpSpPr>
          <p:sp>
            <p:nvSpPr>
              <p:cNvPr id="9" name="Oval 8"/>
              <p:cNvSpPr/>
              <p:nvPr/>
            </p:nvSpPr>
            <p:spPr>
              <a:xfrm>
                <a:off x="4348163" y="3135868"/>
                <a:ext cx="452437"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650582" y="3059668"/>
                <a:ext cx="226218"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267200" y="3135868"/>
                <a:ext cx="528637" cy="533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4093369" y="2373868"/>
                <a:ext cx="935831" cy="1276351"/>
                <a:chOff x="2819400" y="857249"/>
                <a:chExt cx="3743325" cy="5086351"/>
              </a:xfrm>
              <a:grpFill/>
            </p:grpSpPr>
            <p:pic>
              <p:nvPicPr>
                <p:cNvPr id="13" name="Picture 2" descr="http://images.clipartlogo.com/files/images/25/252429/cogwheel-symbol-by-rones_t">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0" y="4133849"/>
                  <a:ext cx="1809750" cy="1809751"/>
                </a:xfrm>
                <a:prstGeom prst="rect">
                  <a:avLst/>
                </a:prstGeom>
                <a:grpFill/>
                <a:ln>
                  <a:noFill/>
                </a:ln>
              </p:spPr>
            </p:pic>
            <p:pic>
              <p:nvPicPr>
                <p:cNvPr id="14" name="Picture 4" descr="http://i.i.cbsi.com/cnwk.1d/i/tim/2012/08/06/WiFiIconX.png">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9400" y="857249"/>
                  <a:ext cx="3743325" cy="3743325"/>
                </a:xfrm>
                <a:prstGeom prst="rect">
                  <a:avLst/>
                </a:prstGeom>
                <a:grpFill/>
                <a:ln>
                  <a:noFill/>
                </a:ln>
                <a:extLst/>
              </p:spPr>
            </p:pic>
          </p:grpSp>
        </p:grpSp>
        <p:sp>
          <p:nvSpPr>
            <p:cNvPr id="8" name="Rectangle 7"/>
            <p:cNvSpPr/>
            <p:nvPr/>
          </p:nvSpPr>
          <p:spPr>
            <a:xfrm>
              <a:off x="5372100" y="4648200"/>
              <a:ext cx="1828800" cy="279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300" dirty="0" smtClean="0">
                  <a:solidFill>
                    <a:schemeClr val="tx1"/>
                  </a:solidFill>
                </a:rPr>
                <a:t>CONNECT</a:t>
              </a:r>
              <a:endParaRPr lang="en-US" sz="2400" b="1" spc="300" dirty="0">
                <a:solidFill>
                  <a:schemeClr val="tx1"/>
                </a:solidFill>
              </a:endParaRPr>
            </a:p>
          </p:txBody>
        </p:sp>
      </p:grpSp>
      <p:pic>
        <p:nvPicPr>
          <p:cNvPr id="2048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38150"/>
            <a:ext cx="331470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200" y="4114800"/>
            <a:ext cx="21336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48600" y="4038600"/>
            <a:ext cx="1250156"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533400"/>
            <a:ext cx="1622175" cy="830997"/>
          </a:xfrm>
          <a:prstGeom prst="rect">
            <a:avLst/>
          </a:prstGeom>
          <a:noFill/>
        </p:spPr>
        <p:txBody>
          <a:bodyPr wrap="none" rtlCol="0">
            <a:spAutoFit/>
          </a:bodyPr>
          <a:lstStyle/>
          <a:p>
            <a:r>
              <a:rPr lang="en-US" sz="1600" dirty="0" smtClean="0">
                <a:solidFill>
                  <a:schemeClr val="bg1">
                    <a:lumMod val="50000"/>
                  </a:schemeClr>
                </a:solidFill>
              </a:rPr>
              <a:t>PDEXA SCAN</a:t>
            </a:r>
          </a:p>
          <a:p>
            <a:r>
              <a:rPr lang="en-US" sz="1600" dirty="0" smtClean="0">
                <a:solidFill>
                  <a:schemeClr val="bg1">
                    <a:lumMod val="50000"/>
                  </a:schemeClr>
                </a:solidFill>
              </a:rPr>
              <a:t>BONE MINERAL </a:t>
            </a:r>
          </a:p>
          <a:p>
            <a:r>
              <a:rPr lang="en-US" sz="1600" dirty="0" smtClean="0">
                <a:solidFill>
                  <a:schemeClr val="bg1">
                    <a:lumMod val="50000"/>
                  </a:schemeClr>
                </a:solidFill>
              </a:rPr>
              <a:t>DENSITY PROFILE</a:t>
            </a:r>
            <a:endParaRPr lang="en-US" sz="1600" dirty="0">
              <a:solidFill>
                <a:schemeClr val="bg1">
                  <a:lumMod val="50000"/>
                </a:schemeClr>
              </a:solidFill>
            </a:endParaRPr>
          </a:p>
        </p:txBody>
      </p:sp>
      <p:sp>
        <p:nvSpPr>
          <p:cNvPr id="15" name="TextBox 14"/>
          <p:cNvSpPr txBox="1"/>
          <p:nvPr/>
        </p:nvSpPr>
        <p:spPr>
          <a:xfrm>
            <a:off x="6286377" y="5257800"/>
            <a:ext cx="1562223" cy="584775"/>
          </a:xfrm>
          <a:prstGeom prst="rect">
            <a:avLst/>
          </a:prstGeom>
          <a:noFill/>
        </p:spPr>
        <p:txBody>
          <a:bodyPr wrap="none" rtlCol="0">
            <a:spAutoFit/>
          </a:bodyPr>
          <a:lstStyle/>
          <a:p>
            <a:pPr algn="ctr"/>
            <a:r>
              <a:rPr lang="en-US" sz="1600" dirty="0" smtClean="0">
                <a:solidFill>
                  <a:schemeClr val="bg1">
                    <a:lumMod val="50000"/>
                  </a:schemeClr>
                </a:solidFill>
              </a:rPr>
              <a:t>GROCERY STORE</a:t>
            </a:r>
          </a:p>
          <a:p>
            <a:pPr algn="ctr"/>
            <a:r>
              <a:rPr lang="en-US" sz="1600" dirty="0" smtClean="0">
                <a:solidFill>
                  <a:schemeClr val="bg1">
                    <a:lumMod val="50000"/>
                  </a:schemeClr>
                </a:solidFill>
              </a:rPr>
              <a:t>PURCHASE LOG</a:t>
            </a:r>
            <a:endParaRPr lang="en-US" sz="1600" dirty="0">
              <a:solidFill>
                <a:schemeClr val="bg1">
                  <a:lumMod val="50000"/>
                </a:schemeClr>
              </a:solidFill>
            </a:endParaRPr>
          </a:p>
        </p:txBody>
      </p:sp>
      <p:sp>
        <p:nvSpPr>
          <p:cNvPr id="17" name="TextBox 16"/>
          <p:cNvSpPr txBox="1"/>
          <p:nvPr/>
        </p:nvSpPr>
        <p:spPr>
          <a:xfrm>
            <a:off x="3639622" y="533400"/>
            <a:ext cx="5351978" cy="2708434"/>
          </a:xfrm>
          <a:prstGeom prst="rect">
            <a:avLst/>
          </a:prstGeom>
          <a:noFill/>
          <a:ln>
            <a:solidFill>
              <a:schemeClr val="bg1">
                <a:lumMod val="65000"/>
              </a:schemeClr>
            </a:solidFill>
          </a:ln>
        </p:spPr>
        <p:txBody>
          <a:bodyPr wrap="none" rtlCol="0">
            <a:spAutoFit/>
          </a:bodyPr>
          <a:lstStyle/>
          <a:p>
            <a:r>
              <a:rPr lang="en-US" sz="1600" b="1" dirty="0"/>
              <a:t>Osteoporosis </a:t>
            </a:r>
            <a:endParaRPr lang="en-US" sz="1600" b="1" dirty="0" smtClean="0"/>
          </a:p>
          <a:p>
            <a:endParaRPr lang="en-US" sz="1400" dirty="0" smtClean="0"/>
          </a:p>
          <a:p>
            <a:r>
              <a:rPr lang="en-US" sz="1400" dirty="0" smtClean="0"/>
              <a:t>EU </a:t>
            </a:r>
            <a:r>
              <a:rPr lang="en-US" sz="1400" dirty="0" smtClean="0">
                <a:latin typeface="Calibri"/>
              </a:rPr>
              <a:t>→ </a:t>
            </a:r>
            <a:r>
              <a:rPr lang="en-US" sz="1400" dirty="0" smtClean="0"/>
              <a:t>28 million </a:t>
            </a:r>
            <a:r>
              <a:rPr lang="en-US" sz="1400" dirty="0"/>
              <a:t>in 2010 to </a:t>
            </a:r>
            <a:r>
              <a:rPr lang="en-US" sz="1400" dirty="0" smtClean="0"/>
              <a:t>34 million </a:t>
            </a:r>
            <a:r>
              <a:rPr lang="en-US" sz="1400" dirty="0"/>
              <a:t>in </a:t>
            </a:r>
            <a:r>
              <a:rPr lang="en-US" sz="1400" dirty="0" smtClean="0"/>
              <a:t>2025 (</a:t>
            </a:r>
            <a:r>
              <a:rPr lang="en-US" sz="1400" dirty="0" smtClean="0">
                <a:latin typeface="Calibri"/>
              </a:rPr>
              <a:t>increase of </a:t>
            </a:r>
            <a:r>
              <a:rPr lang="en-US" sz="1400" dirty="0" smtClean="0"/>
              <a:t>23%)</a:t>
            </a:r>
          </a:p>
          <a:p>
            <a:endParaRPr lang="en-US" sz="1400" dirty="0"/>
          </a:p>
          <a:p>
            <a:r>
              <a:rPr lang="en-US" sz="1400" dirty="0" smtClean="0"/>
              <a:t>US → 44 </a:t>
            </a:r>
            <a:r>
              <a:rPr lang="en-US" sz="1400" dirty="0"/>
              <a:t>million (</a:t>
            </a:r>
            <a:r>
              <a:rPr lang="en-US" sz="1400" dirty="0" smtClean="0"/>
              <a:t>represents 55% of people aged 50+)</a:t>
            </a:r>
          </a:p>
          <a:p>
            <a:endParaRPr lang="en-US" sz="1400" dirty="0"/>
          </a:p>
          <a:p>
            <a:r>
              <a:rPr lang="en-US" sz="1400" dirty="0" smtClean="0"/>
              <a:t>Brazil → 10 </a:t>
            </a:r>
            <a:r>
              <a:rPr lang="en-US" sz="1400" dirty="0"/>
              <a:t>million </a:t>
            </a:r>
            <a:r>
              <a:rPr lang="en-US" sz="1400" dirty="0" smtClean="0"/>
              <a:t>(1 in </a:t>
            </a:r>
            <a:r>
              <a:rPr lang="en-US" sz="1400" dirty="0"/>
              <a:t>every </a:t>
            </a:r>
            <a:r>
              <a:rPr lang="en-US" sz="1400" dirty="0" smtClean="0"/>
              <a:t>17)</a:t>
            </a:r>
          </a:p>
          <a:p>
            <a:endParaRPr lang="en-US" sz="1400" dirty="0"/>
          </a:p>
          <a:p>
            <a:r>
              <a:rPr lang="en-US" sz="1400" dirty="0" smtClean="0"/>
              <a:t>India </a:t>
            </a:r>
            <a:r>
              <a:rPr lang="en-US" sz="1400" dirty="0"/>
              <a:t>→ </a:t>
            </a:r>
            <a:r>
              <a:rPr lang="en-US" sz="1400" dirty="0" smtClean="0"/>
              <a:t>36 million (2013)</a:t>
            </a:r>
            <a:endParaRPr lang="en-US" sz="1400" dirty="0"/>
          </a:p>
          <a:p>
            <a:endParaRPr lang="en-US" sz="1400" dirty="0" smtClean="0"/>
          </a:p>
          <a:p>
            <a:r>
              <a:rPr lang="en-US" sz="1400" dirty="0" smtClean="0"/>
              <a:t>China → 70 </a:t>
            </a:r>
            <a:r>
              <a:rPr lang="en-US" sz="1400" dirty="0"/>
              <a:t>million </a:t>
            </a:r>
            <a:r>
              <a:rPr lang="en-US" sz="1400" dirty="0" smtClean="0"/>
              <a:t>(50+). Cost of treatment USD1.5 billion in 2006. </a:t>
            </a:r>
          </a:p>
          <a:p>
            <a:r>
              <a:rPr lang="en-US" sz="1400" dirty="0"/>
              <a:t> </a:t>
            </a:r>
            <a:r>
              <a:rPr lang="en-US" sz="1400" dirty="0" smtClean="0"/>
              <a:t>                Estimated US$12.5 billion in 2020 and US$265 billion in 2050.</a:t>
            </a:r>
          </a:p>
        </p:txBody>
      </p:sp>
      <p:sp>
        <p:nvSpPr>
          <p:cNvPr id="18" name="TextBox 17"/>
          <p:cNvSpPr txBox="1"/>
          <p:nvPr/>
        </p:nvSpPr>
        <p:spPr>
          <a:xfrm>
            <a:off x="0" y="3429000"/>
            <a:ext cx="9144000" cy="584775"/>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1600" dirty="0" smtClean="0"/>
              <a:t>In 2008, Indonesia had 34 </a:t>
            </a:r>
            <a:r>
              <a:rPr lang="en-US" sz="1600" dirty="0"/>
              <a:t>DXA machines, half of them in </a:t>
            </a:r>
            <a:r>
              <a:rPr lang="en-US" sz="1600" dirty="0" smtClean="0"/>
              <a:t>Jakarta (population 237 million) which translates to</a:t>
            </a:r>
          </a:p>
          <a:p>
            <a:pPr algn="ctr"/>
            <a:r>
              <a:rPr lang="en-US" sz="1600" dirty="0" smtClean="0"/>
              <a:t>0.001 machine per </a:t>
            </a:r>
            <a:r>
              <a:rPr lang="en-US" sz="1600" dirty="0"/>
              <a:t>10,000 </a:t>
            </a:r>
            <a:r>
              <a:rPr lang="en-US" sz="1600" dirty="0" smtClean="0"/>
              <a:t>population. The equivalent recommended </a:t>
            </a:r>
            <a:r>
              <a:rPr lang="en-US" sz="1600" dirty="0"/>
              <a:t>number for </a:t>
            </a:r>
            <a:r>
              <a:rPr lang="en-US" sz="1600" dirty="0" smtClean="0"/>
              <a:t>Europe is 0.11 (per 10,000)</a:t>
            </a:r>
            <a:endParaRPr lang="en-US" sz="1600" dirty="0"/>
          </a:p>
        </p:txBody>
      </p:sp>
      <p:sp>
        <p:nvSpPr>
          <p:cNvPr id="19" name="TextBox 18"/>
          <p:cNvSpPr txBox="1"/>
          <p:nvPr/>
        </p:nvSpPr>
        <p:spPr>
          <a:xfrm>
            <a:off x="0" y="6001435"/>
            <a:ext cx="2283189" cy="323165"/>
          </a:xfrm>
          <a:prstGeom prst="rect">
            <a:avLst/>
          </a:prstGeom>
          <a:noFill/>
        </p:spPr>
        <p:txBody>
          <a:bodyPr wrap="none" rtlCol="0">
            <a:spAutoFit/>
          </a:bodyPr>
          <a:lstStyle/>
          <a:p>
            <a:r>
              <a:rPr lang="en-US" sz="1500" dirty="0">
                <a:solidFill>
                  <a:schemeClr val="bg1">
                    <a:lumMod val="65000"/>
                  </a:schemeClr>
                </a:solidFill>
              </a:rPr>
              <a:t>http://bit.ly/BONE-HEALTH</a:t>
            </a:r>
          </a:p>
        </p:txBody>
      </p:sp>
      <p:sp>
        <p:nvSpPr>
          <p:cNvPr id="20" name="TextBox 19"/>
          <p:cNvSpPr txBox="1"/>
          <p:nvPr/>
        </p:nvSpPr>
        <p:spPr>
          <a:xfrm>
            <a:off x="4114800" y="4343400"/>
            <a:ext cx="3270767" cy="338554"/>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1600" i="1" dirty="0" smtClean="0">
                <a:solidFill>
                  <a:schemeClr val="bg1"/>
                </a:solidFill>
              </a:rPr>
              <a:t>Health data without de-identification</a:t>
            </a:r>
            <a:endParaRPr lang="en-US" sz="1600" i="1" dirty="0">
              <a:solidFill>
                <a:schemeClr val="bg1"/>
              </a:solidFill>
            </a:endParaRPr>
          </a:p>
        </p:txBody>
      </p:sp>
      <p:sp>
        <p:nvSpPr>
          <p:cNvPr id="25" name="TextBox 24"/>
          <p:cNvSpPr txBox="1"/>
          <p:nvPr/>
        </p:nvSpPr>
        <p:spPr>
          <a:xfrm>
            <a:off x="2514600" y="2438400"/>
            <a:ext cx="1127103" cy="830997"/>
          </a:xfrm>
          <a:prstGeom prst="rect">
            <a:avLst/>
          </a:prstGeom>
          <a:noFill/>
        </p:spPr>
        <p:txBody>
          <a:bodyPr wrap="none" rtlCol="0">
            <a:spAutoFit/>
          </a:bodyPr>
          <a:lstStyle/>
          <a:p>
            <a:pPr algn="r"/>
            <a:r>
              <a:rPr lang="en-US" sz="1200" dirty="0" smtClean="0">
                <a:solidFill>
                  <a:schemeClr val="bg1">
                    <a:lumMod val="50000"/>
                  </a:schemeClr>
                </a:solidFill>
              </a:rPr>
              <a:t>PDEXA SCAN</a:t>
            </a:r>
          </a:p>
          <a:p>
            <a:pPr algn="r"/>
            <a:r>
              <a:rPr lang="en-US" sz="1200" dirty="0">
                <a:solidFill>
                  <a:schemeClr val="bg1">
                    <a:lumMod val="50000"/>
                  </a:schemeClr>
                </a:solidFill>
              </a:rPr>
              <a:t>i</a:t>
            </a:r>
            <a:r>
              <a:rPr lang="en-US" sz="1200" dirty="0" smtClean="0">
                <a:solidFill>
                  <a:schemeClr val="bg1">
                    <a:lumMod val="50000"/>
                  </a:schemeClr>
                </a:solidFill>
              </a:rPr>
              <a:t>n every drug</a:t>
            </a:r>
          </a:p>
          <a:p>
            <a:pPr algn="r"/>
            <a:r>
              <a:rPr lang="en-US" sz="1200" dirty="0" smtClean="0">
                <a:solidFill>
                  <a:schemeClr val="bg1">
                    <a:lumMod val="50000"/>
                  </a:schemeClr>
                </a:solidFill>
              </a:rPr>
              <a:t>store, petrol </a:t>
            </a:r>
          </a:p>
          <a:p>
            <a:pPr algn="r"/>
            <a:r>
              <a:rPr lang="en-US" sz="1200" dirty="0" smtClean="0">
                <a:solidFill>
                  <a:schemeClr val="bg1">
                    <a:lumMod val="50000"/>
                  </a:schemeClr>
                </a:solidFill>
              </a:rPr>
              <a:t>pump, grocery </a:t>
            </a:r>
          </a:p>
        </p:txBody>
      </p:sp>
    </p:spTree>
    <p:extLst>
      <p:ext uri="{BB962C8B-B14F-4D97-AF65-F5344CB8AC3E}">
        <p14:creationId xmlns:p14="http://schemas.microsoft.com/office/powerpoint/2010/main" val="4115838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conomist Platform.tif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24000" y="-76200"/>
            <a:ext cx="7620000" cy="7467601"/>
          </a:xfrm>
          <a:prstGeom prst="rect">
            <a:avLst/>
          </a:prstGeom>
        </p:spPr>
      </p:pic>
      <p:sp>
        <p:nvSpPr>
          <p:cNvPr id="4" name="Rectangle 3"/>
          <p:cNvSpPr/>
          <p:nvPr/>
        </p:nvSpPr>
        <p:spPr>
          <a:xfrm>
            <a:off x="5943600" y="2895600"/>
            <a:ext cx="2819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200" y="76200"/>
            <a:ext cx="819150" cy="6740307"/>
          </a:xfrm>
          <a:prstGeom prst="rect">
            <a:avLst/>
          </a:prstGeom>
          <a:noFill/>
          <a:ln>
            <a:noFill/>
          </a:ln>
        </p:spPr>
        <p:txBody>
          <a:bodyPr wrap="square" rtlCol="0">
            <a:spAutoFit/>
          </a:bodyPr>
          <a:lstStyle/>
          <a:p>
            <a:pPr algn="ctr"/>
            <a:r>
              <a:rPr lang="en-US" sz="4800" b="1" dirty="0" smtClean="0">
                <a:solidFill>
                  <a:schemeClr val="bg1">
                    <a:lumMod val="50000"/>
                  </a:schemeClr>
                </a:solidFill>
              </a:rPr>
              <a:t>P</a:t>
            </a:r>
            <a:br>
              <a:rPr lang="en-US" sz="4800" b="1" dirty="0" smtClean="0">
                <a:solidFill>
                  <a:schemeClr val="bg1">
                    <a:lumMod val="50000"/>
                  </a:schemeClr>
                </a:solidFill>
              </a:rPr>
            </a:br>
            <a:r>
              <a:rPr lang="en-US" sz="4800" b="1" dirty="0" smtClean="0">
                <a:solidFill>
                  <a:schemeClr val="bg1">
                    <a:lumMod val="50000"/>
                  </a:schemeClr>
                </a:solidFill>
              </a:rPr>
              <a:t>L</a:t>
            </a:r>
            <a:br>
              <a:rPr lang="en-US" sz="4800" b="1" dirty="0" smtClean="0">
                <a:solidFill>
                  <a:schemeClr val="bg1">
                    <a:lumMod val="50000"/>
                  </a:schemeClr>
                </a:solidFill>
              </a:rPr>
            </a:br>
            <a:r>
              <a:rPr lang="en-US" sz="4800" b="1" dirty="0" smtClean="0">
                <a:solidFill>
                  <a:schemeClr val="bg1">
                    <a:lumMod val="50000"/>
                  </a:schemeClr>
                </a:solidFill>
              </a:rPr>
              <a:t>A</a:t>
            </a:r>
            <a:br>
              <a:rPr lang="en-US" sz="4800" b="1" dirty="0" smtClean="0">
                <a:solidFill>
                  <a:schemeClr val="bg1">
                    <a:lumMod val="50000"/>
                  </a:schemeClr>
                </a:solidFill>
              </a:rPr>
            </a:br>
            <a:r>
              <a:rPr lang="en-US" sz="4800" b="1" dirty="0" smtClean="0">
                <a:solidFill>
                  <a:schemeClr val="bg1">
                    <a:lumMod val="50000"/>
                  </a:schemeClr>
                </a:solidFill>
              </a:rPr>
              <a:t>T</a:t>
            </a:r>
            <a:br>
              <a:rPr lang="en-US" sz="4800" b="1" dirty="0" smtClean="0">
                <a:solidFill>
                  <a:schemeClr val="bg1">
                    <a:lumMod val="50000"/>
                  </a:schemeClr>
                </a:solidFill>
              </a:rPr>
            </a:br>
            <a:r>
              <a:rPr lang="en-US" sz="4800" b="1" dirty="0" smtClean="0">
                <a:solidFill>
                  <a:schemeClr val="bg1">
                    <a:lumMod val="50000"/>
                  </a:schemeClr>
                </a:solidFill>
              </a:rPr>
              <a:t>F</a:t>
            </a:r>
            <a:br>
              <a:rPr lang="en-US" sz="4800" b="1" dirty="0" smtClean="0">
                <a:solidFill>
                  <a:schemeClr val="bg1">
                    <a:lumMod val="50000"/>
                  </a:schemeClr>
                </a:solidFill>
              </a:rPr>
            </a:br>
            <a:r>
              <a:rPr lang="en-US" sz="4800" b="1" dirty="0" smtClean="0">
                <a:solidFill>
                  <a:schemeClr val="bg1">
                    <a:lumMod val="50000"/>
                  </a:schemeClr>
                </a:solidFill>
              </a:rPr>
              <a:t>O</a:t>
            </a:r>
            <a:br>
              <a:rPr lang="en-US" sz="4800" b="1" dirty="0" smtClean="0">
                <a:solidFill>
                  <a:schemeClr val="bg1">
                    <a:lumMod val="50000"/>
                  </a:schemeClr>
                </a:solidFill>
              </a:rPr>
            </a:br>
            <a:r>
              <a:rPr lang="en-US" sz="4800" b="1" dirty="0" smtClean="0">
                <a:solidFill>
                  <a:schemeClr val="bg1">
                    <a:lumMod val="50000"/>
                  </a:schemeClr>
                </a:solidFill>
              </a:rPr>
              <a:t>R</a:t>
            </a:r>
            <a:br>
              <a:rPr lang="en-US" sz="4800" b="1" dirty="0" smtClean="0">
                <a:solidFill>
                  <a:schemeClr val="bg1">
                    <a:lumMod val="50000"/>
                  </a:schemeClr>
                </a:solidFill>
              </a:rPr>
            </a:br>
            <a:r>
              <a:rPr lang="en-US" sz="4800" b="1" dirty="0" smtClean="0">
                <a:solidFill>
                  <a:schemeClr val="bg1">
                    <a:lumMod val="50000"/>
                  </a:schemeClr>
                </a:solidFill>
              </a:rPr>
              <a:t>M</a:t>
            </a:r>
            <a:br>
              <a:rPr lang="en-US" sz="4800" b="1" dirty="0" smtClean="0">
                <a:solidFill>
                  <a:schemeClr val="bg1">
                    <a:lumMod val="50000"/>
                  </a:schemeClr>
                </a:solidFill>
              </a:rPr>
            </a:br>
            <a:r>
              <a:rPr lang="en-US" sz="4800" b="1" dirty="0" smtClean="0">
                <a:solidFill>
                  <a:schemeClr val="bg1">
                    <a:lumMod val="50000"/>
                  </a:schemeClr>
                </a:solidFill>
              </a:rPr>
              <a:t>S</a:t>
            </a:r>
            <a:endParaRPr lang="en-US" sz="4800" b="1" dirty="0">
              <a:solidFill>
                <a:schemeClr val="bg1">
                  <a:lumMod val="50000"/>
                </a:schemeClr>
              </a:solidFill>
            </a:endParaRPr>
          </a:p>
        </p:txBody>
      </p:sp>
      <p:sp>
        <p:nvSpPr>
          <p:cNvPr id="3" name="TextBox 2"/>
          <p:cNvSpPr txBox="1"/>
          <p:nvPr/>
        </p:nvSpPr>
        <p:spPr>
          <a:xfrm>
            <a:off x="1600200" y="6629400"/>
            <a:ext cx="12257523" cy="430887"/>
          </a:xfrm>
          <a:prstGeom prst="rect">
            <a:avLst/>
          </a:prstGeom>
          <a:solidFill>
            <a:schemeClr val="bg1"/>
          </a:solidFill>
          <a:ln w="76200">
            <a:solidFill>
              <a:schemeClr val="bg1"/>
            </a:solidFill>
          </a:ln>
        </p:spPr>
        <p:txBody>
          <a:bodyPr wrap="square" rtlCol="0">
            <a:spAutoFit/>
          </a:bodyPr>
          <a:lstStyle/>
          <a:p>
            <a:r>
              <a:rPr lang="en-US" sz="1100" dirty="0"/>
              <a:t>www.economist.com/news/special-report/21593583-proliferating-digital-platforms-will-be-heart-tomorrows-economy-and-even</a:t>
            </a:r>
          </a:p>
          <a:p>
            <a:endParaRPr lang="en-US" sz="1100" dirty="0"/>
          </a:p>
        </p:txBody>
      </p:sp>
    </p:spTree>
    <p:extLst>
      <p:ext uri="{BB962C8B-B14F-4D97-AF65-F5344CB8AC3E}">
        <p14:creationId xmlns:p14="http://schemas.microsoft.com/office/powerpoint/2010/main" val="372599986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 y="1247775"/>
            <a:ext cx="9210675" cy="2867025"/>
          </a:xfrm>
          <a:prstGeom prst="rect">
            <a:avLst/>
          </a:prstGeom>
        </p:spPr>
      </p:pic>
      <p:sp>
        <p:nvSpPr>
          <p:cNvPr id="3" name="Rectangle 2"/>
          <p:cNvSpPr txBox="1">
            <a:spLocks noChangeArrowheads="1"/>
          </p:cNvSpPr>
          <p:nvPr/>
        </p:nvSpPr>
        <p:spPr>
          <a:xfrm>
            <a:off x="0" y="0"/>
            <a:ext cx="9144000" cy="831273"/>
          </a:xfrm>
          <a:prstGeom prst="rect">
            <a:avLst/>
          </a:prstGeom>
        </p:spPr>
        <p:style>
          <a:lnRef idx="0">
            <a:schemeClr val="accent1"/>
          </a:lnRef>
          <a:fillRef idx="3">
            <a:schemeClr val="accent1"/>
          </a:fillRef>
          <a:effectRef idx="3">
            <a:schemeClr val="accent1"/>
          </a:effectRef>
          <a:fontRef idx="minor">
            <a:schemeClr val="lt1"/>
          </a:fontRef>
        </p:style>
        <p:txBody>
          <a:bodyPr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defRPr/>
            </a:pPr>
            <a:r>
              <a:rPr lang="en-US" sz="3500" dirty="0" smtClean="0">
                <a:latin typeface="Calibri Light" panose="020F0302020204030204" pitchFamily="34" charset="0"/>
              </a:rPr>
              <a:t>Density of Doctors per 1000 people (WHO, 2011)</a:t>
            </a:r>
          </a:p>
        </p:txBody>
      </p:sp>
      <p:sp>
        <p:nvSpPr>
          <p:cNvPr id="4" name="TextBox 3"/>
          <p:cNvSpPr txBox="1"/>
          <p:nvPr/>
        </p:nvSpPr>
        <p:spPr>
          <a:xfrm>
            <a:off x="613243" y="4494074"/>
            <a:ext cx="8073557" cy="1754326"/>
          </a:xfrm>
          <a:prstGeom prst="rect">
            <a:avLst/>
          </a:prstGeom>
          <a:noFill/>
          <a:ln>
            <a:solidFill>
              <a:schemeClr val="tx2">
                <a:lumMod val="60000"/>
                <a:lumOff val="40000"/>
              </a:schemeClr>
            </a:solidFill>
          </a:ln>
        </p:spPr>
        <p:txBody>
          <a:bodyPr wrap="none" rtlCol="0">
            <a:spAutoFit/>
          </a:bodyPr>
          <a:lstStyle/>
          <a:p>
            <a:pPr>
              <a:lnSpc>
                <a:spcPct val="150000"/>
              </a:lnSpc>
            </a:pPr>
            <a:r>
              <a:rPr lang="en-US" dirty="0" smtClean="0"/>
              <a:t>Population of India 						1,252,000,000</a:t>
            </a:r>
          </a:p>
          <a:p>
            <a:pPr>
              <a:lnSpc>
                <a:spcPct val="150000"/>
              </a:lnSpc>
            </a:pPr>
            <a:r>
              <a:rPr lang="en-US" dirty="0" smtClean="0"/>
              <a:t>Number of doctors in India                                                                                      750,000</a:t>
            </a:r>
          </a:p>
          <a:p>
            <a:pPr>
              <a:lnSpc>
                <a:spcPct val="150000"/>
              </a:lnSpc>
            </a:pPr>
            <a:r>
              <a:rPr lang="en-US" dirty="0" smtClean="0"/>
              <a:t>Number of new cervical cancer patients in India                                                    70,000</a:t>
            </a:r>
          </a:p>
          <a:p>
            <a:pPr>
              <a:lnSpc>
                <a:spcPct val="150000"/>
              </a:lnSpc>
            </a:pPr>
            <a:r>
              <a:rPr lang="en-US" dirty="0" smtClean="0"/>
              <a:t>Number of new </a:t>
            </a:r>
            <a:r>
              <a:rPr lang="en-US" dirty="0"/>
              <a:t>gynecological cancer specialist each </a:t>
            </a:r>
            <a:r>
              <a:rPr lang="en-US" dirty="0" smtClean="0"/>
              <a:t>year in India                                1</a:t>
            </a:r>
            <a:endParaRPr lang="en-US" dirty="0"/>
          </a:p>
        </p:txBody>
      </p:sp>
      <p:sp>
        <p:nvSpPr>
          <p:cNvPr id="5" name="TextBox 4"/>
          <p:cNvSpPr txBox="1"/>
          <p:nvPr/>
        </p:nvSpPr>
        <p:spPr>
          <a:xfrm>
            <a:off x="533400" y="6629400"/>
            <a:ext cx="3706464" cy="215444"/>
          </a:xfrm>
          <a:prstGeom prst="rect">
            <a:avLst/>
          </a:prstGeom>
          <a:noFill/>
        </p:spPr>
        <p:txBody>
          <a:bodyPr wrap="none" rtlCol="0">
            <a:spAutoFit/>
          </a:bodyPr>
          <a:lstStyle/>
          <a:p>
            <a:r>
              <a:rPr lang="en-US" sz="800" dirty="0"/>
              <a:t>http://qz.com/269394#2/why-you-have-to-share-a-doctor-with-1424-other-people/</a:t>
            </a:r>
          </a:p>
        </p:txBody>
      </p:sp>
    </p:spTree>
    <p:extLst>
      <p:ext uri="{BB962C8B-B14F-4D97-AF65-F5344CB8AC3E}">
        <p14:creationId xmlns:p14="http://schemas.microsoft.com/office/powerpoint/2010/main" val="419864063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488668"/>
            <a:ext cx="9143999"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dirty="0"/>
              <a:t>T</a:t>
            </a:r>
            <a:r>
              <a:rPr lang="en-US" dirty="0" smtClean="0"/>
              <a:t>he </a:t>
            </a:r>
            <a:r>
              <a:rPr lang="en-US" dirty="0"/>
              <a:t>micro-revenue earnings </a:t>
            </a:r>
            <a:r>
              <a:rPr lang="en-US" dirty="0" smtClean="0"/>
              <a:t>potential with </a:t>
            </a:r>
            <a:r>
              <a:rPr lang="en-US" dirty="0"/>
              <a:t>10% penetration </a:t>
            </a:r>
            <a:r>
              <a:rPr lang="en-US" dirty="0" smtClean="0"/>
              <a:t>for population </a:t>
            </a:r>
            <a:r>
              <a:rPr lang="en-US" dirty="0"/>
              <a:t>of </a:t>
            </a:r>
            <a:r>
              <a:rPr lang="en-US" dirty="0" smtClean="0"/>
              <a:t>3+ billion &amp; aging!</a:t>
            </a:r>
            <a:endParaRPr lang="en-US" dirty="0"/>
          </a:p>
        </p:txBody>
      </p:sp>
      <p:sp>
        <p:nvSpPr>
          <p:cNvPr id="17" name="TextBox 16"/>
          <p:cNvSpPr txBox="1"/>
          <p:nvPr/>
        </p:nvSpPr>
        <p:spPr>
          <a:xfrm>
            <a:off x="-1" y="0"/>
            <a:ext cx="9143999" cy="61555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US" sz="3400" b="1" dirty="0" smtClean="0"/>
              <a:t>Fast Forward </a:t>
            </a:r>
            <a:r>
              <a:rPr lang="en-US" sz="3400" b="1" dirty="0" smtClean="0">
                <a:latin typeface="Calibri"/>
              </a:rPr>
              <a:t>→ </a:t>
            </a:r>
            <a:r>
              <a:rPr lang="en-US" sz="3400" b="1" dirty="0" smtClean="0"/>
              <a:t>Penny Per Person Per Use Per Day </a:t>
            </a:r>
            <a:endParaRPr lang="en-US" sz="3400" b="1" dirty="0"/>
          </a:p>
        </p:txBody>
      </p:sp>
      <p:sp>
        <p:nvSpPr>
          <p:cNvPr id="18" name="TextBox 17"/>
          <p:cNvSpPr txBox="1"/>
          <p:nvPr/>
        </p:nvSpPr>
        <p:spPr>
          <a:xfrm>
            <a:off x="838200" y="2514600"/>
            <a:ext cx="7621574" cy="2031325"/>
          </a:xfrm>
          <a:prstGeom prst="rect">
            <a:avLst/>
          </a:prstGeom>
          <a:noFill/>
          <a:ln>
            <a:solidFill>
              <a:schemeClr val="bg1">
                <a:lumMod val="85000"/>
              </a:schemeClr>
            </a:solidFill>
          </a:ln>
        </p:spPr>
        <p:txBody>
          <a:bodyPr wrap="none" rtlCol="0">
            <a:spAutoFit/>
          </a:bodyPr>
          <a:lstStyle/>
          <a:p>
            <a:r>
              <a:rPr lang="en-US" dirty="0" smtClean="0"/>
              <a:t>$1 - Bone density</a:t>
            </a:r>
          </a:p>
          <a:p>
            <a:endParaRPr lang="en-US" dirty="0" smtClean="0"/>
          </a:p>
          <a:p>
            <a:r>
              <a:rPr lang="en-US" dirty="0" smtClean="0"/>
              <a:t>$1 - Mammogram</a:t>
            </a:r>
          </a:p>
          <a:p>
            <a:endParaRPr lang="en-US" dirty="0"/>
          </a:p>
          <a:p>
            <a:r>
              <a:rPr lang="en-US" dirty="0"/>
              <a:t>a</a:t>
            </a:r>
            <a:r>
              <a:rPr lang="en-US" dirty="0" smtClean="0"/>
              <a:t>t the corner of Happy and Healthy in every zip code in India, China, Indonesia </a:t>
            </a:r>
          </a:p>
          <a:p>
            <a:endParaRPr lang="en-US" dirty="0"/>
          </a:p>
          <a:p>
            <a:r>
              <a:rPr lang="en-US" dirty="0"/>
              <a:t>d</a:t>
            </a:r>
            <a:r>
              <a:rPr lang="en-US" dirty="0" smtClean="0"/>
              <a:t>ata transmitted to specialists and reports sent to individuals, doctor and clinic </a:t>
            </a:r>
            <a:endParaRPr lang="en-US" dirty="0"/>
          </a:p>
        </p:txBody>
      </p:sp>
    </p:spTree>
    <p:extLst>
      <p:ext uri="{BB962C8B-B14F-4D97-AF65-F5344CB8AC3E}">
        <p14:creationId xmlns:p14="http://schemas.microsoft.com/office/powerpoint/2010/main" val="95960056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5387975"/>
            <a:ext cx="9144000" cy="14700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00" b="1" dirty="0" smtClean="0">
                <a:solidFill>
                  <a:schemeClr val="bg1">
                    <a:lumMod val="65000"/>
                  </a:schemeClr>
                </a:solidFill>
              </a:rPr>
              <a:t>Grand Platforms</a:t>
            </a:r>
            <a:endParaRPr lang="en-US" sz="10000" b="1" dirty="0">
              <a:solidFill>
                <a:schemeClr val="bg1">
                  <a:lumMod val="65000"/>
                </a:schemeClr>
              </a:solidFill>
            </a:endParaRPr>
          </a:p>
        </p:txBody>
      </p:sp>
      <p:pic>
        <p:nvPicPr>
          <p:cNvPr id="3" name="Picture 2"/>
          <p:cNvPicPr>
            <a:picLocks noChangeAspect="1"/>
          </p:cNvPicPr>
          <p:nvPr/>
        </p:nvPicPr>
        <p:blipFill>
          <a:blip r:embed="rId2"/>
          <a:stretch>
            <a:fillRect/>
          </a:stretch>
        </p:blipFill>
        <p:spPr>
          <a:xfrm>
            <a:off x="0" y="-609600"/>
            <a:ext cx="9143999" cy="5381625"/>
          </a:xfrm>
          <a:prstGeom prst="rect">
            <a:avLst/>
          </a:prstGeom>
        </p:spPr>
      </p:pic>
      <p:pic>
        <p:nvPicPr>
          <p:cNvPr id="19458" name="Picture 2" descr="http://www.wirelessinnovation.org/assets/media/OMG-logo-high-r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2438400"/>
            <a:ext cx="838200" cy="381000"/>
          </a:xfrm>
          <a:prstGeom prst="rect">
            <a:avLst/>
          </a:prstGeom>
          <a:noFill/>
          <a:ln>
            <a:solidFill>
              <a:schemeClr val="bg1">
                <a:lumMod val="85000"/>
              </a:schemeClr>
            </a:solidFill>
          </a:ln>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06569" y="3962400"/>
            <a:ext cx="1536831" cy="156966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3"/>
          </a:lnRef>
          <a:fillRef idx="3">
            <a:schemeClr val="accent3"/>
          </a:fillRef>
          <a:effectRef idx="3">
            <a:schemeClr val="accent3"/>
          </a:effectRef>
          <a:fontRef idx="minor">
            <a:schemeClr val="lt1"/>
          </a:fontRef>
        </p:style>
        <p:txBody>
          <a:bodyPr wrap="none" rtlCol="0">
            <a:spAutoFit/>
          </a:bodyPr>
          <a:lstStyle/>
          <a:p>
            <a:pPr algn="ctr"/>
            <a:r>
              <a:rPr lang="en-US" sz="3200" dirty="0" smtClean="0"/>
              <a:t>Internet</a:t>
            </a:r>
          </a:p>
          <a:p>
            <a:pPr algn="ctr"/>
            <a:r>
              <a:rPr lang="en-US" sz="3200" dirty="0"/>
              <a:t>o</a:t>
            </a:r>
            <a:r>
              <a:rPr lang="en-US" sz="3200" dirty="0" smtClean="0"/>
              <a:t>f</a:t>
            </a:r>
          </a:p>
          <a:p>
            <a:pPr algn="ctr"/>
            <a:r>
              <a:rPr lang="en-US" sz="3200" dirty="0" smtClean="0"/>
              <a:t>Systems</a:t>
            </a:r>
            <a:endParaRPr lang="en-US" sz="3200" dirty="0"/>
          </a:p>
        </p:txBody>
      </p:sp>
    </p:spTree>
    <p:extLst>
      <p:ext uri="{BB962C8B-B14F-4D97-AF65-F5344CB8AC3E}">
        <p14:creationId xmlns:p14="http://schemas.microsoft.com/office/powerpoint/2010/main" val="105439644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w many die from medical errors.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8200"/>
            <a:ext cx="9144000" cy="4370687"/>
          </a:xfrm>
          <a:prstGeom prst="rect">
            <a:avLst/>
          </a:prstGeom>
        </p:spPr>
      </p:pic>
      <p:sp>
        <p:nvSpPr>
          <p:cNvPr id="7" name="Rectangle 6"/>
          <p:cNvSpPr/>
          <p:nvPr/>
        </p:nvSpPr>
        <p:spPr>
          <a:xfrm>
            <a:off x="29532" y="3733800"/>
            <a:ext cx="9036944" cy="2585323"/>
          </a:xfrm>
          <a:prstGeom prst="rect">
            <a:avLst/>
          </a:prstGeom>
        </p:spPr>
        <p:txBody>
          <a:bodyPr wrap="square">
            <a:spAutoFit/>
          </a:bodyPr>
          <a:lstStyle/>
          <a:p>
            <a:pPr marL="285750" indent="-285750">
              <a:buFont typeface="Arial"/>
              <a:buChar char="•"/>
            </a:pPr>
            <a:r>
              <a:rPr lang="en-US" dirty="0" smtClean="0"/>
              <a:t>1999 – IOM published “</a:t>
            </a:r>
            <a:r>
              <a:rPr lang="en-US" dirty="0"/>
              <a:t>To Err Is Human</a:t>
            </a:r>
            <a:r>
              <a:rPr lang="en-US" dirty="0" smtClean="0"/>
              <a:t>” </a:t>
            </a:r>
            <a:r>
              <a:rPr lang="en-US" dirty="0"/>
              <a:t>up to 98,000 </a:t>
            </a:r>
            <a:r>
              <a:rPr lang="en-US" dirty="0" smtClean="0"/>
              <a:t>die each year because </a:t>
            </a:r>
            <a:r>
              <a:rPr lang="en-US" dirty="0"/>
              <a:t>of </a:t>
            </a:r>
            <a:r>
              <a:rPr lang="en-US" dirty="0" smtClean="0"/>
              <a:t>mistakes.</a:t>
            </a:r>
          </a:p>
          <a:p>
            <a:pPr marL="285750" indent="-285750">
              <a:buFont typeface="Arial"/>
              <a:buChar char="•"/>
            </a:pPr>
            <a:endParaRPr lang="en-US" dirty="0" smtClean="0"/>
          </a:p>
          <a:p>
            <a:pPr marL="285750" indent="-285750">
              <a:buFont typeface="Arial"/>
              <a:buChar char="•"/>
            </a:pPr>
            <a:r>
              <a:rPr lang="en-US" dirty="0" smtClean="0"/>
              <a:t>2010 – OIG US HHS: bad </a:t>
            </a:r>
            <a:r>
              <a:rPr lang="en-US" dirty="0"/>
              <a:t>hospital care </a:t>
            </a:r>
            <a:r>
              <a:rPr lang="en-US" dirty="0" smtClean="0"/>
              <a:t>caused 180,000 deaths </a:t>
            </a:r>
            <a:r>
              <a:rPr lang="en-US" dirty="0"/>
              <a:t>in </a:t>
            </a:r>
            <a:r>
              <a:rPr lang="en-US" dirty="0" smtClean="0"/>
              <a:t>Medicare in </a:t>
            </a:r>
            <a:r>
              <a:rPr lang="en-US" dirty="0"/>
              <a:t>a given </a:t>
            </a:r>
            <a:r>
              <a:rPr lang="en-US" dirty="0" smtClean="0"/>
              <a:t>year.</a:t>
            </a:r>
          </a:p>
          <a:p>
            <a:pPr marL="285750" indent="-285750">
              <a:buFont typeface="Arial"/>
              <a:buChar char="•"/>
            </a:pPr>
            <a:endParaRPr lang="en-US" dirty="0" smtClean="0"/>
          </a:p>
          <a:p>
            <a:pPr marL="285750" indent="-285750">
              <a:buFont typeface="Arial"/>
              <a:buChar char="•"/>
            </a:pPr>
            <a:r>
              <a:rPr lang="en-US" dirty="0" smtClean="0"/>
              <a:t>2013 – Journal </a:t>
            </a:r>
            <a:r>
              <a:rPr lang="en-US" dirty="0"/>
              <a:t>of </a:t>
            </a:r>
            <a:r>
              <a:rPr lang="en-US" dirty="0" smtClean="0"/>
              <a:t>Patient Safety: between </a:t>
            </a:r>
            <a:r>
              <a:rPr lang="en-US" dirty="0"/>
              <a:t>210,000 and 440,000 </a:t>
            </a:r>
            <a:r>
              <a:rPr lang="en-US" dirty="0" smtClean="0"/>
              <a:t>patients suffer </a:t>
            </a:r>
            <a:r>
              <a:rPr lang="en-US" dirty="0"/>
              <a:t>some type of </a:t>
            </a:r>
            <a:r>
              <a:rPr lang="en-US" b="1" i="1" dirty="0"/>
              <a:t>preventable</a:t>
            </a:r>
            <a:r>
              <a:rPr lang="en-US" dirty="0"/>
              <a:t> harm that contributes to their </a:t>
            </a:r>
            <a:r>
              <a:rPr lang="en-US" dirty="0" smtClean="0"/>
              <a:t>death.</a:t>
            </a:r>
          </a:p>
          <a:p>
            <a:pPr marL="285750" indent="-285750">
              <a:buFont typeface="Arial"/>
              <a:buChar char="•"/>
            </a:pPr>
            <a:endParaRPr lang="en-US" dirty="0" smtClean="0"/>
          </a:p>
          <a:p>
            <a:pPr marL="285750" indent="-285750">
              <a:buFont typeface="Arial"/>
              <a:buChar char="•"/>
            </a:pPr>
            <a:r>
              <a:rPr lang="en-US" dirty="0" smtClean="0"/>
              <a:t>That </a:t>
            </a:r>
            <a:r>
              <a:rPr lang="en-US" dirty="0"/>
              <a:t>would make medical errors the third-leading cause of death in </a:t>
            </a:r>
            <a:r>
              <a:rPr lang="en-US" dirty="0" smtClean="0"/>
              <a:t>the US, </a:t>
            </a:r>
            <a:r>
              <a:rPr lang="en-US" dirty="0"/>
              <a:t>behind heart disease, which is the </a:t>
            </a:r>
            <a:r>
              <a:rPr lang="en-US" dirty="0" smtClean="0"/>
              <a:t>first and </a:t>
            </a:r>
            <a:r>
              <a:rPr lang="en-US" dirty="0"/>
              <a:t>cancer, which is second</a:t>
            </a:r>
            <a:r>
              <a:rPr lang="en-US" dirty="0" smtClean="0"/>
              <a:t>.</a:t>
            </a:r>
            <a:endParaRPr lang="en-US" dirty="0"/>
          </a:p>
        </p:txBody>
      </p:sp>
      <p:sp>
        <p:nvSpPr>
          <p:cNvPr id="9" name="TextBox 8"/>
          <p:cNvSpPr txBox="1"/>
          <p:nvPr/>
        </p:nvSpPr>
        <p:spPr>
          <a:xfrm>
            <a:off x="4648200" y="990600"/>
            <a:ext cx="7857344" cy="400110"/>
          </a:xfrm>
          <a:prstGeom prst="rect">
            <a:avLst/>
          </a:prstGeom>
          <a:noFill/>
        </p:spPr>
        <p:txBody>
          <a:bodyPr wrap="square" rtlCol="0">
            <a:spAutoFit/>
          </a:bodyPr>
          <a:lstStyle/>
          <a:p>
            <a:r>
              <a:rPr lang="en-US" sz="1000" dirty="0">
                <a:solidFill>
                  <a:schemeClr val="bg1">
                    <a:lumMod val="50000"/>
                  </a:schemeClr>
                </a:solidFill>
              </a:rPr>
              <a:t>www.propublica.org/article/how-many-die-from-medical-mistakes-in-us-hospitals</a:t>
            </a:r>
          </a:p>
          <a:p>
            <a:endParaRPr lang="en-US" sz="1000" dirty="0">
              <a:solidFill>
                <a:schemeClr val="bg1">
                  <a:lumMod val="50000"/>
                </a:schemeClr>
              </a:solidFill>
            </a:endParaRPr>
          </a:p>
        </p:txBody>
      </p:sp>
      <p:sp>
        <p:nvSpPr>
          <p:cNvPr id="10" name="TextBox 9"/>
          <p:cNvSpPr txBox="1"/>
          <p:nvPr/>
        </p:nvSpPr>
        <p:spPr>
          <a:xfrm>
            <a:off x="2286000" y="6624935"/>
            <a:ext cx="6949338" cy="400110"/>
          </a:xfrm>
          <a:prstGeom prst="rect">
            <a:avLst/>
          </a:prstGeom>
          <a:noFill/>
        </p:spPr>
        <p:txBody>
          <a:bodyPr wrap="none" rtlCol="0">
            <a:spAutoFit/>
          </a:bodyPr>
          <a:lstStyle/>
          <a:p>
            <a:r>
              <a:rPr lang="en-US" sz="1000" dirty="0"/>
              <a:t>http://journals.lww.com/journalpatientsafety/Fulltext/2013/09000/A_New,_Evidence_based_Estimate_of_Patient_Harms.2.aspx</a:t>
            </a:r>
          </a:p>
          <a:p>
            <a:endParaRPr lang="en-US" sz="1000" dirty="0"/>
          </a:p>
        </p:txBody>
      </p:sp>
    </p:spTree>
    <p:extLst>
      <p:ext uri="{BB962C8B-B14F-4D97-AF65-F5344CB8AC3E}">
        <p14:creationId xmlns:p14="http://schemas.microsoft.com/office/powerpoint/2010/main" val="287063702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operation failed metavis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84776"/>
            <a:ext cx="9144000" cy="62732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4800600" y="6553200"/>
            <a:ext cx="4384790" cy="307777"/>
          </a:xfrm>
          <a:prstGeom prst="rect">
            <a:avLst/>
          </a:prstGeom>
          <a:noFill/>
        </p:spPr>
        <p:txBody>
          <a:bodyPr wrap="none" rtlCol="0">
            <a:spAutoFit/>
          </a:bodyPr>
          <a:lstStyle/>
          <a:p>
            <a:r>
              <a:rPr lang="en-US" sz="1400" dirty="0" smtClean="0">
                <a:solidFill>
                  <a:schemeClr val="bg1"/>
                </a:solidFill>
              </a:rPr>
              <a:t>Julian M. Goldman, MD (Massachusetts General Hospital)</a:t>
            </a:r>
            <a:endParaRPr lang="en-US" sz="1400" dirty="0">
              <a:solidFill>
                <a:schemeClr val="bg1"/>
              </a:solidFill>
            </a:endParaRPr>
          </a:p>
        </p:txBody>
      </p:sp>
      <p:sp>
        <p:nvSpPr>
          <p:cNvPr id="7" name="TextBox 3"/>
          <p:cNvSpPr txBox="1">
            <a:spLocks noChangeArrowheads="1"/>
          </p:cNvSpPr>
          <p:nvPr/>
        </p:nvSpPr>
        <p:spPr bwMode="auto">
          <a:xfrm>
            <a:off x="0" y="0"/>
            <a:ext cx="9144000" cy="584775"/>
          </a:xfrm>
          <a:prstGeom prst="rect">
            <a:avLst/>
          </a:prstGeom>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style>
          <a:lnRef idx="0">
            <a:schemeClr val="accent1"/>
          </a:lnRef>
          <a:fillRef idx="3">
            <a:schemeClr val="accent1"/>
          </a:fillRef>
          <a:effectRef idx="3">
            <a:schemeClr val="accent1"/>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100" dirty="0">
                <a:solidFill>
                  <a:schemeClr val="bg1"/>
                </a:solidFill>
                <a:latin typeface="Calibri Light" panose="020F0302020204030204" pitchFamily="34" charset="0"/>
              </a:rPr>
              <a:t>S</a:t>
            </a:r>
            <a:r>
              <a:rPr lang="en-US" sz="3100" dirty="0" smtClean="0">
                <a:solidFill>
                  <a:schemeClr val="bg1"/>
                </a:solidFill>
                <a:latin typeface="Calibri Light" panose="020F0302020204030204" pitchFamily="34" charset="0"/>
              </a:rPr>
              <a:t>creen </a:t>
            </a:r>
            <a:r>
              <a:rPr lang="en-US" sz="3100" dirty="0">
                <a:solidFill>
                  <a:schemeClr val="bg1"/>
                </a:solidFill>
                <a:latin typeface="Calibri Light" panose="020F0302020204030204" pitchFamily="34" charset="0"/>
              </a:rPr>
              <a:t>capture from intra-operative EMR during surgery</a:t>
            </a:r>
          </a:p>
        </p:txBody>
      </p:sp>
    </p:spTree>
    <p:extLst>
      <p:ext uri="{BB962C8B-B14F-4D97-AF65-F5344CB8AC3E}">
        <p14:creationId xmlns:p14="http://schemas.microsoft.com/office/powerpoint/2010/main" val="106817919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720" y="1828800"/>
            <a:ext cx="2752725" cy="1847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rot="5400000">
            <a:off x="1343520" y="1295400"/>
            <a:ext cx="914400" cy="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a:off x="3019920" y="1295400"/>
            <a:ext cx="914400" cy="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V="1">
            <a:off x="2257920" y="4191000"/>
            <a:ext cx="914400"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flipV="1">
            <a:off x="1648320" y="4191001"/>
            <a:ext cx="914400" cy="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562720" y="1296888"/>
            <a:ext cx="0" cy="45571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3477120" y="762000"/>
            <a:ext cx="1564403" cy="307777"/>
          </a:xfrm>
          <a:prstGeom prst="rect">
            <a:avLst/>
          </a:prstGeom>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1400" dirty="0" smtClean="0"/>
              <a:t>Intelligent Monitor</a:t>
            </a:r>
            <a:endParaRPr lang="en-US" sz="1400" dirty="0"/>
          </a:p>
        </p:txBody>
      </p:sp>
      <p:sp>
        <p:nvSpPr>
          <p:cNvPr id="12" name="TextBox 11"/>
          <p:cNvSpPr txBox="1"/>
          <p:nvPr/>
        </p:nvSpPr>
        <p:spPr>
          <a:xfrm>
            <a:off x="562304" y="762000"/>
            <a:ext cx="1238416" cy="307777"/>
          </a:xfrm>
          <a:prstGeom prst="rect">
            <a:avLst/>
          </a:prstGeom>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1400" dirty="0" smtClean="0"/>
              <a:t>Infusion Pump</a:t>
            </a:r>
            <a:endParaRPr lang="en-US" sz="1400" dirty="0"/>
          </a:p>
        </p:txBody>
      </p:sp>
      <p:sp>
        <p:nvSpPr>
          <p:cNvPr id="13" name="TextBox 12"/>
          <p:cNvSpPr txBox="1"/>
          <p:nvPr/>
        </p:nvSpPr>
        <p:spPr>
          <a:xfrm>
            <a:off x="1952447" y="685800"/>
            <a:ext cx="1448473" cy="523220"/>
          </a:xfrm>
          <a:prstGeom prst="rect">
            <a:avLst/>
          </a:prstGeom>
          <a:noFill/>
          <a:ln w="38100">
            <a:noFill/>
          </a:ln>
        </p:spPr>
        <p:txBody>
          <a:bodyPr wrap="none" rtlCol="0">
            <a:spAutoFit/>
          </a:bodyPr>
          <a:lstStyle/>
          <a:p>
            <a:pPr algn="ctr"/>
            <a:r>
              <a:rPr lang="en-US" sz="1400" dirty="0" smtClean="0"/>
              <a:t>Patient Simulator</a:t>
            </a:r>
          </a:p>
          <a:p>
            <a:pPr algn="ctr"/>
            <a:r>
              <a:rPr lang="en-US" sz="1400" dirty="0" smtClean="0"/>
              <a:t>Ventilator</a:t>
            </a:r>
            <a:endParaRPr lang="en-US" sz="1400" dirty="0"/>
          </a:p>
        </p:txBody>
      </p:sp>
      <p:sp>
        <p:nvSpPr>
          <p:cNvPr id="14" name="TextBox 13"/>
          <p:cNvSpPr txBox="1"/>
          <p:nvPr/>
        </p:nvSpPr>
        <p:spPr>
          <a:xfrm>
            <a:off x="173431" y="1143000"/>
            <a:ext cx="1093889" cy="307777"/>
          </a:xfrm>
          <a:prstGeom prst="rect">
            <a:avLst/>
          </a:prstGeom>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US" sz="1400" dirty="0" err="1" smtClean="0"/>
              <a:t>Capnometer</a:t>
            </a:r>
            <a:endParaRPr lang="en-US" sz="1400" dirty="0"/>
          </a:p>
        </p:txBody>
      </p:sp>
      <p:sp>
        <p:nvSpPr>
          <p:cNvPr id="15" name="TextBox 14"/>
          <p:cNvSpPr txBox="1"/>
          <p:nvPr/>
        </p:nvSpPr>
        <p:spPr>
          <a:xfrm>
            <a:off x="124320" y="4340423"/>
            <a:ext cx="1559945" cy="307777"/>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400" dirty="0" smtClean="0"/>
              <a:t>Vital Signs Monitor</a:t>
            </a:r>
            <a:endParaRPr lang="en-US" sz="1400" dirty="0"/>
          </a:p>
        </p:txBody>
      </p:sp>
      <p:sp>
        <p:nvSpPr>
          <p:cNvPr id="16" name="TextBox 15"/>
          <p:cNvSpPr txBox="1"/>
          <p:nvPr/>
        </p:nvSpPr>
        <p:spPr>
          <a:xfrm>
            <a:off x="1014259" y="4721423"/>
            <a:ext cx="1091261" cy="954107"/>
          </a:xfrm>
          <a:prstGeom prst="rect">
            <a:avLst/>
          </a:prstGeom>
          <a:ln/>
        </p:spPr>
        <p:style>
          <a:lnRef idx="0">
            <a:schemeClr val="accent1"/>
          </a:lnRef>
          <a:fillRef idx="3">
            <a:schemeClr val="accent1"/>
          </a:fillRef>
          <a:effectRef idx="3">
            <a:schemeClr val="accent1"/>
          </a:effectRef>
          <a:fontRef idx="minor">
            <a:schemeClr val="lt1"/>
          </a:fontRef>
        </p:style>
        <p:txBody>
          <a:bodyPr wrap="none" rtlCol="0">
            <a:spAutoFit/>
          </a:bodyPr>
          <a:lstStyle/>
          <a:p>
            <a:pPr algn="r"/>
            <a:r>
              <a:rPr lang="en-US" sz="1400" dirty="0" smtClean="0"/>
              <a:t>Simulator</a:t>
            </a:r>
          </a:p>
          <a:p>
            <a:pPr algn="r"/>
            <a:r>
              <a:rPr lang="en-US" sz="1400" dirty="0"/>
              <a:t>c</a:t>
            </a:r>
            <a:r>
              <a:rPr lang="en-US" sz="1400" dirty="0" smtClean="0"/>
              <a:t>onnected</a:t>
            </a:r>
          </a:p>
          <a:p>
            <a:pPr algn="r"/>
            <a:r>
              <a:rPr lang="en-US" sz="1400" dirty="0"/>
              <a:t>t</a:t>
            </a:r>
            <a:r>
              <a:rPr lang="en-US" sz="1400" dirty="0" smtClean="0"/>
              <a:t>o vital signs</a:t>
            </a:r>
          </a:p>
          <a:p>
            <a:pPr algn="r"/>
            <a:r>
              <a:rPr lang="en-US" sz="1400" dirty="0" smtClean="0"/>
              <a:t>monitor</a:t>
            </a:r>
            <a:endParaRPr lang="en-US" sz="1400" dirty="0"/>
          </a:p>
        </p:txBody>
      </p:sp>
      <p:sp>
        <p:nvSpPr>
          <p:cNvPr id="17" name="TextBox 16"/>
          <p:cNvSpPr txBox="1"/>
          <p:nvPr/>
        </p:nvSpPr>
        <p:spPr>
          <a:xfrm>
            <a:off x="2715120" y="4724400"/>
            <a:ext cx="1253228" cy="954107"/>
          </a:xfrm>
          <a:prstGeom prst="rect">
            <a:avLst/>
          </a:prstGeom>
          <a:ln/>
        </p:spPr>
        <p:style>
          <a:lnRef idx="0">
            <a:schemeClr val="accent1"/>
          </a:lnRef>
          <a:fillRef idx="3">
            <a:schemeClr val="accent1"/>
          </a:fillRef>
          <a:effectRef idx="3">
            <a:schemeClr val="accent1"/>
          </a:effectRef>
          <a:fontRef idx="minor">
            <a:schemeClr val="lt1"/>
          </a:fontRef>
        </p:style>
        <p:txBody>
          <a:bodyPr wrap="none" rtlCol="0">
            <a:spAutoFit/>
          </a:bodyPr>
          <a:lstStyle/>
          <a:p>
            <a:pPr algn="r"/>
            <a:r>
              <a:rPr lang="en-US" sz="1400" dirty="0" smtClean="0"/>
              <a:t>Fluke </a:t>
            </a:r>
            <a:r>
              <a:rPr lang="en-US" sz="1400" dirty="0" err="1" smtClean="0"/>
              <a:t>ProSim</a:t>
            </a:r>
            <a:r>
              <a:rPr lang="en-US" sz="1400" dirty="0" smtClean="0"/>
              <a:t> 8</a:t>
            </a:r>
          </a:p>
          <a:p>
            <a:pPr algn="r"/>
            <a:r>
              <a:rPr lang="en-US" sz="1400" dirty="0"/>
              <a:t>c</a:t>
            </a:r>
            <a:r>
              <a:rPr lang="en-US" sz="1400" dirty="0" smtClean="0"/>
              <a:t>onnected</a:t>
            </a:r>
          </a:p>
          <a:p>
            <a:pPr algn="r"/>
            <a:r>
              <a:rPr lang="en-US" sz="1400" dirty="0"/>
              <a:t>t</a:t>
            </a:r>
            <a:r>
              <a:rPr lang="en-US" sz="1400" dirty="0" smtClean="0"/>
              <a:t>o intelligent</a:t>
            </a:r>
          </a:p>
          <a:p>
            <a:pPr algn="r"/>
            <a:r>
              <a:rPr lang="en-US" sz="1400" dirty="0" smtClean="0"/>
              <a:t>monitor</a:t>
            </a:r>
            <a:endParaRPr lang="en-US" sz="1400"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736777"/>
            <a:ext cx="4267200" cy="3121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8" name="Straight Arrow Connector 27"/>
          <p:cNvCxnSpPr/>
          <p:nvPr/>
        </p:nvCxnSpPr>
        <p:spPr>
          <a:xfrm>
            <a:off x="1267320" y="1217711"/>
            <a:ext cx="0" cy="534889"/>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648320" y="3733800"/>
            <a:ext cx="0" cy="534889"/>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4800600" y="1828800"/>
            <a:ext cx="2133600" cy="1752600"/>
            <a:chOff x="4038600" y="2362200"/>
            <a:chExt cx="2133600" cy="1752600"/>
          </a:xfrm>
        </p:grpSpPr>
        <p:grpSp>
          <p:nvGrpSpPr>
            <p:cNvPr id="21" name="Group 20"/>
            <p:cNvGrpSpPr/>
            <p:nvPr/>
          </p:nvGrpSpPr>
          <p:grpSpPr>
            <a:xfrm>
              <a:off x="4162920" y="2514600"/>
              <a:ext cx="1933080" cy="1524000"/>
              <a:chOff x="6172200" y="4953000"/>
              <a:chExt cx="1933080" cy="1524000"/>
            </a:xfrm>
          </p:grpSpPr>
          <p:sp>
            <p:nvSpPr>
              <p:cNvPr id="19" name="TextBox 18"/>
              <p:cNvSpPr txBox="1"/>
              <p:nvPr/>
            </p:nvSpPr>
            <p:spPr>
              <a:xfrm>
                <a:off x="6318373" y="5029200"/>
                <a:ext cx="1530227" cy="369332"/>
              </a:xfrm>
              <a:prstGeom prst="rect">
                <a:avLst/>
              </a:prstGeom>
              <a:noFill/>
            </p:spPr>
            <p:txBody>
              <a:bodyPr wrap="none" rtlCol="0">
                <a:spAutoFit/>
              </a:bodyPr>
              <a:lstStyle/>
              <a:p>
                <a:r>
                  <a:rPr lang="en-US" dirty="0" smtClean="0"/>
                  <a:t>O</a:t>
                </a:r>
                <a:r>
                  <a:rPr lang="en-US" baseline="-25000" dirty="0" smtClean="0"/>
                  <a:t>2</a:t>
                </a:r>
                <a:r>
                  <a:rPr lang="en-US" dirty="0" smtClean="0"/>
                  <a:t> Saturation </a:t>
                </a:r>
              </a:p>
            </p:txBody>
          </p:sp>
          <p:sp>
            <p:nvSpPr>
              <p:cNvPr id="22" name="TextBox 21"/>
              <p:cNvSpPr txBox="1"/>
              <p:nvPr/>
            </p:nvSpPr>
            <p:spPr>
              <a:xfrm>
                <a:off x="6324600" y="5574268"/>
                <a:ext cx="1780680" cy="369332"/>
              </a:xfrm>
              <a:prstGeom prst="rect">
                <a:avLst/>
              </a:prstGeom>
              <a:noFill/>
            </p:spPr>
            <p:txBody>
              <a:bodyPr wrap="none" rtlCol="0">
                <a:spAutoFit/>
              </a:bodyPr>
              <a:lstStyle/>
              <a:p>
                <a:r>
                  <a:rPr lang="en-US" dirty="0" smtClean="0"/>
                  <a:t>Respiratory Rate </a:t>
                </a:r>
              </a:p>
            </p:txBody>
          </p:sp>
          <p:sp>
            <p:nvSpPr>
              <p:cNvPr id="23" name="TextBox 22"/>
              <p:cNvSpPr txBox="1"/>
              <p:nvPr/>
            </p:nvSpPr>
            <p:spPr>
              <a:xfrm>
                <a:off x="6324600" y="6107668"/>
                <a:ext cx="1525931" cy="369332"/>
              </a:xfrm>
              <a:prstGeom prst="rect">
                <a:avLst/>
              </a:prstGeom>
              <a:noFill/>
            </p:spPr>
            <p:txBody>
              <a:bodyPr wrap="none" rtlCol="0">
                <a:spAutoFit/>
              </a:bodyPr>
              <a:lstStyle/>
              <a:p>
                <a:r>
                  <a:rPr lang="en-US" dirty="0" smtClean="0"/>
                  <a:t>end-tidal CO</a:t>
                </a:r>
                <a:r>
                  <a:rPr lang="en-US" baseline="-25000" dirty="0" smtClean="0"/>
                  <a:t>2</a:t>
                </a:r>
                <a:r>
                  <a:rPr lang="en-US" dirty="0" smtClean="0"/>
                  <a:t> </a:t>
                </a:r>
              </a:p>
            </p:txBody>
          </p:sp>
          <p:sp>
            <p:nvSpPr>
              <p:cNvPr id="20" name="Up Arrow 19"/>
              <p:cNvSpPr/>
              <p:nvPr/>
            </p:nvSpPr>
            <p:spPr>
              <a:xfrm>
                <a:off x="6172200" y="6019800"/>
                <a:ext cx="200520" cy="369332"/>
              </a:xfrm>
              <a:prstGeom prst="up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5" name="Up Arrow 24"/>
              <p:cNvSpPr/>
              <p:nvPr/>
            </p:nvSpPr>
            <p:spPr>
              <a:xfrm flipV="1">
                <a:off x="6172200" y="4953000"/>
                <a:ext cx="200520" cy="369332"/>
              </a:xfrm>
              <a:prstGeom prst="up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26" name="Up Arrow 25"/>
              <p:cNvSpPr/>
              <p:nvPr/>
            </p:nvSpPr>
            <p:spPr>
              <a:xfrm flipV="1">
                <a:off x="6172200" y="5498068"/>
                <a:ext cx="200520" cy="369332"/>
              </a:xfrm>
              <a:prstGeom prst="up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sp>
          <p:nvSpPr>
            <p:cNvPr id="27" name="Rectangle 26"/>
            <p:cNvSpPr/>
            <p:nvPr/>
          </p:nvSpPr>
          <p:spPr>
            <a:xfrm>
              <a:off x="4038600" y="2362200"/>
              <a:ext cx="2133600" cy="1752600"/>
            </a:xfrm>
            <a:prstGeom prst="rect">
              <a:avLst/>
            </a:prstGeom>
            <a:noFill/>
            <a:ln>
              <a:solidFill>
                <a:srgbClr val="C0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ight Arrow 30"/>
          <p:cNvSpPr/>
          <p:nvPr/>
        </p:nvSpPr>
        <p:spPr>
          <a:xfrm>
            <a:off x="3810000" y="2602468"/>
            <a:ext cx="932955" cy="3693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24" name="Bent-Up Arrow 1023"/>
          <p:cNvSpPr/>
          <p:nvPr/>
        </p:nvSpPr>
        <p:spPr>
          <a:xfrm flipV="1">
            <a:off x="7010400" y="2686566"/>
            <a:ext cx="1676400" cy="818634"/>
          </a:xfrm>
          <a:prstGeom prst="bentUpArrow">
            <a:avLst/>
          </a:prstGeom>
          <a:ln>
            <a:solidFill>
              <a:srgbClr val="C0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025" name="TextBox 1024"/>
          <p:cNvSpPr txBox="1"/>
          <p:nvPr/>
        </p:nvSpPr>
        <p:spPr>
          <a:xfrm>
            <a:off x="4880115" y="6553200"/>
            <a:ext cx="4187685" cy="338554"/>
          </a:xfrm>
          <a:prstGeom prst="rect">
            <a:avLst/>
          </a:prstGeom>
          <a:noFill/>
        </p:spPr>
        <p:txBody>
          <a:bodyPr wrap="none" rtlCol="0">
            <a:spAutoFit/>
          </a:bodyPr>
          <a:lstStyle/>
          <a:p>
            <a:r>
              <a:rPr lang="en-US" sz="1600" b="1" dirty="0" smtClean="0"/>
              <a:t>Patient Controlled Analgesia Safety Application</a:t>
            </a:r>
            <a:endParaRPr lang="en-US" sz="1600" b="1" dirty="0"/>
          </a:p>
        </p:txBody>
      </p:sp>
      <p:sp>
        <p:nvSpPr>
          <p:cNvPr id="1028" name="TextBox 1027"/>
          <p:cNvSpPr txBox="1"/>
          <p:nvPr/>
        </p:nvSpPr>
        <p:spPr>
          <a:xfrm>
            <a:off x="6172200" y="3776246"/>
            <a:ext cx="2743199" cy="338554"/>
          </a:xfrm>
          <a:prstGeom prst="rect">
            <a:avLst/>
          </a:prstGeom>
          <a:solidFill>
            <a:schemeClr val="bg1">
              <a:lumMod val="95000"/>
            </a:schemeClr>
          </a:solidFill>
        </p:spPr>
        <p:txBody>
          <a:bodyPr wrap="square" rtlCol="0">
            <a:spAutoFit/>
          </a:bodyPr>
          <a:lstStyle/>
          <a:p>
            <a:pPr algn="ctr"/>
            <a:r>
              <a:rPr lang="en-US" sz="1600" spc="100" dirty="0" smtClean="0"/>
              <a:t>Morphine Infusion Safety</a:t>
            </a:r>
            <a:endParaRPr lang="en-US" sz="1600" spc="100" dirty="0"/>
          </a:p>
        </p:txBody>
      </p:sp>
      <p:sp>
        <p:nvSpPr>
          <p:cNvPr id="1029" name="TextBox 1028"/>
          <p:cNvSpPr txBox="1"/>
          <p:nvPr/>
        </p:nvSpPr>
        <p:spPr>
          <a:xfrm>
            <a:off x="7010400" y="2020669"/>
            <a:ext cx="1522340" cy="646331"/>
          </a:xfrm>
          <a:prstGeom prst="rect">
            <a:avLst/>
          </a:prstGeom>
          <a:noFill/>
          <a:ln>
            <a:solidFill>
              <a:srgbClr val="C00000"/>
            </a:solidFill>
          </a:ln>
        </p:spPr>
        <p:txBody>
          <a:bodyPr wrap="none" rtlCol="0">
            <a:spAutoFit/>
          </a:bodyPr>
          <a:lstStyle/>
          <a:p>
            <a:r>
              <a:rPr lang="en-US" sz="1200" dirty="0" smtClean="0"/>
              <a:t>Connected Data</a:t>
            </a:r>
          </a:p>
          <a:p>
            <a:r>
              <a:rPr lang="en-US" sz="1200" dirty="0" smtClean="0"/>
              <a:t>Collective Analysis</a:t>
            </a:r>
          </a:p>
          <a:p>
            <a:r>
              <a:rPr lang="en-US" sz="1200" dirty="0" smtClean="0"/>
              <a:t>Automated Response</a:t>
            </a:r>
            <a:endParaRPr lang="en-US" sz="1200" dirty="0"/>
          </a:p>
        </p:txBody>
      </p:sp>
      <p:sp>
        <p:nvSpPr>
          <p:cNvPr id="33" name="Text Box 8"/>
          <p:cNvSpPr txBox="1">
            <a:spLocks noChangeArrowheads="1"/>
          </p:cNvSpPr>
          <p:nvPr/>
        </p:nvSpPr>
        <p:spPr bwMode="auto">
          <a:xfrm>
            <a:off x="0" y="0"/>
            <a:ext cx="9163050" cy="40011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defRPr/>
            </a:pPr>
            <a:r>
              <a:rPr lang="en-US" sz="2000" dirty="0" smtClean="0">
                <a:solidFill>
                  <a:schemeClr val="bg1"/>
                </a:solidFill>
                <a:latin typeface="+mj-lt"/>
                <a:ea typeface="Cambria Math" panose="02040503050406030204" pitchFamily="18" charset="0"/>
              </a:rPr>
              <a:t>Autonomous Control of Morphine Infusion Pump – Medical Device Integration</a:t>
            </a:r>
          </a:p>
        </p:txBody>
      </p:sp>
      <p:sp>
        <p:nvSpPr>
          <p:cNvPr id="5" name="TextBox 4"/>
          <p:cNvSpPr txBox="1"/>
          <p:nvPr/>
        </p:nvSpPr>
        <p:spPr>
          <a:xfrm>
            <a:off x="50237" y="6248400"/>
            <a:ext cx="4293163" cy="577081"/>
          </a:xfrm>
          <a:prstGeom prst="rect">
            <a:avLst/>
          </a:prstGeom>
          <a:noFill/>
        </p:spPr>
        <p:txBody>
          <a:bodyPr wrap="none" rtlCol="0">
            <a:spAutoFit/>
          </a:bodyPr>
          <a:lstStyle/>
          <a:p>
            <a:r>
              <a:rPr lang="en-US" sz="1050" dirty="0" smtClean="0">
                <a:solidFill>
                  <a:schemeClr val="bg1">
                    <a:lumMod val="50000"/>
                  </a:schemeClr>
                </a:solidFill>
              </a:rPr>
              <a:t>Julian Goldman MD (MDPnP.org and Partners.org)</a:t>
            </a:r>
          </a:p>
          <a:p>
            <a:r>
              <a:rPr lang="en-US" sz="1050" dirty="0" smtClean="0">
                <a:solidFill>
                  <a:schemeClr val="bg1">
                    <a:lumMod val="50000"/>
                  </a:schemeClr>
                </a:solidFill>
              </a:rPr>
              <a:t>Massachusetts General Hospital, Harvard Medical School</a:t>
            </a:r>
          </a:p>
          <a:p>
            <a:r>
              <a:rPr lang="en-US" sz="1050" dirty="0" smtClean="0">
                <a:solidFill>
                  <a:schemeClr val="bg1">
                    <a:lumMod val="50000"/>
                  </a:schemeClr>
                </a:solidFill>
              </a:rPr>
              <a:t>Harvard – MIT Center for Integrative Medicine and Information Technology</a:t>
            </a:r>
            <a:endParaRPr lang="en-US" sz="1050" dirty="0">
              <a:solidFill>
                <a:schemeClr val="bg1">
                  <a:lumMod val="50000"/>
                </a:schemeClr>
              </a:solidFill>
            </a:endParaRPr>
          </a:p>
        </p:txBody>
      </p:sp>
      <p:sp>
        <p:nvSpPr>
          <p:cNvPr id="2" name="TextBox 1"/>
          <p:cNvSpPr txBox="1"/>
          <p:nvPr/>
        </p:nvSpPr>
        <p:spPr>
          <a:xfrm>
            <a:off x="4724400" y="1364903"/>
            <a:ext cx="4556247" cy="692497"/>
          </a:xfrm>
          <a:prstGeom prst="rect">
            <a:avLst/>
          </a:prstGeom>
          <a:noFill/>
        </p:spPr>
        <p:txBody>
          <a:bodyPr wrap="none" rtlCol="0">
            <a:spAutoFit/>
          </a:bodyPr>
          <a:lstStyle/>
          <a:p>
            <a:r>
              <a:rPr lang="en-US" sz="1300" i="1" dirty="0" err="1" smtClean="0">
                <a:solidFill>
                  <a:srgbClr val="000000"/>
                </a:solidFill>
                <a:latin typeface="Calibri Light" panose="020F0302020204030204" pitchFamily="34" charset="0"/>
                <a:cs typeface="Times New Roman" charset="0"/>
              </a:rPr>
              <a:t>Approx</a:t>
            </a:r>
            <a:r>
              <a:rPr lang="en-US" sz="1300" i="1" dirty="0" smtClean="0">
                <a:solidFill>
                  <a:srgbClr val="000000"/>
                </a:solidFill>
                <a:latin typeface="Calibri Light" panose="020F0302020204030204" pitchFamily="34" charset="0"/>
                <a:cs typeface="Times New Roman" charset="0"/>
              </a:rPr>
              <a:t> 6,875 </a:t>
            </a:r>
            <a:r>
              <a:rPr lang="en-US" sz="1300" i="1" dirty="0">
                <a:solidFill>
                  <a:srgbClr val="000000"/>
                </a:solidFill>
                <a:latin typeface="Calibri Light" panose="020F0302020204030204" pitchFamily="34" charset="0"/>
                <a:cs typeface="Times New Roman" charset="0"/>
              </a:rPr>
              <a:t>serious </a:t>
            </a:r>
            <a:r>
              <a:rPr lang="en-US" sz="1300" i="1" u="sng" dirty="0">
                <a:solidFill>
                  <a:srgbClr val="000000"/>
                </a:solidFill>
                <a:latin typeface="Calibri Light" panose="020F0302020204030204" pitchFamily="34" charset="0"/>
                <a:cs typeface="Times New Roman" charset="0"/>
              </a:rPr>
              <a:t>preventable</a:t>
            </a:r>
            <a:r>
              <a:rPr lang="en-US" sz="1300" i="1" dirty="0">
                <a:solidFill>
                  <a:srgbClr val="000000"/>
                </a:solidFill>
                <a:latin typeface="Calibri Light" panose="020F0302020204030204" pitchFamily="34" charset="0"/>
                <a:cs typeface="Times New Roman" charset="0"/>
              </a:rPr>
              <a:t>  PCA-related adverse events </a:t>
            </a:r>
            <a:r>
              <a:rPr lang="en-US" sz="1300" i="1" dirty="0" smtClean="0">
                <a:solidFill>
                  <a:srgbClr val="000000"/>
                </a:solidFill>
                <a:latin typeface="Calibri Light" panose="020F0302020204030204" pitchFamily="34" charset="0"/>
                <a:cs typeface="Times New Roman" charset="0"/>
              </a:rPr>
              <a:t>pa.</a:t>
            </a:r>
            <a:endParaRPr lang="en-US" sz="1300" i="1" dirty="0">
              <a:solidFill>
                <a:srgbClr val="000000"/>
              </a:solidFill>
              <a:latin typeface="Calibri Light" panose="020F0302020204030204" pitchFamily="34" charset="0"/>
              <a:cs typeface="Times New Roman" charset="0"/>
            </a:endParaRPr>
          </a:p>
          <a:p>
            <a:r>
              <a:rPr lang="en-US" sz="1300" i="1" dirty="0" smtClean="0">
                <a:solidFill>
                  <a:srgbClr val="000000"/>
                </a:solidFill>
                <a:latin typeface="Calibri Light" panose="020F0302020204030204" pitchFamily="34" charset="0"/>
                <a:cs typeface="Times New Roman" charset="0"/>
              </a:rPr>
              <a:t>Annual Economic </a:t>
            </a:r>
            <a:r>
              <a:rPr lang="en-US" sz="1300" i="1" dirty="0">
                <a:solidFill>
                  <a:srgbClr val="000000"/>
                </a:solidFill>
                <a:latin typeface="Calibri Light" panose="020F0302020204030204" pitchFamily="34" charset="0"/>
                <a:cs typeface="Times New Roman" charset="0"/>
              </a:rPr>
              <a:t>impact </a:t>
            </a:r>
            <a:r>
              <a:rPr lang="en-US" sz="1300" i="1" dirty="0" smtClean="0">
                <a:solidFill>
                  <a:srgbClr val="000000"/>
                </a:solidFill>
                <a:latin typeface="Calibri Light" panose="020F0302020204030204" pitchFamily="34" charset="0"/>
                <a:cs typeface="Times New Roman" charset="0"/>
              </a:rPr>
              <a:t>$15-145M ($</a:t>
            </a:r>
            <a:r>
              <a:rPr lang="en-US" sz="1300" i="1" dirty="0">
                <a:solidFill>
                  <a:srgbClr val="000000"/>
                </a:solidFill>
                <a:latin typeface="Calibri Light" panose="020F0302020204030204" pitchFamily="34" charset="0"/>
                <a:cs typeface="Times New Roman" charset="0"/>
              </a:rPr>
              <a:t>13,803 per injured </a:t>
            </a:r>
            <a:r>
              <a:rPr lang="en-US" sz="1300" i="1" dirty="0" smtClean="0">
                <a:solidFill>
                  <a:srgbClr val="000000"/>
                </a:solidFill>
                <a:latin typeface="Calibri Light" panose="020F0302020204030204" pitchFamily="34" charset="0"/>
                <a:cs typeface="Times New Roman" charset="0"/>
              </a:rPr>
              <a:t>patient)</a:t>
            </a:r>
            <a:endParaRPr lang="en-US" sz="1300" i="1" dirty="0">
              <a:solidFill>
                <a:srgbClr val="000000"/>
              </a:solidFill>
              <a:latin typeface="Calibri Light" panose="020F0302020204030204" pitchFamily="34" charset="0"/>
              <a:cs typeface="Times New Roman" charset="0"/>
            </a:endParaRPr>
          </a:p>
          <a:p>
            <a:endParaRPr lang="en-US" sz="1300" dirty="0">
              <a:latin typeface="Calibri Light" panose="020F0302020204030204" pitchFamily="34" charset="0"/>
            </a:endParaRPr>
          </a:p>
        </p:txBody>
      </p:sp>
    </p:spTree>
    <p:extLst>
      <p:ext uri="{BB962C8B-B14F-4D97-AF65-F5344CB8AC3E}">
        <p14:creationId xmlns:p14="http://schemas.microsoft.com/office/powerpoint/2010/main" val="120412258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09600"/>
            <a:ext cx="9163050" cy="6172200"/>
          </a:xfrm>
          <a:prstGeom prst="rect">
            <a:avLst/>
          </a:prstGeom>
        </p:spPr>
      </p:pic>
      <p:sp>
        <p:nvSpPr>
          <p:cNvPr id="3" name="Text Box 8"/>
          <p:cNvSpPr txBox="1">
            <a:spLocks noChangeArrowheads="1"/>
          </p:cNvSpPr>
          <p:nvPr/>
        </p:nvSpPr>
        <p:spPr bwMode="auto">
          <a:xfrm>
            <a:off x="0" y="0"/>
            <a:ext cx="9163050" cy="40011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p>
            <a:pPr>
              <a:defRPr/>
            </a:pPr>
            <a:r>
              <a:rPr lang="en-US" sz="2000" dirty="0" smtClean="0">
                <a:solidFill>
                  <a:schemeClr val="bg1"/>
                </a:solidFill>
                <a:latin typeface="+mj-lt"/>
                <a:ea typeface="Cambria Math" panose="02040503050406030204" pitchFamily="18" charset="0"/>
              </a:rPr>
              <a:t>Autonomous Control of Morphine Infusion Pump – Medical Device Data Integration</a:t>
            </a:r>
          </a:p>
        </p:txBody>
      </p:sp>
      <p:pic>
        <p:nvPicPr>
          <p:cNvPr id="19458" name="Picture 2" descr="https://www.rti.com/images/rti-logouni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6248400"/>
            <a:ext cx="1905000" cy="52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18108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9144000" cy="6858001"/>
          </a:xfrm>
          <a:prstGeom prst="rect">
            <a:avLst/>
          </a:prstGeom>
        </p:spPr>
      </p:pic>
      <p:sp>
        <p:nvSpPr>
          <p:cNvPr id="3" name="Rectangle 2"/>
          <p:cNvSpPr/>
          <p:nvPr/>
        </p:nvSpPr>
        <p:spPr>
          <a:xfrm>
            <a:off x="0" y="-1"/>
            <a:ext cx="3657600" cy="685801"/>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6600" dirty="0" smtClean="0">
                <a:latin typeface="Calibri Light" panose="020F0302020204030204" pitchFamily="34" charset="0"/>
              </a:rPr>
              <a:t>BAND-AID</a:t>
            </a:r>
            <a:endParaRPr lang="en-US" sz="6600" dirty="0">
              <a:latin typeface="Calibri Light" panose="020F0302020204030204" pitchFamily="34" charset="0"/>
            </a:endParaRPr>
          </a:p>
        </p:txBody>
      </p:sp>
      <p:sp>
        <p:nvSpPr>
          <p:cNvPr id="4" name="Rectangle 3"/>
          <p:cNvSpPr/>
          <p:nvPr/>
        </p:nvSpPr>
        <p:spPr>
          <a:xfrm>
            <a:off x="5486400" y="6172199"/>
            <a:ext cx="3657600" cy="685801"/>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dirty="0" smtClean="0">
                <a:latin typeface="Calibri Light" panose="020F0302020204030204" pitchFamily="34" charset="0"/>
              </a:rPr>
              <a:t>MEDICAL DEVICE DATA</a:t>
            </a:r>
            <a:endParaRPr lang="en-US" sz="2800" dirty="0">
              <a:latin typeface="Calibri Light" panose="020F0302020204030204" pitchFamily="34" charset="0"/>
            </a:endParaRPr>
          </a:p>
        </p:txBody>
      </p:sp>
    </p:spTree>
    <p:extLst>
      <p:ext uri="{BB962C8B-B14F-4D97-AF65-F5344CB8AC3E}">
        <p14:creationId xmlns:p14="http://schemas.microsoft.com/office/powerpoint/2010/main" val="255172479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914400"/>
            <a:ext cx="9144001" cy="5876925"/>
          </a:xfrm>
          <a:prstGeom prst="rect">
            <a:avLst/>
          </a:prstGeom>
        </p:spPr>
      </p:pic>
      <p:sp>
        <p:nvSpPr>
          <p:cNvPr id="4" name="Text Placeholder 2"/>
          <p:cNvSpPr txBox="1">
            <a:spLocks/>
          </p:cNvSpPr>
          <p:nvPr/>
        </p:nvSpPr>
        <p:spPr>
          <a:xfrm>
            <a:off x="0" y="0"/>
            <a:ext cx="9144000" cy="791570"/>
          </a:xfrm>
          <a:prstGeom prst="rect">
            <a:avLst/>
          </a:prstGeom>
        </p:spPr>
        <p:style>
          <a:lnRef idx="0">
            <a:schemeClr val="accent1"/>
          </a:lnRef>
          <a:fillRef idx="3">
            <a:schemeClr val="accent1"/>
          </a:fillRef>
          <a:effectRef idx="3">
            <a:schemeClr val="accent1"/>
          </a:effectRef>
          <a:fontRef idx="minor">
            <a:schemeClr val="lt1"/>
          </a:fontRef>
        </p:style>
        <p:txBody>
          <a:bodyPr anchor="ct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lt1"/>
                </a:solidFill>
                <a:latin typeface="+mn-lt"/>
                <a:ea typeface="+mn-ea"/>
                <a:cs typeface="+mn-cs"/>
              </a:defRPr>
            </a:lvl9pPr>
          </a:lstStyle>
          <a:p>
            <a:pPr marL="0" indent="0" algn="ctr">
              <a:buFont typeface="Arial" panose="020B0604020202020204" pitchFamily="34" charset="0"/>
              <a:buNone/>
            </a:pPr>
            <a:r>
              <a:rPr lang="en-US" sz="4000" dirty="0" smtClean="0">
                <a:latin typeface="Calibri Light" panose="020F0302020204030204" pitchFamily="34" charset="0"/>
              </a:rPr>
              <a:t>Apply Analytical Rigor of CPS to Healthcare </a:t>
            </a:r>
            <a:endParaRPr lang="en-US" sz="4000" dirty="0">
              <a:latin typeface="Calibri Light" panose="020F0302020204030204" pitchFamily="34" charset="0"/>
            </a:endParaRPr>
          </a:p>
        </p:txBody>
      </p:sp>
      <p:sp>
        <p:nvSpPr>
          <p:cNvPr id="5" name="TextBox 4"/>
          <p:cNvSpPr txBox="1"/>
          <p:nvPr/>
        </p:nvSpPr>
        <p:spPr>
          <a:xfrm>
            <a:off x="-28885" y="6629400"/>
            <a:ext cx="1082861" cy="276999"/>
          </a:xfrm>
          <a:prstGeom prst="rect">
            <a:avLst/>
          </a:prstGeom>
          <a:noFill/>
        </p:spPr>
        <p:txBody>
          <a:bodyPr wrap="none" rtlCol="0">
            <a:spAutoFit/>
          </a:bodyPr>
          <a:lstStyle/>
          <a:p>
            <a:r>
              <a:rPr lang="en-US" sz="1200" dirty="0" smtClean="0">
                <a:solidFill>
                  <a:schemeClr val="bg1">
                    <a:lumMod val="65000"/>
                  </a:schemeClr>
                </a:solidFill>
                <a:latin typeface="Calibri Light" panose="020F0302020204030204" pitchFamily="34" charset="0"/>
              </a:rPr>
              <a:t>NIST CPS PWG</a:t>
            </a:r>
            <a:endParaRPr lang="en-US" sz="1200" dirty="0">
              <a:solidFill>
                <a:schemeClr val="bg1">
                  <a:lumMod val="65000"/>
                </a:schemeClr>
              </a:solidFill>
              <a:latin typeface="Calibri Light" panose="020F0302020204030204" pitchFamily="34" charset="0"/>
            </a:endParaRPr>
          </a:p>
        </p:txBody>
      </p:sp>
    </p:spTree>
    <p:extLst>
      <p:ext uri="{BB962C8B-B14F-4D97-AF65-F5344CB8AC3E}">
        <p14:creationId xmlns:p14="http://schemas.microsoft.com/office/powerpoint/2010/main" val="232669059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200" y="1091863"/>
            <a:ext cx="8204243" cy="6147137"/>
            <a:chOff x="315029" y="3220850"/>
            <a:chExt cx="10966285" cy="9449361"/>
          </a:xfrm>
        </p:grpSpPr>
        <p:pic>
          <p:nvPicPr>
            <p:cNvPr id="4" name="Picture 5" descr="C:\Users\Sandeep Neema\Documents\Engine Update 2.png"/>
            <p:cNvPicPr>
              <a:picLocks noChangeAspect="1" noChangeArrowheads="1"/>
            </p:cNvPicPr>
            <p:nvPr/>
          </p:nvPicPr>
          <p:blipFill>
            <a:blip r:embed="rId3"/>
            <a:srcRect/>
            <a:stretch>
              <a:fillRect/>
            </a:stretch>
          </p:blipFill>
          <p:spPr bwMode="auto">
            <a:xfrm>
              <a:off x="864895" y="9781683"/>
              <a:ext cx="2170112" cy="2246313"/>
            </a:xfrm>
            <a:prstGeom prst="rect">
              <a:avLst/>
            </a:prstGeom>
            <a:solidFill>
              <a:schemeClr val="accent2">
                <a:lumMod val="75000"/>
              </a:schemeClr>
            </a:solidFill>
            <a:ln>
              <a:solidFill>
                <a:schemeClr val="accent2">
                  <a:lumMod val="50000"/>
                </a:schemeClr>
              </a:solidFill>
            </a:ln>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59200" y="9781683"/>
              <a:ext cx="3048000"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2"/>
            <p:cNvGrpSpPr>
              <a:grpSpLocks/>
            </p:cNvGrpSpPr>
            <p:nvPr/>
          </p:nvGrpSpPr>
          <p:grpSpPr bwMode="auto">
            <a:xfrm>
              <a:off x="3594100" y="11614150"/>
              <a:ext cx="874713" cy="323850"/>
              <a:chOff x="2431586" y="3723836"/>
              <a:chExt cx="874297" cy="323976"/>
            </a:xfrm>
          </p:grpSpPr>
          <p:grpSp>
            <p:nvGrpSpPr>
              <p:cNvPr id="34" name="Group 53"/>
              <p:cNvGrpSpPr>
                <a:grpSpLocks/>
              </p:cNvGrpSpPr>
              <p:nvPr/>
            </p:nvGrpSpPr>
            <p:grpSpPr bwMode="auto">
              <a:xfrm>
                <a:off x="2431586" y="3723836"/>
                <a:ext cx="464014" cy="317648"/>
                <a:chOff x="2431586" y="3723836"/>
                <a:chExt cx="609600" cy="317648"/>
              </a:xfrm>
            </p:grpSpPr>
            <p:sp>
              <p:nvSpPr>
                <p:cNvPr id="38" name="Parallelogram 37"/>
                <p:cNvSpPr/>
                <p:nvPr/>
              </p:nvSpPr>
              <p:spPr>
                <a:xfrm>
                  <a:off x="2492040" y="3884237"/>
                  <a:ext cx="402325" cy="157223"/>
                </a:xfrm>
                <a:prstGeom prst="parallelogram">
                  <a:avLst/>
                </a:prstGeom>
                <a:solidFill>
                  <a:schemeClr val="bg1">
                    <a:lumMod val="9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Parallelogram 38"/>
                <p:cNvSpPr/>
                <p:nvPr/>
              </p:nvSpPr>
              <p:spPr>
                <a:xfrm flipH="1">
                  <a:off x="2431586" y="3811183"/>
                  <a:ext cx="608701" cy="134990"/>
                </a:xfrm>
                <a:prstGeom prst="parallelogram">
                  <a:avLst/>
                </a:prstGeom>
                <a:solidFill>
                  <a:schemeClr val="bg1">
                    <a:lumMod val="9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Parallelogram 39"/>
                <p:cNvSpPr/>
                <p:nvPr/>
              </p:nvSpPr>
              <p:spPr>
                <a:xfrm>
                  <a:off x="2533732" y="3723836"/>
                  <a:ext cx="506555" cy="155636"/>
                </a:xfrm>
                <a:prstGeom prst="parallelogram">
                  <a:avLst/>
                </a:prstGeom>
                <a:solidFill>
                  <a:schemeClr val="bg1">
                    <a:lumMod val="9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35" name="Group 54"/>
              <p:cNvGrpSpPr>
                <a:grpSpLocks/>
              </p:cNvGrpSpPr>
              <p:nvPr/>
            </p:nvGrpSpPr>
            <p:grpSpPr bwMode="auto">
              <a:xfrm>
                <a:off x="2851973" y="3852462"/>
                <a:ext cx="453910" cy="195350"/>
                <a:chOff x="3429000" y="3708021"/>
                <a:chExt cx="453910" cy="195350"/>
              </a:xfrm>
            </p:grpSpPr>
            <p:cxnSp>
              <p:nvCxnSpPr>
                <p:cNvPr id="36" name="Curved Connector 35"/>
                <p:cNvCxnSpPr/>
                <p:nvPr/>
              </p:nvCxnSpPr>
              <p:spPr>
                <a:xfrm rot="5400000">
                  <a:off x="3559923" y="3729538"/>
                  <a:ext cx="195338" cy="152328"/>
                </a:xfrm>
                <a:prstGeom prst="curvedConnector3">
                  <a:avLst>
                    <a:gd name="adj1" fmla="val -81790"/>
                  </a:avLst>
                </a:prstGeom>
                <a:ln>
                  <a:prstDash val="lgDash"/>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3429101" y="3723914"/>
                  <a:ext cx="453809" cy="794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pic>
          <p:nvPicPr>
            <p:cNvPr id="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2864" y="10280652"/>
              <a:ext cx="2244726"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3"/>
            <p:cNvGrpSpPr>
              <a:grpSpLocks/>
            </p:cNvGrpSpPr>
            <p:nvPr/>
          </p:nvGrpSpPr>
          <p:grpSpPr bwMode="auto">
            <a:xfrm>
              <a:off x="7091363" y="11312525"/>
              <a:ext cx="873125" cy="323850"/>
              <a:chOff x="2431586" y="3723836"/>
              <a:chExt cx="874297" cy="323976"/>
            </a:xfrm>
          </p:grpSpPr>
          <p:grpSp>
            <p:nvGrpSpPr>
              <p:cNvPr id="27" name="Group 44"/>
              <p:cNvGrpSpPr>
                <a:grpSpLocks/>
              </p:cNvGrpSpPr>
              <p:nvPr/>
            </p:nvGrpSpPr>
            <p:grpSpPr bwMode="auto">
              <a:xfrm>
                <a:off x="2431586" y="3723836"/>
                <a:ext cx="464014" cy="317648"/>
                <a:chOff x="2431586" y="3723836"/>
                <a:chExt cx="609600" cy="317648"/>
              </a:xfrm>
            </p:grpSpPr>
            <p:sp>
              <p:nvSpPr>
                <p:cNvPr id="31" name="Parallelogram 30"/>
                <p:cNvSpPr/>
                <p:nvPr/>
              </p:nvSpPr>
              <p:spPr>
                <a:xfrm>
                  <a:off x="2492148" y="3884237"/>
                  <a:ext cx="403059" cy="157223"/>
                </a:xfrm>
                <a:prstGeom prst="parallelogram">
                  <a:avLst/>
                </a:prstGeom>
                <a:solidFill>
                  <a:schemeClr val="bg1">
                    <a:lumMod val="9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Parallelogram 31"/>
                <p:cNvSpPr/>
                <p:nvPr/>
              </p:nvSpPr>
              <p:spPr>
                <a:xfrm flipH="1">
                  <a:off x="2431586" y="3811183"/>
                  <a:ext cx="609808" cy="134990"/>
                </a:xfrm>
                <a:prstGeom prst="parallelogram">
                  <a:avLst/>
                </a:prstGeom>
                <a:solidFill>
                  <a:schemeClr val="bg1">
                    <a:lumMod val="9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Parallelogram 32"/>
                <p:cNvSpPr/>
                <p:nvPr/>
              </p:nvSpPr>
              <p:spPr>
                <a:xfrm>
                  <a:off x="2533916" y="3723836"/>
                  <a:ext cx="507478" cy="155636"/>
                </a:xfrm>
                <a:prstGeom prst="parallelogram">
                  <a:avLst/>
                </a:prstGeom>
                <a:solidFill>
                  <a:schemeClr val="bg1">
                    <a:lumMod val="95000"/>
                  </a:schemeClr>
                </a:solid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28" name="Group 45"/>
              <p:cNvGrpSpPr>
                <a:grpSpLocks/>
              </p:cNvGrpSpPr>
              <p:nvPr/>
            </p:nvGrpSpPr>
            <p:grpSpPr bwMode="auto">
              <a:xfrm>
                <a:off x="2851973" y="3852462"/>
                <a:ext cx="453910" cy="195350"/>
                <a:chOff x="3429000" y="3708021"/>
                <a:chExt cx="453910" cy="195350"/>
              </a:xfrm>
            </p:grpSpPr>
            <p:cxnSp>
              <p:nvCxnSpPr>
                <p:cNvPr id="29" name="Curved Connector 28"/>
                <p:cNvCxnSpPr/>
                <p:nvPr/>
              </p:nvCxnSpPr>
              <p:spPr>
                <a:xfrm rot="5400000">
                  <a:off x="3559514" y="3729400"/>
                  <a:ext cx="195338" cy="152604"/>
                </a:xfrm>
                <a:prstGeom prst="curvedConnector3">
                  <a:avLst>
                    <a:gd name="adj1" fmla="val -81790"/>
                  </a:avLst>
                </a:prstGeom>
                <a:ln>
                  <a:prstDash val="lgDash"/>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428276" y="3723914"/>
                  <a:ext cx="454634" cy="794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sp>
          <p:nvSpPr>
            <p:cNvPr id="9" name="TextBox 32"/>
            <p:cNvSpPr txBox="1">
              <a:spLocks noChangeArrowheads="1"/>
            </p:cNvSpPr>
            <p:nvPr/>
          </p:nvSpPr>
          <p:spPr bwMode="auto">
            <a:xfrm>
              <a:off x="3974212" y="12043871"/>
              <a:ext cx="3285174" cy="6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i="1" dirty="0">
                  <a:latin typeface="Calibri" pitchFamily="34" charset="0"/>
                </a:rPr>
                <a:t>Detailed Geometry</a:t>
              </a:r>
            </a:p>
          </p:txBody>
        </p:sp>
        <p:sp>
          <p:nvSpPr>
            <p:cNvPr id="10" name="TextBox 33"/>
            <p:cNvSpPr txBox="1">
              <a:spLocks noChangeArrowheads="1"/>
            </p:cNvSpPr>
            <p:nvPr/>
          </p:nvSpPr>
          <p:spPr bwMode="auto">
            <a:xfrm>
              <a:off x="7516370" y="12045950"/>
              <a:ext cx="2556762" cy="6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i="1" dirty="0">
                  <a:latin typeface="Calibri" pitchFamily="34" charset="0"/>
                </a:rPr>
                <a:t>FEA Geometry</a:t>
              </a:r>
            </a:p>
          </p:txBody>
        </p:sp>
        <p:sp>
          <p:nvSpPr>
            <p:cNvPr id="11" name="TextBox 32"/>
            <p:cNvSpPr txBox="1">
              <a:spLocks noChangeArrowheads="1"/>
            </p:cNvSpPr>
            <p:nvPr/>
          </p:nvSpPr>
          <p:spPr bwMode="auto">
            <a:xfrm>
              <a:off x="315029" y="12044363"/>
              <a:ext cx="3437121" cy="57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sz="1600" i="1" dirty="0">
                  <a:latin typeface="Calibri" pitchFamily="34" charset="0"/>
                </a:rPr>
                <a:t>Low-Fidelity Dynamics</a:t>
              </a:r>
            </a:p>
          </p:txBody>
        </p:sp>
        <p:graphicFrame>
          <p:nvGraphicFramePr>
            <p:cNvPr id="12" name="Object 54"/>
            <p:cNvGraphicFramePr>
              <a:graphicFrameLocks noChangeAspect="1"/>
            </p:cNvGraphicFramePr>
            <p:nvPr>
              <p:extLst>
                <p:ext uri="{D42A27DB-BD31-4B8C-83A1-F6EECF244321}">
                  <p14:modId xmlns:p14="http://schemas.microsoft.com/office/powerpoint/2010/main" val="3569669303"/>
                </p:ext>
              </p:extLst>
            </p:nvPr>
          </p:nvGraphicFramePr>
          <p:xfrm>
            <a:off x="3141663" y="3220850"/>
            <a:ext cx="5051426" cy="6351588"/>
          </p:xfrm>
          <a:graphic>
            <a:graphicData uri="http://schemas.openxmlformats.org/presentationml/2006/ole">
              <mc:AlternateContent xmlns:mc="http://schemas.openxmlformats.org/markup-compatibility/2006">
                <mc:Choice xmlns:v="urn:schemas-microsoft-com:vml" Requires="v">
                  <p:oleObj spid="_x0000_s19691" name="Visio" r:id="rId6" imgW="2663781" imgH="3349557" progId="">
                    <p:embed/>
                  </p:oleObj>
                </mc:Choice>
                <mc:Fallback>
                  <p:oleObj name="Visio" r:id="rId6" imgW="2663781" imgH="3349557"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1663" y="3220850"/>
                          <a:ext cx="5051426" cy="635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3" name="Straight Connector 12"/>
            <p:cNvCxnSpPr/>
            <p:nvPr/>
          </p:nvCxnSpPr>
          <p:spPr>
            <a:xfrm flipH="1">
              <a:off x="5138737" y="7872414"/>
              <a:ext cx="463550" cy="240823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828801" y="6063758"/>
              <a:ext cx="3773487" cy="3717925"/>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764338" y="8709025"/>
              <a:ext cx="1538287" cy="1290638"/>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099425" y="3526630"/>
              <a:ext cx="115888" cy="1074737"/>
            </a:xfrm>
            <a:prstGeom prst="rect">
              <a:avLst/>
            </a:prstGeom>
            <a:solidFill>
              <a:srgbClr val="5887C0">
                <a:alpha val="23922"/>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TextBox 314"/>
            <p:cNvSpPr txBox="1">
              <a:spLocks noChangeArrowheads="1"/>
            </p:cNvSpPr>
            <p:nvPr/>
          </p:nvSpPr>
          <p:spPr bwMode="auto">
            <a:xfrm>
              <a:off x="8376445" y="3740149"/>
              <a:ext cx="2904869" cy="109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t>P</a:t>
              </a:r>
              <a:r>
                <a:rPr lang="en-US" dirty="0" smtClean="0"/>
                <a:t>arameter</a:t>
              </a:r>
              <a:r>
                <a:rPr lang="en-US" dirty="0"/>
                <a:t>/property</a:t>
              </a:r>
            </a:p>
            <a:p>
              <a:pPr algn="ctr" eaLnBrk="1" hangingPunct="1"/>
              <a:r>
                <a:rPr lang="en-US" dirty="0" smtClean="0"/>
                <a:t>interfaces</a:t>
              </a:r>
              <a:endParaRPr lang="en-US" dirty="0"/>
            </a:p>
          </p:txBody>
        </p:sp>
        <p:sp>
          <p:nvSpPr>
            <p:cNvPr id="18" name="Rectangle 17"/>
            <p:cNvSpPr/>
            <p:nvPr/>
          </p:nvSpPr>
          <p:spPr>
            <a:xfrm>
              <a:off x="8120063" y="5638800"/>
              <a:ext cx="117475" cy="1074738"/>
            </a:xfrm>
            <a:prstGeom prst="rect">
              <a:avLst/>
            </a:prstGeom>
            <a:solidFill>
              <a:srgbClr val="5887C0">
                <a:alpha val="23922"/>
              </a:srgb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Rectangle 18"/>
            <p:cNvSpPr/>
            <p:nvPr/>
          </p:nvSpPr>
          <p:spPr>
            <a:xfrm>
              <a:off x="3759200" y="5907088"/>
              <a:ext cx="203200" cy="130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TextBox 321"/>
            <p:cNvSpPr txBox="1">
              <a:spLocks noChangeArrowheads="1"/>
            </p:cNvSpPr>
            <p:nvPr/>
          </p:nvSpPr>
          <p:spPr bwMode="auto">
            <a:xfrm>
              <a:off x="8266113" y="5827713"/>
              <a:ext cx="1584514" cy="109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dirty="0"/>
                <a:t>S</a:t>
              </a:r>
              <a:r>
                <a:rPr lang="en-US" dirty="0" smtClean="0"/>
                <a:t>ignal</a:t>
              </a:r>
              <a:endParaRPr lang="en-US" dirty="0"/>
            </a:p>
            <a:p>
              <a:pPr eaLnBrk="1" hangingPunct="1"/>
              <a:r>
                <a:rPr lang="en-US" dirty="0"/>
                <a:t>interfaces</a:t>
              </a:r>
            </a:p>
          </p:txBody>
        </p:sp>
        <p:sp>
          <p:nvSpPr>
            <p:cNvPr id="21" name="Rectangle 20"/>
            <p:cNvSpPr/>
            <p:nvPr/>
          </p:nvSpPr>
          <p:spPr>
            <a:xfrm>
              <a:off x="3121025" y="5675313"/>
              <a:ext cx="115888" cy="1073150"/>
            </a:xfrm>
            <a:prstGeom prst="rect">
              <a:avLst/>
            </a:prstGeom>
            <a:solidFill>
              <a:srgbClr val="5887C0">
                <a:alpha val="23922"/>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TextBox 323"/>
            <p:cNvSpPr txBox="1">
              <a:spLocks noChangeArrowheads="1"/>
            </p:cNvSpPr>
            <p:nvPr/>
          </p:nvSpPr>
          <p:spPr bwMode="auto">
            <a:xfrm>
              <a:off x="1405249" y="5647647"/>
              <a:ext cx="1584514" cy="109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dirty="0"/>
                <a:t>P</a:t>
              </a:r>
              <a:r>
                <a:rPr lang="en-US" dirty="0" smtClean="0"/>
                <a:t>ower</a:t>
              </a:r>
              <a:endParaRPr lang="en-US" dirty="0"/>
            </a:p>
            <a:p>
              <a:pPr algn="r" eaLnBrk="1" hangingPunct="1"/>
              <a:r>
                <a:rPr lang="en-US" dirty="0"/>
                <a:t>interfaces</a:t>
              </a:r>
            </a:p>
          </p:txBody>
        </p:sp>
        <p:sp>
          <p:nvSpPr>
            <p:cNvPr id="23" name="Rectangle 22"/>
            <p:cNvSpPr/>
            <p:nvPr/>
          </p:nvSpPr>
          <p:spPr>
            <a:xfrm>
              <a:off x="8099425" y="7286625"/>
              <a:ext cx="115888" cy="1073150"/>
            </a:xfrm>
            <a:prstGeom prst="rect">
              <a:avLst/>
            </a:prstGeom>
            <a:solidFill>
              <a:srgbClr val="5887C0">
                <a:alpha val="23922"/>
              </a:srgb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 name="TextBox 325"/>
            <p:cNvSpPr txBox="1">
              <a:spLocks noChangeArrowheads="1"/>
            </p:cNvSpPr>
            <p:nvPr/>
          </p:nvSpPr>
          <p:spPr bwMode="auto">
            <a:xfrm>
              <a:off x="8243889" y="7475538"/>
              <a:ext cx="1584514" cy="109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dirty="0"/>
                <a:t>S</a:t>
              </a:r>
              <a:r>
                <a:rPr lang="en-US" dirty="0" smtClean="0"/>
                <a:t>tructural</a:t>
              </a:r>
              <a:endParaRPr lang="en-US" dirty="0"/>
            </a:p>
            <a:p>
              <a:pPr eaLnBrk="1" hangingPunct="1"/>
              <a:r>
                <a:rPr lang="en-US" dirty="0"/>
                <a:t>interfaces</a:t>
              </a:r>
            </a:p>
          </p:txBody>
        </p:sp>
        <p:sp>
          <p:nvSpPr>
            <p:cNvPr id="25" name="Rectangle 24"/>
            <p:cNvSpPr/>
            <p:nvPr/>
          </p:nvSpPr>
          <p:spPr>
            <a:xfrm>
              <a:off x="3141663" y="7162800"/>
              <a:ext cx="117475" cy="1074738"/>
            </a:xfrm>
            <a:prstGeom prst="rect">
              <a:avLst/>
            </a:prstGeom>
            <a:solidFill>
              <a:srgbClr val="5887C0">
                <a:alpha val="23922"/>
              </a:srgb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TextBox 328"/>
            <p:cNvSpPr txBox="1">
              <a:spLocks noChangeArrowheads="1"/>
            </p:cNvSpPr>
            <p:nvPr/>
          </p:nvSpPr>
          <p:spPr bwMode="auto">
            <a:xfrm>
              <a:off x="1450492" y="7408638"/>
              <a:ext cx="1584514" cy="109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dirty="0"/>
                <a:t>S</a:t>
              </a:r>
              <a:r>
                <a:rPr lang="en-US" dirty="0" smtClean="0"/>
                <a:t>tructural</a:t>
              </a:r>
              <a:endParaRPr lang="en-US" dirty="0"/>
            </a:p>
            <a:p>
              <a:pPr algn="r" eaLnBrk="1" hangingPunct="1"/>
              <a:r>
                <a:rPr lang="en-US" dirty="0"/>
                <a:t>interfaces</a:t>
              </a:r>
            </a:p>
          </p:txBody>
        </p:sp>
      </p:grpSp>
      <p:sp>
        <p:nvSpPr>
          <p:cNvPr id="41" name="TextBox 40"/>
          <p:cNvSpPr txBox="1"/>
          <p:nvPr/>
        </p:nvSpPr>
        <p:spPr>
          <a:xfrm>
            <a:off x="0" y="0"/>
            <a:ext cx="9242145" cy="1015663"/>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n-US" sz="3600" dirty="0" smtClean="0">
                <a:latin typeface="Calibri Light" panose="020F0302020204030204" pitchFamily="34" charset="0"/>
              </a:rPr>
              <a:t>AVM Component Model</a:t>
            </a:r>
          </a:p>
          <a:p>
            <a:pPr algn="ctr"/>
            <a:r>
              <a:rPr lang="en-US" sz="2400" dirty="0" smtClean="0">
                <a:latin typeface="Calibri Light" panose="020F0302020204030204" pitchFamily="34" charset="0"/>
              </a:rPr>
              <a:t>Helps medical device interoperability &amp; integrated clinical environment ?</a:t>
            </a:r>
            <a:endParaRPr lang="en-US" sz="2400" dirty="0">
              <a:latin typeface="Calibri Light" panose="020F0302020204030204" pitchFamily="34" charset="0"/>
            </a:endParaRPr>
          </a:p>
        </p:txBody>
      </p:sp>
      <p:sp>
        <p:nvSpPr>
          <p:cNvPr id="42" name="TextBox 41"/>
          <p:cNvSpPr txBox="1"/>
          <p:nvPr/>
        </p:nvSpPr>
        <p:spPr>
          <a:xfrm>
            <a:off x="7578379" y="6581001"/>
            <a:ext cx="1565621" cy="276999"/>
          </a:xfrm>
          <a:prstGeom prst="rect">
            <a:avLst/>
          </a:prstGeom>
          <a:noFill/>
        </p:spPr>
        <p:txBody>
          <a:bodyPr wrap="none" rtlCol="0">
            <a:spAutoFit/>
          </a:bodyPr>
          <a:lstStyle/>
          <a:p>
            <a:r>
              <a:rPr lang="en-US" sz="1200" dirty="0" smtClean="0"/>
              <a:t>TED BAPTY, Vanderbilt</a:t>
            </a:r>
            <a:endParaRPr lang="en-US" sz="1200" dirty="0"/>
          </a:p>
        </p:txBody>
      </p:sp>
    </p:spTree>
    <p:extLst>
      <p:ext uri="{BB962C8B-B14F-4D97-AF65-F5344CB8AC3E}">
        <p14:creationId xmlns:p14="http://schemas.microsoft.com/office/powerpoint/2010/main" val="28143239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17612</TotalTime>
  <Words>8780</Words>
  <Application>Microsoft Office PowerPoint</Application>
  <PresentationFormat>On-screen Show (4:3)</PresentationFormat>
  <Paragraphs>1756</Paragraphs>
  <Slides>220</Slides>
  <Notes>131</Notes>
  <HiddenSlides>0</HiddenSlides>
  <MMClips>0</MMClips>
  <ScaleCrop>false</ScaleCrop>
  <HeadingPairs>
    <vt:vector size="8" baseType="variant">
      <vt:variant>
        <vt:lpstr>Fonts Used</vt:lpstr>
      </vt:variant>
      <vt:variant>
        <vt:i4>21</vt:i4>
      </vt:variant>
      <vt:variant>
        <vt:lpstr>Theme</vt:lpstr>
      </vt:variant>
      <vt:variant>
        <vt:i4>1</vt:i4>
      </vt:variant>
      <vt:variant>
        <vt:lpstr>Embedded OLE Servers</vt:lpstr>
      </vt:variant>
      <vt:variant>
        <vt:i4>3</vt:i4>
      </vt:variant>
      <vt:variant>
        <vt:lpstr>Slide Titles</vt:lpstr>
      </vt:variant>
      <vt:variant>
        <vt:i4>220</vt:i4>
      </vt:variant>
    </vt:vector>
  </HeadingPairs>
  <TitlesOfParts>
    <vt:vector size="245" baseType="lpstr">
      <vt:lpstr>ＭＳ Ｐゴシック</vt:lpstr>
      <vt:lpstr>Aharoni</vt:lpstr>
      <vt:lpstr>Arial</vt:lpstr>
      <vt:lpstr>Arial</vt:lpstr>
      <vt:lpstr>Arial Black</vt:lpstr>
      <vt:lpstr>Book Antiqua</vt:lpstr>
      <vt:lpstr>Calibri</vt:lpstr>
      <vt:lpstr>Calibri Light</vt:lpstr>
      <vt:lpstr>Cambria</vt:lpstr>
      <vt:lpstr>Cambria Math</vt:lpstr>
      <vt:lpstr>Courier New</vt:lpstr>
      <vt:lpstr>Gill Sans</vt:lpstr>
      <vt:lpstr>Helvetica Neue</vt:lpstr>
      <vt:lpstr>Lucida Handwriting</vt:lpstr>
      <vt:lpstr>Tahoma</vt:lpstr>
      <vt:lpstr>Times</vt:lpstr>
      <vt:lpstr>Times New Roman</vt:lpstr>
      <vt:lpstr>Trebuchet MS</vt:lpstr>
      <vt:lpstr>Verdana</vt:lpstr>
      <vt:lpstr>Wingdings</vt:lpstr>
      <vt:lpstr>Wingdings 2</vt:lpstr>
      <vt:lpstr>Office Theme</vt:lpstr>
      <vt:lpstr>Chart</vt:lpstr>
      <vt:lpstr>Visio</vt:lpstr>
      <vt:lpstr>Picture (32-bit)</vt:lpstr>
      <vt:lpstr>Internet  of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Platforms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Internet of Systems (Me) Economy</vt:lpstr>
      <vt:lpstr>PowerPoint Presentation</vt:lpstr>
      <vt:lpstr>PowerPoint Presentation</vt:lpstr>
      <vt:lpstr>Macro-economics of micro-revenue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Internet of Systems Data - What is it good for?</vt:lpstr>
      <vt:lpstr>       Big Data                                 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Oh I see a plastic bag</vt:lpstr>
      <vt:lpstr>PowerPoint Presentation</vt:lpstr>
      <vt:lpstr>PowerPoint Presentation</vt:lpstr>
      <vt:lpstr>PowerPoint Presentation</vt:lpstr>
      <vt:lpstr>PowerPoint Presentation</vt:lpstr>
      <vt:lpstr>Temporal Decomposition of Complex Simulations ECU based intruder dectection? Run-time condition monitoring?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SAFTI</vt:lpstr>
      <vt:lpstr>PowerPoint Presentation</vt:lpstr>
      <vt:lpstr>PowerPoint Presentation</vt:lpstr>
      <vt:lpstr>PowerPoint Presentation</vt:lpstr>
      <vt:lpstr>UAV in security mission with USAF 8th Wing</vt:lpstr>
      <vt:lpstr>PowerPoint Presentation</vt:lpstr>
      <vt:lpstr>PowerPoint Presentation</vt:lpstr>
      <vt:lpstr>Evolution of Grid Computing and Globus Toolkit   Composable Near Field Computing or “ Mist ”</vt:lpstr>
      <vt:lpstr>PowerPoint Presentation</vt:lpstr>
      <vt:lpstr>PowerPoint Presentation</vt:lpstr>
      <vt:lpstr>PowerPoint Presentation</vt:lpstr>
      <vt:lpstr>PowerPoint Presentation</vt:lpstr>
      <vt:lpstr>PowerPoint Presentation</vt:lpstr>
      <vt:lpstr>PowerPoint Presentation</vt:lpstr>
      <vt:lpstr>Internet of Systems - Remote Heath Monitoring</vt:lpstr>
      <vt:lpstr> RFID Linked Biometrics &amp; Nano-sensor Net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Proprietary Healthcare Systems ?</vt:lpstr>
      <vt:lpstr>PowerPoint Presentation</vt:lpstr>
      <vt:lpstr>Role of ONC FHA US HHS ?</vt:lpstr>
      <vt:lpstr>PowerPoint Presentation</vt:lpstr>
      <vt:lpstr>ONC FHA US HHS ? Standards and Interoperability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BIG DATA</vt:lpstr>
      <vt:lpstr>PowerPoint Presentation</vt:lpstr>
      <vt:lpstr>PowerPoint Presentation</vt:lpstr>
      <vt:lpstr>PowerPoint Presentation</vt:lpstr>
      <vt:lpstr>PowerPoint Presentation</vt:lpstr>
      <vt:lpstr>PowerPoint Presentation</vt:lpstr>
      <vt:lpstr>Data Elements in Internet of Systems </vt:lpstr>
      <vt:lpstr>PowerPoint Presentation</vt:lpstr>
      <vt:lpstr>Making Sense of and Extracting Value from Data </vt:lpstr>
      <vt:lpstr>How much more data can we expect?</vt:lpstr>
      <vt:lpstr>PowerPoint Presentation</vt:lpstr>
      <vt:lpstr>PowerPoint Presentation</vt:lpstr>
      <vt:lpstr>PowerPoint Presentation</vt:lpstr>
      <vt:lpstr>PowerPoint Presentation</vt:lpstr>
      <vt:lpstr>PowerPoint Presentation</vt:lpstr>
      <vt:lpstr>MONETIZE  DATA  ?</vt:lpstr>
      <vt:lpstr>PowerPoint Presentation</vt:lpstr>
      <vt:lpstr>All data are not created equal</vt:lpstr>
      <vt:lpstr>PowerPoint Presentation</vt:lpstr>
      <vt:lpstr>Healthcare Data Neutering</vt:lpstr>
      <vt:lpstr>PowerPoint Presentation</vt:lpstr>
      <vt:lpstr>PowerPoint Presentation</vt:lpstr>
      <vt:lpstr>PowerPoint Presentation</vt:lpstr>
      <vt:lpstr>Same data but different correlation  </vt:lpstr>
      <vt:lpstr>PowerPoint Presentation</vt:lpstr>
      <vt:lpstr>PowerPoint Presentation</vt:lpstr>
      <vt:lpstr>PowerPoint Presentation</vt:lpstr>
      <vt:lpstr>PowerPoint Presentation</vt:lpstr>
      <vt:lpstr>Healthcare Data Interoperability &amp; Standards</vt:lpstr>
      <vt:lpstr>PowerPoint Presentation</vt:lpstr>
      <vt:lpstr>PowerPoint Presentation</vt:lpstr>
      <vt:lpstr>PowerPoint Presentation</vt:lpstr>
      <vt:lpstr>PowerPoint Presentation</vt:lpstr>
      <vt:lpstr>PowerPoint Presentation</vt:lpstr>
      <vt:lpstr>Build bridges to create secure healthcare data platforms?</vt:lpstr>
      <vt:lpstr>PowerPoint Presentation</vt:lpstr>
      <vt:lpstr>Think and Connect like a Neuron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Devices will generate data</vt:lpstr>
      <vt:lpstr>PowerPoint Presentation</vt:lpstr>
      <vt:lpstr>PowerPoint Presentation</vt:lpstr>
      <vt:lpstr>PowerPoint Presentation</vt:lpstr>
      <vt:lpstr>How do you make sense of data?</vt:lpstr>
      <vt:lpstr>PowerPoint Presentation</vt:lpstr>
      <vt:lpstr>PowerPoint Presentation</vt:lpstr>
      <vt:lpstr>The Inhibitor for Progress in Healthcare</vt:lpstr>
      <vt:lpstr>At the heart of the matter ?</vt:lpstr>
      <vt:lpstr>Ontology</vt:lpstr>
      <vt:lpstr>PowerPoint Presentation</vt:lpstr>
      <vt:lpstr>PowerPoint Presentation</vt:lpstr>
      <vt:lpstr>Ontologies – A Broader Perspective – Ram Sriram, NIST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is it necessary to define ontology class with UID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Healthcare Data Interoperability Standards ?</vt:lpstr>
      <vt:lpstr>PowerPoint Presentation</vt:lpstr>
      <vt:lpstr>PowerPoint Presentation</vt:lpstr>
      <vt:lpstr>Build bridges to create secure healthcare data platforms?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IIC Test Bed Development</dc:title>
  <dc:creator>Shoumen</dc:creator>
  <cp:lastModifiedBy>Shoumen Datta</cp:lastModifiedBy>
  <cp:revision>1357</cp:revision>
  <cp:lastPrinted>2015-02-17T04:30:34Z</cp:lastPrinted>
  <dcterms:created xsi:type="dcterms:W3CDTF">2014-03-24T14:43:09Z</dcterms:created>
  <dcterms:modified xsi:type="dcterms:W3CDTF">2015-04-13T07:58:05Z</dcterms:modified>
</cp:coreProperties>
</file>