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9" r:id="rId2"/>
    <p:sldId id="296" r:id="rId3"/>
    <p:sldId id="266" r:id="rId4"/>
    <p:sldId id="289" r:id="rId5"/>
    <p:sldId id="281" r:id="rId6"/>
    <p:sldId id="305" r:id="rId7"/>
    <p:sldId id="276" r:id="rId8"/>
    <p:sldId id="279" r:id="rId9"/>
    <p:sldId id="277" r:id="rId10"/>
    <p:sldId id="286" r:id="rId11"/>
    <p:sldId id="291" r:id="rId12"/>
    <p:sldId id="302" r:id="rId13"/>
    <p:sldId id="304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9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856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E9B23-5A0E-4346-B28E-6BC090531391}" type="datetimeFigureOut">
              <a:rPr lang="en-US" smtClean="0"/>
              <a:pPr/>
              <a:t>4/13/15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1C8B5-6506-4592-89EA-6D54B2EEF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8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39C1-4712-4405-A7F2-58F10CF62B64}" type="slidenum">
              <a:rPr lang="en-US" smtClean="0">
                <a:ea typeface="MS PGothic" pitchFamily="34" charset="-128"/>
              </a:rPr>
              <a:pPr/>
              <a:t>1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Rules for determining what something should be (a thing or process)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1C8B5-6506-4592-89EA-6D54B2EEFB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5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7227A-4894-40FF-92C0-31F5332488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0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UC SB, UCLA, SRI, University of Utah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1C8B5-6506-4592-89EA-6D54B2EEFB9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6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253033"/>
            <a:ext cx="7772400" cy="1470025"/>
          </a:xfrm>
        </p:spPr>
        <p:txBody>
          <a:bodyPr/>
          <a:lstStyle>
            <a:lvl1pPr algn="r">
              <a:defRPr b="1"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885096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9122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5991225"/>
            <a:ext cx="2133600" cy="365125"/>
          </a:xfrm>
        </p:spPr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04346" y="147638"/>
            <a:ext cx="7857435" cy="1143000"/>
          </a:xfrm>
        </p:spPr>
        <p:txBody>
          <a:bodyPr/>
          <a:lstStyle>
            <a:lvl1pPr algn="r">
              <a:defRPr b="1"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346" y="147638"/>
            <a:ext cx="7857435" cy="1143000"/>
          </a:xfrm>
        </p:spPr>
        <p:txBody>
          <a:bodyPr/>
          <a:lstStyle>
            <a:lvl1pPr algn="r">
              <a:defRPr b="1"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622" y="1528414"/>
            <a:ext cx="7411277" cy="4525963"/>
          </a:xfrm>
        </p:spPr>
        <p:txBody>
          <a:bodyPr/>
          <a:lstStyle>
            <a:lvl1pPr marL="342900" indent="-342900">
              <a:buFont typeface="Arial"/>
              <a:buChar char="•"/>
              <a:defRPr>
                <a:latin typeface="Helvetica"/>
              </a:defRPr>
            </a:lvl1pPr>
            <a:lvl2pPr marL="742950" indent="-285750">
              <a:buFont typeface="Arial"/>
              <a:buChar char="•"/>
              <a:defRPr>
                <a:latin typeface="Helvetica"/>
              </a:defRPr>
            </a:lvl2pPr>
            <a:lvl3pPr marL="1143000" indent="-228600">
              <a:buFont typeface="Arial"/>
              <a:buChar char="•"/>
              <a:defRPr>
                <a:latin typeface="Helvetica"/>
              </a:defRPr>
            </a:lvl3pPr>
            <a:lvl4pPr marL="1600200" indent="-228600">
              <a:buFont typeface="Arial"/>
              <a:buChar char="•"/>
              <a:defRPr>
                <a:latin typeface="Helvetica"/>
              </a:defRPr>
            </a:lvl4pPr>
            <a:lvl5pPr marL="2057400" indent="-228600">
              <a:buFont typeface="Arial"/>
              <a:buChar char="•"/>
              <a:defRPr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4/13/15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5300" y="1600200"/>
            <a:ext cx="311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04346" y="147638"/>
            <a:ext cx="7857435" cy="1143000"/>
          </a:xfrm>
        </p:spPr>
        <p:txBody>
          <a:bodyPr/>
          <a:lstStyle>
            <a:lvl1pPr algn="r">
              <a:defRPr b="1"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2197100" y="1612900"/>
            <a:ext cx="311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04346" y="147638"/>
            <a:ext cx="7857435" cy="1143000"/>
          </a:xfrm>
        </p:spPr>
        <p:txBody>
          <a:bodyPr/>
          <a:lstStyle>
            <a:lvl1pPr algn="r">
              <a:defRPr b="1"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4346" y="147638"/>
            <a:ext cx="7857435" cy="1143000"/>
          </a:xfrm>
        </p:spPr>
        <p:txBody>
          <a:bodyPr/>
          <a:lstStyle>
            <a:lvl1pPr algn="r">
              <a:defRPr b="1"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28EA7-A938-564F-8FA0-B47AA49C65E0}" type="datetimeFigureOut">
              <a:rPr lang="en-US" smtClean="0"/>
              <a:pPr/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28EA7-A938-564F-8FA0-B47AA49C65E0}" type="datetimeFigureOut">
              <a:rPr lang="en-US" smtClean="0"/>
              <a:pPr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B8FE9-76C7-4C4F-8C75-D057C8F50A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40_image002.t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00564" y="6322561"/>
            <a:ext cx="3025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cs typeface="Helvetica"/>
              </a:rPr>
              <a:t>Software and Systems Division</a:t>
            </a:r>
            <a:endParaRPr lang="en-US" sz="14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414" y="6530736"/>
            <a:ext cx="5893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chemeClr val="tx2">
                      <a:lumMod val="75000"/>
                    </a:schemeClr>
                  </a:outerShdw>
                </a:effectLst>
                <a:latin typeface="Helvetica"/>
                <a:cs typeface="Helvetica"/>
              </a:rPr>
              <a:t>National Institute of Standards and Technology/U.S. Department of Commerce</a:t>
            </a:r>
            <a:endParaRPr lang="en-US" sz="1200" b="1" dirty="0">
              <a:solidFill>
                <a:srgbClr val="FFFFFF"/>
              </a:solidFill>
              <a:effectLst>
                <a:outerShdw blurRad="50800" dist="50800" dir="5400000" algn="ctr" rotWithShape="0">
                  <a:schemeClr val="tx2">
                    <a:lumMod val="75000"/>
                  </a:schemeClr>
                </a:outerShdw>
              </a:effectLst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8405" y="61139"/>
            <a:ext cx="7701734" cy="2514600"/>
          </a:xfrm>
          <a:effectLst>
            <a:outerShdw dist="25399" dir="162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b="1" dirty="0" smtClean="0">
                <a:latin typeface="Helvetica"/>
                <a:ea typeface="ＭＳ Ｐゴシック" pitchFamily="36" charset="-128"/>
                <a:cs typeface="Helvetica"/>
              </a:rPr>
              <a:t>Ontology and Standards in the Internet of Things</a:t>
            </a:r>
            <a:endParaRPr lang="en-US" b="1" dirty="0" smtClean="0">
              <a:latin typeface="Helvetica"/>
              <a:ea typeface="ＭＳ Ｐゴシック" pitchFamily="36" charset="-128"/>
              <a:cs typeface="Helvetica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3733800"/>
            <a:ext cx="6324600" cy="2362200"/>
          </a:xfrm>
          <a:effectLst>
            <a:outerShdw blurRad="63500" dist="25399" dir="162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pPr algn="r" eaLnBrk="1" hangingPunct="1">
              <a:buFont typeface="Times" pitchFamily="1" charset="0"/>
              <a:buNone/>
              <a:defRPr/>
            </a:pPr>
            <a:r>
              <a:rPr lang="en-US" b="1" dirty="0" smtClean="0">
                <a:latin typeface="Helvetica"/>
                <a:ea typeface="ＭＳ Ｐゴシック" pitchFamily="36" charset="-128"/>
                <a:cs typeface="Helvetica"/>
              </a:rPr>
              <a:t>Eric Simmon </a:t>
            </a:r>
          </a:p>
          <a:p>
            <a:pPr algn="r" eaLnBrk="1" hangingPunct="1">
              <a:buFont typeface="Times" pitchFamily="1" charset="0"/>
              <a:buNone/>
              <a:defRPr/>
            </a:pPr>
            <a:r>
              <a:rPr lang="en-US" sz="1600" dirty="0" smtClean="0">
                <a:latin typeface="Helvetica"/>
                <a:ea typeface="ＭＳ Ｐゴシック" pitchFamily="36" charset="-128"/>
                <a:cs typeface="Helvetica"/>
              </a:rPr>
              <a:t>Systems </a:t>
            </a:r>
            <a:r>
              <a:rPr lang="en-US" sz="1600" dirty="0" smtClean="0">
                <a:latin typeface="Helvetica"/>
                <a:ea typeface="ＭＳ Ｐゴシック" pitchFamily="36" charset="-128"/>
                <a:cs typeface="Helvetica"/>
              </a:rPr>
              <a:t>and Software Division</a:t>
            </a:r>
          </a:p>
          <a:p>
            <a:pPr algn="r" eaLnBrk="1" hangingPunct="1">
              <a:buFont typeface="Times" pitchFamily="1" charset="0"/>
              <a:buNone/>
              <a:defRPr/>
            </a:pPr>
            <a:r>
              <a:rPr lang="en-US" sz="1600" dirty="0" smtClean="0">
                <a:latin typeface="Helvetica"/>
                <a:ea typeface="ＭＳ Ｐゴシック" pitchFamily="36" charset="-128"/>
                <a:cs typeface="Helvetica"/>
              </a:rPr>
              <a:t>Information Technology Laboratory</a:t>
            </a:r>
          </a:p>
          <a:p>
            <a:pPr algn="r" eaLnBrk="1" hangingPunct="1">
              <a:buFont typeface="Times" pitchFamily="1" charset="0"/>
              <a:buNone/>
              <a:defRPr/>
            </a:pPr>
            <a:r>
              <a:rPr lang="en-US" sz="1600" dirty="0" err="1">
                <a:ea typeface="ＭＳ Ｐゴシック" pitchFamily="36" charset="-128"/>
                <a:cs typeface="Helvetica"/>
              </a:rPr>
              <a:t>e</a:t>
            </a:r>
            <a:r>
              <a:rPr lang="en-US" sz="1600" dirty="0" err="1" smtClean="0">
                <a:latin typeface="Helvetica"/>
                <a:ea typeface="ＭＳ Ｐゴシック" pitchFamily="36" charset="-128"/>
                <a:cs typeface="Helvetica"/>
              </a:rPr>
              <a:t>ric.simmon@nist.gov</a:t>
            </a:r>
            <a:endParaRPr lang="en-US" sz="1600" dirty="0" smtClean="0">
              <a:latin typeface="Helvetica"/>
              <a:ea typeface="ＭＳ Ｐゴシック" pitchFamily="36" charset="-128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622" y="1290638"/>
            <a:ext cx="7411277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Domains - Technologies - Stakeholders</a:t>
            </a:r>
            <a:endParaRPr lang="en-US" sz="1000" b="1" dirty="0" smtClean="0"/>
          </a:p>
          <a:p>
            <a:pPr marL="400050" lvl="1" indent="0">
              <a:buNone/>
            </a:pPr>
            <a:r>
              <a:rPr lang="en-US" dirty="0" smtClean="0"/>
              <a:t>Different requirements</a:t>
            </a:r>
          </a:p>
          <a:p>
            <a:pPr marL="400050" lvl="1" indent="0">
              <a:buNone/>
            </a:pPr>
            <a:r>
              <a:rPr lang="en-US" dirty="0" smtClean="0"/>
              <a:t>Different backgrounds</a:t>
            </a:r>
          </a:p>
          <a:p>
            <a:pPr marL="400050" lvl="1" indent="0">
              <a:buNone/>
            </a:pPr>
            <a:r>
              <a:rPr lang="en-US" dirty="0" smtClean="0"/>
              <a:t>Different jargon</a:t>
            </a:r>
          </a:p>
          <a:p>
            <a:pPr marL="400050" lvl="1" indent="0">
              <a:buNone/>
            </a:pPr>
            <a:r>
              <a:rPr lang="en-US" dirty="0" smtClean="0"/>
              <a:t>Different viewpoints</a:t>
            </a:r>
          </a:p>
          <a:p>
            <a:pPr marL="400050" lvl="1" indent="0">
              <a:buNone/>
            </a:pPr>
            <a:r>
              <a:rPr lang="en-US" dirty="0" smtClean="0"/>
              <a:t>Different assumptions</a:t>
            </a:r>
          </a:p>
          <a:p>
            <a:pPr marL="0" indent="0">
              <a:buNone/>
            </a:pPr>
            <a:r>
              <a:rPr lang="en-US" b="1" dirty="0" smtClean="0"/>
              <a:t>Results in</a:t>
            </a:r>
          </a:p>
          <a:p>
            <a:pPr marL="400050" lvl="1" indent="0">
              <a:buNone/>
            </a:pPr>
            <a:r>
              <a:rPr lang="en-US" dirty="0" smtClean="0"/>
              <a:t>Difficulty in defining requirements</a:t>
            </a:r>
          </a:p>
          <a:p>
            <a:pPr marL="400050" lvl="1" indent="0">
              <a:buNone/>
            </a:pPr>
            <a:r>
              <a:rPr lang="en-US" dirty="0" smtClean="0"/>
              <a:t>Limit interoperability and potential for reuse</a:t>
            </a:r>
          </a:p>
          <a:p>
            <a:pPr marL="400050" lvl="1" indent="0">
              <a:buNone/>
            </a:pPr>
            <a:r>
              <a:rPr lang="en-US" dirty="0" smtClean="0"/>
              <a:t>Wasted effort and potentially damage 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4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Standards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50" y="1752600"/>
            <a:ext cx="6616650" cy="3492500"/>
          </a:xfrm>
          <a:prstGeom prst="rect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38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Standards Development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622" y="1290638"/>
            <a:ext cx="7411277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Committee Experts</a:t>
            </a:r>
            <a:endParaRPr lang="en-US" sz="1000" b="1" dirty="0" smtClean="0"/>
          </a:p>
          <a:p>
            <a:pPr marL="400050" lvl="1" indent="0">
              <a:buNone/>
            </a:pPr>
            <a:r>
              <a:rPr lang="en-US" dirty="0" smtClean="0"/>
              <a:t>Different backgrounds</a:t>
            </a:r>
          </a:p>
          <a:p>
            <a:pPr marL="400050" lvl="1" indent="0">
              <a:buNone/>
            </a:pPr>
            <a:r>
              <a:rPr lang="en-US" dirty="0" smtClean="0"/>
              <a:t>Different jargon</a:t>
            </a:r>
          </a:p>
          <a:p>
            <a:pPr marL="400050" lvl="1" indent="0">
              <a:buNone/>
            </a:pPr>
            <a:r>
              <a:rPr lang="en-US" dirty="0" smtClean="0"/>
              <a:t>Different viewpoints</a:t>
            </a:r>
          </a:p>
          <a:p>
            <a:pPr marL="400050" lvl="1" indent="0">
              <a:buNone/>
            </a:pPr>
            <a:r>
              <a:rPr lang="en-US" dirty="0" smtClean="0"/>
              <a:t>Different assumptions</a:t>
            </a:r>
          </a:p>
          <a:p>
            <a:pPr marL="400050" lvl="1" indent="0">
              <a:buNone/>
            </a:pPr>
            <a:r>
              <a:rPr lang="en-US" dirty="0"/>
              <a:t>Different </a:t>
            </a:r>
            <a:r>
              <a:rPr lang="en-US" dirty="0" smtClean="0"/>
              <a:t>requirements</a:t>
            </a:r>
          </a:p>
          <a:p>
            <a:pPr marL="0" indent="0">
              <a:buNone/>
            </a:pPr>
            <a:r>
              <a:rPr lang="en-US" b="1" dirty="0" smtClean="0"/>
              <a:t>Results in</a:t>
            </a:r>
          </a:p>
          <a:p>
            <a:pPr marL="400050" lvl="1" indent="0">
              <a:buNone/>
            </a:pPr>
            <a:r>
              <a:rPr lang="en-US" dirty="0" smtClean="0"/>
              <a:t>Difficulty in defining requirements</a:t>
            </a:r>
          </a:p>
          <a:p>
            <a:pPr marL="400050" lvl="1" indent="0">
              <a:buNone/>
            </a:pPr>
            <a:r>
              <a:rPr lang="en-US" dirty="0" smtClean="0"/>
              <a:t>Limit interoperability and potential for reuse</a:t>
            </a:r>
          </a:p>
          <a:p>
            <a:pPr marL="400050" lvl="1" indent="0">
              <a:buNone/>
            </a:pPr>
            <a:r>
              <a:rPr lang="en-US" dirty="0" smtClean="0"/>
              <a:t>Wasted effort and potentially damage 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5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</a:t>
            </a:r>
            <a:br>
              <a:rPr lang="en-US" dirty="0" smtClean="0"/>
            </a:br>
            <a:r>
              <a:rPr lang="en-US" dirty="0" smtClean="0"/>
              <a:t>Semantic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528414"/>
            <a:ext cx="6067299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IoT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CPS</a:t>
            </a:r>
          </a:p>
          <a:p>
            <a:pPr marL="0" indent="0">
              <a:buNone/>
            </a:pPr>
            <a:r>
              <a:rPr lang="en-US" dirty="0"/>
              <a:t>CPS – new </a:t>
            </a:r>
            <a:r>
              <a:rPr lang="en-US" dirty="0" err="1"/>
              <a:t>vs</a:t>
            </a:r>
            <a:r>
              <a:rPr lang="en-US" dirty="0"/>
              <a:t> old</a:t>
            </a:r>
          </a:p>
          <a:p>
            <a:pPr marL="0" indent="0">
              <a:buNone/>
            </a:pPr>
            <a:r>
              <a:rPr lang="en-US" dirty="0" smtClean="0"/>
              <a:t>Thing</a:t>
            </a:r>
          </a:p>
          <a:p>
            <a:pPr marL="0" indent="0">
              <a:buNone/>
            </a:pPr>
            <a:r>
              <a:rPr lang="en-US" dirty="0" smtClean="0"/>
              <a:t>Device</a:t>
            </a:r>
          </a:p>
          <a:p>
            <a:pPr marL="0" indent="0">
              <a:buNone/>
            </a:pPr>
            <a:r>
              <a:rPr lang="en-US" dirty="0" smtClean="0"/>
              <a:t>Architecture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Framework - Reference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Model</a:t>
            </a:r>
          </a:p>
          <a:p>
            <a:pPr marL="0" indent="0">
              <a:buNone/>
            </a:pPr>
            <a:r>
              <a:rPr lang="en-US" dirty="0" smtClean="0"/>
              <a:t>Network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</a:t>
            </a:r>
            <a:r>
              <a:rPr lang="en-US" dirty="0"/>
              <a:t>-</a:t>
            </a:r>
            <a:r>
              <a:rPr lang="en-US" dirty="0" smtClean="0"/>
              <a:t>design</a:t>
            </a:r>
          </a:p>
          <a:p>
            <a:pPr marL="0" indent="0">
              <a:buNone/>
            </a:pPr>
            <a:r>
              <a:rPr lang="en-US" dirty="0"/>
              <a:t>System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5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of Things?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5402" y="1528414"/>
            <a:ext cx="6387497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/>
              <a:t>An </a:t>
            </a:r>
            <a:r>
              <a:rPr lang="en-US" dirty="0"/>
              <a:t>infrastructure of interconnected objects, people, systems and information </a:t>
            </a:r>
            <a:r>
              <a:rPr lang="en-US" dirty="0" smtClean="0"/>
              <a:t>resources together </a:t>
            </a:r>
            <a:r>
              <a:rPr lang="en-US" dirty="0"/>
              <a:t>with intelligent services to allow them to process information of the </a:t>
            </a:r>
            <a:r>
              <a:rPr lang="en-US" dirty="0" smtClean="0"/>
              <a:t>physical and </a:t>
            </a:r>
            <a:r>
              <a:rPr lang="en-US" dirty="0"/>
              <a:t>the virtual world and </a:t>
            </a:r>
            <a:r>
              <a:rPr lang="en-US" dirty="0" smtClean="0"/>
              <a:t>react</a:t>
            </a:r>
            <a:r>
              <a:rPr lang="en-US" dirty="0" smtClean="0">
                <a:latin typeface="Arial"/>
                <a:cs typeface="Arial"/>
              </a:rPr>
              <a:t>*</a:t>
            </a:r>
          </a:p>
          <a:p>
            <a:pPr marL="0" indent="0" algn="r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 algn="r">
              <a:buNone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*JTC1 Internet of Things Preliminary Report </a:t>
            </a:r>
          </a:p>
        </p:txBody>
      </p:sp>
    </p:spTree>
    <p:extLst>
      <p:ext uri="{BB962C8B-B14F-4D97-AF65-F5344CB8AC3E}">
        <p14:creationId xmlns:p14="http://schemas.microsoft.com/office/powerpoint/2010/main" val="243030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1622" y="2019300"/>
            <a:ext cx="7411277" cy="4035077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Universally </a:t>
            </a:r>
            <a:r>
              <a:rPr lang="en-US" dirty="0"/>
              <a:t>or widely accepted, agreed </a:t>
            </a:r>
            <a:r>
              <a:rPr lang="en-US" dirty="0" smtClean="0"/>
              <a:t>upon, or established means </a:t>
            </a:r>
            <a:r>
              <a:rPr lang="en-US" dirty="0"/>
              <a:t>of determining what something should </a:t>
            </a:r>
            <a:r>
              <a:rPr lang="en-US" dirty="0" smtClean="0"/>
              <a:t>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11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729" y="3315022"/>
            <a:ext cx="2590560" cy="78071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Industrial </a:t>
            </a:r>
            <a:br>
              <a:rPr lang="en-US" dirty="0" smtClean="0"/>
            </a:br>
            <a:r>
              <a:rPr lang="en-US" dirty="0" smtClean="0"/>
              <a:t>Standardization</a:t>
            </a:r>
            <a:endParaRPr lang="en-US" dirty="0"/>
          </a:p>
        </p:txBody>
      </p:sp>
      <p:pic>
        <p:nvPicPr>
          <p:cNvPr id="2" name="Picture 1" descr="screw cutting lath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88" y="1519747"/>
            <a:ext cx="2157239" cy="3089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4158" y="4920217"/>
            <a:ext cx="2172496" cy="970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335" y="2275484"/>
            <a:ext cx="956257" cy="956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289" y="3764490"/>
            <a:ext cx="956257" cy="9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34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Early Internet </a:t>
            </a:r>
            <a:br>
              <a:rPr lang="en-US" dirty="0" smtClean="0"/>
            </a:br>
            <a:r>
              <a:rPr lang="en-US" dirty="0" smtClean="0"/>
              <a:t>Standardization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0" y="1658938"/>
            <a:ext cx="4622800" cy="42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5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of Things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5" t="11784" r="24152" b="43570"/>
          <a:stretch/>
        </p:blipFill>
        <p:spPr bwMode="auto">
          <a:xfrm>
            <a:off x="2730500" y="1150938"/>
            <a:ext cx="5930899" cy="4513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805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</a:t>
            </a:r>
            <a:r>
              <a:rPr lang="en-US" dirty="0" err="1" smtClean="0"/>
              <a:t>IoT</a:t>
            </a:r>
            <a:r>
              <a:rPr lang="en-US" dirty="0" smtClean="0"/>
              <a:t>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8201" y="1778000"/>
            <a:ext cx="5495799" cy="394617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Interoperable</a:t>
            </a:r>
          </a:p>
          <a:p>
            <a:pPr marL="0" indent="0">
              <a:buNone/>
            </a:pPr>
            <a:r>
              <a:rPr lang="en-US" dirty="0" smtClean="0"/>
              <a:t>Heterogeneous</a:t>
            </a:r>
          </a:p>
          <a:p>
            <a:pPr marL="0" indent="0">
              <a:buNone/>
            </a:pPr>
            <a:r>
              <a:rPr lang="en-US" dirty="0"/>
              <a:t>Shared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Adaptable</a:t>
            </a:r>
          </a:p>
          <a:p>
            <a:pPr marL="0" indent="0">
              <a:buNone/>
            </a:pPr>
            <a:r>
              <a:rPr lang="en-US" dirty="0" smtClean="0"/>
              <a:t>Describable</a:t>
            </a:r>
          </a:p>
          <a:p>
            <a:pPr marL="0" indent="0">
              <a:buNone/>
            </a:pPr>
            <a:r>
              <a:rPr lang="en-US" dirty="0" smtClean="0"/>
              <a:t>Reliable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3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Stakeholders</a:t>
            </a:r>
            <a:endParaRPr lang="en-US" dirty="0"/>
          </a:p>
        </p:txBody>
      </p:sp>
      <p:pic>
        <p:nvPicPr>
          <p:cNvPr id="4" name="Content Placeholder 3" descr="iot_mindmap_tech_stakeholder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12" b="-4812"/>
          <a:stretch>
            <a:fillRect/>
          </a:stretch>
        </p:blipFill>
        <p:spPr>
          <a:xfrm>
            <a:off x="1371600" y="1256902"/>
            <a:ext cx="7793491" cy="4759376"/>
          </a:xfrm>
        </p:spPr>
      </p:pic>
    </p:spTree>
    <p:extLst>
      <p:ext uri="{BB962C8B-B14F-4D97-AF65-F5344CB8AC3E}">
        <p14:creationId xmlns:p14="http://schemas.microsoft.com/office/powerpoint/2010/main" val="228582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pplications.pdf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271358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Domains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25800" y="1388714"/>
            <a:ext cx="3666999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ICT</a:t>
            </a:r>
          </a:p>
          <a:p>
            <a:pPr marL="0" indent="0">
              <a:buNone/>
            </a:pPr>
            <a:r>
              <a:rPr lang="en-US" dirty="0" smtClean="0"/>
              <a:t>Manufacturing</a:t>
            </a:r>
          </a:p>
          <a:p>
            <a:pPr marL="0" indent="0">
              <a:buNone/>
            </a:pPr>
            <a:r>
              <a:rPr lang="en-US" dirty="0" smtClean="0"/>
              <a:t>Finance</a:t>
            </a:r>
          </a:p>
          <a:p>
            <a:pPr marL="0" indent="0">
              <a:buNone/>
            </a:pPr>
            <a:r>
              <a:rPr lang="en-US" dirty="0" smtClean="0"/>
              <a:t>Food</a:t>
            </a:r>
          </a:p>
          <a:p>
            <a:pPr marL="0" indent="0">
              <a:buNone/>
            </a:pPr>
            <a:r>
              <a:rPr lang="en-US" dirty="0" smtClean="0"/>
              <a:t>Transportation</a:t>
            </a:r>
          </a:p>
          <a:p>
            <a:pPr marL="0" indent="0">
              <a:buNone/>
            </a:pPr>
            <a:r>
              <a:rPr lang="en-US" dirty="0" smtClean="0"/>
              <a:t>Domestic</a:t>
            </a:r>
          </a:p>
          <a:p>
            <a:pPr marL="0" indent="0">
              <a:buNone/>
            </a:pPr>
            <a:r>
              <a:rPr lang="en-US" dirty="0" smtClean="0"/>
              <a:t>Infrastructure</a:t>
            </a:r>
          </a:p>
          <a:p>
            <a:pPr marL="0" indent="0">
              <a:buNone/>
            </a:pPr>
            <a:r>
              <a:rPr lang="en-US" dirty="0" smtClean="0"/>
              <a:t>Entertainment</a:t>
            </a:r>
          </a:p>
          <a:p>
            <a:pPr marL="0" indent="0">
              <a:buNone/>
            </a:pPr>
            <a:r>
              <a:rPr lang="en-US" dirty="0" smtClean="0"/>
              <a:t>Public Safety</a:t>
            </a:r>
          </a:p>
          <a:p>
            <a:pPr marL="0" indent="0">
              <a:buNone/>
            </a:pPr>
            <a:r>
              <a:rPr lang="en-US" dirty="0" smtClean="0"/>
              <a:t>Retail/Service</a:t>
            </a:r>
          </a:p>
          <a:p>
            <a:pPr marL="0" indent="0">
              <a:buNone/>
            </a:pPr>
            <a:r>
              <a:rPr lang="en-US" dirty="0" smtClean="0"/>
              <a:t>Government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4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chnolog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766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SDtemplate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SSDtemplate_2</Template>
  <TotalTime>995</TotalTime>
  <Words>223</Words>
  <Application>Microsoft Macintosh PowerPoint</Application>
  <PresentationFormat>On-screen Show (4:3)</PresentationFormat>
  <Paragraphs>75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SSDtemplate_2</vt:lpstr>
      <vt:lpstr>Ontology and Standards in the Internet of Things</vt:lpstr>
      <vt:lpstr>Standard</vt:lpstr>
      <vt:lpstr>Early Industrial  Standardization</vt:lpstr>
      <vt:lpstr>Early Internet  Standardization</vt:lpstr>
      <vt:lpstr>Internet of Things</vt:lpstr>
      <vt:lpstr>Core IoT Characteristics</vt:lpstr>
      <vt:lpstr>IoT Stakeholders</vt:lpstr>
      <vt:lpstr>Application Domains</vt:lpstr>
      <vt:lpstr>Technologies</vt:lpstr>
      <vt:lpstr>IoT Challenges</vt:lpstr>
      <vt:lpstr>Standards</vt:lpstr>
      <vt:lpstr>Standards Development Challenges</vt:lpstr>
      <vt:lpstr>Example Semantic Issues</vt:lpstr>
      <vt:lpstr>The Internet of Things?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kbrady</dc:creator>
  <cp:lastModifiedBy>e s</cp:lastModifiedBy>
  <cp:revision>84</cp:revision>
  <dcterms:created xsi:type="dcterms:W3CDTF">2011-08-04T19:45:47Z</dcterms:created>
  <dcterms:modified xsi:type="dcterms:W3CDTF">2015-04-14T13:47:58Z</dcterms:modified>
</cp:coreProperties>
</file>