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6"/>
  </p:notesMasterIdLst>
  <p:sldIdLst>
    <p:sldId id="256" r:id="rId2"/>
    <p:sldId id="327" r:id="rId3"/>
    <p:sldId id="303" r:id="rId4"/>
    <p:sldId id="304" r:id="rId5"/>
    <p:sldId id="320" r:id="rId6"/>
    <p:sldId id="321" r:id="rId7"/>
    <p:sldId id="322" r:id="rId8"/>
    <p:sldId id="323" r:id="rId9"/>
    <p:sldId id="324" r:id="rId10"/>
    <p:sldId id="285" r:id="rId11"/>
    <p:sldId id="314" r:id="rId12"/>
    <p:sldId id="259" r:id="rId13"/>
    <p:sldId id="288" r:id="rId14"/>
    <p:sldId id="306" r:id="rId15"/>
    <p:sldId id="319" r:id="rId16"/>
    <p:sldId id="318" r:id="rId17"/>
    <p:sldId id="292" r:id="rId18"/>
    <p:sldId id="289" r:id="rId19"/>
    <p:sldId id="290" r:id="rId20"/>
    <p:sldId id="315" r:id="rId21"/>
    <p:sldId id="312" r:id="rId22"/>
    <p:sldId id="311" r:id="rId23"/>
    <p:sldId id="316" r:id="rId24"/>
    <p:sldId id="293" r:id="rId25"/>
    <p:sldId id="294" r:id="rId26"/>
    <p:sldId id="296" r:id="rId27"/>
    <p:sldId id="317" r:id="rId28"/>
    <p:sldId id="295" r:id="rId29"/>
    <p:sldId id="298" r:id="rId30"/>
    <p:sldId id="297" r:id="rId31"/>
    <p:sldId id="287" r:id="rId32"/>
    <p:sldId id="307" r:id="rId33"/>
    <p:sldId id="308" r:id="rId34"/>
    <p:sldId id="309" r:id="rId35"/>
    <p:sldId id="310" r:id="rId36"/>
    <p:sldId id="271" r:id="rId37"/>
    <p:sldId id="261" r:id="rId38"/>
    <p:sldId id="272" r:id="rId39"/>
    <p:sldId id="274" r:id="rId40"/>
    <p:sldId id="277" r:id="rId41"/>
    <p:sldId id="276" r:id="rId42"/>
    <p:sldId id="280" r:id="rId43"/>
    <p:sldId id="281" r:id="rId44"/>
    <p:sldId id="279" r:id="rId45"/>
    <p:sldId id="284" r:id="rId46"/>
    <p:sldId id="282" r:id="rId47"/>
    <p:sldId id="275" r:id="rId48"/>
    <p:sldId id="278" r:id="rId49"/>
    <p:sldId id="258" r:id="rId50"/>
    <p:sldId id="260" r:id="rId51"/>
    <p:sldId id="283" r:id="rId52"/>
    <p:sldId id="325" r:id="rId53"/>
    <p:sldId id="326" r:id="rId54"/>
    <p:sldId id="302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6" autoAdjust="0"/>
    <p:restoredTop sz="94660"/>
  </p:normalViewPr>
  <p:slideViewPr>
    <p:cSldViewPr snapToGrid="0">
      <p:cViewPr varScale="1">
        <p:scale>
          <a:sx n="60" d="100"/>
          <a:sy n="60" d="100"/>
        </p:scale>
        <p:origin x="388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74C0C-6433-43C1-9124-64D04B292783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793CF-8986-41D2-814E-0F45F06D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76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793CF-8986-41D2-814E-0F45F06DAF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99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793CF-8986-41D2-814E-0F45F06DAF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79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793CF-8986-41D2-814E-0F45F06DAF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41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793CF-8986-41D2-814E-0F45F06DAF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91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793CF-8986-41D2-814E-0F45F06DAF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52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793CF-8986-41D2-814E-0F45F06DAFB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80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793CF-8986-41D2-814E-0F45F06DAFB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2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phila@w3.or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1BsEZPK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3.org/2013/share-psi/" TargetMode="External"/><Relationship Id="rId13" Type="http://schemas.openxmlformats.org/officeDocument/2006/relationships/hyperlink" Target="http://bit.ly/1xkX6nC" TargetMode="External"/><Relationship Id="rId18" Type="http://schemas.openxmlformats.org/officeDocument/2006/relationships/hyperlink" Target="http://bit.ly/1yvrwcH" TargetMode="External"/><Relationship Id="rId3" Type="http://schemas.openxmlformats.org/officeDocument/2006/relationships/hyperlink" Target="http://www.w3.org/community/wot/" TargetMode="External"/><Relationship Id="rId21" Type="http://schemas.openxmlformats.org/officeDocument/2006/relationships/hyperlink" Target="http://bit.ly/1mSsibL" TargetMode="External"/><Relationship Id="rId7" Type="http://schemas.openxmlformats.org/officeDocument/2006/relationships/hyperlink" Target="http://www.echonet.gr.jp/english/kikaku_ninsyo/list_lite/equip_srch" TargetMode="External"/><Relationship Id="rId12" Type="http://schemas.openxmlformats.org/officeDocument/2006/relationships/hyperlink" Target="http://www.opengeospatial.org/ogc/markets-technologies/swe" TargetMode="External"/><Relationship Id="rId17" Type="http://schemas.openxmlformats.org/officeDocument/2006/relationships/hyperlink" Target="http://www.alljoyn.org/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://www.wi-sun.org/" TargetMode="External"/><Relationship Id="rId20" Type="http://schemas.openxmlformats.org/officeDocument/2006/relationships/hyperlink" Target="http://bit.ly/1yw57v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echonet.gr.jp/english/spec/spec_v111_lite_e.htm" TargetMode="External"/><Relationship Id="rId11" Type="http://schemas.openxmlformats.org/officeDocument/2006/relationships/hyperlink" Target="http://standards.ieee.org/findstds/standard/11073-00103-2012.html" TargetMode="External"/><Relationship Id="rId24" Type="http://schemas.openxmlformats.org/officeDocument/2006/relationships/hyperlink" Target="http://bit.ly/1yw5mXS" TargetMode="External"/><Relationship Id="rId5" Type="http://schemas.openxmlformats.org/officeDocument/2006/relationships/hyperlink" Target="http://www.echonet.gr.jp/english/" TargetMode="External"/><Relationship Id="rId15" Type="http://schemas.openxmlformats.org/officeDocument/2006/relationships/hyperlink" Target="http://project-haystack.org/" TargetMode="External"/><Relationship Id="rId23" Type="http://schemas.openxmlformats.org/officeDocument/2006/relationships/hyperlink" Target="http://openinterconnect.org/" TargetMode="External"/><Relationship Id="rId10" Type="http://schemas.openxmlformats.org/officeDocument/2006/relationships/hyperlink" Target="https://www.oasis-open.org/committees/mqtt/" TargetMode="External"/><Relationship Id="rId19" Type="http://schemas.openxmlformats.org/officeDocument/2006/relationships/hyperlink" Target="http://bit.ly/1yw5Woo" TargetMode="External"/><Relationship Id="rId4" Type="http://schemas.openxmlformats.org/officeDocument/2006/relationships/hyperlink" Target="http://www.industrialinternetconsortium.org/" TargetMode="External"/><Relationship Id="rId9" Type="http://schemas.openxmlformats.org/officeDocument/2006/relationships/hyperlink" Target="http://zigbee.org/" TargetMode="External"/><Relationship Id="rId14" Type="http://schemas.openxmlformats.org/officeDocument/2006/relationships/hyperlink" Target="http://bit.ly/1xl3J9A" TargetMode="External"/><Relationship Id="rId22" Type="http://schemas.openxmlformats.org/officeDocument/2006/relationships/hyperlink" Target="http://bit.ly/1xlSKwo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s://marinemetadata.org/community/teams/cog" TargetMode="External"/><Relationship Id="rId3" Type="http://schemas.openxmlformats.org/officeDocument/2006/relationships/hyperlink" Target="http://bit.ly/1yw196s" TargetMode="External"/><Relationship Id="rId7" Type="http://schemas.openxmlformats.org/officeDocument/2006/relationships/hyperlink" Target="http://bit.ly/1ywrIs5" TargetMode="External"/><Relationship Id="rId12" Type="http://schemas.openxmlformats.org/officeDocument/2006/relationships/hyperlink" Target="https://developer.apple.com/homekit/" TargetMode="External"/><Relationship Id="rId2" Type="http://schemas.openxmlformats.org/officeDocument/2006/relationships/hyperlink" Target="http://iot.ieee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bit.ly/1yw8jaV" TargetMode="External"/><Relationship Id="rId11" Type="http://schemas.openxmlformats.org/officeDocument/2006/relationships/hyperlink" Target="http://swrl.stanford.edu/ontologies/built-ins/3.3/temporal.owl" TargetMode="External"/><Relationship Id="rId5" Type="http://schemas.openxmlformats.org/officeDocument/2006/relationships/hyperlink" Target="http://bit.ly/1yw7dvR" TargetMode="External"/><Relationship Id="rId10" Type="http://schemas.openxmlformats.org/officeDocument/2006/relationships/hyperlink" Target="http://bit.ly/1ywzzGd" TargetMode="External"/><Relationship Id="rId4" Type="http://schemas.openxmlformats.org/officeDocument/2006/relationships/hyperlink" Target="http://blog.bosch-si.com/categories/technology/2012/09/the-internet-of-things-for-the-rest-of-us/" TargetMode="External"/><Relationship Id="rId9" Type="http://schemas.openxmlformats.org/officeDocument/2006/relationships/hyperlink" Target="http://bit.ly/1ywzwdv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obofoundry.org/" TargetMode="External"/><Relationship Id="rId7" Type="http://schemas.openxmlformats.org/officeDocument/2006/relationships/hyperlink" Target="http://www.slideshare.net/factoryjoe/activity-streams-973210?related=1" TargetMode="External"/><Relationship Id="rId2" Type="http://schemas.openxmlformats.org/officeDocument/2006/relationships/hyperlink" Target="http://qud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ctivitystrea.ms/" TargetMode="External"/><Relationship Id="rId5" Type="http://schemas.openxmlformats.org/officeDocument/2006/relationships/hyperlink" Target="http://bit.ly/1ywCqPv" TargetMode="External"/><Relationship Id="rId4" Type="http://schemas.openxmlformats.org/officeDocument/2006/relationships/hyperlink" Target="http://dx.doi.org/10.1155/2013/248535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79" y="301752"/>
            <a:ext cx="7982925" cy="31952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Standards: What are Design Patterns for Ontologies in IoT?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50033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Mark Underwood | krypton Brothers</a:t>
            </a:r>
          </a:p>
          <a:p>
            <a:r>
              <a:rPr lang="en-US" b="1" dirty="0" smtClean="0"/>
              <a:t>@knowlengr @</a:t>
            </a:r>
            <a:r>
              <a:rPr lang="en-US" b="1" dirty="0" err="1" smtClean="0"/>
              <a:t>kryptonbrothers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Co-chair </a:t>
            </a:r>
            <a:r>
              <a:rPr lang="en-US" b="1" dirty="0" err="1" smtClean="0"/>
              <a:t>nist</a:t>
            </a:r>
            <a:r>
              <a:rPr lang="en-US" b="1" dirty="0" smtClean="0"/>
              <a:t> big data working group, security &amp; </a:t>
            </a:r>
            <a:r>
              <a:rPr lang="en-US" b="1" smtClean="0"/>
              <a:t>privacy </a:t>
            </a:r>
            <a:r>
              <a:rPr lang="en-US" b="1" smtClean="0"/>
              <a:t>subgroup</a:t>
            </a:r>
            <a:endParaRPr 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362" y="3370373"/>
            <a:ext cx="2175089" cy="76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8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387"/>
            <a:ext cx="13260524" cy="603337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13735" y="3099043"/>
            <a:ext cx="11126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/>
                </a:solidFill>
              </a:rPr>
              <a:t>Design Modularity to Reasoning Systems </a:t>
            </a:r>
          </a:p>
          <a:p>
            <a:r>
              <a:rPr lang="en-US" sz="4800" dirty="0" smtClean="0">
                <a:solidFill>
                  <a:schemeClr val="accent2"/>
                </a:solidFill>
              </a:rPr>
              <a:t>or</a:t>
            </a:r>
          </a:p>
          <a:p>
            <a:r>
              <a:rPr lang="en-US" sz="4800" dirty="0" smtClean="0">
                <a:solidFill>
                  <a:schemeClr val="accent2"/>
                </a:solidFill>
              </a:rPr>
              <a:t>IoT Ontology Meets CSI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48134" y="147824"/>
            <a:ext cx="17637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Credit: CBS Television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56351" y="832207"/>
            <a:ext cx="175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Mark Underwood</a:t>
            </a:r>
          </a:p>
          <a:p>
            <a:r>
              <a:rPr lang="en-US" sz="1400" i="1" dirty="0" smtClean="0">
                <a:solidFill>
                  <a:schemeClr val="bg1"/>
                </a:solidFill>
              </a:rPr>
              <a:t>Principal</a:t>
            </a:r>
            <a:endParaRPr lang="en-US" sz="1400" i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8" y="187847"/>
            <a:ext cx="1258919" cy="36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Forensics </a:t>
            </a:r>
            <a:br>
              <a:rPr lang="en-US" dirty="0" smtClean="0"/>
            </a:br>
            <a:r>
              <a:rPr lang="en-US" dirty="0" smtClean="0"/>
              <a:t>&amp; other use cases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Would focus on use cases energize </a:t>
            </a:r>
            <a:r>
              <a:rPr lang="en-US" dirty="0" err="1" smtClean="0"/>
              <a:t>sdo’s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8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Forensics: </a:t>
            </a:r>
            <a:br>
              <a:rPr lang="en-US" dirty="0" smtClean="0"/>
            </a:br>
            <a:r>
              <a:rPr lang="en-US" dirty="0" smtClean="0"/>
              <a:t>Story of an Intrepid IoT Engineer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92621"/>
            <a:ext cx="5211053" cy="3773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Scenario </a:t>
            </a:r>
          </a:p>
          <a:p>
            <a:pPr marL="0" indent="0">
              <a:buNone/>
            </a:pPr>
            <a:r>
              <a:rPr lang="en-US" dirty="0" smtClean="0"/>
              <a:t>It’s 2050 and the smart city is a reality – albeit jumbled and haphazardly evolved. A terminal and parking garage at a major airport has collapsed and the public wants answers. The nimble (downsized) economy means a small team of software engineers (you) is responsible for data streams from several hundred thousand sensors, cameras and myriad assorted devices. Many contractors have had a hand at building the sensor systems over a decade of software projects, stop-start funding and political interference.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215" y="2353809"/>
            <a:ext cx="5080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Q: What device data is relevant to the building collapse?</a:t>
            </a:r>
            <a:br>
              <a:rPr lang="en-US" sz="6000" dirty="0" smtClean="0"/>
            </a:br>
            <a:r>
              <a:rPr lang="en-US" sz="6000" dirty="0" smtClean="0"/>
              <a:t>E: Isn’t “relevance” an analytics problem?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Design pattern: ontologies may be omitted from the software </a:t>
            </a:r>
            <a:r>
              <a:rPr lang="en-US" dirty="0" err="1" smtClean="0"/>
              <a:t>engr</a:t>
            </a:r>
            <a:r>
              <a:rPr lang="en-US" dirty="0" smtClean="0"/>
              <a:t> canon, but taxonomies, semantics offer a semblance of order that customers will expect from system architectures.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33278"/>
          </a:xfrm>
        </p:spPr>
        <p:txBody>
          <a:bodyPr/>
          <a:lstStyle/>
          <a:p>
            <a:r>
              <a:rPr lang="en-US" dirty="0" smtClean="0"/>
              <a:t>Craft vs. Engineered Ontologies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5859574" cy="420907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Craftsperson Approach</a:t>
            </a:r>
          </a:p>
          <a:p>
            <a:pPr lvl="1"/>
            <a:r>
              <a:rPr lang="en-US" dirty="0" smtClean="0"/>
              <a:t>Design new framework for device generation</a:t>
            </a:r>
          </a:p>
          <a:p>
            <a:pPr lvl="1"/>
            <a:r>
              <a:rPr lang="en-US" dirty="0" smtClean="0"/>
              <a:t>Set bits to turn features on or off </a:t>
            </a:r>
          </a:p>
          <a:p>
            <a:pPr lvl="1"/>
            <a:r>
              <a:rPr lang="en-US" dirty="0" smtClean="0"/>
              <a:t>“Fast” prototyping </a:t>
            </a:r>
          </a:p>
          <a:p>
            <a:pPr lvl="1"/>
            <a:r>
              <a:rPr lang="en-US" dirty="0" smtClean="0"/>
              <a:t>Distaste for overhead </a:t>
            </a:r>
          </a:p>
          <a:p>
            <a:pPr lvl="1"/>
            <a:r>
              <a:rPr lang="en-US" b="1" dirty="0" smtClean="0"/>
              <a:t>Developer impersonates a domain expert</a:t>
            </a:r>
          </a:p>
          <a:p>
            <a:r>
              <a:rPr lang="en-US" b="1" dirty="0" smtClean="0"/>
              <a:t>Engineering Approach</a:t>
            </a:r>
          </a:p>
          <a:p>
            <a:pPr lvl="1"/>
            <a:r>
              <a:rPr lang="en-US" dirty="0" smtClean="0"/>
              <a:t>Create models for each device </a:t>
            </a:r>
          </a:p>
          <a:p>
            <a:pPr lvl="1"/>
            <a:r>
              <a:rPr lang="en-US" dirty="0" smtClean="0"/>
              <a:t>Leverage existing models (even if from different domains)</a:t>
            </a:r>
          </a:p>
          <a:p>
            <a:pPr lvl="1"/>
            <a:r>
              <a:rPr lang="en-US" dirty="0" smtClean="0"/>
              <a:t>Build cross-generational self-describing frameworks</a:t>
            </a:r>
          </a:p>
          <a:p>
            <a:pPr lvl="1"/>
            <a:r>
              <a:rPr lang="en-US" dirty="0" smtClean="0"/>
              <a:t>Slower initial prototyping, but faster with each new model </a:t>
            </a:r>
          </a:p>
          <a:p>
            <a:pPr lvl="1"/>
            <a:r>
              <a:rPr lang="en-US" dirty="0" smtClean="0"/>
              <a:t>Accept overhead, generated- / interpretative solutions</a:t>
            </a:r>
          </a:p>
          <a:p>
            <a:pPr lvl="1"/>
            <a:r>
              <a:rPr lang="en-US" dirty="0" smtClean="0"/>
              <a:t>Developer facilitates domain expert scripting / </a:t>
            </a:r>
            <a:r>
              <a:rPr lang="en-US" dirty="0" err="1" smtClean="0"/>
              <a:t>templating</a:t>
            </a:r>
            <a:endParaRPr lang="en-US" dirty="0" smtClean="0"/>
          </a:p>
          <a:p>
            <a:pPr lvl="1"/>
            <a:r>
              <a:rPr lang="en-US" dirty="0" smtClean="0"/>
              <a:t>Accept “fragility”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54" y="1845733"/>
            <a:ext cx="4198826" cy="407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3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Bake in the Ontology?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870790"/>
            <a:ext cx="10058400" cy="299830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curious (?) case of HL7 FHIR</a:t>
            </a:r>
            <a:endParaRPr lang="en-US" sz="2800" dirty="0"/>
          </a:p>
          <a:p>
            <a:r>
              <a:rPr lang="en-US" sz="2800" dirty="0" smtClean="0"/>
              <a:t>Help? Hinder? Make no difference?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46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HL7 FHIR – Standards Integration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33907"/>
            <a:ext cx="7428574" cy="40227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19593"/>
            <a:ext cx="6959325" cy="356616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Q: Was a black SUV driving by the west gate casing the airport over the past year?</a:t>
            </a:r>
            <a:br>
              <a:rPr lang="en-US" sz="6000" dirty="0" smtClean="0"/>
            </a:br>
            <a:r>
              <a:rPr lang="en-US" sz="6000" dirty="0" smtClean="0"/>
              <a:t>E: Which devices sensed the gate? When?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860900"/>
            <a:ext cx="10058400" cy="1143000"/>
          </a:xfrm>
        </p:spPr>
        <p:txBody>
          <a:bodyPr/>
          <a:lstStyle/>
          <a:p>
            <a:r>
              <a:rPr lang="en-US" dirty="0" smtClean="0"/>
              <a:t>Design pattern: device properties such as location map to knowledge in complicated, unanticipated patterns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390" y="630936"/>
            <a:ext cx="4048897" cy="27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5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Q: Which devices are still working?</a:t>
            </a:r>
            <a:br>
              <a:rPr lang="en-US" sz="6000" dirty="0" smtClean="0"/>
            </a:br>
            <a:r>
              <a:rPr lang="en-US" sz="6000" dirty="0" smtClean="0"/>
              <a:t>E: Over the years, some devices were obsoleted or suppliers went out of business. Not my fault.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design pattern: longitudinal </a:t>
            </a:r>
            <a:r>
              <a:rPr lang="en-US" dirty="0" err="1" smtClean="0"/>
              <a:t>cmdb</a:t>
            </a:r>
            <a:r>
              <a:rPr lang="en-US" dirty="0" smtClean="0"/>
              <a:t> for </a:t>
            </a:r>
            <a:r>
              <a:rPr lang="en-US" dirty="0" err="1" smtClean="0"/>
              <a:t>iot</a:t>
            </a:r>
            <a:endParaRPr lang="en-US" dirty="0" smtClean="0"/>
          </a:p>
          <a:p>
            <a:r>
              <a:rPr lang="en-US" dirty="0" smtClean="0"/>
              <a:t>Proposed solution: big data animation with </a:t>
            </a:r>
            <a:r>
              <a:rPr lang="en-US" dirty="0" err="1" smtClean="0"/>
              <a:t>fwd</a:t>
            </a:r>
            <a:r>
              <a:rPr lang="en-US" dirty="0" smtClean="0"/>
              <a:t>/</a:t>
            </a:r>
            <a:r>
              <a:rPr lang="en-US" dirty="0" err="1" smtClean="0"/>
              <a:t>bck</a:t>
            </a:r>
            <a:r>
              <a:rPr lang="en-US" dirty="0" smtClean="0"/>
              <a:t> replay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4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720" y="286603"/>
            <a:ext cx="6978208" cy="1450757"/>
          </a:xfrm>
        </p:spPr>
        <p:txBody>
          <a:bodyPr/>
          <a:lstStyle/>
          <a:p>
            <a:r>
              <a:rPr lang="en-US" dirty="0" smtClean="0"/>
              <a:t>Sensor Provenance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Via Old School CMDB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19</a:t>
            </a:fld>
            <a:endParaRPr lang="en-US" dirty="0"/>
          </a:p>
        </p:txBody>
      </p:sp>
      <p:pic>
        <p:nvPicPr>
          <p:cNvPr id="1026" name="Picture 2" descr="http://www.vipcon.de/assets/user/CONTENT_304_29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720" y="1737360"/>
            <a:ext cx="6276330" cy="435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8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William Miller – </a:t>
            </a:r>
            <a:r>
              <a:rPr lang="en-US" dirty="0" err="1" smtClean="0"/>
              <a:t>mact-usa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Geoff brown – M2MI Corp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12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IoT &amp; Big Data Velocity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Premise: system architects should design to evolve to real time frameworks.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5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35570"/>
          </a:xfrm>
        </p:spPr>
        <p:txBody>
          <a:bodyPr/>
          <a:lstStyle/>
          <a:p>
            <a:r>
              <a:rPr lang="en-US" dirty="0" smtClean="0"/>
              <a:t>Microsoft IoT Framework (</a:t>
            </a:r>
            <a:r>
              <a:rPr lang="en-US" dirty="0" err="1" smtClean="0"/>
              <a:t>HDInsight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745940"/>
            <a:ext cx="7411709" cy="418530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0" y="2706130"/>
            <a:ext cx="1569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Where is the ontology?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8480" y="3660057"/>
            <a:ext cx="1569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Where is provenance?</a:t>
            </a:r>
          </a:p>
        </p:txBody>
      </p:sp>
    </p:spTree>
    <p:extLst>
      <p:ext uri="{BB962C8B-B14F-4D97-AF65-F5344CB8AC3E}">
        <p14:creationId xmlns:p14="http://schemas.microsoft.com/office/powerpoint/2010/main" val="236014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“Modern” Ontology-enabled </a:t>
            </a:r>
            <a:br>
              <a:rPr lang="en-US" dirty="0" smtClean="0"/>
            </a:br>
            <a:r>
              <a:rPr lang="en-US" dirty="0" smtClean="0"/>
              <a:t>Sensor Provenance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13004"/>
            <a:ext cx="5204666" cy="3756089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err="1" smtClean="0"/>
              <a:t>Prov</a:t>
            </a:r>
            <a:r>
              <a:rPr lang="en-US" dirty="0" smtClean="0"/>
              <a:t>-O</a:t>
            </a:r>
          </a:p>
          <a:p>
            <a:pPr lvl="1"/>
            <a:r>
              <a:rPr lang="en-US" dirty="0" smtClean="0"/>
              <a:t>Leverages Big Data frameworks</a:t>
            </a:r>
          </a:p>
          <a:p>
            <a:pPr lvl="1"/>
            <a:r>
              <a:rPr lang="en-US" dirty="0" smtClean="0"/>
              <a:t>Stream-ready (Storm, Spark, etc.) </a:t>
            </a:r>
          </a:p>
          <a:p>
            <a:pPr lvl="1"/>
            <a:r>
              <a:rPr lang="en-US" dirty="0" smtClean="0"/>
              <a:t>Version-aware</a:t>
            </a:r>
          </a:p>
          <a:p>
            <a:pPr lvl="1"/>
            <a:r>
              <a:rPr lang="en-US" dirty="0" smtClean="0"/>
              <a:t>Measurement, event, calibration concepts across domains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200" dirty="0" smtClean="0"/>
              <a:t>Cite: Hensley, </a:t>
            </a:r>
            <a:r>
              <a:rPr lang="en-US" sz="1200" dirty="0" err="1" smtClean="0"/>
              <a:t>Sanyal</a:t>
            </a:r>
            <a:r>
              <a:rPr lang="en-US" sz="1200" dirty="0" smtClean="0"/>
              <a:t>, New “Provenance in Sensor Data </a:t>
            </a:r>
            <a:r>
              <a:rPr lang="en-US" sz="1200" dirty="0" err="1" smtClean="0"/>
              <a:t>Mgmt</a:t>
            </a:r>
            <a:r>
              <a:rPr lang="en-US" sz="1200" dirty="0" smtClean="0"/>
              <a:t>” </a:t>
            </a:r>
            <a:r>
              <a:rPr lang="en-US" sz="1200" i="1" dirty="0" smtClean="0"/>
              <a:t>ACM Queue</a:t>
            </a:r>
            <a:r>
              <a:rPr lang="en-US" sz="1200" dirty="0" smtClean="0"/>
              <a:t>, 11(12), 2014.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443" y="1845734"/>
            <a:ext cx="5325762" cy="199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5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Connection:</a:t>
            </a:r>
            <a:br>
              <a:rPr lang="en-US" dirty="0" smtClean="0"/>
            </a:br>
            <a:r>
              <a:rPr lang="en-US" dirty="0" smtClean="0"/>
              <a:t>Provenance + Ontology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concluded what about who when?</a:t>
            </a:r>
          </a:p>
          <a:p>
            <a:r>
              <a:rPr lang="en-US" dirty="0" smtClean="0"/>
              <a:t>Old: intelligent agent. New: analytics-as-a-service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74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Q: Who is that in the video? (What did the detection?)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E: Am I legally able to fuse data needed to answer?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712623"/>
            <a:ext cx="10058400" cy="1143000"/>
          </a:xfrm>
        </p:spPr>
        <p:txBody>
          <a:bodyPr/>
          <a:lstStyle/>
          <a:p>
            <a:r>
              <a:rPr lang="en-US" dirty="0" smtClean="0"/>
              <a:t>Design pattern: privacy issues infuse </a:t>
            </a:r>
            <a:r>
              <a:rPr lang="en-US" dirty="0" err="1" smtClean="0"/>
              <a:t>iot</a:t>
            </a:r>
            <a:r>
              <a:rPr lang="en-US" dirty="0" smtClean="0"/>
              <a:t> ubiquity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5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Q: Will that IoT evidence stand up in court?</a:t>
            </a:r>
            <a:br>
              <a:rPr lang="en-US" sz="6000" dirty="0" smtClean="0"/>
            </a:br>
            <a:r>
              <a:rPr lang="en-US" sz="6000" dirty="0" smtClean="0"/>
              <a:t>E: We can’t trust data from that sensor.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 pattern: provenance, uncertainty, intermittent streams and “triangulated” inference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Q: But why does the other camera show something different?</a:t>
            </a:r>
            <a:br>
              <a:rPr lang="en-US" sz="6000" dirty="0" smtClean="0"/>
            </a:br>
            <a:r>
              <a:rPr lang="en-US" sz="6000" dirty="0" smtClean="0"/>
              <a:t>E: Sorry. That device wasn’t designed to collect that sort of information.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 pattern: mapping device to mission (see </a:t>
            </a:r>
            <a:r>
              <a:rPr lang="en-US" dirty="0" err="1" smtClean="0"/>
              <a:t>dod</a:t>
            </a:r>
            <a:r>
              <a:rPr lang="en-US" dirty="0" smtClean="0"/>
              <a:t>, </a:t>
            </a:r>
            <a:r>
              <a:rPr lang="en-US" dirty="0" err="1" smtClean="0"/>
              <a:t>dhs</a:t>
            </a:r>
            <a:r>
              <a:rPr lang="en-US" dirty="0" smtClean="0"/>
              <a:t> </a:t>
            </a:r>
            <a:r>
              <a:rPr lang="en-US" dirty="0" err="1" smtClean="0"/>
              <a:t>cyberphysical</a:t>
            </a:r>
            <a:r>
              <a:rPr lang="en-US" dirty="0" smtClean="0"/>
              <a:t> systems research)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59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55140"/>
            <a:ext cx="10058400" cy="3566160"/>
          </a:xfrm>
        </p:spPr>
        <p:txBody>
          <a:bodyPr/>
          <a:lstStyle/>
          <a:p>
            <a:r>
              <a:rPr lang="en-US" dirty="0" smtClean="0"/>
              <a:t>Integrate </a:t>
            </a:r>
            <a:br>
              <a:rPr lang="en-US" dirty="0" smtClean="0"/>
            </a:br>
            <a:r>
              <a:rPr lang="en-US" dirty="0" smtClean="0"/>
              <a:t>IoT + Analytics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Analytics integration is not “Maybe later”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9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7" y="678717"/>
            <a:ext cx="6568089" cy="356616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Q: Why don’t you have data for 10:23A the day of the collapse?</a:t>
            </a:r>
            <a:br>
              <a:rPr lang="en-US" sz="6000" dirty="0" smtClean="0"/>
            </a:br>
            <a:r>
              <a:rPr lang="en-US" sz="6000" dirty="0" smtClean="0"/>
              <a:t>E: </a:t>
            </a:r>
            <a:r>
              <a:rPr lang="en-US" sz="6000" dirty="0"/>
              <a:t>S</a:t>
            </a:r>
            <a:r>
              <a:rPr lang="en-US" sz="6000" dirty="0" smtClean="0"/>
              <a:t>orry. That sensor’s data is aggregated.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 pattern: </a:t>
            </a:r>
            <a:r>
              <a:rPr lang="en-US" dirty="0" err="1" smtClean="0"/>
              <a:t>metaknowledge</a:t>
            </a:r>
            <a:r>
              <a:rPr lang="en-US" dirty="0" smtClean="0"/>
              <a:t> about device granularity and edge computation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853" y="827000"/>
            <a:ext cx="4443654" cy="276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6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Q: Local TV news knew it would snow that day. Why didn’t your sensors take that into account?</a:t>
            </a:r>
            <a:br>
              <a:rPr lang="en-US" sz="6000" dirty="0" smtClean="0"/>
            </a:br>
            <a:r>
              <a:rPr lang="en-US" sz="6000" dirty="0" smtClean="0"/>
              <a:t>E: </a:t>
            </a:r>
            <a:r>
              <a:rPr lang="en-US" sz="6000" dirty="0"/>
              <a:t>S</a:t>
            </a:r>
            <a:r>
              <a:rPr lang="en-US" sz="6000" dirty="0" smtClean="0"/>
              <a:t>orry. Interop problem.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Design pattern: low tolerance for interop disconnects </a:t>
            </a:r>
          </a:p>
          <a:p>
            <a:r>
              <a:rPr lang="en-US" dirty="0" smtClean="0"/>
              <a:t>Design pattern: </a:t>
            </a:r>
            <a:r>
              <a:rPr lang="en-US" dirty="0" err="1" smtClean="0"/>
              <a:t>multisensor</a:t>
            </a:r>
            <a:r>
              <a:rPr lang="en-US" dirty="0" smtClean="0"/>
              <a:t> correlation design</a:t>
            </a:r>
          </a:p>
          <a:p>
            <a:r>
              <a:rPr lang="en-US" dirty="0" smtClean="0"/>
              <a:t>Pattern? Intermittent, partially relevant time &amp; </a:t>
            </a:r>
            <a:r>
              <a:rPr lang="en-US" dirty="0" err="1" smtClean="0"/>
              <a:t>Gps</a:t>
            </a:r>
            <a:r>
              <a:rPr lang="en-US" dirty="0" smtClean="0"/>
              <a:t> streams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64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Patterns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63577"/>
            <a:ext cx="8597831" cy="3756089"/>
          </a:xfrm>
        </p:spPr>
        <p:txBody>
          <a:bodyPr/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To influence software engineering practice in IoT</a:t>
            </a:r>
          </a:p>
          <a:p>
            <a:pPr lvl="1"/>
            <a:r>
              <a:rPr lang="en-US" dirty="0" smtClean="0"/>
              <a:t>Pry semantic information from “code”</a:t>
            </a:r>
          </a:p>
          <a:p>
            <a:pPr lvl="2"/>
            <a:r>
              <a:rPr lang="en-US" dirty="0" smtClean="0"/>
              <a:t>Embedded semantics is: Hard to share – Hard to reuse – Hard to upgrade </a:t>
            </a:r>
          </a:p>
          <a:p>
            <a:pPr lvl="1"/>
            <a:r>
              <a:rPr lang="en-US" dirty="0" smtClean="0"/>
              <a:t>Leverage Greenfield project opportunities</a:t>
            </a:r>
          </a:p>
          <a:p>
            <a:pPr lvl="1"/>
            <a:r>
              <a:rPr lang="en-US" dirty="0" smtClean="0"/>
              <a:t>Foster domain-specific solutions </a:t>
            </a:r>
          </a:p>
          <a:p>
            <a:pPr lvl="1"/>
            <a:r>
              <a:rPr lang="en-US" dirty="0" smtClean="0"/>
              <a:t>Foster smart cut-and-paste </a:t>
            </a:r>
            <a:r>
              <a:rPr lang="en-US" dirty="0" err="1" smtClean="0"/>
              <a:t>templating</a:t>
            </a:r>
            <a:r>
              <a:rPr lang="en-US" dirty="0" smtClean="0"/>
              <a:t> (i.e., reuse)</a:t>
            </a:r>
          </a:p>
          <a:p>
            <a:pPr lvl="1"/>
            <a:r>
              <a:rPr lang="en-US" dirty="0" smtClean="0"/>
              <a:t>Accept ongoing debate over “Is that really a design pattern?”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637" y="789559"/>
            <a:ext cx="3441933" cy="477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0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Q: What happened to sensors on the west side of the building?</a:t>
            </a:r>
            <a:br>
              <a:rPr lang="en-US" sz="6000" dirty="0" smtClean="0"/>
            </a:br>
            <a:r>
              <a:rPr lang="en-US" sz="6000" dirty="0" smtClean="0"/>
              <a:t>E: Somebody cut power to the subnet and we lost the array.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Design pattern: network and infrastructure dependencies</a:t>
            </a:r>
          </a:p>
          <a:p>
            <a:r>
              <a:rPr lang="en-US" dirty="0" smtClean="0"/>
              <a:t>Can “simple” issues like power outage, lost signal create onramps for larger projects/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08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“The nice thing about standards is that there are so many to choose from.”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Ontologies for: Geospatial integration, provenance, domains (</a:t>
            </a:r>
            <a:r>
              <a:rPr lang="en-US" dirty="0" err="1" smtClean="0"/>
              <a:t>e.g.,biomedical</a:t>
            </a:r>
            <a:r>
              <a:rPr lang="en-US" dirty="0" smtClean="0"/>
              <a:t>), security and privacy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Mainstreaming of IoT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Add in Big data volume / variety</a:t>
            </a:r>
          </a:p>
          <a:p>
            <a:r>
              <a:rPr lang="en-US" dirty="0" smtClean="0"/>
              <a:t>What it will mean for </a:t>
            </a:r>
            <a:r>
              <a:rPr lang="en-US" dirty="0" err="1" smtClean="0"/>
              <a:t>iot</a:t>
            </a:r>
            <a:r>
              <a:rPr lang="en-US" dirty="0" smtClean="0"/>
              <a:t> system builders</a:t>
            </a:r>
          </a:p>
          <a:p>
            <a:r>
              <a:rPr lang="en-US" dirty="0" smtClean="0"/>
              <a:t>Much of the </a:t>
            </a:r>
            <a:r>
              <a:rPr lang="en-US" dirty="0" err="1" smtClean="0"/>
              <a:t>The</a:t>
            </a:r>
            <a:r>
              <a:rPr lang="en-US" dirty="0" smtClean="0"/>
              <a:t> public thinks we’re already there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City </a:t>
            </a:r>
            <a:r>
              <a:rPr lang="en-US" dirty="0" err="1" smtClean="0"/>
              <a:t>Crimesolving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22" y="1025011"/>
            <a:ext cx="7743431" cy="423468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512" y="3729269"/>
            <a:ext cx="3200400" cy="3379124"/>
          </a:xfrm>
        </p:spPr>
        <p:txBody>
          <a:bodyPr/>
          <a:lstStyle/>
          <a:p>
            <a:r>
              <a:rPr lang="en-US" dirty="0" smtClean="0"/>
              <a:t>Brush over data incompatibilities</a:t>
            </a:r>
          </a:p>
          <a:p>
            <a:r>
              <a:rPr lang="en-US" dirty="0" smtClean="0"/>
              <a:t>Ignore data ownership</a:t>
            </a:r>
          </a:p>
          <a:p>
            <a:r>
              <a:rPr lang="en-US" dirty="0" smtClean="0"/>
              <a:t>Assume data trustworthiness, reliable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2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“Mainstream”</a:t>
            </a:r>
            <a:br>
              <a:rPr lang="en-US" dirty="0" smtClean="0"/>
            </a:br>
            <a:r>
              <a:rPr lang="en-US" dirty="0" smtClean="0"/>
              <a:t>Geospatial Information Fusion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474" y="951471"/>
            <a:ext cx="7877327" cy="439253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534032"/>
            <a:ext cx="3200400" cy="2771172"/>
          </a:xfrm>
        </p:spPr>
        <p:txBody>
          <a:bodyPr/>
          <a:lstStyle/>
          <a:p>
            <a:r>
              <a:rPr lang="en-US" dirty="0" smtClean="0"/>
              <a:t>What seems “Elementary” may be anything but.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7" y="382295"/>
            <a:ext cx="10058400" cy="1450757"/>
          </a:xfrm>
        </p:spPr>
        <p:txBody>
          <a:bodyPr/>
          <a:lstStyle/>
          <a:p>
            <a:r>
              <a:rPr lang="en-US" dirty="0" smtClean="0"/>
              <a:t>Ontology Needs </a:t>
            </a:r>
            <a:br>
              <a:rPr lang="en-US" dirty="0" smtClean="0"/>
            </a:br>
            <a:r>
              <a:rPr lang="en-US" dirty="0" smtClean="0"/>
              <a:t>As Exposed by Fusion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61286"/>
            <a:ext cx="10058400" cy="3352705"/>
          </a:xfrm>
        </p:spPr>
        <p:txBody>
          <a:bodyPr/>
          <a:lstStyle/>
          <a:p>
            <a:pPr lvl="1"/>
            <a:r>
              <a:rPr lang="en-US" sz="2400" dirty="0" smtClean="0"/>
              <a:t>Challenges in time base and synchronization (sampled vs. “continuous” streams)</a:t>
            </a:r>
          </a:p>
          <a:p>
            <a:pPr lvl="1"/>
            <a:r>
              <a:rPr lang="en-US" sz="2400" dirty="0" smtClean="0"/>
              <a:t>Dissimilar Event frameworks (see Complex Event Processing models)</a:t>
            </a:r>
          </a:p>
          <a:p>
            <a:pPr lvl="1"/>
            <a:r>
              <a:rPr lang="en-US" sz="2400" dirty="0" smtClean="0"/>
              <a:t>Changes in one sensor technology affect fused sensor streams </a:t>
            </a:r>
          </a:p>
          <a:p>
            <a:pPr lvl="1"/>
            <a:r>
              <a:rPr lang="en-US" sz="2400" dirty="0" smtClean="0"/>
              <a:t>Connecting static data (e.g., GPS) to streams (e.g., video) </a:t>
            </a:r>
          </a:p>
          <a:p>
            <a:pPr lvl="1"/>
            <a:r>
              <a:rPr lang="en-US" sz="2400" dirty="0" smtClean="0"/>
              <a:t>Recreation scenarios for simulation, test, audit, forensics (-&gt; Big Data frameworks)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05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286603"/>
            <a:ext cx="7260336" cy="563789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Standards Influence Maze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216" y="950977"/>
            <a:ext cx="6320952" cy="53229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05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 Archer </a:t>
            </a:r>
            <a:r>
              <a:rPr lang="en-US" dirty="0" smtClean="0">
                <a:hlinkClick r:id="rId2"/>
              </a:rPr>
              <a:t>phila@w3.org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Screenshot of Smart City Concept Model, the future PAS182 from BS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193" y="1846264"/>
            <a:ext cx="3204135" cy="368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62472" y="682252"/>
            <a:ext cx="27476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device model abstractions apply to IoT system developers?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0831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64957"/>
          </a:xfrm>
        </p:spPr>
        <p:txBody>
          <a:bodyPr/>
          <a:lstStyle/>
          <a:p>
            <a:r>
              <a:rPr lang="en-US" dirty="0" smtClean="0"/>
              <a:t>Semantic Sensor Network Ontology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76" y="1846263"/>
            <a:ext cx="6933513" cy="445563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Related Threads (Maybe not </a:t>
            </a:r>
            <a:r>
              <a:rPr lang="en-US" dirty="0" err="1" smtClean="0">
                <a:solidFill>
                  <a:srgbClr val="C00000"/>
                </a:solidFill>
              </a:rPr>
              <a:t>stds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Process Specification Language (</a:t>
            </a:r>
            <a:r>
              <a:rPr lang="en-US" dirty="0" err="1" smtClean="0"/>
              <a:t>Gruninger</a:t>
            </a:r>
            <a:r>
              <a:rPr lang="en-US" dirty="0" smtClean="0"/>
              <a:t>) </a:t>
            </a:r>
          </a:p>
          <a:p>
            <a:r>
              <a:rPr lang="en-US" dirty="0" smtClean="0"/>
              <a:t>Constrained Application Protocol </a:t>
            </a:r>
            <a:r>
              <a:rPr lang="en-US" dirty="0" err="1" smtClean="0"/>
              <a:t>CoAP</a:t>
            </a:r>
            <a:r>
              <a:rPr lang="en-US" dirty="0" smtClean="0"/>
              <a:t> (Miller) </a:t>
            </a:r>
          </a:p>
          <a:p>
            <a:r>
              <a:rPr lang="en-US" dirty="0" smtClean="0"/>
              <a:t>Complex Event Processing </a:t>
            </a:r>
          </a:p>
          <a:p>
            <a:r>
              <a:rPr lang="en-US" dirty="0" smtClean="0"/>
              <a:t>Intelligent Agents</a:t>
            </a:r>
          </a:p>
          <a:p>
            <a:r>
              <a:rPr lang="en-US" dirty="0" smtClean="0"/>
              <a:t>Domain Specific Languages</a:t>
            </a:r>
          </a:p>
          <a:p>
            <a:r>
              <a:rPr lang="en-US" dirty="0" smtClean="0"/>
              <a:t>Decentralized (edge aggregation or preprocessing)</a:t>
            </a:r>
          </a:p>
          <a:p>
            <a:r>
              <a:rPr lang="en-US" dirty="0" smtClean="0"/>
              <a:t>Abstract Services (from XMPP): Federation, Gateway, “Direct I/O,” Concentration  </a:t>
            </a:r>
          </a:p>
          <a:p>
            <a:r>
              <a:rPr lang="en-US" dirty="0" smtClean="0"/>
              <a:t>SENSEI &amp; other EU initiatives </a:t>
            </a:r>
          </a:p>
          <a:p>
            <a:r>
              <a:rPr lang="en-US" dirty="0" smtClean="0"/>
              <a:t>Simulation, Prototyping and Test Environments </a:t>
            </a:r>
          </a:p>
          <a:p>
            <a:r>
              <a:rPr lang="en-US" dirty="0" smtClean="0"/>
              <a:t>DoD fusion, </a:t>
            </a:r>
            <a:r>
              <a:rPr lang="en-US" dirty="0" err="1" smtClean="0"/>
              <a:t>composable</a:t>
            </a:r>
            <a:r>
              <a:rPr lang="en-US" dirty="0" smtClean="0"/>
              <a:t> services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45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82705"/>
          </a:xfrm>
        </p:spPr>
        <p:txBody>
          <a:bodyPr/>
          <a:lstStyle/>
          <a:p>
            <a:r>
              <a:rPr lang="en-US" dirty="0" smtClean="0"/>
              <a:t>Ontology-based Design Pattern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470454"/>
            <a:ext cx="7292958" cy="4398639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b="1" dirty="0" smtClean="0"/>
              <a:t>Logic</a:t>
            </a:r>
          </a:p>
          <a:p>
            <a:pPr lvl="1"/>
            <a:r>
              <a:rPr lang="en-US" dirty="0" smtClean="0"/>
              <a:t>Automated reasoning via union of classes, disjoint classes, multi-inheritance, datatype property, existential restriction, etc.</a:t>
            </a:r>
          </a:p>
          <a:p>
            <a:r>
              <a:rPr lang="en-US" b="1" dirty="0" smtClean="0"/>
              <a:t>Architectural</a:t>
            </a:r>
          </a:p>
          <a:p>
            <a:pPr lvl="1"/>
            <a:r>
              <a:rPr lang="en-US" dirty="0" smtClean="0"/>
              <a:t>Taxonomy (lightweight, canonical across developers)</a:t>
            </a:r>
          </a:p>
          <a:p>
            <a:pPr lvl="1"/>
            <a:r>
              <a:rPr lang="en-US" dirty="0" err="1" smtClean="0"/>
              <a:t>Metamodels</a:t>
            </a:r>
            <a:endParaRPr lang="en-US" dirty="0" smtClean="0"/>
          </a:p>
          <a:p>
            <a:pPr lvl="1"/>
            <a:r>
              <a:rPr lang="en-US" dirty="0" smtClean="0"/>
              <a:t>Artifacts such as UML graphs</a:t>
            </a:r>
          </a:p>
          <a:p>
            <a:pPr lvl="1"/>
            <a:r>
              <a:rPr lang="en-US" dirty="0" smtClean="0"/>
              <a:t>Slot – Value operations, data structures </a:t>
            </a:r>
          </a:p>
          <a:p>
            <a:pPr lvl="1"/>
            <a:r>
              <a:rPr lang="en-US" dirty="0" smtClean="0"/>
              <a:t>Orchestration and Workflow</a:t>
            </a:r>
          </a:p>
          <a:p>
            <a:r>
              <a:rPr lang="en-US" b="1" dirty="0" smtClean="0"/>
              <a:t>Usability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Orderly access to domain-specific natural language solution “explanations” </a:t>
            </a:r>
          </a:p>
          <a:p>
            <a:pPr lvl="1"/>
            <a:r>
              <a:rPr lang="en-US" dirty="0" smtClean="0"/>
              <a:t>Developer / analyst accessibility </a:t>
            </a:r>
          </a:p>
          <a:p>
            <a:pPr lvl="1"/>
            <a:r>
              <a:rPr lang="en-US" dirty="0" smtClean="0"/>
              <a:t>Network-ready</a:t>
            </a:r>
          </a:p>
          <a:p>
            <a:pPr lvl="1"/>
            <a:r>
              <a:rPr lang="en-US" dirty="0" smtClean="0"/>
              <a:t>Roles: Analyst-</a:t>
            </a:r>
            <a:r>
              <a:rPr lang="en-US" dirty="0" err="1" smtClean="0"/>
              <a:t>Ontologist</a:t>
            </a:r>
            <a:r>
              <a:rPr lang="en-US" dirty="0" smtClean="0"/>
              <a:t> | Developer | Domain Expert</a:t>
            </a:r>
          </a:p>
          <a:p>
            <a:r>
              <a:rPr lang="en-US" b="1" dirty="0" smtClean="0"/>
              <a:t>Simulate | Test | Audit | Forensic Automation (“new”)</a:t>
            </a:r>
          </a:p>
          <a:p>
            <a:pPr lvl="1"/>
            <a:r>
              <a:rPr lang="en-US" dirty="0" smtClean="0"/>
              <a:t>Test harness created from use cases, expressed in </a:t>
            </a:r>
            <a:r>
              <a:rPr lang="en-US" dirty="0" err="1" smtClean="0"/>
              <a:t>metamodel</a:t>
            </a:r>
            <a:endParaRPr lang="en-US" dirty="0" smtClean="0"/>
          </a:p>
          <a:p>
            <a:pPr lvl="1"/>
            <a:r>
              <a:rPr lang="en-US" dirty="0" smtClean="0"/>
              <a:t>DevOps for IoT</a:t>
            </a:r>
          </a:p>
          <a:p>
            <a:r>
              <a:rPr lang="en-US" sz="1400" dirty="0" smtClean="0"/>
              <a:t>- Cite: neon-project.org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43" y="2460746"/>
            <a:ext cx="4654430" cy="308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IoT Events, Processes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XMPP Events</a:t>
            </a:r>
          </a:p>
          <a:p>
            <a:r>
              <a:rPr lang="en-US" dirty="0" smtClean="0"/>
              <a:t>XMPP Discovery</a:t>
            </a:r>
          </a:p>
          <a:p>
            <a:r>
              <a:rPr lang="en-US" dirty="0" smtClean="0"/>
              <a:t>XMPP XEP-0325-SN Control </a:t>
            </a:r>
          </a:p>
          <a:p>
            <a:r>
              <a:rPr lang="en-US" dirty="0" smtClean="0"/>
              <a:t>XMPP XEP-0324-SN Provisioning </a:t>
            </a:r>
            <a:endParaRPr lang="en-US" dirty="0"/>
          </a:p>
          <a:p>
            <a:r>
              <a:rPr lang="en-US" dirty="0" smtClean="0"/>
              <a:t>Error Recovery, Correction (XMPP TEDS) </a:t>
            </a:r>
          </a:p>
          <a:p>
            <a:r>
              <a:rPr lang="en-US" dirty="0" smtClean="0"/>
              <a:t>XSLT for W3C uniformity  </a:t>
            </a:r>
          </a:p>
          <a:p>
            <a:r>
              <a:rPr lang="en-US" dirty="0" smtClean="0"/>
              <a:t>Decision framework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0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IoT Objects, Things (Examples)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73330"/>
            <a:ext cx="10058400" cy="3495764"/>
          </a:xfrm>
        </p:spPr>
        <p:txBody>
          <a:bodyPr/>
          <a:lstStyle/>
          <a:p>
            <a:r>
              <a:rPr lang="en-US" sz="2400" dirty="0" smtClean="0"/>
              <a:t>Battery-powered Sensors (XMPP XEP-0000-SN)</a:t>
            </a:r>
          </a:p>
          <a:p>
            <a:r>
              <a:rPr lang="en-US" sz="2400" dirty="0" smtClean="0"/>
              <a:t>Concentrators (XMPP XEP-0326-SN) (</a:t>
            </a:r>
            <a:r>
              <a:rPr lang="en-US" sz="2400" i="1" dirty="0" smtClean="0"/>
              <a:t>Miller, </a:t>
            </a:r>
            <a:r>
              <a:rPr lang="en-US" sz="2400" i="1" dirty="0" err="1" smtClean="0"/>
              <a:t>Voas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Actuators</a:t>
            </a:r>
          </a:p>
          <a:p>
            <a:r>
              <a:rPr lang="en-US" sz="2400" dirty="0" smtClean="0"/>
              <a:t>Communication Channels (</a:t>
            </a:r>
            <a:r>
              <a:rPr lang="en-US" sz="2400" i="1" dirty="0" err="1" smtClean="0"/>
              <a:t>Voas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Smart Transducers, Transducer Electronic Data Sheets (21451)</a:t>
            </a:r>
          </a:p>
          <a:p>
            <a:pPr lvl="1"/>
            <a:r>
              <a:rPr lang="en-US" sz="2400" dirty="0" smtClean="0"/>
              <a:t>Self-ID, self-describing, time- location-aware, networked, resident metadata 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Require sub-ontologies</a:t>
            </a:r>
            <a:r>
              <a:rPr lang="en-US" sz="2400" dirty="0" smtClean="0"/>
              <a:t>?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76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Networked IoT Devices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445248"/>
            <a:ext cx="10058400" cy="3423845"/>
          </a:xfrm>
        </p:spPr>
        <p:txBody>
          <a:bodyPr/>
          <a:lstStyle/>
          <a:p>
            <a:r>
              <a:rPr lang="en-US" sz="2800" dirty="0" smtClean="0"/>
              <a:t>Related work: Named Data </a:t>
            </a:r>
            <a:r>
              <a:rPr lang="en-US" sz="2800" dirty="0"/>
              <a:t>Networking </a:t>
            </a: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bit.ly/1BsEZPK</a:t>
            </a:r>
            <a:endParaRPr lang="en-US" sz="2800" dirty="0" smtClean="0"/>
          </a:p>
          <a:p>
            <a:pPr lvl="1"/>
            <a:r>
              <a:rPr lang="en-US" sz="2800" dirty="0" smtClean="0"/>
              <a:t>Conceptual: ACM’s “information-centric networking”</a:t>
            </a:r>
          </a:p>
          <a:p>
            <a:pPr lvl="1"/>
            <a:r>
              <a:rPr lang="en-US" sz="2800" dirty="0" smtClean="0"/>
              <a:t>Data-centric security, adaptive routing, in-network storage</a:t>
            </a:r>
          </a:p>
          <a:p>
            <a:pPr lvl="1"/>
            <a:r>
              <a:rPr lang="en-US" sz="2800" dirty="0" smtClean="0"/>
              <a:t>Cite: networked sensors </a:t>
            </a:r>
          </a:p>
          <a:p>
            <a:r>
              <a:rPr lang="en-US" sz="2800" dirty="0" smtClean="0"/>
              <a:t>Software Defined Networks </a:t>
            </a:r>
          </a:p>
          <a:p>
            <a:pPr lvl="1"/>
            <a:r>
              <a:rPr lang="en-US" sz="2800" dirty="0" smtClean="0"/>
              <a:t>Interesting – Out of scope for this presentation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228248" cy="60724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Named Data Network Use Case: Cyber-physical Systems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43</a:t>
            </a:fld>
            <a:endParaRPr lang="en-US" dirty="0"/>
          </a:p>
        </p:txBody>
      </p:sp>
      <p:pic>
        <p:nvPicPr>
          <p:cNvPr id="1026" name="Picture 2" descr="figures/BAS-Figur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566" y="996595"/>
            <a:ext cx="6780291" cy="518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98084" y="5808147"/>
            <a:ext cx="227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http://bit.ly/1BsEZPK</a:t>
            </a:r>
          </a:p>
        </p:txBody>
      </p:sp>
    </p:spTree>
    <p:extLst>
      <p:ext uri="{BB962C8B-B14F-4D97-AF65-F5344CB8AC3E}">
        <p14:creationId xmlns:p14="http://schemas.microsoft.com/office/powerpoint/2010/main" val="231838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64795"/>
          </a:xfrm>
        </p:spPr>
        <p:txBody>
          <a:bodyPr/>
          <a:lstStyle/>
          <a:p>
            <a:r>
              <a:rPr lang="en-US" dirty="0" smtClean="0"/>
              <a:t>Cross-Cutting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Temporal measurement, reasoning</a:t>
            </a:r>
          </a:p>
          <a:p>
            <a:r>
              <a:rPr lang="en-US" dirty="0" smtClean="0"/>
              <a:t>Geospatial measurement, reasoning </a:t>
            </a:r>
          </a:p>
          <a:p>
            <a:r>
              <a:rPr lang="en-US" dirty="0" smtClean="0"/>
              <a:t>Message parsing, interpretation (XMPP: “IoT Message Channel”)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Principally rely on work by others?</a:t>
            </a:r>
            <a:r>
              <a:rPr lang="en-US" dirty="0" smtClean="0"/>
              <a:t> </a:t>
            </a:r>
          </a:p>
          <a:p>
            <a:r>
              <a:rPr lang="en-US" dirty="0" smtClean="0"/>
              <a:t>Ambiguities and Weak Definitions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“Meter” Compare IEC 61968, </a:t>
            </a:r>
            <a:r>
              <a:rPr lang="en-US" dirty="0" err="1" smtClean="0">
                <a:solidFill>
                  <a:srgbClr val="C00000"/>
                </a:solidFill>
              </a:rPr>
              <a:t>Multispeak</a:t>
            </a:r>
            <a:r>
              <a:rPr lang="en-US" dirty="0" smtClean="0">
                <a:solidFill>
                  <a:srgbClr val="C00000"/>
                </a:solidFill>
              </a:rPr>
              <a:t> V4.1, IEC 61970, NAESB PAP10 (</a:t>
            </a:r>
            <a:r>
              <a:rPr lang="en-US" i="1" dirty="0" smtClean="0">
                <a:solidFill>
                  <a:srgbClr val="C00000"/>
                </a:solidFill>
              </a:rPr>
              <a:t>Steve Ray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Workflow and Orchestration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Semantic Workflow (</a:t>
            </a:r>
            <a:r>
              <a:rPr lang="en-US" i="1" dirty="0" smtClean="0">
                <a:solidFill>
                  <a:srgbClr val="C00000"/>
                </a:solidFill>
              </a:rPr>
              <a:t>Jack Hodges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Data fusion workflow (</a:t>
            </a:r>
            <a:r>
              <a:rPr lang="en-US" i="1" dirty="0" smtClean="0">
                <a:solidFill>
                  <a:srgbClr val="C00000"/>
                </a:solidFill>
              </a:rPr>
              <a:t>Underwood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Provenance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SSNO + PROVO-O (</a:t>
            </a:r>
            <a:r>
              <a:rPr lang="en-US" i="1" dirty="0" smtClean="0">
                <a:solidFill>
                  <a:srgbClr val="C00000"/>
                </a:solidFill>
              </a:rPr>
              <a:t>Jenson</a:t>
            </a:r>
            <a:r>
              <a:rPr lang="en-US" dirty="0" smtClean="0">
                <a:solidFill>
                  <a:srgbClr val="C00000"/>
                </a:solidFill>
              </a:rPr>
              <a:t>), Stale sensor data, failed devices, sensors in motion (</a:t>
            </a:r>
            <a:r>
              <a:rPr lang="en-US" i="1" dirty="0" err="1" smtClean="0">
                <a:solidFill>
                  <a:srgbClr val="C00000"/>
                </a:solidFill>
              </a:rPr>
              <a:t>Voas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Patterns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Stimulus – Sensor – Observation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i="1" dirty="0" smtClean="0">
                <a:solidFill>
                  <a:srgbClr val="C00000"/>
                </a:solidFill>
              </a:rPr>
              <a:t>C. Henson</a:t>
            </a:r>
            <a:r>
              <a:rPr lang="en-US" dirty="0">
                <a:solidFill>
                  <a:srgbClr val="C00000"/>
                </a:solidFill>
              </a:rPr>
              <a:t>) 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Sensors as Agent-based or Control Entities (</a:t>
            </a:r>
            <a:r>
              <a:rPr lang="en-US" i="1" dirty="0" smtClean="0">
                <a:solidFill>
                  <a:srgbClr val="C00000"/>
                </a:solidFill>
              </a:rPr>
              <a:t>G. Berg-Cross et al.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Middleware adapted / co-opted for IoT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i="1" dirty="0">
                <a:solidFill>
                  <a:srgbClr val="C00000"/>
                </a:solidFill>
              </a:rPr>
              <a:t>G. Berg-Cross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Big Data ontology solutions, approaches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i="1" dirty="0">
                <a:solidFill>
                  <a:srgbClr val="C00000"/>
                </a:solidFill>
              </a:rPr>
              <a:t>G. Berg-Cross</a:t>
            </a:r>
            <a:r>
              <a:rPr lang="en-US" dirty="0">
                <a:solidFill>
                  <a:srgbClr val="C00000"/>
                </a:solidFill>
              </a:rPr>
              <a:t>) 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Pub/sub, discovery/integration, in-networking “paradigms”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i="1" dirty="0">
                <a:solidFill>
                  <a:srgbClr val="C00000"/>
                </a:solidFill>
              </a:rPr>
              <a:t>G. Berg-Cross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Updates to Software Development Life Cycles (SDLC) for Real Time / High Velocity Systems (</a:t>
            </a:r>
            <a:r>
              <a:rPr lang="en-US" i="1" dirty="0" smtClean="0">
                <a:solidFill>
                  <a:srgbClr val="C00000"/>
                </a:solidFill>
              </a:rPr>
              <a:t>Underwood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96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Lessons from using SSN Ontology </a:t>
            </a:r>
          </a:p>
          <a:p>
            <a:pPr lvl="1"/>
            <a:r>
              <a:rPr lang="en-US" dirty="0" smtClean="0"/>
              <a:t>Semantic annotation issues (</a:t>
            </a:r>
            <a:r>
              <a:rPr lang="en-US" dirty="0" err="1" smtClean="0"/>
              <a:t>Barnaghi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Standard-to-standard as model-to-model interop or translation?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“Model refactoring” (S. Ray)</a:t>
            </a:r>
          </a:p>
          <a:p>
            <a:r>
              <a:rPr lang="en-US" dirty="0" smtClean="0"/>
              <a:t>From DoD Sensor Platforms &amp; Experiments </a:t>
            </a:r>
          </a:p>
          <a:p>
            <a:pPr lvl="1"/>
            <a:r>
              <a:rPr lang="en-US" dirty="0" smtClean="0"/>
              <a:t>CPOF etc.</a:t>
            </a:r>
          </a:p>
          <a:p>
            <a:r>
              <a:rPr lang="en-US" dirty="0" smtClean="0"/>
              <a:t>From Ontology Summits</a:t>
            </a:r>
          </a:p>
          <a:p>
            <a:pPr lvl="1"/>
            <a:r>
              <a:rPr lang="en-US" dirty="0" smtClean="0"/>
              <a:t>May need a knowledge modeling language adapted for IoT scenarios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i="1" dirty="0">
                <a:solidFill>
                  <a:srgbClr val="C00000"/>
                </a:solidFill>
              </a:rPr>
              <a:t>G. </a:t>
            </a:r>
            <a:r>
              <a:rPr lang="en-US" i="1" dirty="0" smtClean="0">
                <a:solidFill>
                  <a:srgbClr val="C00000"/>
                </a:solidFill>
              </a:rPr>
              <a:t>Berg-Cross)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Reusable patterns, modeling granularities, etc.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i="1" dirty="0">
                <a:solidFill>
                  <a:srgbClr val="C00000"/>
                </a:solidFill>
              </a:rPr>
              <a:t>G. </a:t>
            </a:r>
            <a:r>
              <a:rPr lang="en-US" i="1" dirty="0" smtClean="0">
                <a:solidFill>
                  <a:srgbClr val="C00000"/>
                </a:solidFill>
              </a:rPr>
              <a:t>Berg-Cross) </a:t>
            </a:r>
            <a:r>
              <a:rPr lang="en-US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Proximity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650732"/>
            <a:ext cx="10058400" cy="321836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Taxonomies &amp; Identification: Universal Unique Identifier (</a:t>
            </a:r>
            <a:r>
              <a:rPr lang="en-US" sz="3200" i="1" dirty="0" smtClean="0"/>
              <a:t>Miller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 Semantics at the Edge (C. </a:t>
            </a:r>
            <a:r>
              <a:rPr lang="en-US" sz="3200" i="1" dirty="0" smtClean="0"/>
              <a:t>Henson</a:t>
            </a:r>
            <a:r>
              <a:rPr lang="en-US" sz="3200" dirty="0" smtClean="0"/>
              <a:t>) </a:t>
            </a:r>
          </a:p>
          <a:p>
            <a:r>
              <a:rPr lang="en-US" sz="3200" dirty="0" smtClean="0"/>
              <a:t>=&gt; Lessons from distributed </a:t>
            </a:r>
            <a:r>
              <a:rPr lang="en-US" sz="3200" dirty="0"/>
              <a:t>c</a:t>
            </a:r>
            <a:r>
              <a:rPr lang="en-US" sz="3200" dirty="0" smtClean="0"/>
              <a:t>omputing literature? </a:t>
            </a:r>
          </a:p>
          <a:p>
            <a:pPr lvl="1"/>
            <a:r>
              <a:rPr lang="en-US" sz="3200" dirty="0" smtClean="0"/>
              <a:t>Are old, new or hybrid design patterns visible?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2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Security, Privacy, Resilience, Audit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647326"/>
            <a:ext cx="10058400" cy="222176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XMPP – Encryption, service broker “isolation” </a:t>
            </a:r>
          </a:p>
          <a:p>
            <a:r>
              <a:rPr lang="en-US" dirty="0" smtClean="0"/>
              <a:t>XMPP – Private, group, public provisioning; decommissioning </a:t>
            </a:r>
          </a:p>
          <a:p>
            <a:r>
              <a:rPr lang="en-US" dirty="0" smtClean="0"/>
              <a:t>Trust frameworks </a:t>
            </a:r>
          </a:p>
          <a:p>
            <a:r>
              <a:rPr lang="en-US" dirty="0" smtClean="0"/>
              <a:t>Quality of Service (</a:t>
            </a:r>
            <a:r>
              <a:rPr lang="en-US" dirty="0" err="1" smtClean="0"/>
              <a:t>QoS</a:t>
            </a:r>
            <a:r>
              <a:rPr lang="en-US" dirty="0" smtClean="0"/>
              <a:t> in Oasis MQTT) </a:t>
            </a:r>
          </a:p>
          <a:p>
            <a:r>
              <a:rPr lang="en-US" dirty="0" smtClean="0"/>
              <a:t>Ownership “bundle” </a:t>
            </a:r>
            <a:r>
              <a:rPr lang="en-US" i="1" dirty="0" smtClean="0"/>
              <a:t>(</a:t>
            </a:r>
            <a:r>
              <a:rPr lang="en-US" i="1" dirty="0" err="1" smtClean="0"/>
              <a:t>Voas</a:t>
            </a:r>
            <a:r>
              <a:rPr lang="en-US" i="1" dirty="0" smtClean="0"/>
              <a:t>, Underwood)</a:t>
            </a:r>
          </a:p>
          <a:p>
            <a:r>
              <a:rPr lang="en-US" dirty="0" smtClean="0"/>
              <a:t>Security and Privacy Lessons from Big Data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7280" y="2153734"/>
            <a:ext cx="8198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Q: Does the device and its subnet operate after the collapse?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115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Orgs &amp; </a:t>
            </a:r>
            <a:r>
              <a:rPr lang="en-US" dirty="0" err="1" smtClean="0"/>
              <a:t>Initiatives</a:t>
            </a:r>
            <a:r>
              <a:rPr lang="en-US" sz="1800" b="1" dirty="0" err="1" smtClean="0">
                <a:solidFill>
                  <a:srgbClr val="C00000"/>
                </a:solidFill>
              </a:rPr>
              <a:t>updated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W3C – Web of Things </a:t>
            </a:r>
            <a:r>
              <a:rPr lang="en-US" dirty="0" smtClean="0">
                <a:hlinkClick r:id="rId3"/>
              </a:rPr>
              <a:t>Community Group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4"/>
              </a:rPr>
              <a:t>Industrial Internet Consortium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5"/>
              </a:rPr>
              <a:t>ECHONET Consortium</a:t>
            </a:r>
            <a:r>
              <a:rPr lang="en-US" dirty="0" smtClean="0"/>
              <a:t> (home appliances, LITE </a:t>
            </a:r>
            <a:r>
              <a:rPr lang="en-US" dirty="0" smtClean="0">
                <a:hlinkClick r:id="rId6"/>
              </a:rPr>
              <a:t>spec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cert equip</a:t>
            </a:r>
            <a:r>
              <a:rPr lang="en-US" dirty="0" smtClean="0"/>
              <a:t>) </a:t>
            </a:r>
          </a:p>
          <a:p>
            <a:r>
              <a:rPr lang="en-US" dirty="0" smtClean="0">
                <a:hlinkClick r:id="rId8"/>
              </a:rPr>
              <a:t>Share-PSI 2.0</a:t>
            </a:r>
            <a:r>
              <a:rPr lang="en-US" dirty="0" smtClean="0"/>
              <a:t> Thematic Network (EU Open Data initiatives) </a:t>
            </a:r>
          </a:p>
          <a:p>
            <a:r>
              <a:rPr lang="en-US" dirty="0" smtClean="0">
                <a:hlinkClick r:id="rId9"/>
              </a:rPr>
              <a:t>ZigBee Alliance</a:t>
            </a:r>
            <a:r>
              <a:rPr lang="en-US" dirty="0" smtClean="0"/>
              <a:t> (IEEE 802.15)</a:t>
            </a:r>
          </a:p>
          <a:p>
            <a:r>
              <a:rPr lang="en-US" dirty="0" smtClean="0"/>
              <a:t>Oasis </a:t>
            </a:r>
            <a:r>
              <a:rPr lang="en-US" dirty="0" smtClean="0">
                <a:hlinkClick r:id="rId10"/>
              </a:rPr>
              <a:t>Message Queuing Telemetry Transport </a:t>
            </a:r>
            <a:r>
              <a:rPr lang="en-US" dirty="0" smtClean="0"/>
              <a:t>(IBM, Cisco, Red Hat, Tibco, Facebook) </a:t>
            </a:r>
          </a:p>
          <a:p>
            <a:r>
              <a:rPr lang="en-US" dirty="0" smtClean="0"/>
              <a:t>ISO</a:t>
            </a:r>
            <a:r>
              <a:rPr lang="en-US" dirty="0" smtClean="0">
                <a:hlinkClick r:id="rId11"/>
              </a:rPr>
              <a:t>/IEEE 11073 </a:t>
            </a:r>
            <a:r>
              <a:rPr lang="en-US" dirty="0" smtClean="0"/>
              <a:t>Health Informatics Devices </a:t>
            </a:r>
          </a:p>
          <a:p>
            <a:r>
              <a:rPr lang="en-US" dirty="0" smtClean="0">
                <a:hlinkClick r:id="rId12"/>
              </a:rPr>
              <a:t>OGC Sensor Web Enablement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International Telecommunication Union (</a:t>
            </a:r>
            <a:r>
              <a:rPr lang="en-US" dirty="0" smtClean="0">
                <a:hlinkClick r:id="rId13"/>
              </a:rPr>
              <a:t>IoT-GSI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17920" y="1754294"/>
            <a:ext cx="4937760" cy="40233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hlinkClick r:id="rId14"/>
              </a:rPr>
              <a:t>European Research Cluster on IoT</a:t>
            </a:r>
            <a:endParaRPr lang="en-US" dirty="0" smtClean="0"/>
          </a:p>
          <a:p>
            <a:r>
              <a:rPr lang="en-US" dirty="0" smtClean="0">
                <a:hlinkClick r:id="rId15"/>
              </a:rPr>
              <a:t>Project </a:t>
            </a:r>
            <a:r>
              <a:rPr lang="en-US" dirty="0">
                <a:hlinkClick r:id="rId15"/>
              </a:rPr>
              <a:t>Haystack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>
                <a:hlinkClick r:id="rId16"/>
              </a:rPr>
              <a:t>Wi-SUN</a:t>
            </a:r>
            <a:r>
              <a:rPr lang="en-US" dirty="0"/>
              <a:t> Wireless smart utility networks </a:t>
            </a:r>
            <a:endParaRPr lang="en-US" dirty="0" smtClean="0"/>
          </a:p>
          <a:p>
            <a:r>
              <a:rPr lang="en-US" dirty="0">
                <a:hlinkClick r:id="rId17"/>
              </a:rPr>
              <a:t>AllJoyn</a:t>
            </a:r>
            <a:r>
              <a:rPr lang="en-US" dirty="0"/>
              <a:t> </a:t>
            </a:r>
            <a:r>
              <a:rPr lang="en-US" dirty="0" smtClean="0"/>
              <a:t>| </a:t>
            </a:r>
            <a:r>
              <a:rPr lang="en-US" dirty="0" err="1" smtClean="0">
                <a:hlinkClick r:id="rId18"/>
              </a:rPr>
              <a:t>OPENIoT</a:t>
            </a:r>
            <a:r>
              <a:rPr lang="en-US" dirty="0" smtClean="0"/>
              <a:t> </a:t>
            </a:r>
          </a:p>
          <a:p>
            <a:r>
              <a:rPr lang="en-US" sz="2600" dirty="0"/>
              <a:t>ISO/IEC/IEEE 21451-1-4 </a:t>
            </a:r>
            <a:r>
              <a:rPr lang="en-US" sz="2600" dirty="0" smtClean="0"/>
              <a:t>| </a:t>
            </a:r>
            <a:r>
              <a:rPr lang="en-US" sz="2800" dirty="0">
                <a:hlinkClick r:id="rId19"/>
              </a:rPr>
              <a:t>XMPP IoT</a:t>
            </a:r>
            <a:r>
              <a:rPr lang="en-US" sz="2800" dirty="0"/>
              <a:t> </a:t>
            </a:r>
          </a:p>
          <a:p>
            <a:r>
              <a:rPr lang="en-US" dirty="0" err="1" smtClean="0">
                <a:hlinkClick r:id="rId20"/>
              </a:rPr>
              <a:t>Eu</a:t>
            </a:r>
            <a:r>
              <a:rPr lang="en-US" dirty="0" smtClean="0">
                <a:hlinkClick r:id="rId20"/>
              </a:rPr>
              <a:t> Lighthouse Integrated Project IoT-A</a:t>
            </a:r>
            <a:r>
              <a:rPr lang="en-US" dirty="0" smtClean="0"/>
              <a:t> </a:t>
            </a:r>
          </a:p>
          <a:p>
            <a:r>
              <a:rPr lang="en-US" dirty="0" err="1" smtClean="0">
                <a:hlinkClick r:id="rId21"/>
              </a:rPr>
              <a:t>AllSeen</a:t>
            </a:r>
            <a:r>
              <a:rPr lang="en-US" dirty="0" smtClean="0">
                <a:hlinkClick r:id="rId21"/>
              </a:rPr>
              <a:t> Alliance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22"/>
              </a:rPr>
              <a:t>OneM2M</a:t>
            </a:r>
            <a:r>
              <a:rPr lang="en-US" dirty="0" smtClean="0"/>
              <a:t> </a:t>
            </a:r>
          </a:p>
          <a:p>
            <a:r>
              <a:rPr lang="en-US" sz="2800" dirty="0" smtClean="0"/>
              <a:t>Process Specification Language</a:t>
            </a:r>
          </a:p>
          <a:p>
            <a:r>
              <a:rPr lang="en-US" sz="2800" dirty="0" smtClean="0">
                <a:hlinkClick r:id="rId23"/>
              </a:rPr>
              <a:t>Open Interconnect</a:t>
            </a:r>
            <a:r>
              <a:rPr lang="en-US" sz="2800" dirty="0" smtClean="0"/>
              <a:t> </a:t>
            </a:r>
          </a:p>
          <a:p>
            <a:r>
              <a:rPr lang="en-US" dirty="0" smtClean="0"/>
              <a:t>* more at </a:t>
            </a:r>
            <a:r>
              <a:rPr lang="en-US" dirty="0" smtClean="0">
                <a:hlinkClick r:id="rId24"/>
              </a:rPr>
              <a:t>Postscapes.com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9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by William Miller</a:t>
            </a:r>
            <a:br>
              <a:rPr lang="en-US" dirty="0" smtClean="0"/>
            </a:br>
            <a:r>
              <a:rPr lang="en-US" dirty="0" smtClean="0"/>
              <a:t>Quick Skim for Gist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9014" y="1952527"/>
            <a:ext cx="5628703" cy="42695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042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Standards &amp; </a:t>
            </a:r>
            <a:r>
              <a:rPr lang="en-US" dirty="0" err="1" smtClean="0"/>
              <a:t>Groups</a:t>
            </a:r>
            <a:r>
              <a:rPr lang="en-US" sz="1800" b="1" dirty="0" err="1" smtClean="0">
                <a:solidFill>
                  <a:srgbClr val="C00000"/>
                </a:solidFill>
              </a:rPr>
              <a:t>updated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OGC Spatial Data (GeoSPARQL, NeoGeo, ISA Locn)</a:t>
            </a:r>
          </a:p>
          <a:p>
            <a:r>
              <a:rPr lang="en-US" dirty="0" smtClean="0"/>
              <a:t>IEEE TC’s: Smart Cities, Big Data, Cybersecurity, </a:t>
            </a:r>
            <a:r>
              <a:rPr lang="en-US" dirty="0" smtClean="0">
                <a:hlinkClick r:id="rId2"/>
              </a:rPr>
              <a:t>IoT</a:t>
            </a:r>
            <a:r>
              <a:rPr lang="en-US" dirty="0" smtClean="0"/>
              <a:t> Communities</a:t>
            </a:r>
          </a:p>
          <a:p>
            <a:r>
              <a:rPr lang="en-US" dirty="0" smtClean="0"/>
              <a:t>Semantic Sensor Web (OGC + SWE specifications) </a:t>
            </a:r>
          </a:p>
          <a:p>
            <a:r>
              <a:rPr lang="en-US" dirty="0" smtClean="0">
                <a:hlinkClick r:id="rId3"/>
              </a:rPr>
              <a:t>RFID</a:t>
            </a:r>
            <a:r>
              <a:rPr lang="en-US" dirty="0" smtClean="0"/>
              <a:t> </a:t>
            </a:r>
          </a:p>
          <a:p>
            <a:r>
              <a:rPr lang="en-US" dirty="0" smtClean="0"/>
              <a:t>W3C Semantic Sensor Networks Incubator Group</a:t>
            </a:r>
          </a:p>
          <a:p>
            <a:r>
              <a:rPr lang="en-US" dirty="0" smtClean="0"/>
              <a:t>BPMN – BPEL: Connect to other enterprise events, workflow </a:t>
            </a:r>
          </a:p>
          <a:p>
            <a:r>
              <a:rPr lang="en-US" dirty="0" smtClean="0">
                <a:hlinkClick r:id="rId4"/>
              </a:rPr>
              <a:t>REST</a:t>
            </a:r>
            <a:r>
              <a:rPr lang="en-US" dirty="0" smtClean="0"/>
              <a:t> (Bosch) </a:t>
            </a:r>
          </a:p>
          <a:p>
            <a:r>
              <a:rPr lang="en-US" dirty="0" smtClean="0">
                <a:hlinkClick r:id="rId5"/>
              </a:rPr>
              <a:t>Thread Group</a:t>
            </a:r>
            <a:r>
              <a:rPr lang="en-US" dirty="0" smtClean="0"/>
              <a:t> (Google, etc.)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6"/>
              </a:rPr>
              <a:t>Heterogeneous System Architecture Foundation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Micro Electro Mechanical Systems (</a:t>
            </a:r>
            <a:r>
              <a:rPr lang="en-US" dirty="0" smtClean="0">
                <a:hlinkClick r:id="rId7"/>
              </a:rPr>
              <a:t>MEMS) Industry Group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Marine Metadata Interoperability Project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9"/>
              </a:rPr>
              <a:t>City Pulse Project</a:t>
            </a:r>
            <a:r>
              <a:rPr lang="en-US" dirty="0" smtClean="0"/>
              <a:t> | </a:t>
            </a:r>
            <a:r>
              <a:rPr lang="en-US" dirty="0" err="1" smtClean="0">
                <a:hlinkClick r:id="rId10"/>
              </a:rPr>
              <a:t>Knoesis</a:t>
            </a:r>
            <a:r>
              <a:rPr lang="en-US" dirty="0" smtClean="0"/>
              <a:t>  </a:t>
            </a:r>
          </a:p>
          <a:p>
            <a:r>
              <a:rPr lang="en-US" dirty="0" smtClean="0"/>
              <a:t>Temporal Abstractions Ontology </a:t>
            </a:r>
          </a:p>
          <a:p>
            <a:r>
              <a:rPr lang="en-US" dirty="0" smtClean="0"/>
              <a:t>Temporal Ontologies (e.g., </a:t>
            </a:r>
            <a:r>
              <a:rPr lang="en-US" dirty="0" smtClean="0">
                <a:hlinkClick r:id="rId11"/>
              </a:rPr>
              <a:t>SWRLTO</a:t>
            </a:r>
            <a:r>
              <a:rPr lang="en-US" dirty="0" smtClean="0"/>
              <a:t>) </a:t>
            </a:r>
          </a:p>
          <a:p>
            <a:r>
              <a:rPr lang="en-US" sz="2600" dirty="0" smtClean="0"/>
              <a:t>JSON (Steve Ray)</a:t>
            </a:r>
            <a:endParaRPr lang="en-US" sz="2600" dirty="0"/>
          </a:p>
          <a:p>
            <a:r>
              <a:rPr lang="en-US" sz="2600" dirty="0" smtClean="0">
                <a:hlinkClick r:id="rId12"/>
              </a:rPr>
              <a:t>Apple </a:t>
            </a:r>
            <a:r>
              <a:rPr lang="en-US" sz="2600" dirty="0" err="1" smtClean="0">
                <a:hlinkClick r:id="rId12"/>
              </a:rPr>
              <a:t>HomeKit</a:t>
            </a:r>
            <a:r>
              <a:rPr lang="en-US" sz="2600" dirty="0" smtClean="0">
                <a:hlinkClick r:id="rId12"/>
              </a:rPr>
              <a:t> 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9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Ontology Developers or Standards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Quantities (</a:t>
            </a:r>
            <a:r>
              <a:rPr lang="en-US" dirty="0" smtClean="0">
                <a:hlinkClick r:id="rId2"/>
              </a:rPr>
              <a:t>qudt.org</a:t>
            </a:r>
            <a:r>
              <a:rPr lang="en-US" dirty="0" smtClean="0"/>
              <a:t>) (</a:t>
            </a:r>
            <a:r>
              <a:rPr lang="en-US" i="1" dirty="0" smtClean="0"/>
              <a:t>J. Hodges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Human Health: Anatomical parts, symptoms, diseases (</a:t>
            </a:r>
            <a:r>
              <a:rPr lang="en-US" dirty="0" smtClean="0">
                <a:hlinkClick r:id="rId3"/>
              </a:rPr>
              <a:t>obofoundry.org</a:t>
            </a:r>
            <a:r>
              <a:rPr lang="en-US" dirty="0" smtClean="0"/>
              <a:t>) (</a:t>
            </a:r>
            <a:r>
              <a:rPr lang="en-US" i="1" dirty="0" smtClean="0"/>
              <a:t>J Hodges</a:t>
            </a:r>
            <a:r>
              <a:rPr lang="en-US" dirty="0" smtClean="0"/>
              <a:t>) </a:t>
            </a:r>
          </a:p>
          <a:p>
            <a:r>
              <a:rPr lang="en-US" dirty="0"/>
              <a:t>ZigBee Ontology (</a:t>
            </a:r>
            <a:r>
              <a:rPr lang="en-US" dirty="0" err="1">
                <a:hlinkClick r:id="rId4"/>
              </a:rPr>
              <a:t>Chien</a:t>
            </a:r>
            <a:r>
              <a:rPr lang="en-US" dirty="0">
                <a:hlinkClick r:id="rId4"/>
              </a:rPr>
              <a:t> et al., 2013</a:t>
            </a:r>
            <a:r>
              <a:rPr lang="en-US" dirty="0"/>
              <a:t>) </a:t>
            </a:r>
          </a:p>
          <a:p>
            <a:r>
              <a:rPr lang="en-US" dirty="0"/>
              <a:t>W3C Semantic Sensor Network XG </a:t>
            </a:r>
            <a:r>
              <a:rPr lang="en-US" dirty="0">
                <a:hlinkClick r:id="rId5"/>
              </a:rPr>
              <a:t>Final Report </a:t>
            </a:r>
            <a:r>
              <a:rPr lang="en-US" dirty="0"/>
              <a:t>(June 2011) </a:t>
            </a:r>
            <a:endParaRPr lang="en-US" dirty="0" smtClean="0"/>
          </a:p>
          <a:p>
            <a:r>
              <a:rPr lang="en-US" dirty="0" smtClean="0"/>
              <a:t>SENSEI, SemSorGrid4Env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i="1" dirty="0">
                <a:solidFill>
                  <a:srgbClr val="C00000"/>
                </a:solidFill>
              </a:rPr>
              <a:t>G. Berg-Cross</a:t>
            </a:r>
            <a:r>
              <a:rPr lang="en-US" dirty="0">
                <a:solidFill>
                  <a:srgbClr val="C00000"/>
                </a:solidFill>
              </a:rPr>
              <a:t>) 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>
                <a:hlinkClick r:id="rId6"/>
              </a:rPr>
              <a:t>Activity Streams</a:t>
            </a:r>
            <a:r>
              <a:rPr lang="en-US" dirty="0"/>
              <a:t> (</a:t>
            </a:r>
            <a:r>
              <a:rPr lang="en-US" dirty="0">
                <a:hlinkClick r:id="rId7"/>
              </a:rPr>
              <a:t>Slides</a:t>
            </a:r>
            <a:r>
              <a:rPr lang="en-US" dirty="0"/>
              <a:t> by C. Messina @Google)</a:t>
            </a:r>
          </a:p>
          <a:p>
            <a:r>
              <a:rPr lang="en-US" dirty="0" smtClean="0"/>
              <a:t>CHALLENGES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Ontologies have dissimilar design (</a:t>
            </a:r>
            <a:r>
              <a:rPr lang="en-US" i="1" dirty="0" smtClean="0">
                <a:solidFill>
                  <a:srgbClr val="C00000"/>
                </a:solidFill>
              </a:rPr>
              <a:t>J. Hodges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Ontology-to-ontology mapping is difficult, impossible or manual </a:t>
            </a:r>
            <a:r>
              <a:rPr lang="en-US" i="1" dirty="0">
                <a:solidFill>
                  <a:srgbClr val="C00000"/>
                </a:solidFill>
              </a:rPr>
              <a:t>(J. Hodges)</a:t>
            </a:r>
            <a:r>
              <a:rPr lang="en-US" dirty="0">
                <a:solidFill>
                  <a:srgbClr val="C00000"/>
                </a:solidFill>
              </a:rPr>
              <a:t> 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Manufacturer-driven “ontologies” (e.g., Siemens, </a:t>
            </a:r>
            <a:r>
              <a:rPr lang="en-US" dirty="0" err="1" smtClean="0">
                <a:solidFill>
                  <a:srgbClr val="C00000"/>
                </a:solidFill>
              </a:rPr>
              <a:t>Vandrico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Need for ontology-based standards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i="1" dirty="0">
                <a:solidFill>
                  <a:srgbClr val="C00000"/>
                </a:solidFill>
              </a:rPr>
              <a:t>G. </a:t>
            </a:r>
            <a:r>
              <a:rPr lang="en-US" i="1" dirty="0" smtClean="0">
                <a:solidFill>
                  <a:srgbClr val="C00000"/>
                </a:solidFill>
              </a:rPr>
              <a:t>Berg-Cross) 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1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How can an IoT ontology / standard help avoid a dead end (update when a standard updates?)</a:t>
            </a:r>
          </a:p>
          <a:p>
            <a:pPr lvl="0"/>
            <a:r>
              <a:rPr lang="en-US" dirty="0"/>
              <a:t>What about IoT ontologies and vendor lock-in issues? Are there ways that integrating an ontology can create a competitive edge, or does it allow competitors into the game?</a:t>
            </a:r>
          </a:p>
          <a:p>
            <a:pPr lvl="0"/>
            <a:r>
              <a:rPr lang="en-US" dirty="0"/>
              <a:t>IoT standards and universal access?  How? Discovery? Standardized taxonomies? Metadata?</a:t>
            </a:r>
          </a:p>
          <a:p>
            <a:r>
              <a:rPr lang="en-US" dirty="0"/>
              <a:t>Can a standardized IoT ontology help to lower cost for integrators, startups or bridge technologies?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655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8440"/>
          </a:xfrm>
        </p:spPr>
        <p:txBody>
          <a:bodyPr/>
          <a:lstStyle/>
          <a:p>
            <a:r>
              <a:rPr lang="en-US" dirty="0" smtClean="0"/>
              <a:t>Questions –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711842"/>
            <a:ext cx="10115203" cy="415725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Heads-up for nonprofits and NGOs: Are there broader social problems that IoT ontologies, working in connection with open data, or linked data initiatives can do “good” while preserving privacy and intellectual property?</a:t>
            </a:r>
          </a:p>
          <a:p>
            <a:pPr lvl="0"/>
            <a:r>
              <a:rPr lang="en-US" dirty="0"/>
              <a:t>Can a more readily accessible ontology / </a:t>
            </a:r>
            <a:r>
              <a:rPr lang="en-US" dirty="0" err="1"/>
              <a:t>std</a:t>
            </a:r>
            <a:r>
              <a:rPr lang="en-US" dirty="0"/>
              <a:t> broaden a market? What antecedent conditions?</a:t>
            </a:r>
          </a:p>
          <a:p>
            <a:pPr lvl="0"/>
            <a:r>
              <a:rPr lang="en-US" dirty="0"/>
              <a:t>What lessons can be learned from early (IoT, IoT-ontology) adopters? </a:t>
            </a:r>
          </a:p>
          <a:p>
            <a:pPr lvl="0"/>
            <a:r>
              <a:rPr lang="en-US" dirty="0"/>
              <a:t>Which organizations should be added to slide 5? </a:t>
            </a:r>
          </a:p>
          <a:p>
            <a:pPr lvl="0"/>
            <a:r>
              <a:rPr lang="en-US" dirty="0"/>
              <a:t>Which roles have been omitted from the “Influence Maze? (slide 6)</a:t>
            </a:r>
          </a:p>
          <a:p>
            <a:pPr lvl="0"/>
            <a:r>
              <a:rPr lang="en-US" dirty="0"/>
              <a:t>What partnerships are working well? Which aren’t?</a:t>
            </a:r>
          </a:p>
          <a:p>
            <a:pPr lvl="0"/>
            <a:r>
              <a:rPr lang="en-US" dirty="0"/>
              <a:t>Specific Challenge areas? (Power mgmt., security, signal post-processing, provenance, signal quality, discovery, metadata, network issues, Big Data</a:t>
            </a:r>
          </a:p>
          <a:p>
            <a:pPr lvl="0"/>
            <a:r>
              <a:rPr lang="en-US" dirty="0"/>
              <a:t>Lessons from history: </a:t>
            </a:r>
            <a:r>
              <a:rPr lang="en-US" dirty="0" err="1"/>
              <a:t>Modsim</a:t>
            </a:r>
            <a:r>
              <a:rPr lang="en-US" dirty="0"/>
              <a:t>, Sensor fusion, CEP, intelligent agents, middleware, embedded systems</a:t>
            </a:r>
          </a:p>
          <a:p>
            <a:pPr lvl="0"/>
            <a:r>
              <a:rPr lang="en-US" dirty="0"/>
              <a:t>Favorite use cases: how you’ll know there’s a place for ontologies in IoT</a:t>
            </a:r>
          </a:p>
          <a:p>
            <a:r>
              <a:rPr lang="en-US" dirty="0"/>
              <a:t>IEEE 1588 temporal / time issues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8234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968440"/>
          </a:xfrm>
        </p:spPr>
        <p:txBody>
          <a:bodyPr/>
          <a:lstStyle/>
          <a:p>
            <a:r>
              <a:rPr lang="en-US" dirty="0" smtClean="0"/>
              <a:t>Credit: Ontology Summit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442524"/>
            <a:ext cx="5179952" cy="496240"/>
          </a:xfrm>
        </p:spPr>
        <p:txBody>
          <a:bodyPr/>
          <a:lstStyle/>
          <a:p>
            <a:r>
              <a:rPr lang="en-US" dirty="0"/>
              <a:t>http://ontolog.cim3.net/OntologySummit/2015/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359" y="1813885"/>
            <a:ext cx="7020640" cy="452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3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70057"/>
          </a:xfrm>
        </p:spPr>
        <p:txBody>
          <a:bodyPr/>
          <a:lstStyle/>
          <a:p>
            <a:r>
              <a:rPr lang="en-US" dirty="0" smtClean="0"/>
              <a:t>Miller – </a:t>
            </a:r>
            <a:r>
              <a:rPr lang="en-US" dirty="0" err="1" smtClean="0"/>
              <a:t>Stds</a:t>
            </a:r>
            <a:r>
              <a:rPr lang="en-US" dirty="0" smtClean="0"/>
              <a:t> List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4411" y="1846263"/>
            <a:ext cx="5829077" cy="44213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11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 – Cont’d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9551" y="1846263"/>
            <a:ext cx="4772205" cy="433230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19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Miller- Cont’d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4828" y="1873148"/>
            <a:ext cx="5210481" cy="43829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19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8333799" cy="989303"/>
          </a:xfrm>
        </p:spPr>
        <p:txBody>
          <a:bodyPr/>
          <a:lstStyle/>
          <a:p>
            <a:r>
              <a:rPr lang="en-US" dirty="0" smtClean="0"/>
              <a:t>Miller – XMPP + extended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6184" y="1305541"/>
            <a:ext cx="5043145" cy="456344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APR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D Synthesis - Final - F2F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4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7768</TotalTime>
  <Words>2801</Words>
  <Application>Microsoft Office PowerPoint</Application>
  <PresentationFormat>Widescreen</PresentationFormat>
  <Paragraphs>458</Paragraphs>
  <Slides>54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Calibri</vt:lpstr>
      <vt:lpstr>Calibri Light</vt:lpstr>
      <vt:lpstr>Retrospect</vt:lpstr>
      <vt:lpstr>Standards: What are Design Patterns for Ontologies in IoT?</vt:lpstr>
      <vt:lpstr>Presenters</vt:lpstr>
      <vt:lpstr>Design Patterns Light</vt:lpstr>
      <vt:lpstr>Ontology-based Design Pattern Features</vt:lpstr>
      <vt:lpstr>Presentation by William Miller Quick Skim for Gist</vt:lpstr>
      <vt:lpstr>Miller – Stds List</vt:lpstr>
      <vt:lpstr>Miller – Cont’d</vt:lpstr>
      <vt:lpstr>Miller- Cont’d</vt:lpstr>
      <vt:lpstr>Miller – XMPP + extended</vt:lpstr>
      <vt:lpstr>PowerPoint Presentation</vt:lpstr>
      <vt:lpstr>Forensics  &amp; other use cases</vt:lpstr>
      <vt:lpstr>Digital Forensics:  Story of an Intrepid IoT Engineer</vt:lpstr>
      <vt:lpstr>Q: What device data is relevant to the building collapse? E: Isn’t “relevance” an analytics problem?</vt:lpstr>
      <vt:lpstr>Craft vs. Engineered Ontologies</vt:lpstr>
      <vt:lpstr>Bake in the Ontology? </vt:lpstr>
      <vt:lpstr>HL7 FHIR – Standards Integration</vt:lpstr>
      <vt:lpstr>Q: Was a black SUV driving by the west gate casing the airport over the past year? E: Which devices sensed the gate? When?</vt:lpstr>
      <vt:lpstr>Q: Which devices are still working? E: Over the years, some devices were obsoleted or suppliers went out of business. Not my fault.</vt:lpstr>
      <vt:lpstr>Sensor Provenance Via Old School CMDB</vt:lpstr>
      <vt:lpstr>IoT &amp; Big Data Velocity</vt:lpstr>
      <vt:lpstr>Microsoft IoT Framework (HDInsight)</vt:lpstr>
      <vt:lpstr>“Modern” Ontology-enabled  Sensor Provenance</vt:lpstr>
      <vt:lpstr>Connection: Provenance + Ontology</vt:lpstr>
      <vt:lpstr>Q: Who is that in the video? (What did the detection?)  E: Am I legally able to fuse data needed to answer?</vt:lpstr>
      <vt:lpstr>Q: Will that IoT evidence stand up in court? E: We can’t trust data from that sensor.</vt:lpstr>
      <vt:lpstr>Q: But why does the other camera show something different? E: Sorry. That device wasn’t designed to collect that sort of information.</vt:lpstr>
      <vt:lpstr>Integrate  IoT + Analytics</vt:lpstr>
      <vt:lpstr>Q: Why don’t you have data for 10:23A the day of the collapse? E: Sorry. That sensor’s data is aggregated.</vt:lpstr>
      <vt:lpstr>Q: Local TV news knew it would snow that day. Why didn’t your sensors take that into account? E: Sorry. Interop problem.</vt:lpstr>
      <vt:lpstr>Q: What happened to sensors on the west side of the building? E: Somebody cut power to the subnet and we lost the array.</vt:lpstr>
      <vt:lpstr>“The nice thing about standards is that there are so many to choose from.”</vt:lpstr>
      <vt:lpstr>Mainstreaming of IoT</vt:lpstr>
      <vt:lpstr>Smart City Crimesolving</vt:lpstr>
      <vt:lpstr>“Mainstream” Geospatial Information Fusion</vt:lpstr>
      <vt:lpstr>Ontology Needs  As Exposed by Fusion Tasks</vt:lpstr>
      <vt:lpstr>The Standards Influence Maze</vt:lpstr>
      <vt:lpstr>Phil Archer phila@w3.org </vt:lpstr>
      <vt:lpstr>Semantic Sensor Network Ontology</vt:lpstr>
      <vt:lpstr>Related Threads (Maybe not stds)</vt:lpstr>
      <vt:lpstr>IoT Events, Processes</vt:lpstr>
      <vt:lpstr>IoT Objects, Things (Examples)</vt:lpstr>
      <vt:lpstr>Networked IoT Devices</vt:lpstr>
      <vt:lpstr>Named Data Network Use Case: Cyber-physical Systems</vt:lpstr>
      <vt:lpstr>Cross-Cutting Concerns</vt:lpstr>
      <vt:lpstr>Design Patterns </vt:lpstr>
      <vt:lpstr>Lessons Learned</vt:lpstr>
      <vt:lpstr>Edge Proximity </vt:lpstr>
      <vt:lpstr>Security, Privacy, Resilience, Audit</vt:lpstr>
      <vt:lpstr>Standards Orgs &amp; Initiativesupdated</vt:lpstr>
      <vt:lpstr>Related Standards &amp; Groupsupdated</vt:lpstr>
      <vt:lpstr>Ontology Developers or Standards</vt:lpstr>
      <vt:lpstr>Questions</vt:lpstr>
      <vt:lpstr>Questions – 2 </vt:lpstr>
      <vt:lpstr>Credit: Ontology Summit 2015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Ontology Summit 2015 Internet of Things</dc:title>
  <dc:creator>Mark Underwood</dc:creator>
  <cp:lastModifiedBy>Mark Underwood</cp:lastModifiedBy>
  <cp:revision>153</cp:revision>
  <dcterms:created xsi:type="dcterms:W3CDTF">2015-01-15T13:34:04Z</dcterms:created>
  <dcterms:modified xsi:type="dcterms:W3CDTF">2015-04-13T18:18:35Z</dcterms:modified>
</cp:coreProperties>
</file>