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6" r:id="rId4"/>
    <p:sldId id="258" r:id="rId5"/>
    <p:sldId id="280" r:id="rId6"/>
    <p:sldId id="260" r:id="rId7"/>
    <p:sldId id="272" r:id="rId8"/>
    <p:sldId id="281" r:id="rId9"/>
    <p:sldId id="283" r:id="rId10"/>
    <p:sldId id="274" r:id="rId11"/>
    <p:sldId id="277" r:id="rId12"/>
    <p:sldId id="276" r:id="rId13"/>
    <p:sldId id="275" r:id="rId14"/>
    <p:sldId id="278" r:id="rId15"/>
    <p:sldId id="269" r:id="rId16"/>
    <p:sldId id="290" r:id="rId17"/>
    <p:sldId id="279" r:id="rId18"/>
    <p:sldId id="292" r:id="rId19"/>
    <p:sldId id="288" r:id="rId20"/>
    <p:sldId id="289" r:id="rId21"/>
    <p:sldId id="287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44" autoAdjust="0"/>
  </p:normalViewPr>
  <p:slideViewPr>
    <p:cSldViewPr>
      <p:cViewPr varScale="1">
        <p:scale>
          <a:sx n="104" d="100"/>
          <a:sy n="104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90BD2-324F-430B-A709-75F87A88A3F4}" type="datetimeFigureOut">
              <a:rPr lang="en-US" smtClean="0"/>
              <a:t>9/12/2011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956E2-A739-4DCE-AE20-9B2FA43E93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A337-4FDF-4FDC-BE23-FB7DF9B8521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A337-4FDF-4FDC-BE23-FB7DF9B8521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80E-11FC-4279-A8E5-2F18CB4EC718}" type="datetime1">
              <a:rPr lang="en-US" smtClean="0"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30D1-C413-4545-B9A1-0E2877D038D2}" type="datetime1">
              <a:rPr lang="en-US" smtClean="0"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EDAB-3224-4402-AB59-29D1AFFCA74E}" type="datetime1">
              <a:rPr lang="en-US" smtClean="0"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6A4B-C445-49B4-A48D-97FA6BED6682}" type="datetime1">
              <a:rPr lang="en-US" smtClean="0"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9" descr="ncbo_logo_vertic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2938" y="0"/>
            <a:ext cx="8810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6C62-A3B2-4530-8D08-7543D2F5D632}" type="datetime1">
              <a:rPr lang="en-US" smtClean="0"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E68D-94A8-41E4-8E25-15E81AD3C1CE}" type="datetime1">
              <a:rPr lang="en-US" smtClean="0"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0F64-CC0B-43EA-B873-28DF542190C6}" type="datetime1">
              <a:rPr lang="en-US" smtClean="0"/>
              <a:t>9/12/2011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A3B3-EDEE-4ACA-A8B8-F9C00C30E5A6}" type="datetime1">
              <a:rPr lang="en-US" smtClean="0"/>
              <a:t>9/12/2011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C803-BFAD-4FD8-ABFE-D81E872A4A39}" type="datetime1">
              <a:rPr lang="en-US" smtClean="0"/>
              <a:t>9/12/2011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3956-B81A-4ECF-9063-E2D97F5F17B8}" type="datetime1">
              <a:rPr lang="en-US" smtClean="0"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5566-C29F-489A-AB7B-2DB69A5A256E}" type="datetime1">
              <a:rPr lang="en-US" smtClean="0"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0DF64-E6DC-47B0-A21E-47594C690455}" type="datetime1">
              <a:rPr lang="en-US" smtClean="0"/>
              <a:t>9/12/2011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C16C0-6B8F-4C51-8FC6-06008B9096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22.tiff"/><Relationship Id="rId18" Type="http://schemas.openxmlformats.org/officeDocument/2006/relationships/image" Target="../media/image27.tiff"/><Relationship Id="rId3" Type="http://schemas.openxmlformats.org/officeDocument/2006/relationships/image" Target="../media/image12.tiff"/><Relationship Id="rId21" Type="http://schemas.openxmlformats.org/officeDocument/2006/relationships/image" Target="../media/image30.tiff"/><Relationship Id="rId7" Type="http://schemas.openxmlformats.org/officeDocument/2006/relationships/image" Target="../media/image16.tiff"/><Relationship Id="rId12" Type="http://schemas.openxmlformats.org/officeDocument/2006/relationships/image" Target="../media/image21.png"/><Relationship Id="rId17" Type="http://schemas.openxmlformats.org/officeDocument/2006/relationships/image" Target="../media/image26.tiff"/><Relationship Id="rId2" Type="http://schemas.openxmlformats.org/officeDocument/2006/relationships/image" Target="../media/image11.png"/><Relationship Id="rId16" Type="http://schemas.openxmlformats.org/officeDocument/2006/relationships/image" Target="../media/image25.tiff"/><Relationship Id="rId20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20.tiff"/><Relationship Id="rId5" Type="http://schemas.openxmlformats.org/officeDocument/2006/relationships/image" Target="../media/image14.png"/><Relationship Id="rId15" Type="http://schemas.openxmlformats.org/officeDocument/2006/relationships/image" Target="../media/image24.tiff"/><Relationship Id="rId23" Type="http://schemas.openxmlformats.org/officeDocument/2006/relationships/image" Target="../media/image32.tiff"/><Relationship Id="rId10" Type="http://schemas.openxmlformats.org/officeDocument/2006/relationships/image" Target="../media/image19.tiff"/><Relationship Id="rId19" Type="http://schemas.openxmlformats.org/officeDocument/2006/relationships/image" Target="../media/image28.tiff"/><Relationship Id="rId4" Type="http://schemas.openxmlformats.org/officeDocument/2006/relationships/image" Target="../media/image13.tiff"/><Relationship Id="rId9" Type="http://schemas.openxmlformats.org/officeDocument/2006/relationships/image" Target="../media/image18.tiff"/><Relationship Id="rId14" Type="http://schemas.openxmlformats.org/officeDocument/2006/relationships/image" Target="../media/image23.tiff"/><Relationship Id="rId22" Type="http://schemas.openxmlformats.org/officeDocument/2006/relationships/image" Target="../media/image31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0"/>
            <a:ext cx="83058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BioPortal Status and Plans</a:t>
            </a:r>
            <a:br>
              <a:rPr lang="en-US" sz="3600" dirty="0" smtClean="0"/>
            </a:br>
            <a:r>
              <a:rPr lang="en-US" sz="2800" dirty="0" smtClean="0"/>
              <a:t>September 2011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4495800"/>
            <a:ext cx="64008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Ray Fergerson</a:t>
            </a:r>
          </a:p>
          <a:p>
            <a:r>
              <a:rPr lang="en-US" sz="2400" dirty="0" smtClean="0"/>
              <a:t>NCBO Project </a:t>
            </a:r>
            <a:r>
              <a:rPr lang="en-US" sz="2400" dirty="0" smtClean="0"/>
              <a:t>Director</a:t>
            </a:r>
          </a:p>
          <a:p>
            <a:r>
              <a:rPr lang="en-US" sz="2400" dirty="0" smtClean="0"/>
              <a:t>Stanford </a:t>
            </a:r>
            <a:r>
              <a:rPr lang="en-US" sz="2400" dirty="0" smtClean="0"/>
              <a:t>University</a:t>
            </a:r>
          </a:p>
          <a:p>
            <a:r>
              <a:rPr lang="en-US" sz="2400" dirty="0" smtClean="0"/>
              <a:t>ray.fergerson@stanford.edu</a:t>
            </a:r>
            <a:endParaRPr lang="en-US" sz="2400" dirty="0"/>
          </a:p>
        </p:txBody>
      </p:sp>
      <p:pic>
        <p:nvPicPr>
          <p:cNvPr id="4" name="Picture 9" descr="NCBO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85800"/>
            <a:ext cx="4343400" cy="129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2088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2088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2088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2088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Widgets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12088" r="21875"/>
          <a:stretch>
            <a:fillRect/>
          </a:stretch>
        </p:blipFill>
        <p:spPr bwMode="auto">
          <a:xfrm>
            <a:off x="0" y="1371600"/>
            <a:ext cx="9144000" cy="58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5105400"/>
            <a:ext cx="99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Protégé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0" y="5105400"/>
            <a:ext cx="99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LexGrid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76400" y="4267200"/>
            <a:ext cx="5486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REST Layer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5105400"/>
            <a:ext cx="1219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Hierarchy Cache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200" y="5105400"/>
            <a:ext cx="1219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Index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00200" y="2057400"/>
            <a:ext cx="2133600" cy="167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BioPortal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1524000"/>
            <a:ext cx="2133600" cy="167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BioPortal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1752600"/>
            <a:ext cx="2133600" cy="167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BioPortal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2057400"/>
            <a:ext cx="2133600" cy="167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Other Applications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Elbow Connector 15"/>
          <p:cNvCxnSpPr>
            <a:stCxn id="9" idx="2"/>
            <a:endCxn id="6" idx="0"/>
          </p:cNvCxnSpPr>
          <p:nvPr/>
        </p:nvCxnSpPr>
        <p:spPr>
          <a:xfrm rot="16200000" flipH="1">
            <a:off x="3276600" y="3124200"/>
            <a:ext cx="533400" cy="1752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2" idx="2"/>
            <a:endCxn id="6" idx="0"/>
          </p:cNvCxnSpPr>
          <p:nvPr/>
        </p:nvCxnSpPr>
        <p:spPr>
          <a:xfrm rot="5400000">
            <a:off x="4762500" y="3390900"/>
            <a:ext cx="533400" cy="1219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6" idx="2"/>
            <a:endCxn id="4" idx="0"/>
          </p:cNvCxnSpPr>
          <p:nvPr/>
        </p:nvCxnSpPr>
        <p:spPr>
          <a:xfrm rot="5400000">
            <a:off x="3105150" y="3790950"/>
            <a:ext cx="457200" cy="2171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6" idx="2"/>
            <a:endCxn id="5" idx="0"/>
          </p:cNvCxnSpPr>
          <p:nvPr/>
        </p:nvCxnSpPr>
        <p:spPr>
          <a:xfrm rot="5400000">
            <a:off x="3752850" y="4438650"/>
            <a:ext cx="457200" cy="8763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6" idx="2"/>
            <a:endCxn id="7" idx="0"/>
          </p:cNvCxnSpPr>
          <p:nvPr/>
        </p:nvCxnSpPr>
        <p:spPr>
          <a:xfrm rot="16200000" flipH="1">
            <a:off x="4457700" y="4610100"/>
            <a:ext cx="457200" cy="533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6" idx="2"/>
            <a:endCxn id="8" idx="0"/>
          </p:cNvCxnSpPr>
          <p:nvPr/>
        </p:nvCxnSpPr>
        <p:spPr>
          <a:xfrm rot="16200000" flipH="1">
            <a:off x="5181600" y="3886200"/>
            <a:ext cx="457200" cy="1981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Architecture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5105400"/>
            <a:ext cx="2743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RDF Triplestore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52800" y="4267200"/>
            <a:ext cx="3200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REST Layer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5105400"/>
            <a:ext cx="1219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Hierarchy Cache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200" y="5105400"/>
            <a:ext cx="1219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Index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00200" y="2057400"/>
            <a:ext cx="2133600" cy="167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BioPortal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1524000"/>
            <a:ext cx="2133600" cy="167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BioPortal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1752600"/>
            <a:ext cx="2133600" cy="167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BioPortal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2057400"/>
            <a:ext cx="2133600" cy="167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Other Applications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Elbow Connector 15"/>
          <p:cNvCxnSpPr>
            <a:stCxn id="9" idx="2"/>
            <a:endCxn id="6" idx="0"/>
          </p:cNvCxnSpPr>
          <p:nvPr/>
        </p:nvCxnSpPr>
        <p:spPr>
          <a:xfrm rot="16200000" flipH="1">
            <a:off x="3543300" y="2857500"/>
            <a:ext cx="533400" cy="2286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2" idx="2"/>
            <a:endCxn id="6" idx="0"/>
          </p:cNvCxnSpPr>
          <p:nvPr/>
        </p:nvCxnSpPr>
        <p:spPr>
          <a:xfrm rot="5400000">
            <a:off x="5029200" y="3657600"/>
            <a:ext cx="533400" cy="685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6" idx="2"/>
            <a:endCxn id="5" idx="0"/>
          </p:cNvCxnSpPr>
          <p:nvPr/>
        </p:nvCxnSpPr>
        <p:spPr>
          <a:xfrm rot="5400000">
            <a:off x="3581400" y="3733800"/>
            <a:ext cx="457200" cy="2286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6" idx="2"/>
            <a:endCxn id="7" idx="0"/>
          </p:cNvCxnSpPr>
          <p:nvPr/>
        </p:nvCxnSpPr>
        <p:spPr>
          <a:xfrm rot="5400000">
            <a:off x="4724400" y="4876800"/>
            <a:ext cx="4572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6" idx="2"/>
            <a:endCxn id="8" idx="0"/>
          </p:cNvCxnSpPr>
          <p:nvPr/>
        </p:nvCxnSpPr>
        <p:spPr>
          <a:xfrm rot="16200000" flipH="1">
            <a:off x="5448300" y="4152900"/>
            <a:ext cx="457200" cy="1447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47" name="Elbow Connector 46"/>
          <p:cNvCxnSpPr>
            <a:stCxn id="9" idx="2"/>
            <a:endCxn id="5" idx="0"/>
          </p:cNvCxnSpPr>
          <p:nvPr/>
        </p:nvCxnSpPr>
        <p:spPr>
          <a:xfrm rot="5400000">
            <a:off x="1981200" y="4419600"/>
            <a:ext cx="13716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Using </a:t>
            </a:r>
            <a:r>
              <a:rPr lang="en-US" dirty="0" smtClean="0"/>
              <a:t>Our </a:t>
            </a:r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35 applications use </a:t>
            </a:r>
            <a:r>
              <a:rPr lang="en-US" dirty="0" smtClean="0"/>
              <a:t>our infrastructure</a:t>
            </a:r>
            <a:r>
              <a:rPr lang="en-US" dirty="0" smtClean="0"/>
              <a:t>, including:</a:t>
            </a:r>
          </a:p>
          <a:p>
            <a:pPr lvl="1"/>
            <a:r>
              <a:rPr lang="en-US" sz="2400" dirty="0" err="1" smtClean="0"/>
              <a:t>eleMap</a:t>
            </a:r>
            <a:r>
              <a:rPr lang="en-US" sz="2400" dirty="0" smtClean="0"/>
              <a:t> data harmonization tool from the </a:t>
            </a:r>
            <a:r>
              <a:rPr lang="en-US" sz="2400" dirty="0" err="1" smtClean="0"/>
              <a:t>eMERGE</a:t>
            </a:r>
            <a:r>
              <a:rPr lang="en-US" sz="2400" dirty="0" smtClean="0"/>
              <a:t> network</a:t>
            </a:r>
          </a:p>
          <a:p>
            <a:pPr lvl="1"/>
            <a:r>
              <a:rPr lang="en-US" sz="2400" dirty="0" smtClean="0"/>
              <a:t>Gene Wiki for documenting all notable human genes</a:t>
            </a:r>
          </a:p>
          <a:p>
            <a:pPr lvl="1"/>
            <a:r>
              <a:rPr lang="en-US" sz="2400" dirty="0" err="1" smtClean="0"/>
              <a:t>ODiSSea</a:t>
            </a:r>
            <a:r>
              <a:rPr lang="en-US" sz="2400" dirty="0" smtClean="0"/>
              <a:t> biomedical resource explorer created by Elsevier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charset="-128"/>
                <a:cs typeface="ＭＳ Ｐゴシック" charset="-128"/>
              </a:rPr>
              <a:t>Local BioPortal Installations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56" descr="openclinica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2133600" cy="68818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5" descr="mymedify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156524"/>
            <a:ext cx="1822450" cy="6252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 descr="dataone.tif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50" y="2438400"/>
            <a:ext cx="2495550" cy="6582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7" descr="md anderson.tif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0"/>
            <a:ext cx="1490663" cy="83814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9" name="Picture 8" descr="revelytix.tif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4050" y="3124200"/>
            <a:ext cx="1987550" cy="71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earth-portal.tif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1450" y="4055402"/>
            <a:ext cx="2393950" cy="74519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Picture 10" descr="oor.tif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91000" y="5393296"/>
            <a:ext cx="2152650" cy="702704"/>
          </a:xfrm>
          <a:prstGeom prst="rect">
            <a:avLst/>
          </a:prstGeom>
        </p:spPr>
      </p:pic>
      <p:pic>
        <p:nvPicPr>
          <p:cNvPr id="12" name="Picture 11" descr="osu.tif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0" y="2362200"/>
            <a:ext cx="1108152" cy="1143000"/>
          </a:xfrm>
          <a:prstGeom prst="rect">
            <a:avLst/>
          </a:prstGeom>
        </p:spPr>
      </p:pic>
      <p:pic>
        <p:nvPicPr>
          <p:cNvPr id="13" name="Picture 12" descr="stanford.tif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57800" y="6248400"/>
            <a:ext cx="3784600" cy="50238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Picture 13" descr="hom-logo.tif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1000" y="4114800"/>
            <a:ext cx="767442" cy="11938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Picture 49" descr="pnnl.tif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5048416"/>
            <a:ext cx="2144713" cy="89518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6" name="Picture 15" descr="ornl-daac.tif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24400" y="1524000"/>
            <a:ext cx="4337050" cy="46991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7" name="Picture 16" descr="nichd.tif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4800" y="3429000"/>
            <a:ext cx="3714750" cy="571500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18" name="Picture 17" descr="utexas.tif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934200" y="2209800"/>
            <a:ext cx="2044700" cy="790388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19" name="Picture 18" descr="bcm.tif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4800" y="2514600"/>
            <a:ext cx="1816100" cy="797726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20" name="Picture 19" descr="recombinant-1.tif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962400" y="4724400"/>
            <a:ext cx="2336800" cy="537087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21" name="Picture 20" descr="pitt.tif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04800" y="5486400"/>
            <a:ext cx="3429000" cy="571500"/>
          </a:xfrm>
          <a:prstGeom prst="rect">
            <a:avLst/>
          </a:prstGeom>
        </p:spPr>
      </p:pic>
      <p:pic>
        <p:nvPicPr>
          <p:cNvPr id="22" name="Picture 21" descr="nif.tif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267200" y="3200400"/>
            <a:ext cx="1374296" cy="774700"/>
          </a:xfrm>
          <a:prstGeom prst="rect">
            <a:avLst/>
          </a:prstGeom>
        </p:spPr>
      </p:pic>
      <p:pic>
        <p:nvPicPr>
          <p:cNvPr id="23" name="Picture 22" descr="mmi.tif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076450" y="4038600"/>
            <a:ext cx="4095750" cy="54198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4" name="Picture 23" descr="selican.tiff"/>
          <p:cNvPicPr>
            <a:picLocks noChangeAspect="1"/>
          </p:cNvPicPr>
          <p:nvPr/>
        </p:nvPicPr>
        <p:blipFill>
          <a:blip r:embed="rId21" cstate="print"/>
          <a:srcRect l="3275" b="8858"/>
          <a:stretch>
            <a:fillRect/>
          </a:stretch>
        </p:blipFill>
        <p:spPr>
          <a:xfrm>
            <a:off x="1371600" y="4626135"/>
            <a:ext cx="2438400" cy="784065"/>
          </a:xfrm>
          <a:prstGeom prst="rect">
            <a:avLst/>
          </a:prstGeom>
        </p:spPr>
      </p:pic>
      <p:pic>
        <p:nvPicPr>
          <p:cNvPr id="25" name="Picture 24" descr="bayer.tif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222500" y="2438400"/>
            <a:ext cx="901700" cy="825500"/>
          </a:xfrm>
          <a:prstGeom prst="rect">
            <a:avLst/>
          </a:prstGeom>
        </p:spPr>
      </p:pic>
      <p:pic>
        <p:nvPicPr>
          <p:cNvPr id="26" name="Picture 25" descr="jnj.tif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438400" y="6172200"/>
            <a:ext cx="2139950" cy="5793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rayferg\Downloads\UI Traff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26158"/>
            <a:ext cx="9144000" cy="5539518"/>
          </a:xfrm>
          <a:prstGeom prst="rect">
            <a:avLst/>
          </a:prstGeom>
          <a:noFill/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BioPortal </a:t>
            </a:r>
            <a:r>
              <a:rPr lang="en-US" sz="4000" dirty="0" smtClean="0"/>
              <a:t>UI Traffic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NCBO?</a:t>
            </a:r>
          </a:p>
          <a:p>
            <a:r>
              <a:rPr lang="en-US" dirty="0" smtClean="0"/>
              <a:t>What is BioPortal?</a:t>
            </a:r>
            <a:endParaRPr lang="en-US" dirty="0" smtClean="0"/>
          </a:p>
          <a:p>
            <a:r>
              <a:rPr lang="en-US" dirty="0" smtClean="0"/>
              <a:t>What is new?</a:t>
            </a:r>
            <a:endParaRPr lang="en-US" dirty="0" smtClean="0"/>
          </a:p>
          <a:p>
            <a:r>
              <a:rPr lang="en-US" dirty="0" smtClean="0"/>
              <a:t>What is coming?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ayferg\Downloads\REST Traff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143000"/>
            <a:ext cx="8996119" cy="5562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REST </a:t>
            </a:r>
            <a:r>
              <a:rPr lang="en-US" sz="4000" dirty="0" smtClean="0"/>
              <a:t>Traffic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Adoption of 2-clause BSD license</a:t>
            </a:r>
          </a:p>
          <a:p>
            <a:r>
              <a:rPr lang="en-US" dirty="0" smtClean="0"/>
              <a:t>Ontology Recommender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Accept a paragraph or two of text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Analyze its use of ontology terms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Recommend closely matched ontologies</a:t>
            </a:r>
          </a:p>
          <a:p>
            <a:r>
              <a:rPr lang="en-US" dirty="0" smtClean="0"/>
              <a:t>Private ontologies</a:t>
            </a:r>
          </a:p>
          <a:p>
            <a:pPr lvl="1">
              <a:buNone/>
            </a:pPr>
            <a:r>
              <a:rPr lang="en-US" dirty="0" smtClean="0"/>
              <a:t>   Submitter designates who can browse ontology</a:t>
            </a:r>
          </a:p>
          <a:p>
            <a:r>
              <a:rPr lang="en-US" dirty="0" smtClean="0"/>
              <a:t>Improved support for OWL 2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Licensed </a:t>
            </a:r>
            <a:r>
              <a:rPr lang="en-US" dirty="0" smtClean="0"/>
              <a:t>Ontologies</a:t>
            </a:r>
          </a:p>
          <a:p>
            <a:r>
              <a:rPr lang="en-US" dirty="0" smtClean="0"/>
              <a:t>RDF triple-store </a:t>
            </a:r>
            <a:r>
              <a:rPr lang="en-US" dirty="0" smtClean="0"/>
              <a:t>supporting SPARQL </a:t>
            </a:r>
            <a:r>
              <a:rPr lang="en-US" dirty="0" smtClean="0"/>
              <a:t>queries</a:t>
            </a:r>
          </a:p>
          <a:p>
            <a:r>
              <a:rPr lang="en-US" i="1" dirty="0" err="1" smtClean="0"/>
              <a:t>MyBioPortal</a:t>
            </a:r>
            <a:r>
              <a:rPr lang="en-US" dirty="0" smtClean="0"/>
              <a:t> </a:t>
            </a:r>
            <a:r>
              <a:rPr lang="en-US" dirty="0" smtClean="0"/>
              <a:t>(limiting visible ontologies)</a:t>
            </a:r>
          </a:p>
          <a:p>
            <a:r>
              <a:rPr lang="en-US" dirty="0" smtClean="0"/>
              <a:t>Improved ontology visualization</a:t>
            </a:r>
          </a:p>
          <a:p>
            <a:r>
              <a:rPr lang="en-US" dirty="0" smtClean="0"/>
              <a:t>Removal of all usage of Flash technology </a:t>
            </a:r>
            <a:endParaRPr lang="en-US" dirty="0" smtClean="0"/>
          </a:p>
          <a:p>
            <a:r>
              <a:rPr lang="en-US" dirty="0" smtClean="0"/>
              <a:t>Allow local installations to add/remove tabs</a:t>
            </a:r>
          </a:p>
          <a:p>
            <a:pPr lvl="1">
              <a:buNone/>
            </a:pPr>
            <a:r>
              <a:rPr lang="en-US" sz="2000" dirty="0" smtClean="0"/>
              <a:t>http://palexander.posterous.com/extending-bioportals-rails-ui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NCBO?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National Center for Biomedical Computing (NCBC)</a:t>
            </a:r>
            <a:r>
              <a:rPr lang="en-US" dirty="0" smtClean="0"/>
              <a:t> created by the US National Institutes of Health and administered by NHGRI.</a:t>
            </a:r>
          </a:p>
          <a:p>
            <a:endParaRPr lang="en-US" dirty="0" smtClean="0"/>
          </a:p>
          <a:p>
            <a:r>
              <a:rPr lang="en-US" dirty="0" smtClean="0"/>
              <a:t>Collaborating Sites</a:t>
            </a:r>
          </a:p>
          <a:p>
            <a:pPr lvl="1"/>
            <a:r>
              <a:rPr lang="en-US" dirty="0" smtClean="0"/>
              <a:t>Stanford University (Mark Musen)</a:t>
            </a:r>
          </a:p>
          <a:p>
            <a:pPr lvl="1"/>
            <a:r>
              <a:rPr lang="en-US" dirty="0" smtClean="0"/>
              <a:t>Mayo Clinic (Chris Chute)</a:t>
            </a:r>
          </a:p>
          <a:p>
            <a:pPr lvl="1"/>
            <a:r>
              <a:rPr lang="en-US" dirty="0" smtClean="0"/>
              <a:t>University of Victoria (Peggy Storey)</a:t>
            </a:r>
          </a:p>
          <a:p>
            <a:pPr lvl="1"/>
            <a:r>
              <a:rPr lang="en-US" dirty="0" smtClean="0"/>
              <a:t>University at Buffalo (Barry Smith)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NCBO Key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b="1" dirty="0" smtClean="0"/>
              <a:t>create and maintain a library</a:t>
            </a:r>
            <a:r>
              <a:rPr lang="en-US" dirty="0" smtClean="0"/>
              <a:t> of biomedical ontologies.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b="1" dirty="0" smtClean="0"/>
              <a:t>build</a:t>
            </a:r>
            <a:r>
              <a:rPr lang="en-US" dirty="0" smtClean="0"/>
              <a:t> </a:t>
            </a:r>
            <a:r>
              <a:rPr lang="en-US" b="1" dirty="0" smtClean="0"/>
              <a:t>tools and Web services </a:t>
            </a:r>
            <a:r>
              <a:rPr lang="en-US" dirty="0" smtClean="0"/>
              <a:t>to support the use of ontologies.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b="1" dirty="0" smtClean="0"/>
              <a:t>collaborate with scientific communities</a:t>
            </a:r>
            <a:r>
              <a:rPr lang="en-US" dirty="0" smtClean="0"/>
              <a:t> that develop and use ontologies.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BioPortal?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Library of </a:t>
            </a:r>
            <a:r>
              <a:rPr lang="en-US" dirty="0" smtClean="0"/>
              <a:t>290</a:t>
            </a:r>
            <a:r>
              <a:rPr lang="en-US" dirty="0" smtClean="0"/>
              <a:t>+ biomedical ontologies</a:t>
            </a:r>
          </a:p>
          <a:p>
            <a:pPr lvl="1"/>
            <a:r>
              <a:rPr lang="en-US" sz="2000" dirty="0" smtClean="0"/>
              <a:t>Gene Ontology (GO) and Extended Gene Ontology</a:t>
            </a:r>
          </a:p>
          <a:p>
            <a:pPr lvl="1"/>
            <a:r>
              <a:rPr lang="en-US" sz="2000" dirty="0" smtClean="0"/>
              <a:t>Systematized Nomenclature of Medicine Clinical Terms (SNOMED CT)</a:t>
            </a:r>
          </a:p>
          <a:p>
            <a:pPr lvl="1"/>
            <a:r>
              <a:rPr lang="en-US" sz="2000" dirty="0" smtClean="0"/>
              <a:t>International Classifications of Diseases (ICD)</a:t>
            </a:r>
          </a:p>
          <a:p>
            <a:pPr lvl="1"/>
            <a:r>
              <a:rPr lang="en-US" sz="2000" dirty="0" smtClean="0"/>
              <a:t>Medical Subject Headings (</a:t>
            </a:r>
            <a:r>
              <a:rPr lang="en-US" sz="2000" dirty="0" err="1" smtClean="0"/>
              <a:t>MeSH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Read Codes (CTV3)</a:t>
            </a:r>
          </a:p>
          <a:p>
            <a:pPr lvl="1"/>
            <a:r>
              <a:rPr lang="en-US" sz="2000" dirty="0" smtClean="0"/>
              <a:t>Biomedical Resource Ontology (BRO)</a:t>
            </a:r>
          </a:p>
          <a:p>
            <a:pPr lvl="1"/>
            <a:r>
              <a:rPr lang="en-US" sz="2000" dirty="0"/>
              <a:t>NCBI </a:t>
            </a:r>
            <a:r>
              <a:rPr lang="en-US" sz="2000" dirty="0" err="1"/>
              <a:t>organismal</a:t>
            </a:r>
            <a:r>
              <a:rPr lang="en-US" sz="2000" dirty="0"/>
              <a:t> </a:t>
            </a:r>
            <a:r>
              <a:rPr lang="en-US" sz="2000" dirty="0" smtClean="0"/>
              <a:t>classification</a:t>
            </a:r>
          </a:p>
          <a:p>
            <a:pPr lvl="1"/>
            <a:r>
              <a:rPr lang="en-US" sz="2000" dirty="0" err="1" smtClean="0"/>
              <a:t>RadLex</a:t>
            </a:r>
            <a:endParaRPr lang="en-US" sz="2000" dirty="0" smtClean="0"/>
          </a:p>
          <a:p>
            <a:pPr lvl="1"/>
            <a:r>
              <a:rPr lang="en-US" sz="2000" dirty="0" smtClean="0"/>
              <a:t>NCI Thesaurus</a:t>
            </a:r>
          </a:p>
          <a:p>
            <a:pPr lvl="1"/>
            <a:r>
              <a:rPr lang="en-US" sz="2000" dirty="0" err="1" smtClean="0"/>
              <a:t>RxNORM</a:t>
            </a:r>
            <a:endParaRPr lang="en-US" sz="2000" dirty="0" smtClean="0"/>
          </a:p>
          <a:p>
            <a:pPr lvl="1"/>
            <a:r>
              <a:rPr lang="en-US" sz="2000" dirty="0" smtClean="0"/>
              <a:t>Foundational Model of Anatomy (FMA)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BioPortal?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Work with ontologies themselves</a:t>
            </a:r>
          </a:p>
          <a:p>
            <a:pPr lvl="1"/>
            <a:r>
              <a:rPr lang="en-US" dirty="0" smtClean="0"/>
              <a:t>Submit, update, and download an ontology</a:t>
            </a:r>
          </a:p>
          <a:p>
            <a:pPr lvl="1"/>
            <a:r>
              <a:rPr lang="en-US" dirty="0" smtClean="0"/>
              <a:t>Browse and visualize an ontology</a:t>
            </a:r>
          </a:p>
          <a:p>
            <a:pPr lvl="1"/>
            <a:r>
              <a:rPr lang="en-US" dirty="0" smtClean="0"/>
              <a:t>Comment on and suggest changes to an ontology (</a:t>
            </a:r>
            <a:r>
              <a:rPr lang="en-US" i="1" dirty="0" smtClean="0"/>
              <a:t>Notes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Post a review of an ontology</a:t>
            </a:r>
          </a:p>
          <a:p>
            <a:pPr lvl="1"/>
            <a:r>
              <a:rPr lang="en-US" dirty="0" smtClean="0"/>
              <a:t>Create a </a:t>
            </a:r>
            <a:r>
              <a:rPr lang="en-US" i="1" dirty="0" smtClean="0"/>
              <a:t>view</a:t>
            </a:r>
            <a:r>
              <a:rPr lang="en-US" dirty="0" smtClean="0"/>
              <a:t> of an ontology</a:t>
            </a:r>
          </a:p>
          <a:p>
            <a:pPr lvl="1"/>
            <a:r>
              <a:rPr lang="en-US" dirty="0" smtClean="0"/>
              <a:t>Create </a:t>
            </a:r>
            <a:r>
              <a:rPr lang="en-US" i="1" dirty="0" smtClean="0"/>
              <a:t>mappings</a:t>
            </a:r>
            <a:r>
              <a:rPr lang="en-US" dirty="0" smtClean="0"/>
              <a:t> between ontology terms</a:t>
            </a:r>
          </a:p>
          <a:p>
            <a:endParaRPr lang="en-US" dirty="0" smtClean="0"/>
          </a:p>
          <a:p>
            <a:r>
              <a:rPr lang="en-US" dirty="0" smtClean="0"/>
              <a:t>Demonstrate the use of ontologies</a:t>
            </a:r>
          </a:p>
          <a:p>
            <a:pPr lvl="1"/>
            <a:r>
              <a:rPr lang="en-US" dirty="0" smtClean="0"/>
              <a:t>Text annotation with ontological terms (</a:t>
            </a:r>
            <a:r>
              <a:rPr lang="en-US" i="1" dirty="0" smtClean="0"/>
              <a:t>Annotator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Resource search with ontological terms (</a:t>
            </a:r>
            <a:r>
              <a:rPr lang="en-US" i="1" dirty="0" smtClean="0"/>
              <a:t>Resource Index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Browsing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901" t="11364" b="5682"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Browsing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2261"/>
          <a:stretch>
            <a:fillRect/>
          </a:stretch>
        </p:blipFill>
        <p:spPr bwMode="auto">
          <a:xfrm>
            <a:off x="0" y="1600200"/>
            <a:ext cx="918163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2088"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16C0-6B8F-4C51-8FC6-06008B90965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447</Words>
  <Application>Microsoft Office PowerPoint</Application>
  <PresentationFormat>On-screen Show (4:3)</PresentationFormat>
  <Paragraphs>126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BioPortal Status and Plans September 2011</vt:lpstr>
      <vt:lpstr>Outline</vt:lpstr>
      <vt:lpstr>What is the NCBO?</vt:lpstr>
      <vt:lpstr>NCBO Key Activities</vt:lpstr>
      <vt:lpstr>What is BioPortal?</vt:lpstr>
      <vt:lpstr>What is BioPortal?</vt:lpstr>
      <vt:lpstr>Ontology Browsing</vt:lpstr>
      <vt:lpstr>Term Browsing</vt:lpstr>
      <vt:lpstr>Visualization</vt:lpstr>
      <vt:lpstr>Notes</vt:lpstr>
      <vt:lpstr>Reviews</vt:lpstr>
      <vt:lpstr>Views</vt:lpstr>
      <vt:lpstr>Mappings</vt:lpstr>
      <vt:lpstr>Web Page Widgets</vt:lpstr>
      <vt:lpstr>Current Architecture</vt:lpstr>
      <vt:lpstr>Planned Architecture</vt:lpstr>
      <vt:lpstr>Applications Using Our Technology</vt:lpstr>
      <vt:lpstr>Local BioPortal Installations</vt:lpstr>
      <vt:lpstr>BioPortal UI Traffic</vt:lpstr>
      <vt:lpstr>REST Traffic</vt:lpstr>
      <vt:lpstr>What is new?</vt:lpstr>
      <vt:lpstr>What is coming?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National Center for Biomedical Ontology (NCBO) Technology</dc:title>
  <dc:creator>Ray Fergerson</dc:creator>
  <cp:lastModifiedBy>Ray Fergerson</cp:lastModifiedBy>
  <cp:revision>76</cp:revision>
  <dcterms:created xsi:type="dcterms:W3CDTF">2011-07-11T17:47:40Z</dcterms:created>
  <dcterms:modified xsi:type="dcterms:W3CDTF">2011-09-13T00:58:51Z</dcterms:modified>
</cp:coreProperties>
</file>