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sldIdLst>
    <p:sldId id="256" r:id="rId2"/>
    <p:sldId id="305" r:id="rId3"/>
    <p:sldId id="302" r:id="rId4"/>
    <p:sldId id="264" r:id="rId5"/>
    <p:sldId id="310" r:id="rId6"/>
    <p:sldId id="311" r:id="rId7"/>
    <p:sldId id="265" r:id="rId8"/>
    <p:sldId id="271" r:id="rId9"/>
    <p:sldId id="272" r:id="rId10"/>
    <p:sldId id="273" r:id="rId11"/>
    <p:sldId id="307" r:id="rId12"/>
    <p:sldId id="308" r:id="rId13"/>
    <p:sldId id="274" r:id="rId14"/>
    <p:sldId id="275" r:id="rId15"/>
    <p:sldId id="276" r:id="rId16"/>
    <p:sldId id="292" r:id="rId17"/>
    <p:sldId id="314" r:id="rId18"/>
    <p:sldId id="312" r:id="rId19"/>
    <p:sldId id="313" r:id="rId20"/>
    <p:sldId id="263" r:id="rId21"/>
    <p:sldId id="309" r:id="rId22"/>
    <p:sldId id="285" r:id="rId23"/>
    <p:sldId id="306" r:id="rId24"/>
    <p:sldId id="304" r:id="rId25"/>
    <p:sldId id="30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4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1" autoAdjust="0"/>
    <p:restoredTop sz="87009" autoAdjust="0"/>
  </p:normalViewPr>
  <p:slideViewPr>
    <p:cSldViewPr>
      <p:cViewPr>
        <p:scale>
          <a:sx n="40" d="100"/>
          <a:sy n="40" d="100"/>
        </p:scale>
        <p:origin x="-1704" y="-5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83"/>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C5419-3B07-4330-A6F3-AE449C0317E9}" type="datetimeFigureOut">
              <a:rPr lang="en-US" smtClean="0"/>
              <a:pPr/>
              <a:t>6/2/2011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380E8-9072-4ABC-BBFB-72102F04E2A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80E8-9072-4ABC-BBFB-72102F04E2A1}"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600AB2B-DF1C-4089-9B0D-9C3071F2CDE7}" type="datetime9">
              <a:rPr lang="en-US" smtClean="0"/>
              <a:pPr/>
              <a:t>6/2/2011 11:36:56 PM</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13397E-1D35-4147-A20C-0E1B2A8FB454}" type="datetime9">
              <a:rPr lang="en-US" smtClean="0"/>
              <a:pPr/>
              <a:t>6/2/2011 11:36:56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7F83AE-43B2-4191-9CFD-75323E927925}" type="datetime9">
              <a:rPr lang="en-US" smtClean="0"/>
              <a:pPr/>
              <a:t>6/2/2011 11:36:56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BD9FD9-8D3F-4A1A-9C37-3E2D07F06F39}" type="datetime9">
              <a:rPr lang="en-US" smtClean="0"/>
              <a:pPr/>
              <a:t>6/2/2011 11:36:56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19E5B5-DF7B-4605-8BF8-D922A37C40CF}" type="datetime9">
              <a:rPr lang="en-US" smtClean="0"/>
              <a:pPr/>
              <a:t>6/2/2011 11:36:56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ACEDD9-3507-4C00-AA1B-6B0F834D32B4}" type="datetime9">
              <a:rPr lang="en-US" smtClean="0"/>
              <a:pPr/>
              <a:t>6/2/2011 11:36:56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7DD500C-743F-4DC9-B306-165448FA3260}" type="datetime9">
              <a:rPr lang="en-US" smtClean="0"/>
              <a:pPr/>
              <a:t>6/2/2011 11:36:56 PM</a:t>
            </a:fld>
            <a:endParaRPr lang="en-US" dirty="0"/>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529B83E-7CFA-4AD8-9081-3BF976341474}" type="datetime9">
              <a:rPr lang="en-US" smtClean="0"/>
              <a:pPr/>
              <a:t>6/2/2011 11:36:56 PM</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174DE-F97E-4875-A4AD-78833C0F09E0}" type="datetime9">
              <a:rPr lang="en-US" smtClean="0"/>
              <a:pPr/>
              <a:t>6/2/2011 11:36:56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62CC97-96D8-4C76-BD60-A235028598A9}" type="datetime9">
              <a:rPr lang="en-US" smtClean="0"/>
              <a:pPr/>
              <a:t>6/2/2011 11:36:56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11EC20-8F75-4CAF-AEAD-E1A64617505E}" type="datetime9">
              <a:rPr lang="en-US" smtClean="0"/>
              <a:pPr/>
              <a:t>6/2/2011 11:36:56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ED3592-352D-4DE8-96BE-579AF2A0BAE6}" type="datetime9">
              <a:rPr lang="en-US" smtClean="0"/>
              <a:pPr/>
              <a:t>6/2/2011 11:36:56 PM</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image" Target="../media/image9.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6.xml"/><Relationship Id="rId5" Type="http://schemas.openxmlformats.org/officeDocument/2006/relationships/slide" Target="slide1.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6.xml"/><Relationship Id="rId5" Type="http://schemas.openxmlformats.org/officeDocument/2006/relationships/slide" Target="slide1.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DOLCE%20Landscap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458200" cy="1470025"/>
          </a:xfrm>
        </p:spPr>
        <p:txBody>
          <a:bodyPr>
            <a:normAutofit/>
          </a:bodyPr>
          <a:lstStyle/>
          <a:p>
            <a:r>
              <a:rPr lang="en-US" b="1" dirty="0" smtClean="0"/>
              <a:t>Landscape </a:t>
            </a:r>
            <a:r>
              <a:rPr lang="en-US" b="1" dirty="0" err="1" smtClean="0"/>
              <a:t>Ontologies</a:t>
            </a:r>
            <a:r>
              <a:rPr lang="en-US" b="1" dirty="0" smtClean="0"/>
              <a:t> </a:t>
            </a:r>
            <a:br>
              <a:rPr lang="en-US" b="1" dirty="0" smtClean="0"/>
            </a:br>
            <a:r>
              <a:rPr lang="en-US" sz="3600" b="1" dirty="0" smtClean="0"/>
              <a:t>The Case for the Domain of Landforms</a:t>
            </a:r>
            <a:endParaRPr lang="en-US" sz="3600" b="1" dirty="0"/>
          </a:p>
        </p:txBody>
      </p:sp>
      <p:sp>
        <p:nvSpPr>
          <p:cNvPr id="3" name="Subtitle 2"/>
          <p:cNvSpPr>
            <a:spLocks noGrp="1"/>
          </p:cNvSpPr>
          <p:nvPr>
            <p:ph type="subTitle" idx="1"/>
          </p:nvPr>
        </p:nvSpPr>
        <p:spPr>
          <a:xfrm>
            <a:off x="381000" y="4648200"/>
            <a:ext cx="8077200" cy="2119862"/>
          </a:xfrm>
        </p:spPr>
        <p:txBody>
          <a:bodyPr>
            <a:normAutofit lnSpcReduction="10000"/>
          </a:bodyPr>
          <a:lstStyle/>
          <a:p>
            <a:r>
              <a:rPr lang="en-US" sz="2800" b="1" dirty="0" smtClean="0"/>
              <a:t>Gaurav Sinha</a:t>
            </a:r>
          </a:p>
          <a:p>
            <a:r>
              <a:rPr lang="en-US" i="1" dirty="0" smtClean="0"/>
              <a:t>Assistant Professor</a:t>
            </a:r>
          </a:p>
          <a:p>
            <a:r>
              <a:rPr lang="en-US" i="1" dirty="0" smtClean="0"/>
              <a:t>Department of Geography</a:t>
            </a:r>
          </a:p>
          <a:p>
            <a:r>
              <a:rPr lang="en-US" i="1" dirty="0" smtClean="0"/>
              <a:t>Ohio University</a:t>
            </a:r>
          </a:p>
          <a:p>
            <a:r>
              <a:rPr lang="en-US" i="1" dirty="0" smtClean="0"/>
              <a:t>Athens, OH</a:t>
            </a:r>
          </a:p>
        </p:txBody>
      </p:sp>
      <p:pic>
        <p:nvPicPr>
          <p:cNvPr id="4" name="Picture 3" descr="ohioclr.jpg"/>
          <p:cNvPicPr/>
          <p:nvPr/>
        </p:nvPicPr>
        <p:blipFill>
          <a:blip r:embed="rId3" cstate="print"/>
          <a:srcRect/>
          <a:stretch>
            <a:fillRect/>
          </a:stretch>
        </p:blipFill>
        <p:spPr bwMode="auto">
          <a:xfrm>
            <a:off x="6248400" y="5715000"/>
            <a:ext cx="2625090" cy="815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Text Box 11"/>
          <p:cNvSpPr txBox="1">
            <a:spLocks noChangeArrowheads="1"/>
          </p:cNvSpPr>
          <p:nvPr/>
        </p:nvSpPr>
        <p:spPr bwMode="auto">
          <a:xfrm>
            <a:off x="2820988" y="-1190625"/>
            <a:ext cx="4921250" cy="9236075"/>
          </a:xfrm>
          <a:prstGeom prst="rect">
            <a:avLst/>
          </a:prstGeom>
          <a:noFill/>
          <a:ln w="9525">
            <a:noFill/>
            <a:miter lim="800000"/>
            <a:headEnd/>
            <a:tailEnd/>
          </a:ln>
          <a:effectLst/>
        </p:spPr>
        <p:txBody>
          <a:bodyPr>
            <a:spAutoFit/>
          </a:bodyPr>
          <a:lstStyle/>
          <a:p>
            <a:pPr>
              <a:spcBef>
                <a:spcPct val="50000"/>
              </a:spcBef>
            </a:pPr>
            <a:endParaRPr lang="en-US" sz="60000" dirty="0">
              <a:solidFill>
                <a:srgbClr val="333399"/>
              </a:solidFill>
              <a:latin typeface="Algerian" pitchFamily="82" charset="0"/>
            </a:endParaRPr>
          </a:p>
        </p:txBody>
      </p:sp>
      <p:sp>
        <p:nvSpPr>
          <p:cNvPr id="35" name="Title 1"/>
          <p:cNvSpPr>
            <a:spLocks noGrp="1"/>
          </p:cNvSpPr>
          <p:nvPr>
            <p:ph type="title"/>
          </p:nvPr>
        </p:nvSpPr>
        <p:spPr>
          <a:xfrm>
            <a:off x="228600" y="304800"/>
            <a:ext cx="8915400" cy="762000"/>
          </a:xfrm>
        </p:spPr>
        <p:txBody>
          <a:bodyPr>
            <a:normAutofit/>
          </a:bodyPr>
          <a:lstStyle/>
          <a:p>
            <a:pPr algn="ctr"/>
            <a:r>
              <a:rPr lang="en-US" b="1" dirty="0" smtClean="0">
                <a:effectLst>
                  <a:outerShdw blurRad="38100" dist="38100" dir="2700000" algn="tl">
                    <a:srgbClr val="000000">
                      <a:alpha val="43137"/>
                    </a:srgbClr>
                  </a:outerShdw>
                </a:effectLst>
              </a:rPr>
              <a:t>EnvO</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1032" name="Picture 8" descr="D:\GAURAV\Research\Projects\GISc 10\EnvO-Physiographic.jpg"/>
          <p:cNvPicPr>
            <a:picLocks noChangeAspect="1" noChangeArrowheads="1"/>
          </p:cNvPicPr>
          <p:nvPr/>
        </p:nvPicPr>
        <p:blipFill>
          <a:blip r:embed="rId3" cstate="print"/>
          <a:srcRect/>
          <a:stretch>
            <a:fillRect/>
          </a:stretch>
        </p:blipFill>
        <p:spPr bwMode="auto">
          <a:xfrm>
            <a:off x="0" y="1162050"/>
            <a:ext cx="15313025" cy="5410200"/>
          </a:xfrm>
          <a:prstGeom prst="rect">
            <a:avLst/>
          </a:prstGeom>
          <a:noFill/>
        </p:spPr>
      </p:pic>
      <p:sp>
        <p:nvSpPr>
          <p:cNvPr id="40" name="TextBox 39"/>
          <p:cNvSpPr txBox="1"/>
          <p:nvPr/>
        </p:nvSpPr>
        <p:spPr>
          <a:xfrm>
            <a:off x="1066800" y="1600200"/>
            <a:ext cx="3124200" cy="707886"/>
          </a:xfrm>
          <a:prstGeom prst="rect">
            <a:avLst/>
          </a:prstGeom>
          <a:noFill/>
        </p:spPr>
        <p:txBody>
          <a:bodyPr wrap="square" rtlCol="0">
            <a:spAutoFit/>
          </a:bodyPr>
          <a:lstStyle/>
          <a:p>
            <a:r>
              <a:rPr lang="en-US" sz="2000" i="1" dirty="0" smtClean="0">
                <a:solidFill>
                  <a:srgbClr val="FF0000"/>
                </a:solidFill>
              </a:rPr>
              <a:t>Are buttes and plateaus not elevations?</a:t>
            </a:r>
            <a:endParaRPr lang="en-US" sz="2000" i="1" dirty="0">
              <a:solidFill>
                <a:srgbClr val="FF0000"/>
              </a:solidFill>
            </a:endParaRPr>
          </a:p>
        </p:txBody>
      </p:sp>
      <p:cxnSp>
        <p:nvCxnSpPr>
          <p:cNvPr id="42" name="Straight Arrow Connector 41"/>
          <p:cNvCxnSpPr>
            <a:stCxn id="40" idx="2"/>
          </p:cNvCxnSpPr>
          <p:nvPr/>
        </p:nvCxnSpPr>
        <p:spPr>
          <a:xfrm rot="16200000" flipH="1">
            <a:off x="2163694" y="2773291"/>
            <a:ext cx="1349515" cy="4191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2"/>
          </p:cNvCxnSpPr>
          <p:nvPr/>
        </p:nvCxnSpPr>
        <p:spPr>
          <a:xfrm rot="16200000" flipH="1">
            <a:off x="2887594" y="2049391"/>
            <a:ext cx="1273313" cy="17907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248400" y="1501914"/>
            <a:ext cx="2514600" cy="707886"/>
          </a:xfrm>
          <a:prstGeom prst="rect">
            <a:avLst/>
          </a:prstGeom>
          <a:solidFill>
            <a:schemeClr val="bg1"/>
          </a:solidFill>
        </p:spPr>
        <p:txBody>
          <a:bodyPr wrap="square" rtlCol="0">
            <a:spAutoFit/>
          </a:bodyPr>
          <a:lstStyle/>
          <a:p>
            <a:r>
              <a:rPr lang="en-US" sz="2000" i="1" dirty="0" smtClean="0">
                <a:solidFill>
                  <a:srgbClr val="FF0000"/>
                </a:solidFill>
              </a:rPr>
              <a:t>Are volcanoes often not also elevations?</a:t>
            </a:r>
            <a:endParaRPr lang="en-US" sz="2000" i="1" dirty="0">
              <a:solidFill>
                <a:srgbClr val="FF0000"/>
              </a:solidFill>
            </a:endParaRPr>
          </a:p>
        </p:txBody>
      </p:sp>
      <p:cxnSp>
        <p:nvCxnSpPr>
          <p:cNvPr id="52" name="Straight Arrow Connector 51"/>
          <p:cNvCxnSpPr/>
          <p:nvPr/>
        </p:nvCxnSpPr>
        <p:spPr>
          <a:xfrm rot="5400000">
            <a:off x="6667504" y="2781302"/>
            <a:ext cx="1295399" cy="15239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Text Box 11"/>
          <p:cNvSpPr txBox="1">
            <a:spLocks noChangeArrowheads="1"/>
          </p:cNvSpPr>
          <p:nvPr/>
        </p:nvSpPr>
        <p:spPr bwMode="auto">
          <a:xfrm>
            <a:off x="2820988" y="-1190625"/>
            <a:ext cx="4921250" cy="9236075"/>
          </a:xfrm>
          <a:prstGeom prst="rect">
            <a:avLst/>
          </a:prstGeom>
          <a:noFill/>
          <a:ln w="9525">
            <a:noFill/>
            <a:miter lim="800000"/>
            <a:headEnd/>
            <a:tailEnd/>
          </a:ln>
          <a:effectLst/>
        </p:spPr>
        <p:txBody>
          <a:bodyPr>
            <a:spAutoFit/>
          </a:bodyPr>
          <a:lstStyle/>
          <a:p>
            <a:pPr>
              <a:spcBef>
                <a:spcPct val="50000"/>
              </a:spcBef>
            </a:pPr>
            <a:endParaRPr lang="en-US" sz="60000" dirty="0">
              <a:solidFill>
                <a:srgbClr val="333399"/>
              </a:solidFill>
              <a:latin typeface="Algerian" pitchFamily="82" charset="0"/>
            </a:endParaRPr>
          </a:p>
        </p:txBody>
      </p:sp>
      <p:sp>
        <p:nvSpPr>
          <p:cNvPr id="35" name="Title 1"/>
          <p:cNvSpPr>
            <a:spLocks noGrp="1"/>
          </p:cNvSpPr>
          <p:nvPr>
            <p:ph type="title"/>
          </p:nvPr>
        </p:nvSpPr>
        <p:spPr>
          <a:xfrm>
            <a:off x="228600" y="304800"/>
            <a:ext cx="8915400" cy="762000"/>
          </a:xfrm>
        </p:spPr>
        <p:txBody>
          <a:bodyPr>
            <a:normAutofit/>
          </a:bodyPr>
          <a:lstStyle/>
          <a:p>
            <a:pPr algn="ctr"/>
            <a:r>
              <a:rPr lang="en-US" b="1" dirty="0" smtClean="0">
                <a:effectLst>
                  <a:outerShdw blurRad="38100" dist="38100" dir="2700000" algn="tl">
                    <a:srgbClr val="000000">
                      <a:alpha val="43137"/>
                    </a:srgbClr>
                  </a:outerShdw>
                </a:effectLst>
              </a:rPr>
              <a:t>EnvO</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11" name="Picture 5" descr="hydrographic features 2"/>
          <p:cNvPicPr>
            <a:picLocks noChangeAspect="1"/>
          </p:cNvPicPr>
          <p:nvPr/>
        </p:nvPicPr>
        <p:blipFill>
          <a:blip r:embed="rId3" cstate="print"/>
          <a:srcRect b="41967"/>
          <a:stretch>
            <a:fillRect/>
          </a:stretch>
        </p:blipFill>
        <p:spPr bwMode="auto">
          <a:xfrm>
            <a:off x="286604" y="1524000"/>
            <a:ext cx="862879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5" name="Title 1"/>
          <p:cNvSpPr>
            <a:spLocks noGrp="1"/>
          </p:cNvSpPr>
          <p:nvPr>
            <p:ph type="title"/>
          </p:nvPr>
        </p:nvSpPr>
        <p:spPr>
          <a:xfrm>
            <a:off x="228600" y="304800"/>
            <a:ext cx="8915400" cy="762000"/>
          </a:xfrm>
        </p:spPr>
        <p:txBody>
          <a:bodyPr>
            <a:normAutofit/>
          </a:bodyPr>
          <a:lstStyle/>
          <a:p>
            <a:pPr algn="ctr"/>
            <a:r>
              <a:rPr lang="en-US" b="1" dirty="0" smtClean="0">
                <a:effectLst>
                  <a:outerShdw blurRad="38100" dist="38100" dir="2700000" algn="tl">
                    <a:srgbClr val="000000">
                      <a:alpha val="43137"/>
                    </a:srgbClr>
                  </a:outerShdw>
                </a:effectLst>
              </a:rPr>
              <a:t>EnvO</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6" name="Picture 3" descr="wadi-multiple"/>
          <p:cNvPicPr>
            <a:picLocks noChangeAspect="1"/>
          </p:cNvPicPr>
          <p:nvPr/>
        </p:nvPicPr>
        <p:blipFill>
          <a:blip r:embed="rId3" cstate="print"/>
          <a:srcRect t="43333" r="34210"/>
          <a:stretch>
            <a:fillRect/>
          </a:stretch>
        </p:blipFill>
        <p:spPr bwMode="auto">
          <a:xfrm>
            <a:off x="1447800" y="1295400"/>
            <a:ext cx="6248400" cy="5274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hlinkClick r:id="rId3" action="ppaction://hlinksldjump"/>
          </p:cNvPr>
          <p:cNvSpPr/>
          <p:nvPr/>
        </p:nvSpPr>
        <p:spPr>
          <a:xfrm>
            <a:off x="4648200" y="39624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 action="ppaction://hlinksldjump"/>
          </p:cNvPr>
          <p:cNvSpPr/>
          <p:nvPr/>
        </p:nvSpPr>
        <p:spPr>
          <a:xfrm>
            <a:off x="0" y="40386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5" cstate="print"/>
          <a:srcRect/>
          <a:stretch>
            <a:fillRect/>
          </a:stretch>
        </p:blipFill>
        <p:spPr bwMode="auto">
          <a:xfrm>
            <a:off x="152400" y="4495800"/>
            <a:ext cx="8915400" cy="1752600"/>
          </a:xfrm>
          <a:prstGeom prst="rect">
            <a:avLst/>
          </a:prstGeom>
          <a:noFill/>
          <a:ln w="9525">
            <a:noFill/>
            <a:miter lim="800000"/>
            <a:headEnd/>
            <a:tailEnd/>
          </a:ln>
          <a:effectLst/>
        </p:spPr>
      </p:pic>
      <p:cxnSp>
        <p:nvCxnSpPr>
          <p:cNvPr id="29" name="Straight Arrow Connector 28"/>
          <p:cNvCxnSpPr/>
          <p:nvPr/>
        </p:nvCxnSpPr>
        <p:spPr>
          <a:xfrm rot="5400000">
            <a:off x="381794"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849394"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809206"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020594"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600" y="4038600"/>
            <a:ext cx="830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497094" y="41521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8800306" y="41521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Rectangle 43">
            <a:hlinkClick r:id="rId6" action="ppaction://hlinksldjump"/>
          </p:cNvPr>
          <p:cNvSpPr/>
          <p:nvPr/>
        </p:nvSpPr>
        <p:spPr>
          <a:xfrm>
            <a:off x="1752600" y="-50800"/>
            <a:ext cx="4572000" cy="3970318"/>
          </a:xfrm>
          <a:prstGeom prst="rect">
            <a:avLst/>
          </a:prstGeom>
        </p:spPr>
        <p:txBody>
          <a:bodyPr>
            <a:spAutoFit/>
          </a:bodyPr>
          <a:lstStyle/>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Entity</a:t>
            </a:r>
          </a:p>
          <a:p>
            <a:pPr algn="ct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Physical Entity</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Object, Physical Object</a:t>
            </a:r>
          </a:p>
          <a:p>
            <a:pPr algn="ctr"/>
            <a:endParaRPr lang="en-US" dirty="0" smtClean="0">
              <a:solidFill>
                <a:schemeClr val="accent6">
                  <a:lumMod val="75000"/>
                </a:schemeClr>
              </a:solidFill>
            </a:endParaRPr>
          </a:p>
          <a:p>
            <a:pPr algn="ctr"/>
            <a:endParaRPr lang="en-US" b="1" dirty="0" smtClean="0">
              <a:solidFill>
                <a:schemeClr val="accent6">
                  <a:lumMod val="75000"/>
                </a:schemeClr>
              </a:solidFill>
              <a:effectLst>
                <a:outerShdw blurRad="38100" dist="38100" dir="2700000" algn="tl">
                  <a:srgbClr val="000000">
                    <a:alpha val="43137"/>
                  </a:srgbClr>
                </a:outerShdw>
              </a:effectLst>
            </a:endParaRPr>
          </a:p>
          <a:p>
            <a:pPr algn="ctr"/>
            <a:r>
              <a:rPr lang="en-US" b="1" dirty="0" smtClean="0">
                <a:solidFill>
                  <a:schemeClr val="accent6">
                    <a:lumMod val="75000"/>
                  </a:schemeClr>
                </a:solidFill>
                <a:effectLst>
                  <a:outerShdw blurRad="38100" dist="38100" dir="2700000" algn="tl">
                    <a:srgbClr val="000000">
                      <a:alpha val="43137"/>
                    </a:srgbClr>
                  </a:outerShdw>
                </a:effectLst>
              </a:rPr>
              <a:t>Geological Formation, Formation</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NATURAL ELEVATION, ELEVATION</a:t>
            </a:r>
            <a:endParaRPr lang="en-US" b="1" dirty="0">
              <a:solidFill>
                <a:schemeClr val="accent6">
                  <a:lumMod val="75000"/>
                </a:schemeClr>
              </a:solidFill>
              <a:effectLst>
                <a:outerShdw blurRad="38100" dist="38100" dir="2700000" algn="tl">
                  <a:srgbClr val="000000">
                    <a:alpha val="43137"/>
                  </a:srgbClr>
                </a:outerShdw>
              </a:effectLst>
            </a:endParaRPr>
          </a:p>
        </p:txBody>
      </p:sp>
      <p:cxnSp>
        <p:nvCxnSpPr>
          <p:cNvPr id="45" name="Straight Arrow Connector 44"/>
          <p:cNvCxnSpPr/>
          <p:nvPr/>
        </p:nvCxnSpPr>
        <p:spPr>
          <a:xfrm rot="5400000">
            <a:off x="3810000" y="1675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3810794" y="25011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810794" y="3275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3810794" y="83661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7">
            <a:hlinkClick r:id="rId7" action="ppaction://hlinksldjump"/>
          </p:cNvPr>
          <p:cNvSpPr>
            <a:spLocks noChangeArrowheads="1"/>
          </p:cNvSpPr>
          <p:nvPr/>
        </p:nvSpPr>
        <p:spPr bwMode="auto">
          <a:xfrm>
            <a:off x="6121400" y="3534946"/>
            <a:ext cx="2971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(HAS PART: slope, incline, side)</a:t>
            </a:r>
            <a:endParaRPr kumimoji="0" lang="en-US" sz="16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cxnSp>
        <p:nvCxnSpPr>
          <p:cNvPr id="50" name="Straight Connector 49"/>
          <p:cNvCxnSpPr/>
          <p:nvPr/>
        </p:nvCxnSpPr>
        <p:spPr>
          <a:xfrm rot="5400000">
            <a:off x="3866753" y="3865960"/>
            <a:ext cx="344490" cy="79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304800" y="457200"/>
            <a:ext cx="3505200" cy="762000"/>
          </a:xfrm>
        </p:spPr>
        <p:txBody>
          <a:bodyPr>
            <a:normAutofit/>
          </a:bodyPr>
          <a:lstStyle/>
          <a:p>
            <a:pPr algn="ctr"/>
            <a:r>
              <a:rPr lang="en-US" b="1" dirty="0" err="1" smtClean="0">
                <a:effectLst>
                  <a:outerShdw blurRad="38100" dist="38100" dir="2700000" algn="tl">
                    <a:srgbClr val="000000">
                      <a:alpha val="43137"/>
                    </a:srgbClr>
                  </a:outerShdw>
                </a:effectLst>
              </a:rPr>
              <a:t>WordNet</a:t>
            </a:r>
            <a:endParaRPr lang="en-US" sz="28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hlinkClick r:id="rId2" action="ppaction://hlinksldjump"/>
          </p:cNvPr>
          <p:cNvSpPr/>
          <p:nvPr/>
        </p:nvSpPr>
        <p:spPr>
          <a:xfrm>
            <a:off x="8610600" y="3733800"/>
            <a:ext cx="3048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 y="4495800"/>
            <a:ext cx="8434754" cy="2362200"/>
          </a:xfrm>
          <a:prstGeom prst="rect">
            <a:avLst/>
          </a:prstGeom>
          <a:noFill/>
          <a:ln w="9525">
            <a:noFill/>
            <a:miter lim="800000"/>
            <a:headEnd/>
            <a:tailEnd/>
          </a:ln>
          <a:effectLst/>
        </p:spPr>
      </p:pic>
      <p:cxnSp>
        <p:nvCxnSpPr>
          <p:cNvPr id="28" name="Straight Connector 27"/>
          <p:cNvCxnSpPr>
            <a:stCxn id="4" idx="2"/>
          </p:cNvCxnSpPr>
          <p:nvPr/>
        </p:nvCxnSpPr>
        <p:spPr>
          <a:xfrm rot="5400000" flipH="1">
            <a:off x="4034641" y="3915560"/>
            <a:ext cx="7125" cy="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61206"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7849394"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809206"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594" y="4266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4038600"/>
            <a:ext cx="792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8497094" y="41521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800306" y="41521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Rectangle 3">
            <a:hlinkClick r:id="rId4" action="ppaction://hlinksldjump"/>
          </p:cNvPr>
          <p:cNvSpPr/>
          <p:nvPr/>
        </p:nvSpPr>
        <p:spPr>
          <a:xfrm>
            <a:off x="1752600" y="-50800"/>
            <a:ext cx="4572000" cy="3970318"/>
          </a:xfrm>
          <a:prstGeom prst="rect">
            <a:avLst/>
          </a:prstGeom>
        </p:spPr>
        <p:txBody>
          <a:bodyPr>
            <a:spAutoFit/>
          </a:bodyPr>
          <a:lstStyle/>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Entity</a:t>
            </a:r>
          </a:p>
          <a:p>
            <a:pPr algn="ct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Physical Entity</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Object, Physical Object</a:t>
            </a:r>
          </a:p>
          <a:p>
            <a:pPr algn="ctr"/>
            <a:endParaRPr lang="en-US" dirty="0" smtClean="0">
              <a:solidFill>
                <a:schemeClr val="accent6">
                  <a:lumMod val="75000"/>
                </a:schemeClr>
              </a:solidFill>
            </a:endParaRPr>
          </a:p>
          <a:p>
            <a:pPr algn="ctr"/>
            <a:endParaRPr lang="en-US" b="1" dirty="0" smtClean="0">
              <a:solidFill>
                <a:schemeClr val="accent6">
                  <a:lumMod val="75000"/>
                </a:schemeClr>
              </a:solidFill>
              <a:effectLst>
                <a:outerShdw blurRad="38100" dist="38100" dir="2700000" algn="tl">
                  <a:srgbClr val="000000">
                    <a:alpha val="43137"/>
                  </a:srgbClr>
                </a:outerShdw>
              </a:effectLst>
            </a:endParaRPr>
          </a:p>
          <a:p>
            <a:pPr algn="ctr"/>
            <a:r>
              <a:rPr lang="en-US" b="1" dirty="0" smtClean="0">
                <a:solidFill>
                  <a:schemeClr val="accent6">
                    <a:lumMod val="75000"/>
                  </a:schemeClr>
                </a:solidFill>
                <a:effectLst>
                  <a:outerShdw blurRad="38100" dist="38100" dir="2700000" algn="tl">
                    <a:srgbClr val="000000">
                      <a:alpha val="43137"/>
                    </a:srgbClr>
                  </a:outerShdw>
                </a:effectLst>
              </a:rPr>
              <a:t>Geological Formation, Formation</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NATURAL ELEVATION, ELEVATION</a:t>
            </a:r>
            <a:endParaRPr lang="en-US" b="1" dirty="0">
              <a:solidFill>
                <a:schemeClr val="accent6">
                  <a:lumMod val="75000"/>
                </a:schemeClr>
              </a:solidFill>
              <a:effectLst>
                <a:outerShdw blurRad="38100" dist="38100" dir="2700000" algn="tl">
                  <a:srgbClr val="000000">
                    <a:alpha val="43137"/>
                  </a:srgbClr>
                </a:outerShdw>
              </a:effectLst>
            </a:endParaRPr>
          </a:p>
        </p:txBody>
      </p:sp>
      <p:cxnSp>
        <p:nvCxnSpPr>
          <p:cNvPr id="10" name="Straight Arrow Connector 9"/>
          <p:cNvCxnSpPr/>
          <p:nvPr/>
        </p:nvCxnSpPr>
        <p:spPr>
          <a:xfrm rot="5400000">
            <a:off x="3810000" y="1675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10794" y="25011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810794" y="3275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3810794" y="83661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7">
            <a:hlinkClick r:id="rId5" action="ppaction://hlinksldjump"/>
          </p:cNvPr>
          <p:cNvSpPr>
            <a:spLocks noChangeArrowheads="1"/>
          </p:cNvSpPr>
          <p:nvPr/>
        </p:nvSpPr>
        <p:spPr bwMode="auto">
          <a:xfrm>
            <a:off x="6121400" y="3534946"/>
            <a:ext cx="2971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(HAS PART: slope, incline, side)</a:t>
            </a:r>
            <a:endParaRPr kumimoji="0" lang="en-US" sz="16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cxnSp>
        <p:nvCxnSpPr>
          <p:cNvPr id="31" name="Straight Connector 30"/>
          <p:cNvCxnSpPr/>
          <p:nvPr/>
        </p:nvCxnSpPr>
        <p:spPr>
          <a:xfrm rot="5400000">
            <a:off x="3866753" y="3865960"/>
            <a:ext cx="344490" cy="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057503" y="3848497"/>
            <a:ext cx="2820194" cy="457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981303" y="3314303"/>
            <a:ext cx="2439194" cy="990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48400" y="1905000"/>
            <a:ext cx="3124200" cy="707886"/>
          </a:xfrm>
          <a:prstGeom prst="rect">
            <a:avLst/>
          </a:prstGeom>
          <a:noFill/>
        </p:spPr>
        <p:txBody>
          <a:bodyPr wrap="square" rtlCol="0">
            <a:spAutoFit/>
          </a:bodyPr>
          <a:lstStyle/>
          <a:p>
            <a:r>
              <a:rPr lang="en-US" sz="2000" i="1" dirty="0" smtClean="0">
                <a:solidFill>
                  <a:srgbClr val="FF0000"/>
                </a:solidFill>
              </a:rPr>
              <a:t>What if a volcano has a crater and not a peak?</a:t>
            </a:r>
            <a:endParaRPr lang="en-US" sz="2000" i="1" dirty="0">
              <a:solidFill>
                <a:srgbClr val="FF0000"/>
              </a:solidFill>
            </a:endParaRPr>
          </a:p>
        </p:txBody>
      </p:sp>
      <p:cxnSp>
        <p:nvCxnSpPr>
          <p:cNvPr id="41" name="Straight Arrow Connector 40"/>
          <p:cNvCxnSpPr/>
          <p:nvPr/>
        </p:nvCxnSpPr>
        <p:spPr>
          <a:xfrm rot="16200000" flipH="1">
            <a:off x="1447403" y="3123803"/>
            <a:ext cx="2210594" cy="1600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4800" y="2133600"/>
            <a:ext cx="1600200" cy="1323439"/>
          </a:xfrm>
          <a:prstGeom prst="rect">
            <a:avLst/>
          </a:prstGeom>
          <a:noFill/>
        </p:spPr>
        <p:txBody>
          <a:bodyPr wrap="square" rtlCol="0">
            <a:spAutoFit/>
          </a:bodyPr>
          <a:lstStyle/>
          <a:p>
            <a:r>
              <a:rPr lang="en-US" sz="2000" i="1" dirty="0" smtClean="0">
                <a:solidFill>
                  <a:srgbClr val="FF0000"/>
                </a:solidFill>
              </a:rPr>
              <a:t>Can a hill not have a peak or summit?</a:t>
            </a:r>
            <a:endParaRPr lang="en-US" sz="2000" i="1" dirty="0">
              <a:solidFill>
                <a:srgbClr val="FF0000"/>
              </a:solidFill>
            </a:endParaRPr>
          </a:p>
        </p:txBody>
      </p:sp>
      <p:sp>
        <p:nvSpPr>
          <p:cNvPr id="32" name="Title 1"/>
          <p:cNvSpPr>
            <a:spLocks noGrp="1"/>
          </p:cNvSpPr>
          <p:nvPr>
            <p:ph type="title"/>
          </p:nvPr>
        </p:nvSpPr>
        <p:spPr>
          <a:xfrm>
            <a:off x="-304800" y="457200"/>
            <a:ext cx="3505200" cy="762000"/>
          </a:xfrm>
        </p:spPr>
        <p:txBody>
          <a:bodyPr>
            <a:normAutofit/>
          </a:bodyPr>
          <a:lstStyle/>
          <a:p>
            <a:pPr algn="ctr"/>
            <a:r>
              <a:rPr lang="en-US" b="1" dirty="0" err="1" smtClean="0">
                <a:effectLst>
                  <a:outerShdw blurRad="38100" dist="38100" dir="2700000" algn="tl">
                    <a:srgbClr val="000000">
                      <a:alpha val="43137"/>
                    </a:srgbClr>
                  </a:outerShdw>
                </a:effectLst>
              </a:rPr>
              <a:t>WordNet</a:t>
            </a:r>
            <a:endParaRPr lang="en-US" sz="28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hlinkClick r:id="rId2" action="ppaction://hlinksldjump"/>
          </p:cNvPr>
          <p:cNvSpPr/>
          <p:nvPr/>
        </p:nvSpPr>
        <p:spPr>
          <a:xfrm rot="10800000" flipV="1">
            <a:off x="152400" y="3962400"/>
            <a:ext cx="3048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rot="5400000">
            <a:off x="3811588" y="53332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809205" y="42410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8724106" y="42283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 y="4037012"/>
            <a:ext cx="815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76200" y="4448048"/>
            <a:ext cx="8991600" cy="2359152"/>
          </a:xfrm>
          <a:prstGeom prst="rect">
            <a:avLst/>
          </a:prstGeom>
          <a:noFill/>
          <a:ln w="9525">
            <a:noFill/>
            <a:miter lim="800000"/>
            <a:headEnd/>
            <a:tailEnd/>
          </a:ln>
          <a:effectLst/>
        </p:spPr>
      </p:pic>
      <p:cxnSp>
        <p:nvCxnSpPr>
          <p:cNvPr id="25" name="Straight Connector 24"/>
          <p:cNvCxnSpPr/>
          <p:nvPr/>
        </p:nvCxnSpPr>
        <p:spPr>
          <a:xfrm rot="5400000">
            <a:off x="647700" y="4076700"/>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1494" y="40759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53294" y="40759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410494" y="4075906"/>
            <a:ext cx="228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tangle 45">
            <a:hlinkClick r:id="rId4" action="ppaction://hlinksldjump"/>
          </p:cNvPr>
          <p:cNvSpPr/>
          <p:nvPr/>
        </p:nvSpPr>
        <p:spPr>
          <a:xfrm>
            <a:off x="1752600" y="-50800"/>
            <a:ext cx="4572000" cy="3970318"/>
          </a:xfrm>
          <a:prstGeom prst="rect">
            <a:avLst/>
          </a:prstGeom>
        </p:spPr>
        <p:txBody>
          <a:bodyPr>
            <a:spAutoFit/>
          </a:bodyPr>
          <a:lstStyle/>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Entity</a:t>
            </a:r>
          </a:p>
          <a:p>
            <a:pPr algn="ct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Physical Entity</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Object, Physical Object</a:t>
            </a:r>
          </a:p>
          <a:p>
            <a:pPr algn="ctr"/>
            <a:endParaRPr lang="en-US" dirty="0" smtClean="0">
              <a:solidFill>
                <a:schemeClr val="accent6">
                  <a:lumMod val="75000"/>
                </a:schemeClr>
              </a:solidFill>
            </a:endParaRPr>
          </a:p>
          <a:p>
            <a:pPr algn="ctr"/>
            <a:endParaRPr lang="en-US" b="1" dirty="0" smtClean="0">
              <a:solidFill>
                <a:schemeClr val="accent6">
                  <a:lumMod val="75000"/>
                </a:schemeClr>
              </a:solidFill>
              <a:effectLst>
                <a:outerShdw blurRad="38100" dist="38100" dir="2700000" algn="tl">
                  <a:srgbClr val="000000">
                    <a:alpha val="43137"/>
                  </a:srgbClr>
                </a:outerShdw>
              </a:effectLst>
            </a:endParaRPr>
          </a:p>
          <a:p>
            <a:pPr algn="ctr"/>
            <a:r>
              <a:rPr lang="en-US" b="1" dirty="0" smtClean="0">
                <a:solidFill>
                  <a:schemeClr val="accent6">
                    <a:lumMod val="75000"/>
                  </a:schemeClr>
                </a:solidFill>
                <a:effectLst>
                  <a:outerShdw blurRad="38100" dist="38100" dir="2700000" algn="tl">
                    <a:srgbClr val="000000">
                      <a:alpha val="43137"/>
                    </a:srgbClr>
                  </a:outerShdw>
                </a:effectLst>
              </a:rPr>
              <a:t>Geological Formation, Formation</a:t>
            </a:r>
          </a:p>
          <a:p>
            <a:pPr algn="ctr"/>
            <a:endParaRPr lang="en-US" dirty="0" smtClean="0">
              <a:solidFill>
                <a:schemeClr val="accent6">
                  <a:lumMod val="75000"/>
                </a:schemeClr>
              </a:solidFill>
            </a:endParaRPr>
          </a:p>
          <a:p>
            <a:pPr algn="ctr"/>
            <a:endParaRPr lang="en-US" dirty="0" smtClean="0">
              <a:solidFill>
                <a:schemeClr val="accent6">
                  <a:lumMod val="75000"/>
                </a:schemeClr>
              </a:solidFill>
            </a:endParaRPr>
          </a:p>
          <a:p>
            <a:pPr algn="ctr"/>
            <a:r>
              <a:rPr lang="en-US" b="1" dirty="0" smtClean="0">
                <a:solidFill>
                  <a:schemeClr val="accent6">
                    <a:lumMod val="75000"/>
                  </a:schemeClr>
                </a:solidFill>
                <a:effectLst>
                  <a:outerShdw blurRad="38100" dist="38100" dir="2700000" algn="tl">
                    <a:srgbClr val="000000">
                      <a:alpha val="43137"/>
                    </a:srgbClr>
                  </a:outerShdw>
                </a:effectLst>
              </a:rPr>
              <a:t>NATURAL ELEVATION, ELEVATION</a:t>
            </a:r>
            <a:endParaRPr lang="en-US" b="1" dirty="0">
              <a:solidFill>
                <a:schemeClr val="accent6">
                  <a:lumMod val="75000"/>
                </a:schemeClr>
              </a:solidFill>
              <a:effectLst>
                <a:outerShdw blurRad="38100" dist="38100" dir="2700000" algn="tl">
                  <a:srgbClr val="000000">
                    <a:alpha val="43137"/>
                  </a:srgbClr>
                </a:outerShdw>
              </a:effectLst>
            </a:endParaRPr>
          </a:p>
        </p:txBody>
      </p:sp>
      <p:cxnSp>
        <p:nvCxnSpPr>
          <p:cNvPr id="47" name="Straight Arrow Connector 46"/>
          <p:cNvCxnSpPr/>
          <p:nvPr/>
        </p:nvCxnSpPr>
        <p:spPr>
          <a:xfrm rot="5400000">
            <a:off x="3810000" y="1675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3810794" y="25011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810794" y="3275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3810794" y="83661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7">
            <a:hlinkClick r:id="rId5" action="ppaction://hlinksldjump"/>
          </p:cNvPr>
          <p:cNvSpPr>
            <a:spLocks noChangeArrowheads="1"/>
          </p:cNvSpPr>
          <p:nvPr/>
        </p:nvSpPr>
        <p:spPr bwMode="auto">
          <a:xfrm>
            <a:off x="6121400" y="3530600"/>
            <a:ext cx="2971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(HAS PART: slope, incline, side)</a:t>
            </a:r>
            <a:endParaRPr kumimoji="0" lang="en-US" sz="16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cxnSp>
        <p:nvCxnSpPr>
          <p:cNvPr id="52" name="Straight Connector 51"/>
          <p:cNvCxnSpPr/>
          <p:nvPr/>
        </p:nvCxnSpPr>
        <p:spPr>
          <a:xfrm rot="5400000">
            <a:off x="3866753" y="3865960"/>
            <a:ext cx="344490" cy="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791200" y="5334000"/>
            <a:ext cx="9144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304800" y="457200"/>
            <a:ext cx="3505200" cy="762000"/>
          </a:xfrm>
        </p:spPr>
        <p:txBody>
          <a:bodyPr>
            <a:normAutofit/>
          </a:bodyPr>
          <a:lstStyle/>
          <a:p>
            <a:pPr algn="ctr"/>
            <a:r>
              <a:rPr lang="en-US" b="1" dirty="0" err="1" smtClean="0">
                <a:effectLst>
                  <a:outerShdw blurRad="38100" dist="38100" dir="2700000" algn="tl">
                    <a:srgbClr val="000000">
                      <a:alpha val="43137"/>
                    </a:srgbClr>
                  </a:outerShdw>
                </a:effectLst>
              </a:rPr>
              <a:t>WordNet</a:t>
            </a:r>
            <a:endParaRPr lang="en-US" sz="28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b="1" dirty="0" smtClean="0">
                <a:effectLst>
                  <a:outerShdw blurRad="38100" dist="38100" dir="2700000" algn="tl">
                    <a:srgbClr val="000000">
                      <a:alpha val="43137"/>
                    </a:srgbClr>
                  </a:outerShdw>
                </a:effectLst>
              </a:rPr>
              <a:t>DOLCE</a:t>
            </a:r>
            <a:endParaRPr lang="en-US"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107891" y="1524000"/>
            <a:ext cx="8883709"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41986" name="Picture 2">
            <a:hlinkClick r:id="rId2" action="ppaction://hlinkfile"/>
          </p:cNvPr>
          <p:cNvPicPr>
            <a:picLocks noChangeAspect="1" noChangeArrowheads="1"/>
          </p:cNvPicPr>
          <p:nvPr/>
        </p:nvPicPr>
        <p:blipFill>
          <a:blip r:embed="rId3" cstate="print"/>
          <a:srcRect/>
          <a:stretch>
            <a:fillRect/>
          </a:stretch>
        </p:blipFill>
        <p:spPr bwMode="auto">
          <a:xfrm>
            <a:off x="2209800" y="481487"/>
            <a:ext cx="4495800" cy="6376513"/>
          </a:xfrm>
          <a:prstGeom prst="rect">
            <a:avLst/>
          </a:prstGeom>
          <a:noFill/>
          <a:ln w="9525">
            <a:noFill/>
            <a:miter lim="800000"/>
            <a:headEnd/>
            <a:tailEnd/>
          </a:ln>
        </p:spPr>
      </p:pic>
      <p:sp>
        <p:nvSpPr>
          <p:cNvPr id="6" name="Title 1"/>
          <p:cNvSpPr>
            <a:spLocks noGrp="1"/>
          </p:cNvSpPr>
          <p:nvPr>
            <p:ph type="title"/>
          </p:nvPr>
        </p:nvSpPr>
        <p:spPr>
          <a:xfrm>
            <a:off x="381000" y="533400"/>
            <a:ext cx="8521700" cy="1066800"/>
          </a:xfrm>
        </p:spPr>
        <p:txBody>
          <a:bodyPr>
            <a:normAutofit fontScale="90000"/>
          </a:bodyPr>
          <a:lstStyle/>
          <a:p>
            <a:pPr algn="ctr"/>
            <a:r>
              <a:rPr lang="en-US" dirty="0" smtClean="0"/>
              <a:t>DOLCE Landscape</a:t>
            </a:r>
            <a:br>
              <a:rPr lang="en-US" dirty="0" smtClean="0"/>
            </a:br>
            <a:r>
              <a:rPr lang="en-US" dirty="0" smtClean="0"/>
              <a:t>(</a:t>
            </a:r>
            <a:r>
              <a:rPr lang="en-US" dirty="0" err="1" smtClean="0"/>
              <a:t>Boyan</a:t>
            </a:r>
            <a:r>
              <a:rPr lang="en-US" dirty="0" smtClean="0"/>
              <a:t> </a:t>
            </a:r>
            <a:r>
              <a:rPr lang="en-US" dirty="0" err="1" smtClean="0"/>
              <a:t>Broderic</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06680" y="609600"/>
            <a:ext cx="8808720" cy="5638800"/>
          </a:xfrm>
          <a:prstGeom prst="rect">
            <a:avLst/>
          </a:prstGeom>
          <a:noFill/>
          <a:ln w="9525">
            <a:noFill/>
            <a:miter lim="800000"/>
            <a:headEnd/>
            <a:tailEnd/>
          </a:ln>
        </p:spPr>
      </p:pic>
      <p:sp>
        <p:nvSpPr>
          <p:cNvPr id="6" name="TextBox 5"/>
          <p:cNvSpPr txBox="1"/>
          <p:nvPr/>
        </p:nvSpPr>
        <p:spPr>
          <a:xfrm>
            <a:off x="152400" y="6248400"/>
            <a:ext cx="8991600" cy="523220"/>
          </a:xfrm>
          <a:prstGeom prst="rect">
            <a:avLst/>
          </a:prstGeom>
          <a:noFill/>
        </p:spPr>
        <p:txBody>
          <a:bodyPr wrap="square" rtlCol="0">
            <a:spAutoFit/>
          </a:bodyPr>
          <a:lstStyle/>
          <a:p>
            <a:r>
              <a:rPr lang="en-US" sz="1400" i="1" dirty="0" err="1" smtClean="0">
                <a:solidFill>
                  <a:schemeClr val="bg1">
                    <a:lumMod val="50000"/>
                  </a:schemeClr>
                </a:solidFill>
              </a:rPr>
              <a:t>Boyan</a:t>
            </a:r>
            <a:r>
              <a:rPr lang="en-US" sz="1400" i="1" dirty="0" smtClean="0">
                <a:solidFill>
                  <a:schemeClr val="bg1">
                    <a:lumMod val="50000"/>
                  </a:schemeClr>
                </a:solidFill>
              </a:rPr>
              <a:t> </a:t>
            </a:r>
            <a:r>
              <a:rPr lang="en-US" sz="1400" i="1" dirty="0" err="1" smtClean="0">
                <a:solidFill>
                  <a:schemeClr val="bg1">
                    <a:lumMod val="50000"/>
                  </a:schemeClr>
                </a:solidFill>
              </a:rPr>
              <a:t>Broderic</a:t>
            </a:r>
            <a:r>
              <a:rPr lang="en-US" sz="1400" i="1" dirty="0" smtClean="0">
                <a:solidFill>
                  <a:schemeClr val="bg1">
                    <a:lumMod val="50000"/>
                  </a:schemeClr>
                </a:solidFill>
              </a:rPr>
              <a:t>,  </a:t>
            </a:r>
            <a:r>
              <a:rPr lang="en-US" sz="1400" i="1" dirty="0" err="1" smtClean="0">
                <a:solidFill>
                  <a:schemeClr val="bg1">
                    <a:lumMod val="50000"/>
                  </a:schemeClr>
                </a:solidFill>
              </a:rPr>
              <a:t>Florian</a:t>
            </a:r>
            <a:r>
              <a:rPr lang="en-US" sz="1400" i="1" dirty="0" smtClean="0">
                <a:solidFill>
                  <a:schemeClr val="bg1">
                    <a:lumMod val="50000"/>
                  </a:schemeClr>
                </a:solidFill>
              </a:rPr>
              <a:t> </a:t>
            </a:r>
            <a:r>
              <a:rPr lang="en-US" sz="1400" i="1" dirty="0" err="1" smtClean="0">
                <a:solidFill>
                  <a:schemeClr val="bg1">
                    <a:lumMod val="50000"/>
                  </a:schemeClr>
                </a:solidFill>
              </a:rPr>
              <a:t>Probst</a:t>
            </a:r>
            <a:r>
              <a:rPr lang="en-US" sz="1400" i="1" dirty="0" smtClean="0">
                <a:solidFill>
                  <a:schemeClr val="bg1">
                    <a:lumMod val="50000"/>
                  </a:schemeClr>
                </a:solidFill>
              </a:rPr>
              <a:t> 2009. Cross Disciplinary E-Science by Integrating </a:t>
            </a:r>
            <a:r>
              <a:rPr lang="en-US" sz="1400" i="1" dirty="0" err="1" smtClean="0">
                <a:solidFill>
                  <a:schemeClr val="bg1">
                    <a:lumMod val="50000"/>
                  </a:schemeClr>
                </a:solidFill>
              </a:rPr>
              <a:t>Geoscience</a:t>
            </a:r>
            <a:r>
              <a:rPr lang="en-US" sz="1400" i="1" dirty="0" smtClean="0">
                <a:solidFill>
                  <a:schemeClr val="bg1">
                    <a:lumMod val="50000"/>
                  </a:schemeClr>
                </a:solidFill>
              </a:rPr>
              <a:t> </a:t>
            </a:r>
            <a:r>
              <a:rPr lang="en-US" sz="1400" i="1" dirty="0" err="1" smtClean="0">
                <a:solidFill>
                  <a:schemeClr val="bg1">
                    <a:lumMod val="50000"/>
                  </a:schemeClr>
                </a:solidFill>
              </a:rPr>
              <a:t>Ontologies</a:t>
            </a:r>
            <a:r>
              <a:rPr lang="en-US" sz="1400" i="1" dirty="0" smtClean="0">
                <a:solidFill>
                  <a:schemeClr val="bg1">
                    <a:lumMod val="50000"/>
                  </a:schemeClr>
                </a:solidFill>
              </a:rPr>
              <a:t> </a:t>
            </a:r>
            <a:r>
              <a:rPr lang="en-US" sz="1400" i="1" dirty="0" smtClean="0">
                <a:solidFill>
                  <a:schemeClr val="bg1">
                    <a:lumMod val="50000"/>
                  </a:schemeClr>
                </a:solidFill>
              </a:rPr>
              <a:t>with </a:t>
            </a:r>
            <a:r>
              <a:rPr lang="en-US" sz="1400" i="1" dirty="0" smtClean="0">
                <a:solidFill>
                  <a:schemeClr val="bg1">
                    <a:lumMod val="50000"/>
                  </a:schemeClr>
                </a:solidFill>
              </a:rPr>
              <a:t>Dolce, IEEE Intelligent Systems</a:t>
            </a:r>
            <a:endParaRPr lang="en-US"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1752600" y="0"/>
            <a:ext cx="571846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smtClean="0">
                <a:effectLst>
                  <a:outerShdw blurRad="38100" dist="38100" dir="2700000" algn="tl">
                    <a:srgbClr val="000000">
                      <a:alpha val="43137"/>
                    </a:srgbClr>
                  </a:outerShdw>
                </a:effectLst>
              </a:rPr>
              <a:t>Comparing Terminological Systems</a:t>
            </a:r>
            <a:r>
              <a:rPr lang="en-US" dirty="0" smtClean="0"/>
              <a:t/>
            </a:r>
            <a:br>
              <a:rPr lang="en-US" dirty="0" smtClean="0"/>
            </a:br>
            <a:r>
              <a:rPr lang="en-US" dirty="0" smtClean="0"/>
              <a:t>(Focus on Eminences)</a:t>
            </a:r>
            <a:endParaRPr lang="en-US" dirty="0"/>
          </a:p>
        </p:txBody>
      </p:sp>
      <p:sp>
        <p:nvSpPr>
          <p:cNvPr id="3" name="Content Placeholder 2"/>
          <p:cNvSpPr>
            <a:spLocks noGrp="1"/>
          </p:cNvSpPr>
          <p:nvPr>
            <p:ph idx="1"/>
          </p:nvPr>
        </p:nvSpPr>
        <p:spPr>
          <a:xfrm>
            <a:off x="457200" y="1883664"/>
            <a:ext cx="8229600" cy="4821936"/>
          </a:xfrm>
        </p:spPr>
        <p:txBody>
          <a:bodyPr/>
          <a:lstStyle/>
          <a:p>
            <a:r>
              <a:rPr lang="en-US" dirty="0" smtClean="0">
                <a:solidFill>
                  <a:schemeClr val="accent6">
                    <a:lumMod val="75000"/>
                  </a:schemeClr>
                </a:solidFill>
                <a:latin typeface="+mj-lt"/>
              </a:rPr>
              <a:t>SDTS</a:t>
            </a:r>
          </a:p>
          <a:p>
            <a:r>
              <a:rPr lang="en-US" dirty="0" smtClean="0">
                <a:solidFill>
                  <a:schemeClr val="accent6">
                    <a:lumMod val="75000"/>
                  </a:schemeClr>
                </a:solidFill>
                <a:latin typeface="+mj-lt"/>
              </a:rPr>
              <a:t>GNIS</a:t>
            </a:r>
          </a:p>
          <a:p>
            <a:r>
              <a:rPr lang="en-US" dirty="0" smtClean="0">
                <a:solidFill>
                  <a:schemeClr val="accent6">
                    <a:lumMod val="75000"/>
                  </a:schemeClr>
                </a:solidFill>
                <a:latin typeface="+mj-lt"/>
              </a:rPr>
              <a:t>Wordnet</a:t>
            </a:r>
          </a:p>
          <a:p>
            <a:r>
              <a:rPr lang="en-US" dirty="0" smtClean="0">
                <a:solidFill>
                  <a:schemeClr val="accent6">
                    <a:lumMod val="75000"/>
                  </a:schemeClr>
                </a:solidFill>
                <a:latin typeface="+mj-lt"/>
              </a:rPr>
              <a:t>EnvO</a:t>
            </a:r>
          </a:p>
          <a:p>
            <a:r>
              <a:rPr lang="en-US" dirty="0" smtClean="0">
                <a:solidFill>
                  <a:schemeClr val="accent6">
                    <a:lumMod val="75000"/>
                  </a:schemeClr>
                </a:solidFill>
                <a:latin typeface="+mj-lt"/>
              </a:rPr>
              <a:t>Other (e.g., </a:t>
            </a:r>
            <a:r>
              <a:rPr lang="en-US" dirty="0" err="1" smtClean="0">
                <a:solidFill>
                  <a:schemeClr val="accent6">
                    <a:lumMod val="75000"/>
                  </a:schemeClr>
                </a:solidFill>
                <a:latin typeface="+mj-lt"/>
              </a:rPr>
              <a:t>Granö</a:t>
            </a:r>
            <a:r>
              <a:rPr lang="en-US" dirty="0" smtClean="0">
                <a:solidFill>
                  <a:schemeClr val="accent6">
                    <a:lumMod val="75000"/>
                  </a:schemeClr>
                </a:solidFill>
                <a:latin typeface="+mj-lt"/>
              </a:rPr>
              <a:t>, 1927)</a:t>
            </a:r>
          </a:p>
          <a:p>
            <a:endParaRPr lang="en-US" dirty="0" smtClean="0">
              <a:solidFill>
                <a:schemeClr val="bg1">
                  <a:lumMod val="50000"/>
                </a:schemeClr>
              </a:solidFill>
              <a:latin typeface="+mj-lt"/>
            </a:endParaRPr>
          </a:p>
          <a:p>
            <a:r>
              <a:rPr lang="en-US" dirty="0" smtClean="0">
                <a:solidFill>
                  <a:schemeClr val="bg1">
                    <a:lumMod val="50000"/>
                  </a:schemeClr>
                </a:solidFill>
                <a:latin typeface="+mj-lt"/>
              </a:rPr>
              <a:t>OED, Merriam Webster, Wikipedia, Dictionary.com</a:t>
            </a:r>
          </a:p>
          <a:p>
            <a:endParaRPr lang="en-US" dirty="0" smtClean="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b="1" dirty="0" smtClean="0">
                <a:effectLst>
                  <a:outerShdw blurRad="38100" dist="38100" dir="2700000" algn="tl">
                    <a:srgbClr val="000000">
                      <a:alpha val="43137"/>
                    </a:srgbClr>
                  </a:outerShdw>
                </a:effectLst>
              </a:rPr>
              <a:t>SWEET?</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23554" name="Picture 2" descr="D:\GAURAV\Research\Projects\SoCOP\realmCostalLand.png"/>
          <p:cNvPicPr>
            <a:picLocks noChangeAspect="1" noChangeArrowheads="1"/>
          </p:cNvPicPr>
          <p:nvPr/>
        </p:nvPicPr>
        <p:blipFill>
          <a:blip r:embed="rId2" cstate="print"/>
          <a:srcRect/>
          <a:stretch>
            <a:fillRect/>
          </a:stretch>
        </p:blipFill>
        <p:spPr bwMode="auto">
          <a:xfrm>
            <a:off x="0" y="1981200"/>
            <a:ext cx="9144000" cy="443048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21700" cy="1066800"/>
          </a:xfrm>
        </p:spPr>
        <p:txBody>
          <a:bodyPr>
            <a:normAutofit/>
          </a:bodyPr>
          <a:lstStyle/>
          <a:p>
            <a:pPr algn="ctr"/>
            <a:r>
              <a:rPr lang="en-US" dirty="0" smtClean="0"/>
              <a:t>Different perspectives</a:t>
            </a:r>
            <a:endParaRPr lang="en-US" dirty="0"/>
          </a:p>
        </p:txBody>
      </p:sp>
      <p:sp>
        <p:nvSpPr>
          <p:cNvPr id="3" name="Content Placeholder 2"/>
          <p:cNvSpPr>
            <a:spLocks noGrp="1"/>
          </p:cNvSpPr>
          <p:nvPr>
            <p:ph idx="1"/>
          </p:nvPr>
        </p:nvSpPr>
        <p:spPr>
          <a:xfrm>
            <a:off x="533400" y="1676400"/>
            <a:ext cx="7848600" cy="4495800"/>
          </a:xfrm>
        </p:spPr>
        <p:txBody>
          <a:bodyPr>
            <a:normAutofit/>
          </a:bodyPr>
          <a:lstStyle/>
          <a:p>
            <a:r>
              <a:rPr lang="en-US" dirty="0" smtClean="0">
                <a:latin typeface="+mj-lt"/>
              </a:rPr>
              <a:t>Physiographic  description (landscape scale)</a:t>
            </a:r>
          </a:p>
          <a:p>
            <a:endParaRPr lang="en-US" dirty="0" smtClean="0">
              <a:latin typeface="+mj-lt"/>
            </a:endParaRPr>
          </a:p>
          <a:p>
            <a:r>
              <a:rPr lang="en-US" dirty="0" smtClean="0">
                <a:latin typeface="+mj-lt"/>
              </a:rPr>
              <a:t>Landscape </a:t>
            </a:r>
            <a:r>
              <a:rPr lang="en-US" dirty="0" smtClean="0">
                <a:latin typeface="+mj-lt"/>
              </a:rPr>
              <a:t>segmentation</a:t>
            </a:r>
          </a:p>
          <a:p>
            <a:endParaRPr lang="en-US" dirty="0" smtClean="0">
              <a:latin typeface="+mj-lt"/>
            </a:endParaRPr>
          </a:p>
          <a:p>
            <a:r>
              <a:rPr lang="en-US" dirty="0" err="1" smtClean="0">
                <a:latin typeface="+mj-lt"/>
              </a:rPr>
              <a:t>Geomorphological</a:t>
            </a:r>
            <a:r>
              <a:rPr lang="en-US" dirty="0" smtClean="0">
                <a:latin typeface="+mj-lt"/>
              </a:rPr>
              <a:t> </a:t>
            </a:r>
            <a:endParaRPr lang="en-US" dirty="0" smtClean="0">
              <a:latin typeface="+mj-lt"/>
            </a:endParaRPr>
          </a:p>
          <a:p>
            <a:endParaRPr lang="en-US" dirty="0" smtClean="0">
              <a:latin typeface="+mj-lt"/>
            </a:endParaRPr>
          </a:p>
          <a:p>
            <a:r>
              <a:rPr lang="en-US" dirty="0" smtClean="0">
                <a:latin typeface="+mj-lt"/>
              </a:rPr>
              <a:t>Functional </a:t>
            </a:r>
            <a:r>
              <a:rPr lang="en-US" dirty="0" smtClean="0">
                <a:latin typeface="+mj-lt"/>
              </a:rPr>
              <a:t>(ESRI data models)</a:t>
            </a:r>
          </a:p>
          <a:p>
            <a:endParaRPr lang="en-US"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21700" cy="1066800"/>
          </a:xfrm>
        </p:spPr>
        <p:txBody>
          <a:bodyPr>
            <a:normAutofit/>
          </a:bodyPr>
          <a:lstStyle/>
          <a:p>
            <a:pPr algn="ctr"/>
            <a:r>
              <a:rPr lang="en-US" dirty="0" smtClean="0"/>
              <a:t>Why Landscape Ontology?</a:t>
            </a:r>
            <a:endParaRPr lang="en-US" dirty="0"/>
          </a:p>
        </p:txBody>
      </p:sp>
      <p:sp>
        <p:nvSpPr>
          <p:cNvPr id="3" name="Content Placeholder 2"/>
          <p:cNvSpPr>
            <a:spLocks noGrp="1"/>
          </p:cNvSpPr>
          <p:nvPr>
            <p:ph idx="1"/>
          </p:nvPr>
        </p:nvSpPr>
        <p:spPr>
          <a:xfrm>
            <a:off x="533400" y="1676400"/>
            <a:ext cx="8458200" cy="5181600"/>
          </a:xfrm>
        </p:spPr>
        <p:txBody>
          <a:bodyPr>
            <a:normAutofit/>
          </a:bodyPr>
          <a:lstStyle/>
          <a:p>
            <a:r>
              <a:rPr lang="en-US" sz="2400" dirty="0" smtClean="0">
                <a:latin typeface="+mj-lt"/>
              </a:rPr>
              <a:t>MY interest in and background in geology and physical geography</a:t>
            </a:r>
          </a:p>
          <a:p>
            <a:endParaRPr lang="en-US" sz="2400" dirty="0" smtClean="0">
              <a:latin typeface="+mj-lt"/>
            </a:endParaRPr>
          </a:p>
          <a:p>
            <a:r>
              <a:rPr lang="en-US" sz="2400" dirty="0" smtClean="0">
                <a:latin typeface="+mj-lt"/>
              </a:rPr>
              <a:t>Data modeling issues (Field? Object?)</a:t>
            </a:r>
          </a:p>
          <a:p>
            <a:r>
              <a:rPr lang="en-US" sz="2400" dirty="0" smtClean="0">
                <a:latin typeface="+mj-lt"/>
              </a:rPr>
              <a:t>Form or Process? (form vs. how it was formed)</a:t>
            </a:r>
          </a:p>
          <a:p>
            <a:endParaRPr lang="en-US" sz="2400" dirty="0" smtClean="0">
              <a:latin typeface="+mj-lt"/>
            </a:endParaRPr>
          </a:p>
          <a:p>
            <a:r>
              <a:rPr lang="en-US" sz="2400" dirty="0" smtClean="0">
                <a:latin typeface="+mj-lt"/>
              </a:rPr>
              <a:t>Sufficient semantic incompatibility of different landscape terminologies</a:t>
            </a:r>
          </a:p>
          <a:p>
            <a:r>
              <a:rPr lang="en-US" sz="2400" dirty="0" smtClean="0">
                <a:latin typeface="+mj-lt"/>
              </a:rPr>
              <a:t>No unifying theory of the landscape and its components are cognized and conceptualized</a:t>
            </a:r>
          </a:p>
          <a:p>
            <a:endParaRPr lang="en-US" sz="2400" dirty="0" smtClean="0">
              <a:latin typeface="+mj-lt"/>
            </a:endParaRPr>
          </a:p>
          <a:p>
            <a:r>
              <a:rPr lang="en-US" sz="2400" dirty="0" smtClean="0">
                <a:latin typeface="+mj-lt"/>
              </a:rPr>
              <a:t>Spatial cognition approach</a:t>
            </a:r>
          </a:p>
          <a:p>
            <a:endParaRPr lang="en-US" sz="24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21700" cy="1066800"/>
          </a:xfrm>
        </p:spPr>
        <p:txBody>
          <a:bodyPr>
            <a:normAutofit/>
          </a:bodyPr>
          <a:lstStyle/>
          <a:p>
            <a:pPr algn="ctr"/>
            <a:r>
              <a:rPr lang="en-US" dirty="0" smtClean="0"/>
              <a:t>Where we stand…</a:t>
            </a:r>
            <a:endParaRPr lang="en-US" dirty="0"/>
          </a:p>
        </p:txBody>
      </p:sp>
      <p:sp>
        <p:nvSpPr>
          <p:cNvPr id="3" name="Content Placeholder 2"/>
          <p:cNvSpPr>
            <a:spLocks noGrp="1"/>
          </p:cNvSpPr>
          <p:nvPr>
            <p:ph idx="1"/>
          </p:nvPr>
        </p:nvSpPr>
        <p:spPr>
          <a:xfrm>
            <a:off x="533400" y="1676400"/>
            <a:ext cx="8458200" cy="5181600"/>
          </a:xfrm>
        </p:spPr>
        <p:txBody>
          <a:bodyPr>
            <a:normAutofit/>
          </a:bodyPr>
          <a:lstStyle/>
          <a:p>
            <a:r>
              <a:rPr lang="en-US" sz="2400" dirty="0" smtClean="0"/>
              <a:t>“So, my view of natural landscape is that landforms and </a:t>
            </a:r>
            <a:r>
              <a:rPr lang="en-US" sz="2400" dirty="0" err="1" smtClean="0"/>
              <a:t>waterbodies</a:t>
            </a:r>
            <a:r>
              <a:rPr lang="en-US" sz="2400" dirty="0" smtClean="0"/>
              <a:t> have particular characteristics that humans are able to observe, such as size, shape, material, and then within any language, the culture has, over the centuries and </a:t>
            </a:r>
            <a:r>
              <a:rPr lang="en-US" sz="2400" dirty="0" err="1" smtClean="0"/>
              <a:t>millenia</a:t>
            </a:r>
            <a:r>
              <a:rPr lang="en-US" sz="2400" dirty="0" smtClean="0"/>
              <a:t>, picked out certain distinctions that that become </a:t>
            </a:r>
            <a:r>
              <a:rPr lang="en-US" sz="2400" dirty="0" err="1" smtClean="0"/>
              <a:t>categorial</a:t>
            </a:r>
            <a:r>
              <a:rPr lang="en-US" sz="2400" dirty="0" smtClean="0"/>
              <a:t> (or categorical). Some distinctions lead to different terms, such as "mesa". Some distinctions lead to compound terms with an adjective. Some distinctions are ignored in one language and have different nouns in another language.”</a:t>
            </a:r>
          </a:p>
          <a:p>
            <a:pPr lvl="1">
              <a:buNone/>
            </a:pPr>
            <a:r>
              <a:rPr lang="en-US" sz="2200" dirty="0" smtClean="0"/>
              <a:t>--David Mark, email communication (2010)</a:t>
            </a:r>
          </a:p>
          <a:p>
            <a:endParaRPr lang="en-US" sz="24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21700" cy="1066800"/>
          </a:xfrm>
        </p:spPr>
        <p:txBody>
          <a:bodyPr>
            <a:normAutofit/>
          </a:bodyPr>
          <a:lstStyle/>
          <a:p>
            <a:pPr algn="ctr"/>
            <a:r>
              <a:rPr lang="en-US" dirty="0" smtClean="0"/>
              <a:t>Realist Ontology of the Landscape?</a:t>
            </a:r>
            <a:endParaRPr lang="en-US" dirty="0"/>
          </a:p>
        </p:txBody>
      </p:sp>
      <p:sp>
        <p:nvSpPr>
          <p:cNvPr id="3" name="Content Placeholder 2"/>
          <p:cNvSpPr>
            <a:spLocks noGrp="1"/>
          </p:cNvSpPr>
          <p:nvPr>
            <p:ph idx="1"/>
          </p:nvPr>
        </p:nvSpPr>
        <p:spPr>
          <a:xfrm>
            <a:off x="457200" y="1676400"/>
            <a:ext cx="8458200" cy="4684776"/>
          </a:xfrm>
        </p:spPr>
        <p:txBody>
          <a:bodyPr>
            <a:normAutofit fontScale="77500" lnSpcReduction="20000"/>
          </a:bodyPr>
          <a:lstStyle/>
          <a:p>
            <a:r>
              <a:rPr lang="en-US" dirty="0" smtClean="0">
                <a:latin typeface="+mj-lt"/>
              </a:rPr>
              <a:t>A realist ontology of landforms is likely to be very shallow because of cultural and linguistic variations in landscape perception</a:t>
            </a:r>
          </a:p>
          <a:p>
            <a:pPr>
              <a:buNone/>
            </a:pPr>
            <a:endParaRPr lang="en-US" dirty="0" smtClean="0">
              <a:latin typeface="+mj-lt"/>
            </a:endParaRPr>
          </a:p>
          <a:p>
            <a:r>
              <a:rPr lang="en-US" dirty="0" smtClean="0">
                <a:latin typeface="+mj-lt"/>
              </a:rPr>
              <a:t>Pluralistic view of landform ontologies is unavoidable</a:t>
            </a:r>
          </a:p>
          <a:p>
            <a:endParaRPr lang="en-US" dirty="0" smtClean="0">
              <a:latin typeface="+mj-lt"/>
            </a:endParaRPr>
          </a:p>
          <a:p>
            <a:r>
              <a:rPr lang="en-US" dirty="0" smtClean="0">
                <a:latin typeface="+mj-lt"/>
              </a:rPr>
              <a:t>HOWEVER, there still are certain commonalities which can be the basis of an upper-level landform/</a:t>
            </a:r>
            <a:r>
              <a:rPr lang="en-US" dirty="0" err="1" smtClean="0">
                <a:latin typeface="+mj-lt"/>
              </a:rPr>
              <a:t>landdscape</a:t>
            </a:r>
            <a:r>
              <a:rPr lang="en-US" dirty="0" smtClean="0">
                <a:latin typeface="+mj-lt"/>
              </a:rPr>
              <a:t> ontology </a:t>
            </a:r>
          </a:p>
          <a:p>
            <a:pPr lvl="1"/>
            <a:r>
              <a:rPr lang="en-US" dirty="0" smtClean="0">
                <a:latin typeface="+mj-lt"/>
              </a:rPr>
              <a:t>But it does not include object level concepts such as mountain, hill, butte, river etc.</a:t>
            </a:r>
          </a:p>
          <a:p>
            <a:endParaRPr lang="en-US" dirty="0" smtClean="0">
              <a:latin typeface="+mj-lt"/>
            </a:endParaRPr>
          </a:p>
          <a:p>
            <a:r>
              <a:rPr lang="en-US" dirty="0" smtClean="0">
                <a:latin typeface="+mj-lt"/>
              </a:rPr>
              <a:t>Use spatial cognition as a framework for identifying unifying concepts across language and cultures</a:t>
            </a:r>
          </a:p>
          <a:p>
            <a:endParaRPr lang="en-US" dirty="0" smtClean="0">
              <a:latin typeface="+mj-lt"/>
            </a:endParaRPr>
          </a:p>
          <a:p>
            <a:r>
              <a:rPr lang="en-US" dirty="0" smtClean="0">
                <a:latin typeface="+mj-lt"/>
              </a:rPr>
              <a:t>Consider issues of geographic scale (granularity)</a:t>
            </a:r>
          </a:p>
          <a:p>
            <a:pPr>
              <a:buNone/>
            </a:pPr>
            <a:endParaRPr lang="en-US"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21700" cy="1066800"/>
          </a:xfrm>
        </p:spPr>
        <p:txBody>
          <a:bodyPr>
            <a:normAutofit/>
          </a:bodyPr>
          <a:lstStyle/>
          <a:p>
            <a:pPr algn="ctr"/>
            <a:r>
              <a:rPr lang="en-US" dirty="0" smtClean="0"/>
              <a:t>Realist Ontology of the Landscape</a:t>
            </a:r>
            <a:endParaRPr lang="en-US" dirty="0"/>
          </a:p>
        </p:txBody>
      </p:sp>
      <p:sp>
        <p:nvSpPr>
          <p:cNvPr id="3" name="Content Placeholder 2"/>
          <p:cNvSpPr>
            <a:spLocks noGrp="1"/>
          </p:cNvSpPr>
          <p:nvPr>
            <p:ph idx="1"/>
          </p:nvPr>
        </p:nvSpPr>
        <p:spPr>
          <a:xfrm>
            <a:off x="457200" y="1676400"/>
            <a:ext cx="8458200" cy="4684776"/>
          </a:xfrm>
        </p:spPr>
        <p:txBody>
          <a:bodyPr>
            <a:normAutofit fontScale="85000" lnSpcReduction="20000"/>
          </a:bodyPr>
          <a:lstStyle/>
          <a:p>
            <a:r>
              <a:rPr lang="en-US" sz="2400" dirty="0" smtClean="0">
                <a:latin typeface="+mj-lt"/>
              </a:rPr>
              <a:t>ONE giant ‘object’ – EARTH</a:t>
            </a:r>
          </a:p>
          <a:p>
            <a:endParaRPr lang="en-US" sz="2400" dirty="0" smtClean="0">
              <a:latin typeface="+mj-lt"/>
            </a:endParaRPr>
          </a:p>
          <a:p>
            <a:r>
              <a:rPr lang="en-US" sz="2400" dirty="0" smtClean="0">
                <a:latin typeface="+mj-lt"/>
              </a:rPr>
              <a:t>Form of the earth surface can be approximated as  a discrete approximation to a single-valued field of elevations</a:t>
            </a:r>
          </a:p>
          <a:p>
            <a:endParaRPr lang="en-US" sz="2400" dirty="0" smtClean="0"/>
          </a:p>
          <a:p>
            <a:r>
              <a:rPr lang="en-US" sz="2400" dirty="0" smtClean="0"/>
              <a:t>Land cover material (rock, sand, dirt, water, clay, wood,)</a:t>
            </a:r>
          </a:p>
          <a:p>
            <a:endParaRPr lang="en-US" sz="2400" dirty="0" smtClean="0"/>
          </a:p>
          <a:p>
            <a:r>
              <a:rPr lang="en-US" sz="2400" dirty="0" smtClean="0"/>
              <a:t>Observable physical characteristics </a:t>
            </a:r>
            <a:r>
              <a:rPr lang="en-US" sz="2400" i="1" kern="0" dirty="0" smtClean="0">
                <a:solidFill>
                  <a:schemeClr val="tx2">
                    <a:lumMod val="75000"/>
                    <a:lumOff val="25000"/>
                  </a:schemeClr>
                </a:solidFill>
              </a:rPr>
              <a:t>(location, shape, size, elevation, gradient, depth, color, material)</a:t>
            </a:r>
            <a:endParaRPr lang="en-US" sz="2400" dirty="0" smtClean="0">
              <a:latin typeface="+mj-lt"/>
            </a:endParaRPr>
          </a:p>
          <a:p>
            <a:endParaRPr lang="en-US" sz="2400" dirty="0" smtClean="0">
              <a:latin typeface="+mj-lt"/>
            </a:endParaRPr>
          </a:p>
          <a:p>
            <a:r>
              <a:rPr lang="en-US" sz="2400" dirty="0" smtClean="0">
                <a:latin typeface="+mj-lt"/>
              </a:rPr>
              <a:t>Surface can have local superficialities features </a:t>
            </a:r>
            <a:r>
              <a:rPr lang="en-US" sz="2400" i="1" kern="0" dirty="0" smtClean="0">
                <a:solidFill>
                  <a:schemeClr val="tx2">
                    <a:lumMod val="75000"/>
                    <a:lumOff val="25000"/>
                  </a:schemeClr>
                </a:solidFill>
              </a:rPr>
              <a:t>(e.g., protuberance, peak, ridgeline, fault, layer, hollow, depression, cliff, incline, slope break, edge)</a:t>
            </a:r>
            <a:endParaRPr lang="en-US" sz="2400" kern="0" dirty="0" smtClean="0">
              <a:solidFill>
                <a:schemeClr val="tx2">
                  <a:lumMod val="75000"/>
                  <a:lumOff val="25000"/>
                </a:schemeClr>
              </a:solidFill>
            </a:endParaRPr>
          </a:p>
          <a:p>
            <a:endParaRPr lang="en-US" sz="2400" dirty="0" smtClean="0"/>
          </a:p>
          <a:p>
            <a:r>
              <a:rPr lang="en-US" sz="2400" dirty="0" smtClean="0"/>
              <a:t>Secondary anthropogenic entities </a:t>
            </a:r>
            <a:r>
              <a:rPr lang="en-US" sz="2400" i="1" kern="0" dirty="0" smtClean="0">
                <a:solidFill>
                  <a:schemeClr val="tx2">
                    <a:lumMod val="75000"/>
                    <a:lumOff val="25000"/>
                  </a:schemeClr>
                </a:solidFill>
              </a:rPr>
              <a:t>(e.g. trees, roads, buildings) </a:t>
            </a:r>
            <a:r>
              <a:rPr lang="en-US" sz="2400" dirty="0" smtClean="0"/>
              <a:t>are also attached to that earth surface</a:t>
            </a:r>
            <a:endParaRPr lang="en-US" sz="2400" dirty="0" smtClean="0">
              <a:latin typeface="+mj-lt"/>
            </a:endParaRPr>
          </a:p>
          <a:p>
            <a:endParaRPr lang="en-US" sz="24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pPr algn="ctr"/>
            <a:r>
              <a:rPr lang="en-US" b="1" dirty="0" smtClean="0">
                <a:effectLst>
                  <a:outerShdw blurRad="38100" dist="38100" dir="2700000" algn="tl">
                    <a:srgbClr val="000000">
                      <a:alpha val="43137"/>
                    </a:srgbClr>
                  </a:outerShdw>
                </a:effectLst>
              </a:rPr>
              <a:t>Eminence Related Types: </a:t>
            </a:r>
            <a:r>
              <a:rPr lang="en-US" b="1" dirty="0" smtClean="0">
                <a:solidFill>
                  <a:schemeClr val="accent6">
                    <a:lumMod val="75000"/>
                  </a:schemeClr>
                </a:solidFill>
                <a:effectLst>
                  <a:outerShdw blurRad="38100" dist="38100" dir="2700000" algn="tl">
                    <a:srgbClr val="000000">
                      <a:alpha val="43137"/>
                    </a:srgbClr>
                  </a:outerShdw>
                </a:effectLst>
              </a:rPr>
              <a:t>GNIS </a:t>
            </a:r>
            <a:r>
              <a:rPr lang="en-US" sz="2800" b="1" dirty="0" smtClean="0">
                <a:solidFill>
                  <a:schemeClr val="accent6">
                    <a:lumMod val="75000"/>
                  </a:schemeClr>
                </a:solidFill>
                <a:effectLst>
                  <a:outerShdw blurRad="38100" dist="38100" dir="2700000" algn="tl">
                    <a:srgbClr val="000000">
                      <a:alpha val="43137"/>
                    </a:srgbClr>
                  </a:outerShdw>
                </a:effectLst>
              </a:rPr>
              <a:t>(USA)</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graphicFrame>
        <p:nvGraphicFramePr>
          <p:cNvPr id="12" name="Table 11"/>
          <p:cNvGraphicFramePr>
            <a:graphicFrameLocks noGrp="1"/>
          </p:cNvGraphicFramePr>
          <p:nvPr/>
        </p:nvGraphicFramePr>
        <p:xfrm>
          <a:off x="457200" y="1219200"/>
          <a:ext cx="8458200" cy="5468066"/>
        </p:xfrm>
        <a:graphic>
          <a:graphicData uri="http://schemas.openxmlformats.org/drawingml/2006/table">
            <a:tbl>
              <a:tblPr/>
              <a:tblGrid>
                <a:gridCol w="1585912"/>
                <a:gridCol w="3876675"/>
                <a:gridCol w="2995613"/>
              </a:tblGrid>
              <a:tr h="467513">
                <a:tc>
                  <a:txBody>
                    <a:bodyPr/>
                    <a:lstStyle/>
                    <a:p>
                      <a:pPr marL="0" marR="0" algn="ctr">
                        <a:spcBef>
                          <a:spcPts val="0"/>
                        </a:spcBef>
                        <a:spcAft>
                          <a:spcPts val="0"/>
                        </a:spcAft>
                      </a:pPr>
                      <a:r>
                        <a:rPr lang="en-US" sz="1800" b="1" dirty="0">
                          <a:solidFill>
                            <a:srgbClr val="424456"/>
                          </a:solidFill>
                          <a:latin typeface="+mj-lt"/>
                          <a:ea typeface="MS Mincho"/>
                          <a:cs typeface="Times New Roman"/>
                        </a:rPr>
                        <a:t>Feature Class</a:t>
                      </a:r>
                      <a:endParaRPr lang="en-US" sz="1800" dirty="0">
                        <a:solidFill>
                          <a:srgbClr val="424456"/>
                        </a:solidFill>
                        <a:latin typeface="+mj-lt"/>
                        <a:ea typeface="MS Mincho"/>
                        <a:cs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424456"/>
                          </a:solidFill>
                          <a:latin typeface="+mj-lt"/>
                          <a:ea typeface="MS Mincho"/>
                          <a:cs typeface="Times New Roman"/>
                        </a:rPr>
                        <a:t>Definition</a:t>
                      </a:r>
                      <a:endParaRPr lang="en-US" sz="1800" dirty="0">
                        <a:solidFill>
                          <a:srgbClr val="424456"/>
                        </a:solidFill>
                        <a:latin typeface="+mj-lt"/>
                        <a:ea typeface="MS Mincho"/>
                        <a:cs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424456"/>
                          </a:solidFill>
                          <a:latin typeface="+mj-lt"/>
                          <a:ea typeface="MS Mincho"/>
                          <a:cs typeface="Times New Roman"/>
                        </a:rPr>
                        <a:t>Associated Generics</a:t>
                      </a:r>
                      <a:endParaRPr lang="en-US" sz="1800" dirty="0">
                        <a:solidFill>
                          <a:srgbClr val="424456"/>
                        </a:solidFill>
                        <a:latin typeface="+mj-lt"/>
                        <a:ea typeface="MS Mincho"/>
                        <a:cs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385">
                <a:tc>
                  <a:txBody>
                    <a:bodyPr/>
                    <a:lstStyle/>
                    <a:p>
                      <a:pPr marL="0" marR="0" algn="ctr">
                        <a:spcBef>
                          <a:spcPts val="0"/>
                        </a:spcBef>
                        <a:spcAft>
                          <a:spcPts val="0"/>
                        </a:spcAft>
                      </a:pPr>
                      <a:endPar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Bench</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area of relatively level land on the flank of an elevation such as a hill, ridge, or mountain where the slope of the land rises on one side and descends on the opposite side (level)</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500" dirty="0">
                        <a:latin typeface="+mj-lt"/>
                        <a:ea typeface="MS Mincho"/>
                        <a:cs typeface="Times New Roman"/>
                      </a:endParaRPr>
                    </a:p>
                    <a:p>
                      <a:pPr marL="0" marR="0" algn="ctr">
                        <a:spcBef>
                          <a:spcPts val="0"/>
                        </a:spcBef>
                        <a:spcAft>
                          <a:spcPts val="0"/>
                        </a:spcAft>
                      </a:pPr>
                      <a:r>
                        <a:rPr lang="en-US" sz="1500" dirty="0">
                          <a:latin typeface="+mj-lt"/>
                          <a:ea typeface="MS Mincho"/>
                          <a:cs typeface="Times New Roman"/>
                        </a:rPr>
                        <a:t>None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830">
                <a:tc>
                  <a:txBody>
                    <a:bodyPr/>
                    <a:lstStyle/>
                    <a:p>
                      <a:pPr marL="0" marR="0" algn="ctr">
                        <a:spcBef>
                          <a:spcPts val="0"/>
                        </a:spcBef>
                        <a:spcAft>
                          <a:spcPts val="0"/>
                        </a:spcAft>
                      </a:pPr>
                      <a:endPar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Cliff</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500" dirty="0">
                        <a:latin typeface="+mj-lt"/>
                        <a:ea typeface="MS Mincho"/>
                        <a:cs typeface="Times New Roman"/>
                      </a:endParaRPr>
                    </a:p>
                    <a:p>
                      <a:pPr marL="0" marR="0" algn="just">
                        <a:spcBef>
                          <a:spcPts val="0"/>
                        </a:spcBef>
                        <a:spcAft>
                          <a:spcPts val="0"/>
                        </a:spcAft>
                      </a:pPr>
                      <a:r>
                        <a:rPr lang="en-US" sz="1500" dirty="0">
                          <a:latin typeface="+mj-lt"/>
                          <a:ea typeface="MS Mincho"/>
                          <a:cs typeface="Times New Roman"/>
                        </a:rPr>
                        <a:t>very steep or vertical slope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bluff, crag, head, headland, nose, palisades, precipice, promontory, rim, rimrock</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3">
                <a:tc>
                  <a:txBody>
                    <a:bodyPr/>
                    <a:lstStyle/>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Pillar</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vertical, standing, often spire-shaped, natural rock formation</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chimney, monument, pinnacle, pohaku, rock tower</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3">
                <a:tc>
                  <a:txBody>
                    <a:bodyPr/>
                    <a:lstStyle/>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Range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chain of hills or mountains; a somewhat linear, complex mountainous or hilly area</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cordillera, sierra</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3">
                <a:tc>
                  <a:txBody>
                    <a:bodyPr/>
                    <a:lstStyle/>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Ridge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elevation with a narrow, elongated crest which can be part of a hill or mountain</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crest, cuesta, escarpment,</a:t>
                      </a:r>
                    </a:p>
                    <a:p>
                      <a:pPr marL="0" marR="0" algn="just">
                        <a:spcBef>
                          <a:spcPts val="0"/>
                        </a:spcBef>
                        <a:spcAft>
                          <a:spcPts val="0"/>
                        </a:spcAft>
                      </a:pPr>
                      <a:r>
                        <a:rPr lang="en-US" sz="1500" dirty="0">
                          <a:latin typeface="+mj-lt"/>
                          <a:ea typeface="MS Mincho"/>
                          <a:cs typeface="Times New Roman"/>
                        </a:rPr>
                        <a:t>hogback, lae, rim, spur</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3">
                <a:tc>
                  <a:txBody>
                    <a:bodyPr/>
                    <a:lstStyle/>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Slope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a gently inclined part of the Earth's surface</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grade, pitch</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5660">
                <a:tc>
                  <a:txBody>
                    <a:bodyPr/>
                    <a:lstStyle/>
                    <a:p>
                      <a:pPr marL="0" marR="0" algn="ctr">
                        <a:spcBef>
                          <a:spcPts val="0"/>
                        </a:spcBef>
                        <a:spcAft>
                          <a:spcPts val="0"/>
                        </a:spcAft>
                      </a:pPr>
                      <a:endPar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8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Summit</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500" dirty="0">
                        <a:latin typeface="+mj-lt"/>
                        <a:ea typeface="MS Mincho"/>
                        <a:cs typeface="Times New Roman"/>
                      </a:endParaRPr>
                    </a:p>
                    <a:p>
                      <a:pPr marL="0" marR="0" algn="just">
                        <a:spcBef>
                          <a:spcPts val="0"/>
                        </a:spcBef>
                        <a:spcAft>
                          <a:spcPts val="0"/>
                        </a:spcAft>
                      </a:pPr>
                      <a:r>
                        <a:rPr lang="en-US" sz="1500" dirty="0">
                          <a:latin typeface="+mj-lt"/>
                          <a:ea typeface="MS Mincho"/>
                          <a:cs typeface="Times New Roman"/>
                        </a:rPr>
                        <a:t>prominent elevation rising above the surrounding level of the Earth's surface; does not include pillars, ridges, or ranges</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mj-lt"/>
                          <a:ea typeface="MS Mincho"/>
                          <a:cs typeface="Times New Roman"/>
                        </a:rPr>
                        <a:t>ahu, berg, bald, butte, cerro, colina, cone, cumbre, dome, head, hill, horn, knob, knoll, mauna, mesa, mesita, mound, mount, mountain, peak, puu, rock, sugarloaf, table, volcano</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gn="ctr"/>
            <a:r>
              <a:rPr lang="en-US" b="1" dirty="0" smtClean="0">
                <a:effectLst>
                  <a:outerShdw blurRad="38100" dist="38100" dir="2700000" algn="tl">
                    <a:srgbClr val="000000">
                      <a:alpha val="43137"/>
                    </a:srgbClr>
                  </a:outerShdw>
                </a:effectLst>
              </a:rPr>
              <a:t>Eminence Types: </a:t>
            </a:r>
            <a:r>
              <a:rPr lang="en-US" b="1" dirty="0" smtClean="0">
                <a:solidFill>
                  <a:schemeClr val="accent6">
                    <a:lumMod val="75000"/>
                  </a:schemeClr>
                </a:solidFill>
                <a:effectLst>
                  <a:outerShdw blurRad="38100" dist="38100" dir="2700000" algn="tl">
                    <a:srgbClr val="000000">
                      <a:alpha val="43137"/>
                    </a:srgbClr>
                  </a:outerShdw>
                </a:effectLst>
              </a:rPr>
              <a:t>SDTS </a:t>
            </a:r>
            <a:r>
              <a:rPr lang="en-US" sz="2800" b="1" dirty="0" smtClean="0">
                <a:solidFill>
                  <a:schemeClr val="accent6">
                    <a:lumMod val="75000"/>
                  </a:schemeClr>
                </a:solidFill>
                <a:effectLst>
                  <a:outerShdw blurRad="38100" dist="38100" dir="2700000" algn="tl">
                    <a:srgbClr val="000000">
                      <a:alpha val="43137"/>
                    </a:srgbClr>
                  </a:outerShdw>
                </a:effectLst>
              </a:rPr>
              <a:t>(USA)</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graphicFrame>
        <p:nvGraphicFramePr>
          <p:cNvPr id="10" name="Table 9"/>
          <p:cNvGraphicFramePr>
            <a:graphicFrameLocks noGrp="1"/>
          </p:cNvGraphicFramePr>
          <p:nvPr/>
        </p:nvGraphicFramePr>
        <p:xfrm>
          <a:off x="457200" y="990600"/>
          <a:ext cx="8458200" cy="5651818"/>
        </p:xfrm>
        <a:graphic>
          <a:graphicData uri="http://schemas.openxmlformats.org/drawingml/2006/table">
            <a:tbl>
              <a:tblPr/>
              <a:tblGrid>
                <a:gridCol w="1653789"/>
                <a:gridCol w="3070611"/>
                <a:gridCol w="3733800"/>
              </a:tblGrid>
              <a:tr h="398593">
                <a:tc>
                  <a:txBody>
                    <a:bodyPr/>
                    <a:lstStyle/>
                    <a:p>
                      <a:pPr marL="0" marR="0" algn="ctr">
                        <a:spcBef>
                          <a:spcPts val="0"/>
                        </a:spcBef>
                        <a:spcAft>
                          <a:spcPts val="0"/>
                        </a:spcAft>
                      </a:pPr>
                      <a:r>
                        <a:rPr lang="en-US" sz="1700" b="1" dirty="0">
                          <a:solidFill>
                            <a:srgbClr val="424456"/>
                          </a:solidFill>
                          <a:effectLst>
                            <a:outerShdw blurRad="38100" dist="38100" dir="2700000" algn="tl">
                              <a:srgbClr val="000000">
                                <a:alpha val="43137"/>
                              </a:srgbClr>
                            </a:outerShdw>
                          </a:effectLst>
                          <a:latin typeface="+mj-lt"/>
                          <a:ea typeface="MS Mincho"/>
                          <a:cs typeface="Times New Roman"/>
                        </a:rPr>
                        <a:t>Entity Type</a:t>
                      </a:r>
                    </a:p>
                  </a:txBody>
                  <a:tcPr marL="58459" marR="5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solidFill>
                            <a:srgbClr val="424456"/>
                          </a:solidFill>
                          <a:effectLst>
                            <a:outerShdw blurRad="38100" dist="38100" dir="2700000" algn="tl">
                              <a:srgbClr val="000000">
                                <a:alpha val="43137"/>
                              </a:srgbClr>
                            </a:outerShdw>
                          </a:effectLst>
                          <a:latin typeface="+mj-lt"/>
                          <a:ea typeface="MS Mincho"/>
                          <a:cs typeface="Times New Roman"/>
                        </a:rPr>
                        <a:t>Definition</a:t>
                      </a:r>
                    </a:p>
                  </a:txBody>
                  <a:tcPr marL="58459" marR="5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solidFill>
                            <a:srgbClr val="424456"/>
                          </a:solidFill>
                          <a:effectLst>
                            <a:outerShdw blurRad="38100" dist="38100" dir="2700000" algn="tl">
                              <a:srgbClr val="000000">
                                <a:alpha val="43137"/>
                              </a:srgbClr>
                            </a:outerShdw>
                          </a:effectLst>
                          <a:latin typeface="+mj-lt"/>
                          <a:ea typeface="MS Mincho"/>
                          <a:cs typeface="Times New Roman"/>
                        </a:rPr>
                        <a:t>Included Types</a:t>
                      </a:r>
                    </a:p>
                  </a:txBody>
                  <a:tcPr marL="58459" marR="5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7">
                <a:tc>
                  <a:txBody>
                    <a:bodyPr/>
                    <a:lstStyle/>
                    <a:p>
                      <a:pPr marL="0" marR="0" algn="ctr">
                        <a:spcBef>
                          <a:spcPts val="0"/>
                        </a:spcBef>
                        <a:spcAft>
                          <a:spcPts val="0"/>
                        </a:spcAft>
                      </a:pPr>
                      <a:endPar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Cliff</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A high, steep, or overhanging face of rock.</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beach scarp, bluff, </a:t>
                      </a:r>
                      <a:r>
                        <a:rPr lang="en-US" sz="1450" b="0" dirty="0" err="1">
                          <a:latin typeface="+mj-lt"/>
                          <a:ea typeface="MS Mincho"/>
                          <a:cs typeface="Times New Roman"/>
                        </a:rPr>
                        <a:t>ceja</a:t>
                      </a:r>
                      <a:r>
                        <a:rPr lang="en-US" sz="1450" b="0" dirty="0">
                          <a:latin typeface="+mj-lt"/>
                          <a:ea typeface="MS Mincho"/>
                          <a:cs typeface="Times New Roman"/>
                        </a:rPr>
                        <a:t>, crag, escarpment, ice cliff, marine cliff, palisade, precipice, scar, scarp, </a:t>
                      </a:r>
                      <a:r>
                        <a:rPr lang="en-US" sz="1450" b="0" dirty="0" err="1">
                          <a:latin typeface="+mj-lt"/>
                          <a:ea typeface="MS Mincho"/>
                          <a:cs typeface="Times New Roman"/>
                        </a:rPr>
                        <a:t>scaw</a:t>
                      </a:r>
                      <a:endParaRPr lang="en-US" sz="1450" b="0" dirty="0">
                        <a:latin typeface="+mj-lt"/>
                        <a:ea typeface="MS Mincho"/>
                        <a:cs typeface="Times New Roman"/>
                      </a:endParaRP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34">
                <a:tc>
                  <a:txBody>
                    <a:bodyPr/>
                    <a:lstStyle/>
                    <a:p>
                      <a:pPr marL="0" marR="0" algn="ctr">
                        <a:spcBef>
                          <a:spcPts val="0"/>
                        </a:spcBef>
                        <a:spcAft>
                          <a:spcPts val="0"/>
                        </a:spcAft>
                      </a:pPr>
                      <a:endPar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Mount</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450" b="0" dirty="0">
                        <a:latin typeface="+mj-lt"/>
                        <a:ea typeface="MS Mincho"/>
                        <a:cs typeface="Times New Roman"/>
                      </a:endParaRPr>
                    </a:p>
                    <a:p>
                      <a:pPr marL="0" marR="0" algn="just">
                        <a:spcBef>
                          <a:spcPts val="0"/>
                        </a:spcBef>
                        <a:spcAft>
                          <a:spcPts val="0"/>
                        </a:spcAft>
                      </a:pPr>
                      <a:r>
                        <a:rPr lang="en-US" sz="1450" b="0" dirty="0">
                          <a:latin typeface="+mj-lt"/>
                          <a:ea typeface="MS Mincho"/>
                          <a:cs typeface="Times New Roman"/>
                        </a:rPr>
                        <a:t>A mountain or hill</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bald, bank, </a:t>
                      </a:r>
                      <a:r>
                        <a:rPr lang="en-US" sz="1450" b="0" dirty="0" err="1">
                          <a:latin typeface="+mj-lt"/>
                          <a:ea typeface="MS Mincho"/>
                          <a:cs typeface="Times New Roman"/>
                        </a:rPr>
                        <a:t>bery</a:t>
                      </a:r>
                      <a:r>
                        <a:rPr lang="en-US" sz="1450" b="0" dirty="0">
                          <a:latin typeface="+mj-lt"/>
                          <a:ea typeface="MS Mincho"/>
                          <a:cs typeface="Times New Roman"/>
                        </a:rPr>
                        <a:t>, </a:t>
                      </a:r>
                      <a:r>
                        <a:rPr lang="en-US" sz="1450" b="0" dirty="0" err="1">
                          <a:latin typeface="+mj-lt"/>
                          <a:ea typeface="MS Mincho"/>
                          <a:cs typeface="Times New Roman"/>
                        </a:rPr>
                        <a:t>cerrito</a:t>
                      </a:r>
                      <a:r>
                        <a:rPr lang="en-US" sz="1450" b="0" dirty="0">
                          <a:latin typeface="+mj-lt"/>
                          <a:ea typeface="MS Mincho"/>
                          <a:cs typeface="Times New Roman"/>
                        </a:rPr>
                        <a:t>, cerro, cinder cone, cuesta, dome, drumlin, foothill, hill, hillock, hummock, </a:t>
                      </a:r>
                      <a:r>
                        <a:rPr lang="en-US" sz="1450" b="0" dirty="0" err="1">
                          <a:latin typeface="+mj-lt"/>
                          <a:ea typeface="MS Mincho"/>
                          <a:cs typeface="Times New Roman"/>
                        </a:rPr>
                        <a:t>kame</a:t>
                      </a:r>
                      <a:r>
                        <a:rPr lang="en-US" sz="1450" b="0" dirty="0">
                          <a:latin typeface="+mj-lt"/>
                          <a:ea typeface="MS Mincho"/>
                          <a:cs typeface="Times New Roman"/>
                        </a:rPr>
                        <a:t>, knob, knoll, lava cone, monadnock, mound, mountain, </a:t>
                      </a:r>
                      <a:r>
                        <a:rPr lang="en-US" sz="1450" b="0" dirty="0" err="1">
                          <a:latin typeface="+mj-lt"/>
                          <a:ea typeface="MS Mincho"/>
                          <a:cs typeface="Times New Roman"/>
                        </a:rPr>
                        <a:t>pingo</a:t>
                      </a:r>
                      <a:r>
                        <a:rPr lang="en-US" sz="1450" b="0" dirty="0">
                          <a:latin typeface="+mj-lt"/>
                          <a:ea typeface="MS Mincho"/>
                          <a:cs typeface="Times New Roman"/>
                        </a:rPr>
                        <a:t>, rise, sand dune, sand hills, </a:t>
                      </a:r>
                      <a:r>
                        <a:rPr lang="en-US" sz="1450" b="0" dirty="0" err="1">
                          <a:latin typeface="+mj-lt"/>
                          <a:ea typeface="MS Mincho"/>
                          <a:cs typeface="Times New Roman"/>
                        </a:rPr>
                        <a:t>seaknoll</a:t>
                      </a:r>
                      <a:r>
                        <a:rPr lang="en-US" sz="1450" b="0" dirty="0">
                          <a:latin typeface="+mj-lt"/>
                          <a:ea typeface="MS Mincho"/>
                          <a:cs typeface="Times New Roman"/>
                        </a:rPr>
                        <a:t>, seamount, shield volcano, volcano</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37">
                <a:tc>
                  <a:txBody>
                    <a:bodyPr/>
                    <a:lstStyle/>
                    <a:p>
                      <a:pPr marL="0" marR="0" algn="ctr">
                        <a:spcBef>
                          <a:spcPts val="0"/>
                        </a:spcBef>
                        <a:spcAft>
                          <a:spcPts val="0"/>
                        </a:spcAft>
                      </a:pPr>
                      <a:endPar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Mount Range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A series of connected and aligned mountains</a:t>
                      </a:r>
                    </a:p>
                    <a:p>
                      <a:pPr marL="0" marR="0" algn="just">
                        <a:spcBef>
                          <a:spcPts val="0"/>
                        </a:spcBef>
                        <a:spcAft>
                          <a:spcPts val="0"/>
                        </a:spcAft>
                      </a:pPr>
                      <a:r>
                        <a:rPr lang="en-US" sz="1450" b="0" dirty="0">
                          <a:latin typeface="+mj-lt"/>
                          <a:ea typeface="MS Mincho"/>
                          <a:cs typeface="Times New Roman"/>
                        </a:rPr>
                        <a:t>or mountain ridges</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Mountain range, range, seamount chain, seamount group, seamount range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9">
                <a:tc>
                  <a:txBody>
                    <a:bodyPr/>
                    <a:lstStyle/>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Peak</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The summit of a mountain</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a:latin typeface="+mj-lt"/>
                          <a:ea typeface="MS Mincho"/>
                          <a:cs typeface="Times New Roman"/>
                        </a:rPr>
                        <a:t>ice peak, nunatak, seapeak, summit</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7">
                <a:tc>
                  <a:txBody>
                    <a:bodyPr/>
                    <a:lstStyle/>
                    <a:p>
                      <a:pPr marL="0" marR="0" algn="ctr">
                        <a:spcBef>
                          <a:spcPts val="0"/>
                        </a:spcBef>
                        <a:spcAft>
                          <a:spcPts val="0"/>
                        </a:spcAft>
                      </a:pPr>
                      <a:endPar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endParaRPr>
                    </a:p>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Pinnacle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A tall, slender, spire-shaped rock projecting from a level or more gently sloping surface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err="1">
                          <a:latin typeface="+mj-lt"/>
                          <a:ea typeface="MS Mincho"/>
                          <a:cs typeface="Times New Roman"/>
                        </a:rPr>
                        <a:t>chapeirao</a:t>
                      </a:r>
                      <a:r>
                        <a:rPr lang="en-US" sz="1450" b="0" dirty="0">
                          <a:latin typeface="+mj-lt"/>
                          <a:ea typeface="MS Mincho"/>
                          <a:cs typeface="Times New Roman"/>
                        </a:rPr>
                        <a:t>, coral head, crag, pillar, precipice, scar</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5">
                <a:tc>
                  <a:txBody>
                    <a:bodyPr/>
                    <a:lstStyle/>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Plateau</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An elevated and comparatively level expanse of land</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butte, </a:t>
                      </a:r>
                      <a:r>
                        <a:rPr lang="en-US" sz="1450" b="0" dirty="0" err="1">
                          <a:latin typeface="+mj-lt"/>
                          <a:ea typeface="MS Mincho"/>
                          <a:cs typeface="Times New Roman"/>
                        </a:rPr>
                        <a:t>guyot</a:t>
                      </a:r>
                      <a:r>
                        <a:rPr lang="en-US" sz="1450" b="0" dirty="0">
                          <a:latin typeface="+mj-lt"/>
                          <a:ea typeface="MS Mincho"/>
                          <a:cs typeface="Times New Roman"/>
                        </a:rPr>
                        <a:t>, </a:t>
                      </a:r>
                      <a:r>
                        <a:rPr lang="en-US" sz="1450" b="0" dirty="0" err="1">
                          <a:latin typeface="+mj-lt"/>
                          <a:ea typeface="MS Mincho"/>
                          <a:cs typeface="Times New Roman"/>
                        </a:rPr>
                        <a:t>intermontane</a:t>
                      </a:r>
                      <a:r>
                        <a:rPr lang="en-US" sz="1450" b="0" dirty="0">
                          <a:latin typeface="+mj-lt"/>
                          <a:ea typeface="MS Mincho"/>
                          <a:cs typeface="Times New Roman"/>
                        </a:rPr>
                        <a:t> plateau, mesa, </a:t>
                      </a:r>
                      <a:r>
                        <a:rPr lang="en-US" sz="1450" b="0" dirty="0" err="1">
                          <a:latin typeface="+mj-lt"/>
                          <a:ea typeface="MS Mincho"/>
                          <a:cs typeface="Times New Roman"/>
                        </a:rPr>
                        <a:t>tableknoll</a:t>
                      </a:r>
                      <a:r>
                        <a:rPr lang="en-US" sz="1450" b="0" dirty="0">
                          <a:latin typeface="+mj-lt"/>
                          <a:ea typeface="MS Mincho"/>
                          <a:cs typeface="Times New Roman"/>
                        </a:rPr>
                        <a:t>, tableland, </a:t>
                      </a:r>
                      <a:r>
                        <a:rPr lang="en-US" sz="1450" b="0" dirty="0" err="1">
                          <a:latin typeface="+mj-lt"/>
                          <a:ea typeface="MS Mincho"/>
                          <a:cs typeface="Times New Roman"/>
                        </a:rPr>
                        <a:t>tablemount</a:t>
                      </a:r>
                      <a:endParaRPr lang="en-US" sz="1450" b="0" dirty="0">
                        <a:latin typeface="+mj-lt"/>
                        <a:ea typeface="MS Mincho"/>
                        <a:cs typeface="Times New Roman"/>
                      </a:endParaRP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7">
                <a:tc>
                  <a:txBody>
                    <a:bodyPr/>
                    <a:lstStyle/>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Ridge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A long and narrow upland with steep sides</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err="1">
                          <a:latin typeface="+mj-lt"/>
                          <a:ea typeface="MS Mincho"/>
                          <a:cs typeface="Times New Roman"/>
                        </a:rPr>
                        <a:t>arete</a:t>
                      </a:r>
                      <a:r>
                        <a:rPr lang="en-US" sz="1450" b="0" dirty="0">
                          <a:latin typeface="+mj-lt"/>
                          <a:ea typeface="MS Mincho"/>
                          <a:cs typeface="Times New Roman"/>
                        </a:rPr>
                        <a:t>, beach cusps, beach ridge, cerro, crest, cuesta, drumlin, esker, </a:t>
                      </a:r>
                      <a:r>
                        <a:rPr lang="en-US" sz="1450" b="0" dirty="0" err="1">
                          <a:latin typeface="+mj-lt"/>
                          <a:ea typeface="MS Mincho"/>
                          <a:cs typeface="Times New Roman"/>
                        </a:rPr>
                        <a:t>kame</a:t>
                      </a:r>
                      <a:r>
                        <a:rPr lang="en-US" sz="1450" b="0" dirty="0">
                          <a:latin typeface="+mj-lt"/>
                          <a:ea typeface="MS Mincho"/>
                          <a:cs typeface="Times New Roman"/>
                        </a:rPr>
                        <a:t>, range, sand dune, sand hills, sill, spur, volcanic dike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5">
                <a:tc>
                  <a:txBody>
                    <a:bodyPr/>
                    <a:lstStyle/>
                    <a:p>
                      <a:pPr marL="0" marR="0" algn="ctr">
                        <a:spcBef>
                          <a:spcPts val="0"/>
                        </a:spcBef>
                        <a:spcAft>
                          <a:spcPts val="0"/>
                        </a:spcAft>
                      </a:pPr>
                      <a:r>
                        <a:rPr lang="en-US" sz="1500" b="1" dirty="0">
                          <a:solidFill>
                            <a:schemeClr val="accent6">
                              <a:lumMod val="75000"/>
                            </a:schemeClr>
                          </a:solidFill>
                          <a:effectLst>
                            <a:outerShdw blurRad="38100" dist="38100" dir="2700000" algn="tl">
                              <a:srgbClr val="000000">
                                <a:alpha val="43137"/>
                              </a:srgbClr>
                            </a:outerShdw>
                          </a:effectLst>
                          <a:latin typeface="+mj-lt"/>
                          <a:ea typeface="MS Mincho"/>
                          <a:cs typeface="Times New Roman"/>
                        </a:rPr>
                        <a:t>Ridge Line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a:latin typeface="+mj-lt"/>
                          <a:ea typeface="MS Mincho"/>
                          <a:cs typeface="Times New Roman"/>
                        </a:rPr>
                        <a:t>The line separating drainage basins</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50" b="0" dirty="0">
                          <a:latin typeface="+mj-lt"/>
                          <a:ea typeface="MS Mincho"/>
                          <a:cs typeface="Times New Roman"/>
                        </a:rPr>
                        <a:t>None</a:t>
                      </a:r>
                    </a:p>
                  </a:txBody>
                  <a:tcPr marL="58459" marR="5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gn="ctr"/>
            <a:r>
              <a:rPr lang="en-US" b="1" dirty="0" smtClean="0">
                <a:effectLst>
                  <a:outerShdw blurRad="38100" dist="38100" dir="2700000" algn="tl">
                    <a:srgbClr val="000000">
                      <a:alpha val="43137"/>
                    </a:srgbClr>
                  </a:outerShdw>
                </a:effectLst>
              </a:rPr>
              <a:t>National Map Ontology (USGS)</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9457" name="Picture 1"/>
          <p:cNvPicPr>
            <a:picLocks noChangeAspect="1" noChangeArrowheads="1"/>
          </p:cNvPicPr>
          <p:nvPr/>
        </p:nvPicPr>
        <p:blipFill>
          <a:blip r:embed="rId3" cstate="print"/>
          <a:srcRect/>
          <a:stretch>
            <a:fillRect/>
          </a:stretch>
        </p:blipFill>
        <p:spPr bwMode="auto">
          <a:xfrm>
            <a:off x="381000" y="967462"/>
            <a:ext cx="8229600" cy="5814338"/>
          </a:xfrm>
          <a:prstGeom prst="rect">
            <a:avLst/>
          </a:prstGeom>
          <a:noFill/>
          <a:ln w="9525">
            <a:noFill/>
            <a:miter lim="800000"/>
            <a:headEnd/>
            <a:tailEnd/>
          </a:ln>
        </p:spPr>
      </p:pic>
      <p:sp>
        <p:nvSpPr>
          <p:cNvPr id="6" name="TextBox 5"/>
          <p:cNvSpPr txBox="1"/>
          <p:nvPr/>
        </p:nvSpPr>
        <p:spPr>
          <a:xfrm>
            <a:off x="4876800" y="5334000"/>
            <a:ext cx="3581400" cy="954107"/>
          </a:xfrm>
          <a:prstGeom prst="rect">
            <a:avLst/>
          </a:prstGeom>
          <a:noFill/>
        </p:spPr>
        <p:txBody>
          <a:bodyPr wrap="square" rtlCol="0">
            <a:spAutoFit/>
          </a:bodyPr>
          <a:lstStyle/>
          <a:p>
            <a:r>
              <a:rPr lang="en-US" sz="1400" i="1" dirty="0" smtClean="0">
                <a:solidFill>
                  <a:schemeClr val="bg1">
                    <a:lumMod val="50000"/>
                  </a:schemeClr>
                </a:solidFill>
              </a:rPr>
              <a:t>Dalia </a:t>
            </a:r>
            <a:r>
              <a:rPr lang="en-US" sz="1400" i="1" dirty="0" err="1" smtClean="0">
                <a:solidFill>
                  <a:schemeClr val="bg1">
                    <a:lumMod val="50000"/>
                  </a:schemeClr>
                </a:solidFill>
              </a:rPr>
              <a:t>Varanka</a:t>
            </a:r>
            <a:r>
              <a:rPr lang="en-US" sz="1400" i="1" dirty="0" smtClean="0">
                <a:solidFill>
                  <a:schemeClr val="bg1">
                    <a:lumMod val="50000"/>
                  </a:schemeClr>
                </a:solidFill>
              </a:rPr>
              <a:t>,, USGS.. </a:t>
            </a:r>
            <a:r>
              <a:rPr lang="en-US" sz="1400" dirty="0" smtClean="0">
                <a:solidFill>
                  <a:schemeClr val="bg1">
                    <a:lumMod val="50000"/>
                  </a:schemeClr>
                </a:solidFill>
              </a:rPr>
              <a:t> </a:t>
            </a:r>
            <a:r>
              <a:rPr lang="en-US" sz="1400" dirty="0" smtClean="0">
                <a:solidFill>
                  <a:schemeClr val="bg1">
                    <a:lumMod val="50000"/>
                  </a:schemeClr>
                </a:solidFill>
              </a:rPr>
              <a:t>A TOPOGRAPHIC FEATURE TAXONOMY FOR A U.S. NATIONAL TOPOGRAPHIC MAPPING ONTOLOGY</a:t>
            </a:r>
            <a:endParaRPr 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gn="ctr"/>
            <a:r>
              <a:rPr lang="en-US" b="1" dirty="0" smtClean="0">
                <a:effectLst>
                  <a:outerShdw blurRad="38100" dist="38100" dir="2700000" algn="tl">
                    <a:srgbClr val="000000">
                      <a:alpha val="43137"/>
                    </a:srgbClr>
                  </a:outerShdw>
                </a:effectLst>
              </a:rPr>
              <a:t>National Map Ontology (USGS)</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609600" y="1219200"/>
            <a:ext cx="7905750" cy="5086350"/>
          </a:xfrm>
          <a:prstGeom prst="rect">
            <a:avLst/>
          </a:prstGeom>
          <a:noFill/>
          <a:ln w="9525">
            <a:noFill/>
            <a:miter lim="800000"/>
            <a:headEnd/>
            <a:tailEnd/>
          </a:ln>
        </p:spPr>
      </p:pic>
      <p:sp>
        <p:nvSpPr>
          <p:cNvPr id="6" name="TextBox 5"/>
          <p:cNvSpPr txBox="1"/>
          <p:nvPr/>
        </p:nvSpPr>
        <p:spPr>
          <a:xfrm>
            <a:off x="152400" y="6334780"/>
            <a:ext cx="9144000" cy="523220"/>
          </a:xfrm>
          <a:prstGeom prst="rect">
            <a:avLst/>
          </a:prstGeom>
          <a:noFill/>
        </p:spPr>
        <p:txBody>
          <a:bodyPr wrap="square" rtlCol="0">
            <a:spAutoFit/>
          </a:bodyPr>
          <a:lstStyle/>
          <a:p>
            <a:r>
              <a:rPr lang="en-US" sz="1400" i="1" dirty="0" smtClean="0">
                <a:solidFill>
                  <a:schemeClr val="bg1">
                    <a:lumMod val="50000"/>
                  </a:schemeClr>
                </a:solidFill>
              </a:rPr>
              <a:t>Dalia </a:t>
            </a:r>
            <a:r>
              <a:rPr lang="en-US" sz="1400" i="1" dirty="0" err="1" smtClean="0">
                <a:solidFill>
                  <a:schemeClr val="bg1">
                    <a:lumMod val="50000"/>
                  </a:schemeClr>
                </a:solidFill>
              </a:rPr>
              <a:t>Varanka</a:t>
            </a:r>
            <a:r>
              <a:rPr lang="en-US" sz="1400" i="1" dirty="0" smtClean="0">
                <a:solidFill>
                  <a:schemeClr val="bg1">
                    <a:lumMod val="50000"/>
                  </a:schemeClr>
                </a:solidFill>
              </a:rPr>
              <a:t>,, USGS.. </a:t>
            </a:r>
            <a:r>
              <a:rPr lang="en-US" sz="1400" dirty="0" smtClean="0">
                <a:solidFill>
                  <a:schemeClr val="bg1">
                    <a:lumMod val="50000"/>
                  </a:schemeClr>
                </a:solidFill>
              </a:rPr>
              <a:t> </a:t>
            </a:r>
            <a:r>
              <a:rPr lang="en-US" sz="1400" dirty="0" smtClean="0">
                <a:solidFill>
                  <a:schemeClr val="bg1">
                    <a:lumMod val="50000"/>
                  </a:schemeClr>
                </a:solidFill>
              </a:rPr>
              <a:t>A TOPOGRAPHIC FEATURE TAXONOMY FOR A U.S. NATIONAL TOPOGRAPHIC MAPPING ONTOLOGY</a:t>
            </a:r>
            <a:endParaRPr 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7" name="Picture 9" descr="Drawing1"/>
          <p:cNvPicPr>
            <a:picLocks noChangeAspect="1" noChangeArrowheads="1"/>
          </p:cNvPicPr>
          <p:nvPr/>
        </p:nvPicPr>
        <p:blipFill>
          <a:blip r:embed="rId2" cstate="print"/>
          <a:srcRect/>
          <a:stretch>
            <a:fillRect/>
          </a:stretch>
        </p:blipFill>
        <p:spPr bwMode="auto">
          <a:xfrm>
            <a:off x="1600200" y="1222242"/>
            <a:ext cx="5843587" cy="5483357"/>
          </a:xfrm>
          <a:prstGeom prst="rect">
            <a:avLst/>
          </a:prstGeom>
          <a:noFill/>
        </p:spPr>
      </p:pic>
      <p:sp>
        <p:nvSpPr>
          <p:cNvPr id="13" name="Title 1"/>
          <p:cNvSpPr txBox="1">
            <a:spLocks/>
          </p:cNvSpPr>
          <p:nvPr/>
        </p:nvSpPr>
        <p:spPr>
          <a:xfrm>
            <a:off x="457200" y="3048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2"/>
                </a:solidFill>
                <a:effectLst>
                  <a:outerShdw blurRad="38100" dist="38100" dir="2700000" algn="tl">
                    <a:srgbClr val="000000">
                      <a:alpha val="43137"/>
                    </a:srgbClr>
                  </a:outerShdw>
                </a:effectLst>
                <a:latin typeface="+mj-lt"/>
                <a:ea typeface="+mj-ea"/>
                <a:cs typeface="+mj-cs"/>
              </a:rPr>
              <a:t>Another Eminence Taxonomy</a:t>
            </a:r>
            <a:endParaRPr kumimoji="0" lang="en-US" sz="2800" b="1" i="0"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14" name="TextBox 13"/>
          <p:cNvSpPr txBox="1"/>
          <p:nvPr/>
        </p:nvSpPr>
        <p:spPr>
          <a:xfrm>
            <a:off x="76200" y="6019800"/>
            <a:ext cx="1524000" cy="646331"/>
          </a:xfrm>
          <a:prstGeom prst="rect">
            <a:avLst/>
          </a:prstGeom>
          <a:noFill/>
        </p:spPr>
        <p:txBody>
          <a:bodyPr wrap="square" rtlCol="0">
            <a:spAutoFit/>
          </a:bodyPr>
          <a:lstStyle/>
          <a:p>
            <a:r>
              <a:rPr lang="en-US" i="1" dirty="0" smtClean="0">
                <a:solidFill>
                  <a:schemeClr val="accent6">
                    <a:lumMod val="75000"/>
                  </a:schemeClr>
                </a:solidFill>
                <a:latin typeface="+mj-lt"/>
              </a:rPr>
              <a:t>Source: Granö, 1927</a:t>
            </a:r>
            <a:endParaRPr lang="en-US" i="1" dirty="0">
              <a:solidFill>
                <a:schemeClr val="accent6">
                  <a:lumMod val="75000"/>
                </a:schemeClr>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Text Box 11"/>
          <p:cNvSpPr txBox="1">
            <a:spLocks noChangeArrowheads="1"/>
          </p:cNvSpPr>
          <p:nvPr/>
        </p:nvSpPr>
        <p:spPr bwMode="auto">
          <a:xfrm>
            <a:off x="2820988" y="-1190625"/>
            <a:ext cx="4921250" cy="9236075"/>
          </a:xfrm>
          <a:prstGeom prst="rect">
            <a:avLst/>
          </a:prstGeom>
          <a:noFill/>
          <a:ln w="9525">
            <a:noFill/>
            <a:miter lim="800000"/>
            <a:headEnd/>
            <a:tailEnd/>
          </a:ln>
          <a:effectLst/>
        </p:spPr>
        <p:txBody>
          <a:bodyPr>
            <a:spAutoFit/>
          </a:bodyPr>
          <a:lstStyle/>
          <a:p>
            <a:pPr>
              <a:spcBef>
                <a:spcPct val="50000"/>
              </a:spcBef>
            </a:pPr>
            <a:endParaRPr lang="en-US" sz="60000" dirty="0">
              <a:solidFill>
                <a:srgbClr val="333399"/>
              </a:solidFill>
              <a:latin typeface="Algerian" pitchFamily="82" charset="0"/>
            </a:endParaRPr>
          </a:p>
        </p:txBody>
      </p:sp>
      <p:sp>
        <p:nvSpPr>
          <p:cNvPr id="35" name="Title 1"/>
          <p:cNvSpPr>
            <a:spLocks noGrp="1"/>
          </p:cNvSpPr>
          <p:nvPr>
            <p:ph type="title"/>
          </p:nvPr>
        </p:nvSpPr>
        <p:spPr>
          <a:xfrm>
            <a:off x="228600" y="304800"/>
            <a:ext cx="8915400" cy="762000"/>
          </a:xfrm>
        </p:spPr>
        <p:txBody>
          <a:bodyPr>
            <a:normAutofit/>
          </a:bodyPr>
          <a:lstStyle/>
          <a:p>
            <a:pPr algn="ctr"/>
            <a:r>
              <a:rPr lang="en-US" sz="4400" b="1" dirty="0" smtClean="0">
                <a:effectLst>
                  <a:outerShdw blurRad="38100" dist="38100" dir="2700000" algn="tl">
                    <a:srgbClr val="000000">
                      <a:alpha val="43137"/>
                    </a:srgbClr>
                  </a:outerShdw>
                </a:effectLst>
              </a:rPr>
              <a:t>EnvO</a:t>
            </a:r>
            <a:endParaRPr lang="en-US" sz="4400" b="1" dirty="0">
              <a:solidFill>
                <a:schemeClr val="accent6">
                  <a:lumMod val="75000"/>
                </a:schemeClr>
              </a:solidFill>
              <a:effectLst>
                <a:outerShdw blurRad="38100" dist="38100" dir="2700000" algn="tl">
                  <a:srgbClr val="000000">
                    <a:alpha val="43137"/>
                  </a:srgbClr>
                </a:outerShdw>
              </a:effectLst>
            </a:endParaRPr>
          </a:p>
        </p:txBody>
      </p:sp>
      <p:pic>
        <p:nvPicPr>
          <p:cNvPr id="1032" name="Picture 8" descr="D:\GAURAV\Research\Projects\GISc 10\EnvO-Physiographic.jpg"/>
          <p:cNvPicPr>
            <a:picLocks noChangeAspect="1" noChangeArrowheads="1"/>
          </p:cNvPicPr>
          <p:nvPr/>
        </p:nvPicPr>
        <p:blipFill>
          <a:blip r:embed="rId3" cstate="print"/>
          <a:srcRect/>
          <a:stretch>
            <a:fillRect/>
          </a:stretch>
        </p:blipFill>
        <p:spPr bwMode="auto">
          <a:xfrm>
            <a:off x="0" y="1162050"/>
            <a:ext cx="15313025"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Text Box 11"/>
          <p:cNvSpPr txBox="1">
            <a:spLocks noChangeArrowheads="1"/>
          </p:cNvSpPr>
          <p:nvPr/>
        </p:nvSpPr>
        <p:spPr bwMode="auto">
          <a:xfrm>
            <a:off x="2820988" y="-1190625"/>
            <a:ext cx="4921250" cy="9236075"/>
          </a:xfrm>
          <a:prstGeom prst="rect">
            <a:avLst/>
          </a:prstGeom>
          <a:noFill/>
          <a:ln w="9525">
            <a:noFill/>
            <a:miter lim="800000"/>
            <a:headEnd/>
            <a:tailEnd/>
          </a:ln>
          <a:effectLst/>
        </p:spPr>
        <p:txBody>
          <a:bodyPr>
            <a:spAutoFit/>
          </a:bodyPr>
          <a:lstStyle/>
          <a:p>
            <a:pPr>
              <a:spcBef>
                <a:spcPct val="50000"/>
              </a:spcBef>
            </a:pPr>
            <a:endParaRPr lang="en-US" sz="60000" dirty="0">
              <a:solidFill>
                <a:srgbClr val="333399"/>
              </a:solidFill>
              <a:latin typeface="Algerian" pitchFamily="82" charset="0"/>
            </a:endParaRPr>
          </a:p>
        </p:txBody>
      </p:sp>
      <p:sp>
        <p:nvSpPr>
          <p:cNvPr id="35" name="Title 1"/>
          <p:cNvSpPr>
            <a:spLocks noGrp="1"/>
          </p:cNvSpPr>
          <p:nvPr>
            <p:ph type="title"/>
          </p:nvPr>
        </p:nvSpPr>
        <p:spPr>
          <a:xfrm>
            <a:off x="228600" y="304800"/>
            <a:ext cx="8915400" cy="762000"/>
          </a:xfrm>
        </p:spPr>
        <p:txBody>
          <a:bodyPr>
            <a:normAutofit/>
          </a:bodyPr>
          <a:lstStyle/>
          <a:p>
            <a:pPr algn="ctr"/>
            <a:r>
              <a:rPr lang="en-US" b="1" dirty="0" smtClean="0">
                <a:effectLst>
                  <a:outerShdw blurRad="38100" dist="38100" dir="2700000" algn="tl">
                    <a:srgbClr val="000000">
                      <a:alpha val="43137"/>
                    </a:srgbClr>
                  </a:outerShdw>
                </a:effectLst>
              </a:rPr>
              <a:t>EnvO</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1032" name="Picture 8" descr="D:\GAURAV\Research\Projects\GISc 10\EnvO-Physiographic.jpg"/>
          <p:cNvPicPr>
            <a:picLocks noChangeAspect="1" noChangeArrowheads="1"/>
          </p:cNvPicPr>
          <p:nvPr/>
        </p:nvPicPr>
        <p:blipFill>
          <a:blip r:embed="rId3" cstate="print"/>
          <a:srcRect/>
          <a:stretch>
            <a:fillRect/>
          </a:stretch>
        </p:blipFill>
        <p:spPr bwMode="auto">
          <a:xfrm>
            <a:off x="-7769225" y="1143000"/>
            <a:ext cx="15313025"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2334</TotalTime>
  <Words>1148</Words>
  <Application>Microsoft Office PowerPoint</Application>
  <PresentationFormat>On-screen Show (4:3)</PresentationFormat>
  <Paragraphs>221</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Landscape Ontologies  The Case for the Domain of Landforms</vt:lpstr>
      <vt:lpstr>Comparing Terminological Systems (Focus on Eminences)</vt:lpstr>
      <vt:lpstr>Eminence Related Types: GNIS (USA)</vt:lpstr>
      <vt:lpstr>Eminence Types: SDTS (USA)</vt:lpstr>
      <vt:lpstr>National Map Ontology (USGS)</vt:lpstr>
      <vt:lpstr>National Map Ontology (USGS)</vt:lpstr>
      <vt:lpstr>Slide 7</vt:lpstr>
      <vt:lpstr>EnvO</vt:lpstr>
      <vt:lpstr>EnvO</vt:lpstr>
      <vt:lpstr>EnvO</vt:lpstr>
      <vt:lpstr>EnvO</vt:lpstr>
      <vt:lpstr>EnvO</vt:lpstr>
      <vt:lpstr>WordNet</vt:lpstr>
      <vt:lpstr>WordNet</vt:lpstr>
      <vt:lpstr>WordNet</vt:lpstr>
      <vt:lpstr>DOLCE</vt:lpstr>
      <vt:lpstr>DOLCE Landscape (Boyan Broderic)</vt:lpstr>
      <vt:lpstr>Slide 18</vt:lpstr>
      <vt:lpstr>Slide 19</vt:lpstr>
      <vt:lpstr>SWEET?</vt:lpstr>
      <vt:lpstr>Different perspectives</vt:lpstr>
      <vt:lpstr>Why Landscape Ontology?</vt:lpstr>
      <vt:lpstr>Where we stand…</vt:lpstr>
      <vt:lpstr>Realist Ontology of the Landscape?</vt:lpstr>
      <vt:lpstr>Realist Ontology of the Landscape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Object-Field Ontology for Topographic eminences</dc:title>
  <dc:creator>sinhag</dc:creator>
  <cp:lastModifiedBy>Gaurav</cp:lastModifiedBy>
  <cp:revision>113</cp:revision>
  <dcterms:created xsi:type="dcterms:W3CDTF">2006-08-16T00:00:00Z</dcterms:created>
  <dcterms:modified xsi:type="dcterms:W3CDTF">2011-06-03T04:32:20Z</dcterms:modified>
</cp:coreProperties>
</file>