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7" r:id="rId3"/>
    <p:sldId id="259" r:id="rId4"/>
    <p:sldId id="265" r:id="rId5"/>
    <p:sldId id="266" r:id="rId6"/>
    <p:sldId id="258" r:id="rId7"/>
    <p:sldId id="262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59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0AF94C91-BCFC-4FA9-B999-F9A6F80A65A7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0F3A397-5C1D-4FEB-A474-2F14F9882F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3B144-EE04-4248-A5E2-A6413226649A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5B0E-A293-4086-A9A1-278CCF4D4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63D1-1642-4416-AE89-31C01C9AC67F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F3F8-FF1C-4F87-9F5A-84663E96B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E710B-3F30-4DAE-B371-DCA0B0A376F9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30CC6-471E-420D-9784-F18E69117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8E77-E05C-4029-B4B8-E678B357FBC7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531AB-B311-48B1-B875-0F3F6E2F6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35852-CE9A-4B73-B2CE-F0237C584BDF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F7A7-7646-4464-96EE-F0D72281E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EBBD-A7C9-43BA-A991-A0511C92C804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A1672-3149-49BD-BF26-56FCCF9EC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EC8E-07DE-49AD-A6D8-94669E862FD4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EA60D-5E3B-4142-B49B-885822C9A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0325-E123-40FA-8CE0-01C0A6CBCA16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53E6A-F957-43C9-B6D7-87D11F361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E11DF-9D9B-48C1-B689-1DB965E4C96C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AAFDB-C6E8-490C-85CB-252F8504B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9211D-9492-474B-8821-93FE51EC1EE3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0B43F-7E5D-4C62-8238-F5C2707A1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65C674-DEE6-4F81-936A-3549328777C5}" type="datetimeFigureOut">
              <a:rPr lang="en-US"/>
              <a:pPr>
                <a:defRPr/>
              </a:pPr>
              <a:t>12/4/2012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B6D15E-5847-4A21-A4A6-08812A4EA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Surface Networks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r>
              <a:rPr lang="en-US" smtClean="0"/>
              <a:t>GeoVoCamp, Reston, VA</a:t>
            </a:r>
          </a:p>
          <a:p>
            <a:r>
              <a:rPr lang="en-US" smtClean="0"/>
              <a:t>11/2102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724400" y="2514600"/>
            <a:ext cx="33528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entury Gothic" pitchFamily="34" charset="0"/>
              </a:rPr>
              <a:t>Doug Foxvog, UMBC/NIST</a:t>
            </a:r>
          </a:p>
          <a:p>
            <a:r>
              <a:rPr lang="en-US" sz="1400">
                <a:latin typeface="Century Gothic" pitchFamily="34" charset="0"/>
              </a:rPr>
              <a:t>Dave Kolas, Raytheon BBN Technologies</a:t>
            </a:r>
          </a:p>
          <a:p>
            <a:r>
              <a:rPr lang="en-US" sz="1400">
                <a:latin typeface="Century Gothic" pitchFamily="34" charset="0"/>
              </a:rPr>
              <a:t>David Mark, SUNY Buffalo</a:t>
            </a:r>
          </a:p>
          <a:p>
            <a:r>
              <a:rPr lang="it-IT" sz="1400">
                <a:latin typeface="Century Gothic" pitchFamily="34" charset="0"/>
              </a:rPr>
              <a:t>Daniel Mekonnen, Algebraix Data Corporation</a:t>
            </a:r>
            <a:endParaRPr lang="en-US" sz="1400">
              <a:latin typeface="Century Gothic" pitchFamily="34" charset="0"/>
            </a:endParaRPr>
          </a:p>
          <a:p>
            <a:r>
              <a:rPr lang="en-US" sz="1400">
                <a:latin typeface="Century Gothic" pitchFamily="34" charset="0"/>
              </a:rPr>
              <a:t>Anand Padmanabhan, UIUC</a:t>
            </a:r>
          </a:p>
          <a:p>
            <a:r>
              <a:rPr lang="en-US" sz="1400">
                <a:latin typeface="Century Gothic" pitchFamily="34" charset="0"/>
              </a:rPr>
              <a:t>Boleslo E Romero, UCSB</a:t>
            </a:r>
          </a:p>
          <a:p>
            <a:r>
              <a:rPr lang="en-US" sz="1400">
                <a:latin typeface="Century Gothic" pitchFamily="34" charset="0"/>
              </a:rPr>
              <a:t>Gaurav Sinha, Ohio University</a:t>
            </a:r>
          </a:p>
          <a:p>
            <a:r>
              <a:rPr lang="en-US" sz="1400">
                <a:latin typeface="Century Gothic" pitchFamily="34" charset="0"/>
              </a:rPr>
              <a:t>E. Lynn Usery, U.S. Geological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Datasets</a:t>
            </a:r>
          </a:p>
          <a:p>
            <a:pPr lvl="1"/>
            <a:r>
              <a:rPr lang="en-US" smtClean="0"/>
              <a:t>Generate example surface network data from USGS 30m Digital Elevation Model</a:t>
            </a:r>
          </a:p>
          <a:p>
            <a:pPr lvl="1"/>
            <a:r>
              <a:rPr lang="en-US" smtClean="0"/>
              <a:t>Publish this data within the ontology as RDF</a:t>
            </a:r>
          </a:p>
          <a:p>
            <a:pPr lvl="1"/>
            <a:r>
              <a:rPr lang="en-US" smtClean="0"/>
              <a:t>Scale this process up via CyberGIS project </a:t>
            </a:r>
          </a:p>
          <a:p>
            <a:pPr lvl="1"/>
            <a:r>
              <a:rPr lang="en-US" smtClean="0"/>
              <a:t>USGS publishes data results</a:t>
            </a:r>
          </a:p>
          <a:p>
            <a:r>
              <a:rPr lang="en-US" smtClean="0"/>
              <a:t>Publication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Cayley</a:t>
            </a:r>
            <a:r>
              <a:rPr lang="en-US" dirty="0" smtClean="0"/>
              <a:t>-Maxwell Theory of Surface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Classes describe elements of surfaces (e.g. topography)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 Many named surface features have classes which are subjective and/or context dependent: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dirty="0" smtClean="0"/>
              <a:t>Mountains </a:t>
            </a:r>
            <a:r>
              <a:rPr lang="en-US" dirty="0" err="1" smtClean="0"/>
              <a:t>vs</a:t>
            </a:r>
            <a:r>
              <a:rPr lang="en-US" dirty="0" smtClean="0"/>
              <a:t> hills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There are objective elements of surfaces that can be a set of building blocks for these.</a:t>
            </a:r>
          </a:p>
          <a:p>
            <a:pPr marL="457200" lvl="1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Theory vs.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n-US" dirty="0" smtClean="0"/>
              <a:t>Practical specialization of pattern: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dirty="0" smtClean="0"/>
              <a:t>Real world surface does not meet requirements of the theoretical model (i.e., is not continuously differentiable)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This means that certain geographic features are not able to be modeled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dirty="0" smtClean="0"/>
              <a:t>Specialization allows for ‘extra’ critical points and lines</a:t>
            </a:r>
          </a:p>
          <a:p>
            <a:pPr marL="640080" lvl="1" indent="-274320" fontAlgn="auto">
              <a:spcAft>
                <a:spcPts val="0"/>
              </a:spcAft>
              <a:defRPr/>
            </a:pPr>
            <a:r>
              <a:rPr lang="en-US" dirty="0" smtClean="0"/>
              <a:t>This creates better links to features in other domains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Catchments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/>
              <a:t>S</a:t>
            </a:r>
            <a:r>
              <a:rPr lang="en-US" dirty="0" smtClean="0"/>
              <a:t>treams</a:t>
            </a:r>
          </a:p>
          <a:p>
            <a:pPr lvl="2" fontAlgn="auto">
              <a:spcAft>
                <a:spcPts val="0"/>
              </a:spcAft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defRPr/>
            </a:pPr>
            <a:endParaRPr lang="en-US" dirty="0" smtClean="0"/>
          </a:p>
          <a:p>
            <a:pPr marL="640080" lvl="1" indent="-274320"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General Theory vs. Application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Three ontologies so far:</a:t>
            </a:r>
          </a:p>
          <a:p>
            <a:pPr lvl="1"/>
            <a:r>
              <a:rPr lang="en-US" smtClean="0"/>
              <a:t>Surface Networks in general</a:t>
            </a:r>
          </a:p>
          <a:p>
            <a:pPr lvl="1"/>
            <a:r>
              <a:rPr lang="en-US" smtClean="0"/>
              <a:t>Geographic terrain surfaces</a:t>
            </a:r>
          </a:p>
          <a:p>
            <a:pPr lvl="2"/>
            <a:r>
              <a:rPr lang="en-US" smtClean="0"/>
              <a:t>Links out to GeoSPARQL</a:t>
            </a:r>
          </a:p>
          <a:p>
            <a:pPr lvl="1"/>
            <a:r>
              <a:rPr lang="en-US" smtClean="0"/>
              <a:t>Multi-Surface Applications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Hierarchy</a:t>
            </a:r>
          </a:p>
        </p:txBody>
      </p:sp>
      <p:pic>
        <p:nvPicPr>
          <p:cNvPr id="17410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20838" y="3144838"/>
            <a:ext cx="5619750" cy="18669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 Hierarchy - Terrain</a:t>
            </a:r>
          </a:p>
        </p:txBody>
      </p:sp>
      <p:pic>
        <p:nvPicPr>
          <p:cNvPr id="1843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8089900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042988" y="228600"/>
            <a:ext cx="7024687" cy="1143000"/>
          </a:xfrm>
        </p:spPr>
        <p:txBody>
          <a:bodyPr/>
          <a:lstStyle/>
          <a:p>
            <a:r>
              <a:rPr lang="en-US" smtClean="0"/>
              <a:t>Relationships - Terrain</a:t>
            </a:r>
          </a:p>
        </p:txBody>
      </p:sp>
      <p:pic>
        <p:nvPicPr>
          <p:cNvPr id="1945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" y="1524000"/>
            <a:ext cx="8191500" cy="4787900"/>
          </a:xfrm>
        </p:spPr>
      </p:pic>
      <p:sp>
        <p:nvSpPr>
          <p:cNvPr id="9" name="TextBox 8"/>
          <p:cNvSpPr txBox="1"/>
          <p:nvPr/>
        </p:nvSpPr>
        <p:spPr>
          <a:xfrm rot="1954491">
            <a:off x="1619250" y="3078163"/>
            <a:ext cx="1600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partOf_directly</a:t>
            </a: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 rot="3850259">
            <a:off x="806450" y="3213100"/>
            <a:ext cx="1600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+mn-lt"/>
                <a:cs typeface="+mn-cs"/>
              </a:rPr>
              <a:t>part </a:t>
            </a:r>
            <a:r>
              <a:rPr lang="en-US" sz="1050" dirty="0" err="1">
                <a:latin typeface="+mn-lt"/>
                <a:cs typeface="+mn-cs"/>
              </a:rPr>
              <a:t>of_directly</a:t>
            </a: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 rot="310750">
            <a:off x="1552575" y="2341563"/>
            <a:ext cx="1600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hasPart_directly</a:t>
            </a: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 rot="19978308">
            <a:off x="5416550" y="3987800"/>
            <a:ext cx="1600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lowerEnd</a:t>
            </a: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2509781">
            <a:off x="6869113" y="4768850"/>
            <a:ext cx="1600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lowerEnd</a:t>
            </a: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 rot="18858029">
            <a:off x="4344988" y="4011613"/>
            <a:ext cx="1600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upperEnd</a:t>
            </a:r>
            <a:endParaRPr lang="en-US" sz="1050" dirty="0"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 rot="18778306">
            <a:off x="5966619" y="4140994"/>
            <a:ext cx="1600200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upperEnd</a:t>
            </a:r>
            <a:endParaRPr lang="en-US" sz="1050" dirty="0">
              <a:latin typeface="+mn-lt"/>
              <a:cs typeface="+mn-cs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24000" y="2362200"/>
            <a:ext cx="4692650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0" y="2133600"/>
            <a:ext cx="16002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err="1">
                <a:latin typeface="+mn-lt"/>
                <a:cs typeface="+mn-cs"/>
              </a:rPr>
              <a:t>boundedBy</a:t>
            </a:r>
            <a:endParaRPr lang="en-US" sz="105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2" name="Picture 3" descr="Surface Networ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96888"/>
            <a:ext cx="6656388" cy="605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OWL Ontology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Created and will be made available</a:t>
            </a:r>
          </a:p>
          <a:p>
            <a:r>
              <a:rPr lang="en-US" smtClean="0"/>
              <a:t>Namespaces? Locations?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595</TotalTime>
  <Words>218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Century Gothic</vt:lpstr>
      <vt:lpstr>Arial</vt:lpstr>
      <vt:lpstr>Wingdings 2</vt:lpstr>
      <vt:lpstr>Calibri</vt:lpstr>
      <vt:lpstr>Austin</vt:lpstr>
      <vt:lpstr>Austin</vt:lpstr>
      <vt:lpstr>Austin</vt:lpstr>
      <vt:lpstr>Austin</vt:lpstr>
      <vt:lpstr>Surface Networks</vt:lpstr>
      <vt:lpstr>Cayley-Maxwell Theory of Surface Networks</vt:lpstr>
      <vt:lpstr>Theory vs. Practice</vt:lpstr>
      <vt:lpstr>General Theory vs. Application</vt:lpstr>
      <vt:lpstr>Class Hierarchy</vt:lpstr>
      <vt:lpstr>Class Hierarchy - Terrain</vt:lpstr>
      <vt:lpstr>Relationships - Terrain</vt:lpstr>
      <vt:lpstr>Slide 8</vt:lpstr>
      <vt:lpstr>OWL Ontology</vt:lpstr>
      <vt:lpstr>Future Work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Cayley-Maxwell Theory of Surface Networks</dc:title>
  <dc:creator>David Kolas</dc:creator>
  <cp:lastModifiedBy>Gary</cp:lastModifiedBy>
  <cp:revision>15</cp:revision>
  <dcterms:created xsi:type="dcterms:W3CDTF">2012-11-29T20:18:47Z</dcterms:created>
  <dcterms:modified xsi:type="dcterms:W3CDTF">2012-12-04T14:44:54Z</dcterms:modified>
</cp:coreProperties>
</file>