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9"/>
  </p:handoutMasterIdLst>
  <p:sldIdLst>
    <p:sldId id="256" r:id="rId2"/>
    <p:sldId id="294" r:id="rId3"/>
    <p:sldId id="318" r:id="rId4"/>
    <p:sldId id="295" r:id="rId5"/>
    <p:sldId id="257" r:id="rId6"/>
    <p:sldId id="260" r:id="rId7"/>
    <p:sldId id="261" r:id="rId8"/>
    <p:sldId id="262" r:id="rId9"/>
    <p:sldId id="264" r:id="rId10"/>
    <p:sldId id="305" r:id="rId11"/>
    <p:sldId id="306" r:id="rId12"/>
    <p:sldId id="315" r:id="rId13"/>
    <p:sldId id="288" r:id="rId14"/>
    <p:sldId id="291" r:id="rId15"/>
    <p:sldId id="290" r:id="rId16"/>
    <p:sldId id="296" r:id="rId17"/>
    <p:sldId id="297" r:id="rId18"/>
    <p:sldId id="298" r:id="rId19"/>
    <p:sldId id="299" r:id="rId20"/>
    <p:sldId id="300" r:id="rId21"/>
    <p:sldId id="316" r:id="rId22"/>
    <p:sldId id="317" r:id="rId23"/>
    <p:sldId id="302" r:id="rId24"/>
    <p:sldId id="303" r:id="rId25"/>
    <p:sldId id="304" r:id="rId26"/>
    <p:sldId id="307" r:id="rId27"/>
    <p:sldId id="308" r:id="rId28"/>
    <p:sldId id="309" r:id="rId29"/>
    <p:sldId id="310" r:id="rId30"/>
    <p:sldId id="311" r:id="rId31"/>
    <p:sldId id="312" r:id="rId32"/>
    <p:sldId id="313" r:id="rId33"/>
    <p:sldId id="314" r:id="rId34"/>
    <p:sldId id="301" r:id="rId35"/>
    <p:sldId id="287" r:id="rId36"/>
    <p:sldId id="292" r:id="rId37"/>
    <p:sldId id="28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D7A69"/>
    <a:srgbClr val="BB6600"/>
    <a:srgbClr val="DB8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9" d="100"/>
          <a:sy n="59" d="100"/>
        </p:scale>
        <p:origin x="-372" y="-90"/>
      </p:cViewPr>
      <p:guideLst>
        <p:guide orient="horz" pos="2160"/>
        <p:guide pos="2880"/>
      </p:guideLst>
    </p:cSldViewPr>
  </p:slideViewPr>
  <p:outlineViewPr>
    <p:cViewPr>
      <p:scale>
        <a:sx n="33" d="100"/>
        <a:sy n="33" d="100"/>
      </p:scale>
      <p:origin x="0" y="344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40497F-CD2B-014A-911E-0E3CD0ECA261}" type="datetimeFigureOut">
              <a:rPr lang="en-US" smtClean="0"/>
              <a:pPr/>
              <a:t>11/18/2013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AFFBAB-5F4C-994F-87CA-C5BB39651B4E}" type="slidenum">
              <a:rPr lang="en-US" smtClean="0"/>
              <a:pPr/>
              <a:t>‹#›</a:t>
            </a:fld>
            <a:endParaRPr lang="en-US"/>
          </a:p>
        </p:txBody>
      </p:sp>
    </p:spTree>
    <p:extLst>
      <p:ext uri="{BB962C8B-B14F-4D97-AF65-F5344CB8AC3E}">
        <p14:creationId xmlns:p14="http://schemas.microsoft.com/office/powerpoint/2010/main" xmlns="" val="10452950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154209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9080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259839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213172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166494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54108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197657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4595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413719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60144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97D3C-10F3-A840-BDEA-D0BBF0305EE3}"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69670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97D3C-10F3-A840-BDEA-D0BBF0305EE3}" type="datetimeFigureOut">
              <a:rPr lang="en-US" smtClean="0"/>
              <a:pPr/>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C6D37-85F0-7E47-949E-40DA9F626396}" type="slidenum">
              <a:rPr lang="en-US" smtClean="0"/>
              <a:pPr/>
              <a:t>‹#›</a:t>
            </a:fld>
            <a:endParaRPr lang="en-US"/>
          </a:p>
        </p:txBody>
      </p:sp>
    </p:spTree>
    <p:extLst>
      <p:ext uri="{BB962C8B-B14F-4D97-AF65-F5344CB8AC3E}">
        <p14:creationId xmlns:p14="http://schemas.microsoft.com/office/powerpoint/2010/main" xmlns="" val="322676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7999"/>
          </a:xfrm>
          <a:prstGeom prst="rect">
            <a:avLst/>
          </a:prstGeom>
          <a:gradFill flip="none" rotWithShape="1">
            <a:gsLst>
              <a:gs pos="0">
                <a:schemeClr val="tx2">
                  <a:lumMod val="60000"/>
                  <a:lumOff val="40000"/>
                </a:schemeClr>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2-11-10 at 2.01.5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14800" y="3835400"/>
            <a:ext cx="5029200" cy="3022600"/>
          </a:xfrm>
          <a:prstGeom prst="rect">
            <a:avLst/>
          </a:prstGeom>
        </p:spPr>
      </p:pic>
      <p:sp>
        <p:nvSpPr>
          <p:cNvPr id="2" name="Title 1"/>
          <p:cNvSpPr>
            <a:spLocks noGrp="1"/>
          </p:cNvSpPr>
          <p:nvPr>
            <p:ph type="ctrTitle"/>
          </p:nvPr>
        </p:nvSpPr>
        <p:spPr>
          <a:xfrm>
            <a:off x="139170" y="142875"/>
            <a:ext cx="3496684" cy="4275469"/>
          </a:xfrm>
        </p:spPr>
        <p:txBody>
          <a:bodyPr>
            <a:normAutofit fontScale="90000"/>
          </a:bodyPr>
          <a:lstStyle/>
          <a:p>
            <a:pPr algn="l"/>
            <a:r>
              <a:rPr lang="en-US" b="1" dirty="0" smtClean="0"/>
              <a:t>Surface Water </a:t>
            </a:r>
            <a:r>
              <a:rPr lang="en-US" b="1" dirty="0"/>
              <a:t>- how water sits </a:t>
            </a:r>
            <a:r>
              <a:rPr lang="en-US" b="1" dirty="0" smtClean="0"/>
              <a:t>in(on?) terrain</a:t>
            </a:r>
            <a:r>
              <a:rPr lang="en-US" dirty="0"/>
              <a:t/>
            </a:r>
            <a:br>
              <a:rPr lang="en-US" dirty="0"/>
            </a:br>
            <a:r>
              <a:rPr lang="en-US" sz="2700" dirty="0" smtClean="0">
                <a:latin typeface="+mn-lt"/>
              </a:rPr>
              <a:t>(Based on 2012’s Surface Networks and the Ontology of Topography)</a:t>
            </a:r>
            <a:endParaRPr lang="en-US" sz="2700" dirty="0">
              <a:latin typeface="+mn-lt"/>
            </a:endParaRPr>
          </a:p>
        </p:txBody>
      </p:sp>
      <p:sp>
        <p:nvSpPr>
          <p:cNvPr id="3" name="Subtitle 2"/>
          <p:cNvSpPr>
            <a:spLocks noGrp="1"/>
          </p:cNvSpPr>
          <p:nvPr>
            <p:ph type="subTitle" idx="1"/>
          </p:nvPr>
        </p:nvSpPr>
        <p:spPr>
          <a:xfrm>
            <a:off x="139170" y="5009776"/>
            <a:ext cx="3975630" cy="1848223"/>
          </a:xfrm>
        </p:spPr>
        <p:txBody>
          <a:bodyPr>
            <a:normAutofit fontScale="92500" lnSpcReduction="10000"/>
          </a:bodyPr>
          <a:lstStyle/>
          <a:p>
            <a:pPr algn="l"/>
            <a:r>
              <a:rPr lang="en-US" dirty="0" smtClean="0">
                <a:solidFill>
                  <a:schemeClr val="tx1"/>
                </a:solidFill>
              </a:rPr>
              <a:t>David M Mark</a:t>
            </a:r>
          </a:p>
          <a:p>
            <a:pPr algn="l"/>
            <a:r>
              <a:rPr lang="en-US" sz="2600" dirty="0" smtClean="0">
                <a:solidFill>
                  <a:schemeClr val="tx1"/>
                </a:solidFill>
              </a:rPr>
              <a:t>University at Buffalo</a:t>
            </a:r>
          </a:p>
          <a:p>
            <a:pPr algn="l"/>
            <a:r>
              <a:rPr lang="en-US" dirty="0" err="1" smtClean="0">
                <a:solidFill>
                  <a:schemeClr val="tx1"/>
                </a:solidFill>
              </a:rPr>
              <a:t>Gaurav</a:t>
            </a:r>
            <a:r>
              <a:rPr lang="en-US" dirty="0" smtClean="0">
                <a:solidFill>
                  <a:schemeClr val="tx1"/>
                </a:solidFill>
              </a:rPr>
              <a:t> </a:t>
            </a:r>
            <a:r>
              <a:rPr lang="en-US" dirty="0" err="1" smtClean="0">
                <a:solidFill>
                  <a:schemeClr val="tx1"/>
                </a:solidFill>
              </a:rPr>
              <a:t>Sinha</a:t>
            </a:r>
            <a:endParaRPr lang="en-US" dirty="0" smtClean="0">
              <a:solidFill>
                <a:schemeClr val="tx1"/>
              </a:solidFill>
            </a:endParaRPr>
          </a:p>
          <a:p>
            <a:pPr algn="l"/>
            <a:r>
              <a:rPr lang="en-US" sz="2600" dirty="0" smtClean="0">
                <a:solidFill>
                  <a:schemeClr val="tx1"/>
                </a:solidFill>
              </a:rPr>
              <a:t>Ohio University</a:t>
            </a:r>
            <a:endParaRPr lang="en-US" sz="2600" dirty="0">
              <a:solidFill>
                <a:schemeClr val="tx1"/>
              </a:solidFill>
            </a:endParaRPr>
          </a:p>
        </p:txBody>
      </p:sp>
      <p:pic>
        <p:nvPicPr>
          <p:cNvPr id="4" name="Picture 3" descr="Screen Shot 2012-11-10 at 2.01.43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86200" y="0"/>
            <a:ext cx="5257800" cy="3454400"/>
          </a:xfrm>
          <a:prstGeom prst="rect">
            <a:avLst/>
          </a:prstGeom>
        </p:spPr>
      </p:pic>
    </p:spTree>
    <p:extLst>
      <p:ext uri="{BB962C8B-B14F-4D97-AF65-F5344CB8AC3E}">
        <p14:creationId xmlns:p14="http://schemas.microsoft.com/office/powerpoint/2010/main" xmlns="" val="240037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NODP2012titl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01800"/>
            <a:ext cx="9144000" cy="3441032"/>
          </a:xfrm>
          <a:prstGeom prst="rect">
            <a:avLst/>
          </a:prstGeom>
        </p:spPr>
      </p:pic>
    </p:spTree>
    <p:extLst>
      <p:ext uri="{BB962C8B-B14F-4D97-AF65-F5344CB8AC3E}">
        <p14:creationId xmlns:p14="http://schemas.microsoft.com/office/powerpoint/2010/main" xmlns="" val="273888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NODP2012ontolog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0200" y="508000"/>
            <a:ext cx="8483600" cy="5842000"/>
          </a:xfrm>
          <a:prstGeom prst="rect">
            <a:avLst/>
          </a:prstGeom>
        </p:spPr>
      </p:pic>
    </p:spTree>
    <p:extLst>
      <p:ext uri="{BB962C8B-B14F-4D97-AF65-F5344CB8AC3E}">
        <p14:creationId xmlns:p14="http://schemas.microsoft.com/office/powerpoint/2010/main" xmlns="" val="1558980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Hierarchy – Terrain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2286000"/>
            <a:ext cx="8089297" cy="4229900"/>
          </a:xfrm>
          <a:prstGeom prst="rect">
            <a:avLst/>
          </a:prstGeom>
        </p:spPr>
      </p:pic>
      <p:sp>
        <p:nvSpPr>
          <p:cNvPr id="3" name="Content Placeholder 2"/>
          <p:cNvSpPr>
            <a:spLocks noGrp="1"/>
          </p:cNvSpPr>
          <p:nvPr>
            <p:ph idx="1"/>
          </p:nvPr>
        </p:nvSpPr>
        <p:spPr>
          <a:xfrm>
            <a:off x="457200" y="1270001"/>
            <a:ext cx="8229600" cy="1016000"/>
          </a:xfrm>
        </p:spPr>
        <p:txBody>
          <a:bodyPr>
            <a:normAutofit/>
          </a:bodyPr>
          <a:lstStyle/>
          <a:p>
            <a:pPr lvl="0"/>
            <a:r>
              <a:rPr lang="en-US" sz="2400" dirty="0" smtClean="0"/>
              <a:t>During the workshop last year, for a while we included contours, but they did not make the final version</a:t>
            </a:r>
            <a:endParaRPr lang="en-US" sz="2400" dirty="0"/>
          </a:p>
        </p:txBody>
      </p:sp>
    </p:spTree>
    <p:extLst>
      <p:ext uri="{BB962C8B-B14F-4D97-AF65-F5344CB8AC3E}">
        <p14:creationId xmlns:p14="http://schemas.microsoft.com/office/powerpoint/2010/main" xmlns="" val="1051989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Warntz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8700" y="0"/>
            <a:ext cx="4523835" cy="6858000"/>
          </a:xfrm>
          <a:prstGeom prst="rect">
            <a:avLst/>
          </a:prstGeom>
        </p:spPr>
      </p:pic>
    </p:spTree>
    <p:extLst>
      <p:ext uri="{BB962C8B-B14F-4D97-AF65-F5344CB8AC3E}">
        <p14:creationId xmlns:p14="http://schemas.microsoft.com/office/powerpoint/2010/main" xmlns="" val="308258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arntz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0900" y="0"/>
            <a:ext cx="4896853" cy="6858000"/>
          </a:xfrm>
          <a:prstGeom prst="rect">
            <a:avLst/>
          </a:prstGeom>
        </p:spPr>
      </p:pic>
    </p:spTree>
    <p:extLst>
      <p:ext uri="{BB962C8B-B14F-4D97-AF65-F5344CB8AC3E}">
        <p14:creationId xmlns:p14="http://schemas.microsoft.com/office/powerpoint/2010/main" xmlns="" val="174039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arntz3.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44402" y="6455"/>
            <a:ext cx="5221598" cy="6851545"/>
          </a:xfrm>
          <a:prstGeom prst="rect">
            <a:avLst/>
          </a:prstGeom>
        </p:spPr>
      </p:pic>
    </p:spTree>
    <p:extLst>
      <p:ext uri="{BB962C8B-B14F-4D97-AF65-F5344CB8AC3E}">
        <p14:creationId xmlns:p14="http://schemas.microsoft.com/office/powerpoint/2010/main" xmlns="" val="947126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ltecher_ctr.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2843" y="-39476"/>
            <a:ext cx="10870479" cy="6897476"/>
          </a:xfrm>
          <a:prstGeom prst="rect">
            <a:avLst/>
          </a:prstGeom>
        </p:spPr>
      </p:pic>
    </p:spTree>
    <p:extLst>
      <p:ext uri="{BB962C8B-B14F-4D97-AF65-F5344CB8AC3E}">
        <p14:creationId xmlns:p14="http://schemas.microsoft.com/office/powerpoint/2010/main" xmlns="" val="1091952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ltecher_ctr.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87044" y="-3403921"/>
            <a:ext cx="16599929" cy="10532895"/>
          </a:xfrm>
          <a:prstGeom prst="rect">
            <a:avLst/>
          </a:prstGeom>
        </p:spPr>
      </p:pic>
    </p:spTree>
    <p:extLst>
      <p:ext uri="{BB962C8B-B14F-4D97-AF65-F5344CB8AC3E}">
        <p14:creationId xmlns:p14="http://schemas.microsoft.com/office/powerpoint/2010/main" xmlns="" val="3591714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TarnLowerPal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8100"/>
            <a:ext cx="9144000" cy="6756605"/>
          </a:xfrm>
          <a:prstGeom prst="rect">
            <a:avLst/>
          </a:prstGeom>
        </p:spPr>
      </p:pic>
    </p:spTree>
    <p:extLst>
      <p:ext uri="{BB962C8B-B14F-4D97-AF65-F5344CB8AC3E}">
        <p14:creationId xmlns:p14="http://schemas.microsoft.com/office/powerpoint/2010/main" xmlns="" val="92610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arnUpperPal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8900"/>
            <a:ext cx="9144000" cy="6658520"/>
          </a:xfrm>
          <a:prstGeom prst="rect">
            <a:avLst/>
          </a:prstGeom>
        </p:spPr>
      </p:pic>
    </p:spTree>
    <p:extLst>
      <p:ext uri="{BB962C8B-B14F-4D97-AF65-F5344CB8AC3E}">
        <p14:creationId xmlns:p14="http://schemas.microsoft.com/office/powerpoint/2010/main" xmlns="" val="531741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7999"/>
          </a:xfrm>
          <a:prstGeom prst="rect">
            <a:avLst/>
          </a:prstGeom>
          <a:gradFill flip="none" rotWithShape="1">
            <a:gsLst>
              <a:gs pos="0">
                <a:schemeClr val="tx2">
                  <a:lumMod val="60000"/>
                  <a:lumOff val="40000"/>
                </a:schemeClr>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170" y="142875"/>
            <a:ext cx="3496684" cy="4275469"/>
          </a:xfrm>
        </p:spPr>
        <p:txBody>
          <a:bodyPr>
            <a:normAutofit fontScale="90000"/>
          </a:bodyPr>
          <a:lstStyle/>
          <a:p>
            <a:pPr algn="l"/>
            <a:r>
              <a:rPr lang="en-US" b="1" dirty="0" smtClean="0"/>
              <a:t>Surface Water </a:t>
            </a:r>
            <a:r>
              <a:rPr lang="en-US" b="1" dirty="0"/>
              <a:t>- how water sits </a:t>
            </a:r>
            <a:r>
              <a:rPr lang="en-US" b="1" dirty="0" smtClean="0"/>
              <a:t>in(on?) terrain</a:t>
            </a:r>
            <a:r>
              <a:rPr lang="en-US" dirty="0"/>
              <a:t/>
            </a:r>
            <a:br>
              <a:rPr lang="en-US" dirty="0"/>
            </a:br>
            <a:r>
              <a:rPr lang="en-US" sz="2700" dirty="0">
                <a:latin typeface="+mn-lt"/>
              </a:rPr>
              <a:t/>
            </a:r>
            <a:br>
              <a:rPr lang="en-US" sz="2700" dirty="0">
                <a:latin typeface="+mn-lt"/>
              </a:rPr>
            </a:br>
            <a:r>
              <a:rPr lang="en-US" sz="2700" dirty="0" smtClean="0">
                <a:latin typeface="+mn-lt"/>
              </a:rPr>
              <a:t/>
            </a:r>
            <a:br>
              <a:rPr lang="en-US" sz="2700" dirty="0" smtClean="0">
                <a:latin typeface="+mn-lt"/>
              </a:rPr>
            </a:br>
            <a:r>
              <a:rPr lang="en-US" sz="2700" dirty="0">
                <a:latin typeface="+mn-lt"/>
              </a:rPr>
              <a:t/>
            </a:r>
            <a:br>
              <a:rPr lang="en-US" sz="2700" dirty="0">
                <a:latin typeface="+mn-lt"/>
              </a:rPr>
            </a:br>
            <a:endParaRPr lang="en-US" sz="2700" dirty="0">
              <a:latin typeface="+mn-lt"/>
            </a:endParaRPr>
          </a:p>
        </p:txBody>
      </p:sp>
      <p:pic>
        <p:nvPicPr>
          <p:cNvPr id="4" name="Picture 3" descr="Screen Shot 2012-11-10 at 2.01.43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86200" y="0"/>
            <a:ext cx="5257800" cy="3454400"/>
          </a:xfrm>
          <a:prstGeom prst="rect">
            <a:avLst/>
          </a:prstGeom>
        </p:spPr>
      </p:pic>
      <p:sp>
        <p:nvSpPr>
          <p:cNvPr id="7" name="TextBox 6"/>
          <p:cNvSpPr txBox="1"/>
          <p:nvPr/>
        </p:nvSpPr>
        <p:spPr>
          <a:xfrm>
            <a:off x="3635854" y="3571875"/>
            <a:ext cx="5381146" cy="2923877"/>
          </a:xfrm>
          <a:prstGeom prst="rect">
            <a:avLst/>
          </a:prstGeom>
          <a:noFill/>
        </p:spPr>
        <p:txBody>
          <a:bodyPr wrap="square" rtlCol="0">
            <a:spAutoFit/>
          </a:bodyPr>
          <a:lstStyle/>
          <a:p>
            <a:pPr marL="285750" indent="-285750">
              <a:buFont typeface="Arial"/>
              <a:buChar char="•"/>
            </a:pPr>
            <a:r>
              <a:rPr lang="en-US" sz="2400" dirty="0" smtClean="0"/>
              <a:t>The basic principle is this:</a:t>
            </a:r>
          </a:p>
          <a:p>
            <a:pPr marL="285750" indent="-285750">
              <a:buFont typeface="Arial"/>
              <a:buChar char="•"/>
            </a:pPr>
            <a:r>
              <a:rPr lang="en-US" sz="3200" dirty="0" smtClean="0">
                <a:solidFill>
                  <a:srgbClr val="FF0000"/>
                </a:solidFill>
              </a:rPr>
              <a:t>In landscapes with moderate to high relief, the configuration of the topography controls where water flows or pools</a:t>
            </a:r>
            <a:endParaRPr lang="en-US" sz="3200" dirty="0">
              <a:solidFill>
                <a:srgbClr val="FF0000"/>
              </a:solidFill>
            </a:endParaRPr>
          </a:p>
        </p:txBody>
      </p:sp>
    </p:spTree>
    <p:extLst>
      <p:ext uri="{BB962C8B-B14F-4D97-AF65-F5344CB8AC3E}">
        <p14:creationId xmlns:p14="http://schemas.microsoft.com/office/powerpoint/2010/main" xmlns="" val="3376333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Ontology: </a:t>
            </a:r>
            <a:br>
              <a:rPr lang="en-US" dirty="0" smtClean="0"/>
            </a:br>
            <a:r>
              <a:rPr lang="en-US" dirty="0" smtClean="0"/>
              <a:t>What </a:t>
            </a:r>
            <a:r>
              <a:rPr lang="en-US" i="1" dirty="0" smtClean="0"/>
              <a:t>exactly</a:t>
            </a:r>
            <a:r>
              <a:rPr lang="en-US" dirty="0" smtClean="0"/>
              <a:t> </a:t>
            </a:r>
            <a:r>
              <a:rPr lang="en-US" b="1" u="sng" dirty="0" smtClean="0"/>
              <a:t>is</a:t>
            </a:r>
            <a:r>
              <a:rPr lang="en-US" dirty="0" smtClean="0"/>
              <a:t> the “lake”?</a:t>
            </a:r>
            <a:endParaRPr lang="en-US" dirty="0"/>
          </a:p>
        </p:txBody>
      </p:sp>
      <p:sp>
        <p:nvSpPr>
          <p:cNvPr id="3" name="Content Placeholder 2"/>
          <p:cNvSpPr>
            <a:spLocks noGrp="1"/>
          </p:cNvSpPr>
          <p:nvPr>
            <p:ph idx="1"/>
          </p:nvPr>
        </p:nvSpPr>
        <p:spPr>
          <a:xfrm>
            <a:off x="457199" y="1600200"/>
            <a:ext cx="8686801" cy="4525963"/>
          </a:xfrm>
        </p:spPr>
        <p:txBody>
          <a:bodyPr>
            <a:normAutofit fontScale="92500" lnSpcReduction="10000"/>
          </a:bodyPr>
          <a:lstStyle/>
          <a:p>
            <a:r>
              <a:rPr lang="en-US" dirty="0" smtClean="0"/>
              <a:t>Is a lake a large body of water?</a:t>
            </a:r>
          </a:p>
          <a:p>
            <a:r>
              <a:rPr lang="en-US" b="1" dirty="0" smtClean="0">
                <a:solidFill>
                  <a:srgbClr val="0000FF"/>
                </a:solidFill>
              </a:rPr>
              <a:t>SDTS: </a:t>
            </a:r>
            <a:r>
              <a:rPr lang="en-US" dirty="0" smtClean="0"/>
              <a:t>Lake: “</a:t>
            </a:r>
            <a:r>
              <a:rPr lang="en-US" b="1" i="1" dirty="0" smtClean="0"/>
              <a:t>Any standing body </a:t>
            </a:r>
            <a:r>
              <a:rPr lang="en-US" b="1" i="1" dirty="0"/>
              <a:t>of inland </a:t>
            </a:r>
            <a:r>
              <a:rPr lang="en-US" b="1" i="1" dirty="0" smtClean="0"/>
              <a:t>water</a:t>
            </a:r>
            <a:r>
              <a:rPr lang="en-US" dirty="0" smtClean="0"/>
              <a:t>”</a:t>
            </a:r>
          </a:p>
          <a:p>
            <a:r>
              <a:rPr lang="en-US" dirty="0" smtClean="0"/>
              <a:t>Or is it a (natural) basin that can hold a large amount of water?</a:t>
            </a:r>
          </a:p>
          <a:p>
            <a:r>
              <a:rPr lang="en-US" dirty="0" smtClean="0"/>
              <a:t>Or is in a large area covered by water?</a:t>
            </a:r>
          </a:p>
          <a:p>
            <a:endParaRPr lang="en-US" dirty="0"/>
          </a:p>
          <a:p>
            <a:r>
              <a:rPr lang="en-US" dirty="0" smtClean="0"/>
              <a:t>If the water goes away, is the lake dry, or does the lake cease to exist?</a:t>
            </a:r>
          </a:p>
        </p:txBody>
      </p:sp>
    </p:spTree>
    <p:extLst>
      <p:ext uri="{BB962C8B-B14F-4D97-AF65-F5344CB8AC3E}">
        <p14:creationId xmlns:p14="http://schemas.microsoft.com/office/powerpoint/2010/main" xmlns="" val="2131812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Ontology: </a:t>
            </a:r>
            <a:br>
              <a:rPr lang="en-US" dirty="0" smtClean="0"/>
            </a:br>
            <a:r>
              <a:rPr lang="en-US" dirty="0" smtClean="0"/>
              <a:t>What </a:t>
            </a:r>
            <a:r>
              <a:rPr lang="en-US" i="1" dirty="0" smtClean="0"/>
              <a:t>exactly</a:t>
            </a:r>
            <a:r>
              <a:rPr lang="en-US" dirty="0" smtClean="0"/>
              <a:t> </a:t>
            </a:r>
            <a:r>
              <a:rPr lang="en-US" b="1" u="sng" dirty="0" smtClean="0"/>
              <a:t>is</a:t>
            </a:r>
            <a:r>
              <a:rPr lang="en-US" dirty="0" smtClean="0"/>
              <a:t> the “river”?</a:t>
            </a:r>
            <a:endParaRPr lang="en-US" dirty="0"/>
          </a:p>
        </p:txBody>
      </p:sp>
      <p:sp>
        <p:nvSpPr>
          <p:cNvPr id="3" name="Content Placeholder 2"/>
          <p:cNvSpPr>
            <a:spLocks noGrp="1"/>
          </p:cNvSpPr>
          <p:nvPr>
            <p:ph idx="1"/>
          </p:nvPr>
        </p:nvSpPr>
        <p:spPr/>
        <p:txBody>
          <a:bodyPr>
            <a:normAutofit/>
          </a:bodyPr>
          <a:lstStyle/>
          <a:p>
            <a:r>
              <a:rPr lang="en-US" dirty="0" smtClean="0"/>
              <a:t>Is a river a large stream of water?</a:t>
            </a:r>
          </a:p>
          <a:p>
            <a:r>
              <a:rPr lang="en-US" b="1" dirty="0">
                <a:solidFill>
                  <a:srgbClr val="0000FF"/>
                </a:solidFill>
              </a:rPr>
              <a:t>SDTS: </a:t>
            </a:r>
            <a:r>
              <a:rPr lang="en-US" dirty="0" smtClean="0"/>
              <a:t>Watercourse: “</a:t>
            </a:r>
            <a:r>
              <a:rPr lang="en-US" b="1" i="1" dirty="0" smtClean="0"/>
              <a:t>A </a:t>
            </a:r>
            <a:r>
              <a:rPr lang="en-US" b="1" i="1" dirty="0"/>
              <a:t>way or course through which water may or does </a:t>
            </a:r>
            <a:r>
              <a:rPr lang="en-US" b="1" i="1" dirty="0" smtClean="0"/>
              <a:t>flow</a:t>
            </a:r>
            <a:r>
              <a:rPr lang="en-US" dirty="0" smtClean="0"/>
              <a:t>”</a:t>
            </a:r>
            <a:endParaRPr lang="en-US" dirty="0"/>
          </a:p>
          <a:p>
            <a:endParaRPr lang="en-US" dirty="0" smtClean="0"/>
          </a:p>
          <a:p>
            <a:endParaRPr lang="en-US" dirty="0"/>
          </a:p>
          <a:p>
            <a:r>
              <a:rPr lang="en-US" dirty="0" smtClean="0"/>
              <a:t>If the water goes away, is the river dry, or does the river cease to exist?</a:t>
            </a:r>
          </a:p>
        </p:txBody>
      </p:sp>
    </p:spTree>
    <p:extLst>
      <p:ext uri="{BB962C8B-B14F-4D97-AF65-F5344CB8AC3E}">
        <p14:creationId xmlns:p14="http://schemas.microsoft.com/office/powerpoint/2010/main" xmlns="" val="3159575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Ontology Summary: </a:t>
            </a:r>
            <a:br>
              <a:rPr lang="en-US" dirty="0" smtClean="0"/>
            </a:br>
            <a:r>
              <a:rPr lang="en-US" dirty="0" smtClean="0"/>
              <a:t>“Lakes” and “rivers”</a:t>
            </a:r>
            <a:endParaRPr lang="en-US" dirty="0"/>
          </a:p>
        </p:txBody>
      </p:sp>
      <p:sp>
        <p:nvSpPr>
          <p:cNvPr id="3" name="Content Placeholder 2"/>
          <p:cNvSpPr>
            <a:spLocks noGrp="1"/>
          </p:cNvSpPr>
          <p:nvPr>
            <p:ph idx="1"/>
          </p:nvPr>
        </p:nvSpPr>
        <p:spPr>
          <a:xfrm>
            <a:off x="457200" y="1600200"/>
            <a:ext cx="8229600" cy="5019675"/>
          </a:xfrm>
        </p:spPr>
        <p:txBody>
          <a:bodyPr>
            <a:normAutofit/>
          </a:bodyPr>
          <a:lstStyle/>
          <a:p>
            <a:r>
              <a:rPr lang="en-US" dirty="0" smtClean="0"/>
              <a:t>Is a river a large stream of water?</a:t>
            </a:r>
          </a:p>
          <a:p>
            <a:r>
              <a:rPr lang="en-US" b="1" dirty="0" smtClean="0">
                <a:solidFill>
                  <a:srgbClr val="0000FF"/>
                </a:solidFill>
              </a:rPr>
              <a:t>SDTS </a:t>
            </a:r>
            <a:r>
              <a:rPr lang="en-US" b="1" dirty="0" smtClean="0"/>
              <a:t>appears to be inconsistent here</a:t>
            </a:r>
          </a:p>
          <a:p>
            <a:endParaRPr lang="en-US" b="1" dirty="0"/>
          </a:p>
          <a:p>
            <a:r>
              <a:rPr lang="en-US" dirty="0"/>
              <a:t>Watercourse: “</a:t>
            </a:r>
            <a:r>
              <a:rPr lang="en-US" b="1" i="1" dirty="0"/>
              <a:t>A way or course through which water may or does flow</a:t>
            </a:r>
            <a:r>
              <a:rPr lang="en-US" dirty="0" smtClean="0"/>
              <a:t>”</a:t>
            </a:r>
          </a:p>
          <a:p>
            <a:r>
              <a:rPr lang="en-US" dirty="0"/>
              <a:t>Lake: “</a:t>
            </a:r>
            <a:r>
              <a:rPr lang="en-US" b="1" i="1" dirty="0"/>
              <a:t>Any standing body of inland water</a:t>
            </a:r>
            <a:r>
              <a:rPr lang="en-US" dirty="0"/>
              <a:t>”</a:t>
            </a:r>
          </a:p>
          <a:p>
            <a:r>
              <a:rPr lang="en-US" dirty="0" smtClean="0"/>
              <a:t>The lake is the water, but the river is the place (course-line)</a:t>
            </a:r>
            <a:endParaRPr lang="en-US" dirty="0"/>
          </a:p>
          <a:p>
            <a:pPr marL="0" indent="0">
              <a:buNone/>
            </a:pPr>
            <a:endParaRPr lang="en-US" dirty="0"/>
          </a:p>
        </p:txBody>
      </p:sp>
    </p:spTree>
    <p:extLst>
      <p:ext uri="{BB962C8B-B14F-4D97-AF65-F5344CB8AC3E}">
        <p14:creationId xmlns:p14="http://schemas.microsoft.com/office/powerpoint/2010/main" xmlns="" val="3874842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Voids</a:t>
            </a:r>
            <a:endParaRPr lang="en-US" dirty="0"/>
          </a:p>
        </p:txBody>
      </p:sp>
      <p:pic>
        <p:nvPicPr>
          <p:cNvPr id="4" name="Picture 3" descr="VoidHahmannBrodaric.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68" y="1104898"/>
            <a:ext cx="9092532" cy="5787595"/>
          </a:xfrm>
          <a:prstGeom prst="rect">
            <a:avLst/>
          </a:prstGeom>
        </p:spPr>
      </p:pic>
    </p:spTree>
    <p:extLst>
      <p:ext uri="{BB962C8B-B14F-4D97-AF65-F5344CB8AC3E}">
        <p14:creationId xmlns:p14="http://schemas.microsoft.com/office/powerpoint/2010/main" xmlns="" val="3122657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Voids</a:t>
            </a:r>
            <a:endParaRPr lang="en-US" dirty="0"/>
          </a:p>
        </p:txBody>
      </p:sp>
      <p:pic>
        <p:nvPicPr>
          <p:cNvPr id="3" name="Picture 2" descr="Hahmann_Brodaric_Figure_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22400"/>
            <a:ext cx="9144000" cy="4000500"/>
          </a:xfrm>
          <a:prstGeom prst="rect">
            <a:avLst/>
          </a:prstGeom>
        </p:spPr>
      </p:pic>
    </p:spTree>
    <p:extLst>
      <p:ext uri="{BB962C8B-B14F-4D97-AF65-F5344CB8AC3E}">
        <p14:creationId xmlns:p14="http://schemas.microsoft.com/office/powerpoint/2010/main" xmlns="" val="369408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Voids</a:t>
            </a:r>
            <a:endParaRPr lang="en-US" dirty="0"/>
          </a:p>
        </p:txBody>
      </p:sp>
      <p:pic>
        <p:nvPicPr>
          <p:cNvPr id="3" name="Picture 2" descr="Hahmann_Brodaric_Figure_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22400"/>
            <a:ext cx="9144000" cy="4000500"/>
          </a:xfrm>
          <a:prstGeom prst="rect">
            <a:avLst/>
          </a:prstGeom>
        </p:spPr>
      </p:pic>
      <p:sp>
        <p:nvSpPr>
          <p:cNvPr id="4" name="Rectangle 3"/>
          <p:cNvSpPr/>
          <p:nvPr/>
        </p:nvSpPr>
        <p:spPr>
          <a:xfrm>
            <a:off x="2746375" y="3270250"/>
            <a:ext cx="1079500" cy="77787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073649" y="3659188"/>
            <a:ext cx="1736725" cy="54768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10374" y="1762125"/>
            <a:ext cx="1736725" cy="28575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67674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antosBennettTitl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63600"/>
            <a:ext cx="9144000" cy="5111626"/>
          </a:xfrm>
          <a:prstGeom prst="rect">
            <a:avLst/>
          </a:prstGeom>
        </p:spPr>
      </p:pic>
      <p:sp>
        <p:nvSpPr>
          <p:cNvPr id="4" name="Rectangle 3"/>
          <p:cNvSpPr/>
          <p:nvPr/>
        </p:nvSpPr>
        <p:spPr>
          <a:xfrm>
            <a:off x="4302125" y="2889250"/>
            <a:ext cx="4841875" cy="347662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531767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cs typeface="Times New Roman"/>
              </a:rPr>
              <a:t>Santos, Bennett, &amp; </a:t>
            </a:r>
            <a:r>
              <a:rPr lang="en-US" sz="3600" dirty="0" err="1" smtClean="0">
                <a:latin typeface="Times New Roman"/>
                <a:cs typeface="Times New Roman"/>
              </a:rPr>
              <a:t>Sakellariou</a:t>
            </a:r>
            <a:endParaRPr lang="en-US" sz="3600" dirty="0">
              <a:latin typeface="Times New Roman"/>
              <a:cs typeface="Times New Roman"/>
            </a:endParaRPr>
          </a:p>
        </p:txBody>
      </p:sp>
      <p:pic>
        <p:nvPicPr>
          <p:cNvPr id="3" name="Picture 2" descr="Screen Shot 2013-11-15 at 2.34.09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1472" y="1417638"/>
            <a:ext cx="8672654" cy="3055650"/>
          </a:xfrm>
          <a:prstGeom prst="rect">
            <a:avLst/>
          </a:prstGeom>
        </p:spPr>
      </p:pic>
    </p:spTree>
    <p:extLst>
      <p:ext uri="{BB962C8B-B14F-4D97-AF65-F5344CB8AC3E}">
        <p14:creationId xmlns:p14="http://schemas.microsoft.com/office/powerpoint/2010/main" xmlns="" val="64696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Hayes on Lakes</a:t>
            </a:r>
            <a:endParaRPr lang="en-US" dirty="0"/>
          </a:p>
        </p:txBody>
      </p:sp>
      <p:sp>
        <p:nvSpPr>
          <p:cNvPr id="3" name="Subtitle 2"/>
          <p:cNvSpPr>
            <a:spLocks noGrp="1"/>
          </p:cNvSpPr>
          <p:nvPr>
            <p:ph type="subTitle" idx="1"/>
          </p:nvPr>
        </p:nvSpPr>
        <p:spPr>
          <a:xfrm>
            <a:off x="1371600" y="4794250"/>
            <a:ext cx="6400800" cy="1466847"/>
          </a:xfrm>
        </p:spPr>
        <p:txBody>
          <a:bodyPr>
            <a:noAutofit/>
          </a:bodyPr>
          <a:lstStyle/>
          <a:p>
            <a:pPr lvl="0"/>
            <a:r>
              <a:rPr lang="en-US" sz="2400" dirty="0">
                <a:solidFill>
                  <a:schemeClr val="tx1"/>
                </a:solidFill>
                <a:latin typeface="Times New Roman"/>
                <a:cs typeface="Times New Roman"/>
              </a:rPr>
              <a:t>Hayes, P. (1985b) Naive Physics I: Ontology of Liquids. in: J. Hobbs and R. Moore (Eds.), </a:t>
            </a:r>
            <a:r>
              <a:rPr lang="en-US" sz="2400" i="1" dirty="0">
                <a:solidFill>
                  <a:schemeClr val="tx1"/>
                </a:solidFill>
                <a:latin typeface="Times New Roman"/>
                <a:cs typeface="Times New Roman"/>
              </a:rPr>
              <a:t>Formal Theories of the Commonsense World</a:t>
            </a:r>
            <a:r>
              <a:rPr lang="en-US" sz="2400" dirty="0">
                <a:solidFill>
                  <a:schemeClr val="tx1"/>
                </a:solidFill>
                <a:latin typeface="Times New Roman"/>
                <a:cs typeface="Times New Roman"/>
              </a:rPr>
              <a:t>. Norwood, NJ: </a:t>
            </a:r>
            <a:r>
              <a:rPr lang="en-US" sz="2400" dirty="0" err="1">
                <a:solidFill>
                  <a:schemeClr val="tx1"/>
                </a:solidFill>
                <a:latin typeface="Times New Roman"/>
                <a:cs typeface="Times New Roman"/>
              </a:rPr>
              <a:t>Ablex</a:t>
            </a:r>
            <a:r>
              <a:rPr lang="en-US" sz="2400" dirty="0">
                <a:solidFill>
                  <a:schemeClr val="tx1"/>
                </a:solidFill>
                <a:latin typeface="Times New Roman"/>
                <a:cs typeface="Times New Roman"/>
              </a:rPr>
              <a:t>, pp. 71-108</a:t>
            </a:r>
          </a:p>
        </p:txBody>
      </p:sp>
    </p:spTree>
    <p:extLst>
      <p:ext uri="{BB962C8B-B14F-4D97-AF65-F5344CB8AC3E}">
        <p14:creationId xmlns:p14="http://schemas.microsoft.com/office/powerpoint/2010/main" xmlns="" val="3047545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Consider </a:t>
            </a:r>
            <a:r>
              <a:rPr lang="en-US" dirty="0" smtClean="0"/>
              <a:t>a </a:t>
            </a:r>
            <a:r>
              <a:rPr lang="en-US" dirty="0"/>
              <a:t>L</a:t>
            </a:r>
            <a:r>
              <a:rPr lang="en-US" dirty="0" smtClean="0"/>
              <a:t>ake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z="4400" kern="1200" dirty="0" smtClean="0">
                <a:solidFill>
                  <a:schemeClr val="tx1"/>
                </a:solidFill>
                <a:effectLst/>
                <a:latin typeface="+mn-lt"/>
                <a:ea typeface="+mj-ea"/>
                <a:cs typeface="+mj-cs"/>
              </a:rPr>
              <a:t>“Consider now a lake.  </a:t>
            </a:r>
          </a:p>
          <a:p>
            <a:pPr lvl="0"/>
            <a:r>
              <a:rPr lang="en-US" sz="4400" kern="1200" dirty="0" smtClean="0">
                <a:solidFill>
                  <a:schemeClr val="tx1"/>
                </a:solidFill>
                <a:effectLst/>
                <a:latin typeface="+mn-lt"/>
                <a:ea typeface="+mj-ea"/>
                <a:cs typeface="+mj-cs"/>
              </a:rPr>
              <a:t>This is a contained-space defined by geographical constraints.  Lake Leman, for example, is the space contained between the Jura Mountains, Lausanne, the Dent </a:t>
            </a:r>
            <a:r>
              <a:rPr lang="en-US" sz="4400" kern="1200" dirty="0" err="1" smtClean="0">
                <a:solidFill>
                  <a:schemeClr val="tx1"/>
                </a:solidFill>
                <a:effectLst/>
                <a:latin typeface="+mn-lt"/>
                <a:ea typeface="+mj-ea"/>
                <a:cs typeface="+mj-cs"/>
              </a:rPr>
              <a:t>d'Oche</a:t>
            </a:r>
            <a:r>
              <a:rPr lang="en-US" sz="4400" kern="1200" dirty="0" smtClean="0">
                <a:solidFill>
                  <a:schemeClr val="tx1"/>
                </a:solidFill>
                <a:effectLst/>
                <a:latin typeface="+mn-lt"/>
                <a:ea typeface="+mj-ea"/>
                <a:cs typeface="+mj-cs"/>
              </a:rPr>
              <a:t>, </a:t>
            </a:r>
            <a:r>
              <a:rPr lang="en-US" sz="4400" kern="1200" dirty="0" err="1" smtClean="0">
                <a:solidFill>
                  <a:schemeClr val="tx1"/>
                </a:solidFill>
                <a:effectLst/>
                <a:latin typeface="+mn-lt"/>
                <a:ea typeface="+mj-ea"/>
                <a:cs typeface="+mj-cs"/>
              </a:rPr>
              <a:t>Thonon</a:t>
            </a:r>
            <a:r>
              <a:rPr lang="en-US" sz="4400" kern="1200" dirty="0" smtClean="0">
                <a:solidFill>
                  <a:schemeClr val="tx1"/>
                </a:solidFill>
                <a:effectLst/>
                <a:latin typeface="+mn-lt"/>
                <a:ea typeface="+mj-ea"/>
                <a:cs typeface="+mj-cs"/>
              </a:rPr>
              <a:t>, and the </a:t>
            </a:r>
            <a:r>
              <a:rPr lang="en-US" sz="4400" kern="1200" dirty="0" err="1" smtClean="0">
                <a:solidFill>
                  <a:schemeClr val="tx1"/>
                </a:solidFill>
                <a:effectLst/>
                <a:latin typeface="+mn-lt"/>
                <a:ea typeface="+mj-ea"/>
                <a:cs typeface="+mj-cs"/>
              </a:rPr>
              <a:t>Rochers</a:t>
            </a:r>
            <a:r>
              <a:rPr lang="en-US" sz="4400" kern="1200" dirty="0" smtClean="0">
                <a:solidFill>
                  <a:schemeClr val="tx1"/>
                </a:solidFill>
                <a:effectLst/>
                <a:latin typeface="+mn-lt"/>
                <a:ea typeface="+mj-ea"/>
                <a:cs typeface="+mj-cs"/>
              </a:rPr>
              <a:t> de </a:t>
            </a:r>
            <a:r>
              <a:rPr lang="en-US" sz="4400" kern="1200" dirty="0" err="1" smtClean="0">
                <a:solidFill>
                  <a:schemeClr val="tx1"/>
                </a:solidFill>
                <a:effectLst/>
                <a:latin typeface="+mn-lt"/>
                <a:ea typeface="+mj-ea"/>
                <a:cs typeface="+mj-cs"/>
              </a:rPr>
              <a:t>Naye</a:t>
            </a:r>
            <a:r>
              <a:rPr lang="en-US" sz="4400" kern="1200" dirty="0" smtClean="0">
                <a:solidFill>
                  <a:schemeClr val="tx1"/>
                </a:solidFill>
                <a:effectLst/>
                <a:latin typeface="+mn-lt"/>
                <a:ea typeface="+mj-ea"/>
                <a:cs typeface="+mj-cs"/>
              </a:rPr>
              <a:t>, below the 400 meter contour (more or less). </a:t>
            </a:r>
          </a:p>
          <a:p>
            <a:pPr lvl="0"/>
            <a:r>
              <a:rPr lang="en-US" sz="4400" kern="1200" dirty="0" smtClean="0">
                <a:solidFill>
                  <a:schemeClr val="tx1"/>
                </a:solidFill>
                <a:effectLst/>
                <a:latin typeface="+mn-lt"/>
                <a:ea typeface="+mj-ea"/>
                <a:cs typeface="+mj-cs"/>
              </a:rPr>
              <a:t>Its container is the surface of the earth under it, i.e. the </a:t>
            </a:r>
            <a:r>
              <a:rPr lang="en-US" sz="4400" i="1" kern="1200" dirty="0" smtClean="0">
                <a:solidFill>
                  <a:schemeClr val="tx1"/>
                </a:solidFill>
                <a:effectLst/>
                <a:latin typeface="+mn-lt"/>
                <a:ea typeface="+mj-ea"/>
                <a:cs typeface="+mj-cs"/>
              </a:rPr>
              <a:t>lake bed.”</a:t>
            </a:r>
            <a:endParaRPr lang="en-US" dirty="0">
              <a:latin typeface="+mn-lt"/>
            </a:endParaRPr>
          </a:p>
        </p:txBody>
      </p:sp>
    </p:spTree>
    <p:extLst>
      <p:ext uri="{BB962C8B-B14F-4D97-AF65-F5344CB8AC3E}">
        <p14:creationId xmlns:p14="http://schemas.microsoft.com/office/powerpoint/2010/main" xmlns="" val="1969229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7999"/>
          </a:xfrm>
          <a:prstGeom prst="rect">
            <a:avLst/>
          </a:prstGeom>
          <a:gradFill flip="none" rotWithShape="1">
            <a:gsLst>
              <a:gs pos="0">
                <a:schemeClr val="tx2">
                  <a:lumMod val="60000"/>
                  <a:lumOff val="40000"/>
                </a:schemeClr>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170" y="142875"/>
            <a:ext cx="3496684" cy="4275469"/>
          </a:xfrm>
        </p:spPr>
        <p:txBody>
          <a:bodyPr>
            <a:normAutofit fontScale="90000"/>
          </a:bodyPr>
          <a:lstStyle/>
          <a:p>
            <a:pPr algn="l"/>
            <a:r>
              <a:rPr lang="en-US" b="1" dirty="0" smtClean="0"/>
              <a:t>Surface Water </a:t>
            </a:r>
            <a:r>
              <a:rPr lang="en-US" b="1" dirty="0"/>
              <a:t>- how water sits </a:t>
            </a:r>
            <a:r>
              <a:rPr lang="en-US" b="1" dirty="0" smtClean="0"/>
              <a:t>in(on?) terrain</a:t>
            </a:r>
            <a:r>
              <a:rPr lang="en-US" dirty="0"/>
              <a:t/>
            </a:r>
            <a:br>
              <a:rPr lang="en-US" dirty="0"/>
            </a:br>
            <a:r>
              <a:rPr lang="en-US" sz="2700" dirty="0">
                <a:latin typeface="+mn-lt"/>
              </a:rPr>
              <a:t/>
            </a:r>
            <a:br>
              <a:rPr lang="en-US" sz="2700" dirty="0">
                <a:latin typeface="+mn-lt"/>
              </a:rPr>
            </a:br>
            <a:r>
              <a:rPr lang="en-US" sz="2700" dirty="0" smtClean="0">
                <a:latin typeface="+mn-lt"/>
              </a:rPr>
              <a:t/>
            </a:r>
            <a:br>
              <a:rPr lang="en-US" sz="2700" dirty="0" smtClean="0">
                <a:latin typeface="+mn-lt"/>
              </a:rPr>
            </a:br>
            <a:r>
              <a:rPr lang="en-US" sz="2700" dirty="0">
                <a:latin typeface="+mn-lt"/>
              </a:rPr>
              <a:t/>
            </a:r>
            <a:br>
              <a:rPr lang="en-US" sz="2700" dirty="0">
                <a:latin typeface="+mn-lt"/>
              </a:rPr>
            </a:br>
            <a:endParaRPr lang="en-US" sz="2700" dirty="0">
              <a:latin typeface="+mn-lt"/>
            </a:endParaRPr>
          </a:p>
        </p:txBody>
      </p:sp>
      <p:pic>
        <p:nvPicPr>
          <p:cNvPr id="4" name="Picture 3" descr="Screen Shot 2012-11-10 at 2.01.43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86200" y="0"/>
            <a:ext cx="5257800" cy="3454400"/>
          </a:xfrm>
          <a:prstGeom prst="rect">
            <a:avLst/>
          </a:prstGeom>
        </p:spPr>
      </p:pic>
      <p:sp>
        <p:nvSpPr>
          <p:cNvPr id="7" name="TextBox 6"/>
          <p:cNvSpPr txBox="1"/>
          <p:nvPr/>
        </p:nvSpPr>
        <p:spPr>
          <a:xfrm>
            <a:off x="3635854" y="3571875"/>
            <a:ext cx="5381146" cy="2677656"/>
          </a:xfrm>
          <a:prstGeom prst="rect">
            <a:avLst/>
          </a:prstGeom>
          <a:noFill/>
        </p:spPr>
        <p:txBody>
          <a:bodyPr wrap="square" rtlCol="0">
            <a:spAutoFit/>
          </a:bodyPr>
          <a:lstStyle/>
          <a:p>
            <a:pPr marL="285750" indent="-285750">
              <a:buFont typeface="Arial"/>
              <a:buChar char="•"/>
            </a:pPr>
            <a:r>
              <a:rPr lang="en-US" sz="2400" dirty="0" smtClean="0"/>
              <a:t>This should provide a theoretically-sounds basis for semantic interdependence of hydrographic and topographic ‘layers’</a:t>
            </a:r>
          </a:p>
          <a:p>
            <a:pPr marL="285750" indent="-285750">
              <a:buFont typeface="Arial"/>
              <a:buChar char="•"/>
            </a:pPr>
            <a:r>
              <a:rPr lang="en-US" sz="2400" dirty="0" smtClean="0"/>
              <a:t>Also perhaps a basis for inferring hydrographic features from topographic information</a:t>
            </a:r>
            <a:endParaRPr lang="en-US" sz="2400" dirty="0"/>
          </a:p>
        </p:txBody>
      </p:sp>
    </p:spTree>
    <p:extLst>
      <p:ext uri="{BB962C8B-B14F-4D97-AF65-F5344CB8AC3E}">
        <p14:creationId xmlns:p14="http://schemas.microsoft.com/office/powerpoint/2010/main" xmlns="" val="382229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 Lake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sz="4400" kern="1200" dirty="0" smtClean="0">
                <a:solidFill>
                  <a:schemeClr val="tx1"/>
                </a:solidFill>
                <a:effectLst/>
                <a:ea typeface="+mj-ea"/>
                <a:cs typeface="+mj-cs"/>
              </a:rPr>
              <a:t>“I think the only way to describe lakes, rivers and ponds in the present framework is to say that they are contained-spaces which are full of water: </a:t>
            </a:r>
          </a:p>
          <a:p>
            <a:pPr lvl="1"/>
            <a:r>
              <a:rPr lang="en-US" sz="4000" i="1" kern="1200" dirty="0" smtClean="0">
                <a:solidFill>
                  <a:schemeClr val="tx1"/>
                </a:solidFill>
                <a:effectLst/>
                <a:ea typeface="+mj-ea"/>
                <a:cs typeface="+mj-cs"/>
              </a:rPr>
              <a:t>that is, the space ends at the surface of the water</a:t>
            </a:r>
            <a:r>
              <a:rPr lang="en-US" sz="4000" kern="1200" dirty="0" smtClean="0">
                <a:solidFill>
                  <a:schemeClr val="tx1"/>
                </a:solidFill>
                <a:effectLst/>
                <a:ea typeface="+mj-ea"/>
                <a:cs typeface="+mj-cs"/>
              </a:rPr>
              <a:t>. </a:t>
            </a:r>
          </a:p>
          <a:p>
            <a:r>
              <a:rPr lang="en-US" sz="4400" kern="1200" dirty="0" smtClean="0">
                <a:solidFill>
                  <a:schemeClr val="tx1"/>
                </a:solidFill>
                <a:effectLst/>
                <a:ea typeface="+mj-ea"/>
                <a:cs typeface="+mj-cs"/>
              </a:rPr>
              <a:t>To be </a:t>
            </a:r>
            <a:r>
              <a:rPr lang="en-US" sz="4400" i="1" kern="1200" dirty="0" smtClean="0">
                <a:solidFill>
                  <a:schemeClr val="tx1"/>
                </a:solidFill>
                <a:effectLst/>
                <a:ea typeface="+mj-ea"/>
                <a:cs typeface="+mj-cs"/>
              </a:rPr>
              <a:t>in </a:t>
            </a:r>
            <a:r>
              <a:rPr lang="en-US" sz="4400" kern="1200" dirty="0" smtClean="0">
                <a:solidFill>
                  <a:schemeClr val="tx1"/>
                </a:solidFill>
                <a:effectLst/>
                <a:ea typeface="+mj-ea"/>
                <a:cs typeface="+mj-cs"/>
              </a:rPr>
              <a:t>the lake is then, reasonably, to be immersed in water, while to be </a:t>
            </a:r>
            <a:r>
              <a:rPr lang="en-US" sz="4400" i="1" kern="1200" dirty="0" smtClean="0">
                <a:solidFill>
                  <a:schemeClr val="tx1"/>
                </a:solidFill>
                <a:effectLst/>
                <a:ea typeface="+mj-ea"/>
                <a:cs typeface="+mj-cs"/>
              </a:rPr>
              <a:t>on </a:t>
            </a:r>
            <a:r>
              <a:rPr lang="en-US" sz="4400" kern="1200" dirty="0" smtClean="0">
                <a:solidFill>
                  <a:schemeClr val="tx1"/>
                </a:solidFill>
                <a:effectLst/>
                <a:ea typeface="+mj-ea"/>
                <a:cs typeface="+mj-cs"/>
              </a:rPr>
              <a:t>the lake is to be immediately above the water and supported by the lake (cf. </a:t>
            </a:r>
            <a:r>
              <a:rPr lang="en-US" sz="4400" i="1" kern="1200" dirty="0" smtClean="0">
                <a:solidFill>
                  <a:schemeClr val="tx1"/>
                </a:solidFill>
                <a:effectLst/>
                <a:ea typeface="+mj-ea"/>
                <a:cs typeface="+mj-cs"/>
              </a:rPr>
              <a:t>on the table), </a:t>
            </a:r>
            <a:r>
              <a:rPr lang="en-US" sz="4400" kern="1200" dirty="0" smtClean="0">
                <a:solidFill>
                  <a:schemeClr val="tx1"/>
                </a:solidFill>
                <a:effectLst/>
                <a:ea typeface="+mj-ea"/>
                <a:cs typeface="+mj-cs"/>
              </a:rPr>
              <a:t>which seems reasonable. </a:t>
            </a:r>
          </a:p>
          <a:p>
            <a:r>
              <a:rPr lang="en-US" sz="4400" kern="1200" dirty="0" smtClean="0">
                <a:solidFill>
                  <a:schemeClr val="tx1"/>
                </a:solidFill>
                <a:effectLst/>
                <a:ea typeface="+mj-ea"/>
                <a:cs typeface="+mj-cs"/>
              </a:rPr>
              <a:t>Thus a lake is full by definition.” </a:t>
            </a:r>
            <a:endParaRPr lang="en-US" dirty="0"/>
          </a:p>
        </p:txBody>
      </p:sp>
    </p:spTree>
    <p:extLst>
      <p:ext uri="{BB962C8B-B14F-4D97-AF65-F5344CB8AC3E}">
        <p14:creationId xmlns:p14="http://schemas.microsoft.com/office/powerpoint/2010/main" xmlns="" val="3059876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lvl="0"/>
            <a:r>
              <a:rPr lang="en-US" sz="4400" kern="1200" dirty="0" smtClean="0">
                <a:solidFill>
                  <a:schemeClr val="tx1"/>
                </a:solidFill>
                <a:effectLst/>
                <a:latin typeface="+mn-lt"/>
                <a:ea typeface="+mj-ea"/>
                <a:cs typeface="+mj-cs"/>
              </a:rPr>
              <a:t>“It might seem that we have essentially resuscitated our original ontology of pieces-of-water under a </a:t>
            </a:r>
            <a:r>
              <a:rPr lang="en-US" sz="4400" kern="1200" dirty="0" err="1" smtClean="0">
                <a:solidFill>
                  <a:schemeClr val="tx1"/>
                </a:solidFill>
                <a:effectLst/>
                <a:latin typeface="+mn-lt"/>
                <a:ea typeface="+mj-ea"/>
                <a:cs typeface="+mj-cs"/>
              </a:rPr>
              <a:t>dilferent</a:t>
            </a:r>
            <a:r>
              <a:rPr lang="en-US" sz="4400" kern="1200" dirty="0" smtClean="0">
                <a:solidFill>
                  <a:schemeClr val="tx1"/>
                </a:solidFill>
                <a:effectLst/>
                <a:latin typeface="+mn-lt"/>
                <a:ea typeface="+mj-ea"/>
                <a:cs typeface="+mj-cs"/>
              </a:rPr>
              <a:t> name. But not so. For with </a:t>
            </a:r>
            <a:r>
              <a:rPr lang="en-US" sz="4400" i="1" kern="1200" dirty="0" smtClean="0">
                <a:solidFill>
                  <a:schemeClr val="tx1"/>
                </a:solidFill>
                <a:effectLst/>
                <a:latin typeface="+mn-lt"/>
                <a:ea typeface="+mj-ea"/>
                <a:cs typeface="+mj-cs"/>
              </a:rPr>
              <a:t>this </a:t>
            </a:r>
            <a:r>
              <a:rPr lang="en-US" sz="4400" kern="1200" dirty="0" smtClean="0">
                <a:solidFill>
                  <a:schemeClr val="tx1"/>
                </a:solidFill>
                <a:effectLst/>
                <a:latin typeface="+mn-lt"/>
                <a:ea typeface="+mj-ea"/>
                <a:cs typeface="+mj-cs"/>
              </a:rPr>
              <a:t>ontology, Lake Leman is a fixed object in geographical space whereas in the pieces-of-water ontology, it would be constantly changing, since the Rhone flows in one end and out the other; it would be a phenomenon, not an object.”</a:t>
            </a:r>
            <a:endParaRPr lang="en-US" dirty="0">
              <a:latin typeface="+mn-lt"/>
            </a:endParaRPr>
          </a:p>
        </p:txBody>
      </p:sp>
    </p:spTree>
    <p:extLst>
      <p:ext uri="{BB962C8B-B14F-4D97-AF65-F5344CB8AC3E}">
        <p14:creationId xmlns:p14="http://schemas.microsoft.com/office/powerpoint/2010/main" xmlns="" val="1317962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objections by Hayes</a:t>
            </a:r>
            <a:endParaRPr lang="en-US" sz="4400" kern="1200" dirty="0" smtClean="0">
              <a:solidFill>
                <a:schemeClr val="tx1"/>
              </a:solidFill>
              <a:effectLst/>
              <a:latin typeface="+mj-lt"/>
              <a:ea typeface="+mj-ea"/>
              <a:cs typeface="+mj-cs"/>
            </a:endParaRPr>
          </a:p>
        </p:txBody>
      </p:sp>
      <p:sp>
        <p:nvSpPr>
          <p:cNvPr id="3" name="Content Placeholder 2"/>
          <p:cNvSpPr>
            <a:spLocks noGrp="1"/>
          </p:cNvSpPr>
          <p:nvPr>
            <p:ph idx="1"/>
          </p:nvPr>
        </p:nvSpPr>
        <p:spPr>
          <a:xfrm>
            <a:off x="457200" y="1600200"/>
            <a:ext cx="8229600" cy="5146675"/>
          </a:xfrm>
        </p:spPr>
        <p:txBody>
          <a:bodyPr>
            <a:normAutofit fontScale="62500" lnSpcReduction="20000"/>
          </a:bodyPr>
          <a:lstStyle/>
          <a:p>
            <a:pPr lvl="0"/>
            <a:r>
              <a:rPr lang="en-US" sz="4400" kern="1200" dirty="0" smtClean="0">
                <a:solidFill>
                  <a:schemeClr val="tx1"/>
                </a:solidFill>
                <a:effectLst/>
                <a:ea typeface="+mj-ea"/>
                <a:cs typeface="+mj-cs"/>
              </a:rPr>
              <a:t>“One can make several objections. I will consider two.” </a:t>
            </a:r>
          </a:p>
          <a:p>
            <a:pPr lvl="0"/>
            <a:r>
              <a:rPr lang="en-US" sz="4400" dirty="0" smtClean="0">
                <a:ea typeface="+mj-ea"/>
                <a:cs typeface="+mj-cs"/>
              </a:rPr>
              <a:t>“</a:t>
            </a:r>
            <a:r>
              <a:rPr lang="en-US" sz="4400" kern="1200" dirty="0" smtClean="0">
                <a:solidFill>
                  <a:schemeClr val="tx1"/>
                </a:solidFill>
                <a:effectLst/>
                <a:ea typeface="+mj-ea"/>
                <a:cs typeface="+mj-cs"/>
              </a:rPr>
              <a:t>If the Rhone were to dry up and Lake Leman drain away, we would say the Lake had gone, but the </a:t>
            </a:r>
            <a:r>
              <a:rPr lang="en-US" sz="4400" i="1" kern="1200" dirty="0" smtClean="0">
                <a:solidFill>
                  <a:schemeClr val="tx1"/>
                </a:solidFill>
                <a:effectLst/>
                <a:ea typeface="+mj-ea"/>
                <a:cs typeface="+mj-cs"/>
              </a:rPr>
              <a:t>space </a:t>
            </a:r>
            <a:r>
              <a:rPr lang="en-US" sz="4400" kern="1200" dirty="0" smtClean="0">
                <a:solidFill>
                  <a:schemeClr val="tx1"/>
                </a:solidFill>
                <a:effectLst/>
                <a:ea typeface="+mj-ea"/>
                <a:cs typeface="+mj-cs"/>
              </a:rPr>
              <a:t>would still be there: so 'Lake Leman' must refer to the water, not the space. No. Because a lake, on our account, is a space full of water, and its top is the surface of the water. Thus, as the lake drained away, we would have its space shrinking and when all the water had gone, so would have the lake.  Notice in this connection the distinction between a lake (or a river) and the lake valley (river bed). The latter is a container, the former a contained space.”</a:t>
            </a:r>
          </a:p>
        </p:txBody>
      </p:sp>
    </p:spTree>
    <p:extLst>
      <p:ext uri="{BB962C8B-B14F-4D97-AF65-F5344CB8AC3E}">
        <p14:creationId xmlns:p14="http://schemas.microsoft.com/office/powerpoint/2010/main" xmlns="" val="3757285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objections by Hayes</a:t>
            </a:r>
            <a:endParaRPr lang="en-US" sz="4400" kern="1200" dirty="0" smtClean="0">
              <a:solidFill>
                <a:schemeClr val="tx1"/>
              </a:solidFill>
              <a:effectLst/>
              <a:latin typeface="+mj-lt"/>
              <a:ea typeface="+mj-ea"/>
              <a:cs typeface="+mj-cs"/>
            </a:endParaRPr>
          </a:p>
        </p:txBody>
      </p:sp>
      <p:sp>
        <p:nvSpPr>
          <p:cNvPr id="3" name="Content Placeholder 2"/>
          <p:cNvSpPr>
            <a:spLocks noGrp="1"/>
          </p:cNvSpPr>
          <p:nvPr>
            <p:ph idx="1"/>
          </p:nvPr>
        </p:nvSpPr>
        <p:spPr/>
        <p:txBody>
          <a:bodyPr>
            <a:normAutofit fontScale="55000" lnSpcReduction="20000"/>
          </a:bodyPr>
          <a:lstStyle/>
          <a:p>
            <a:pPr lvl="0"/>
            <a:r>
              <a:rPr lang="en-US" sz="4400" kern="1200" dirty="0" smtClean="0">
                <a:solidFill>
                  <a:schemeClr val="tx1"/>
                </a:solidFill>
                <a:effectLst/>
                <a:latin typeface="+mn-lt"/>
                <a:ea typeface="+mj-ea"/>
                <a:cs typeface="+mj-cs"/>
              </a:rPr>
              <a:t>2. Since Lake Leman (for example) is, on our account, merely a </a:t>
            </a:r>
            <a:r>
              <a:rPr lang="en-US" sz="4400" i="1" kern="1200" dirty="0" smtClean="0">
                <a:solidFill>
                  <a:schemeClr val="tx1"/>
                </a:solidFill>
                <a:effectLst/>
                <a:latin typeface="+mn-lt"/>
                <a:ea typeface="+mj-ea"/>
                <a:cs typeface="+mj-cs"/>
              </a:rPr>
              <a:t>space, </a:t>
            </a:r>
            <a:r>
              <a:rPr lang="en-US" sz="4400" kern="1200" dirty="0" smtClean="0">
                <a:solidFill>
                  <a:schemeClr val="tx1"/>
                </a:solidFill>
                <a:effectLst/>
                <a:latin typeface="+mn-lt"/>
                <a:ea typeface="+mj-ea"/>
                <a:cs typeface="+mj-cs"/>
              </a:rPr>
              <a:t>how can it support a boat? Perhaps the water supports the boat. </a:t>
            </a:r>
          </a:p>
          <a:p>
            <a:pPr lvl="0"/>
            <a:r>
              <a:rPr lang="en-US" sz="4400" kern="1200" dirty="0" smtClean="0">
                <a:solidFill>
                  <a:schemeClr val="tx1"/>
                </a:solidFill>
                <a:effectLst/>
                <a:latin typeface="+mn-lt"/>
                <a:ea typeface="+mj-ea"/>
                <a:cs typeface="+mj-cs"/>
              </a:rPr>
              <a:t>But we want to avoid saying that any particular </a:t>
            </a:r>
            <a:r>
              <a:rPr lang="en-US" sz="4400" i="1" kern="1200" dirty="0" smtClean="0">
                <a:solidFill>
                  <a:schemeClr val="tx1"/>
                </a:solidFill>
                <a:effectLst/>
                <a:latin typeface="+mn-lt"/>
                <a:ea typeface="+mj-ea"/>
                <a:cs typeface="+mj-cs"/>
              </a:rPr>
              <a:t>piece </a:t>
            </a:r>
            <a:r>
              <a:rPr lang="en-US" sz="4400" kern="1200" dirty="0" smtClean="0">
                <a:solidFill>
                  <a:schemeClr val="tx1"/>
                </a:solidFill>
                <a:effectLst/>
                <a:latin typeface="+mn-lt"/>
                <a:ea typeface="+mj-ea"/>
                <a:cs typeface="+mj-cs"/>
              </a:rPr>
              <a:t>of water supports the boat. </a:t>
            </a:r>
          </a:p>
          <a:p>
            <a:pPr lvl="0"/>
            <a:r>
              <a:rPr lang="en-US" sz="4400" kern="1200" dirty="0" smtClean="0">
                <a:solidFill>
                  <a:schemeClr val="tx1"/>
                </a:solidFill>
                <a:effectLst/>
                <a:latin typeface="+mn-lt"/>
                <a:ea typeface="+mj-ea"/>
                <a:cs typeface="+mj-cs"/>
              </a:rPr>
              <a:t>But, on the other hand, the water in my bath (say) does not support the boat in any way, and we want this to be quite clear. </a:t>
            </a:r>
          </a:p>
          <a:p>
            <a:pPr lvl="0"/>
            <a:r>
              <a:rPr lang="en-US" sz="4400" kern="1200" dirty="0" smtClean="0">
                <a:solidFill>
                  <a:schemeClr val="tx1"/>
                </a:solidFill>
                <a:effectLst/>
                <a:latin typeface="+mn-lt"/>
                <a:ea typeface="+mj-ea"/>
                <a:cs typeface="+mj-cs"/>
              </a:rPr>
              <a:t>The only way to handle this for now, is to say that, in fact, the </a:t>
            </a:r>
            <a:r>
              <a:rPr lang="en-US" sz="4400" i="1" kern="1200" dirty="0" smtClean="0">
                <a:solidFill>
                  <a:schemeClr val="tx1"/>
                </a:solidFill>
                <a:effectLst/>
                <a:latin typeface="+mn-lt"/>
                <a:ea typeface="+mj-ea"/>
                <a:cs typeface="+mj-cs"/>
              </a:rPr>
              <a:t>lake </a:t>
            </a:r>
            <a:r>
              <a:rPr lang="en-US" sz="4400" kern="1200" dirty="0" smtClean="0">
                <a:solidFill>
                  <a:schemeClr val="tx1"/>
                </a:solidFill>
                <a:effectLst/>
                <a:latin typeface="+mn-lt"/>
                <a:ea typeface="+mj-ea"/>
                <a:cs typeface="+mj-cs"/>
              </a:rPr>
              <a:t>supports the boat: that is, the space supports it. </a:t>
            </a:r>
          </a:p>
          <a:p>
            <a:pPr lvl="0"/>
            <a:r>
              <a:rPr lang="en-US" sz="4400" kern="1200" dirty="0" smtClean="0">
                <a:solidFill>
                  <a:schemeClr val="tx1"/>
                </a:solidFill>
                <a:effectLst/>
                <a:latin typeface="+mn-lt"/>
                <a:ea typeface="+mj-ea"/>
                <a:cs typeface="+mj-cs"/>
              </a:rPr>
              <a:t>But it only does </a:t>
            </a:r>
            <a:r>
              <a:rPr lang="en-US" sz="4400" i="1" kern="1200" dirty="0" smtClean="0">
                <a:solidFill>
                  <a:schemeClr val="tx1"/>
                </a:solidFill>
                <a:effectLst/>
                <a:latin typeface="+mn-lt"/>
                <a:ea typeface="+mj-ea"/>
                <a:cs typeface="+mj-cs"/>
              </a:rPr>
              <a:t>so because </a:t>
            </a:r>
            <a:r>
              <a:rPr lang="en-US" sz="4400" kern="1200" dirty="0" smtClean="0">
                <a:solidFill>
                  <a:schemeClr val="tx1"/>
                </a:solidFill>
                <a:effectLst/>
                <a:latin typeface="+mn-lt"/>
                <a:ea typeface="+mj-ea"/>
                <a:cs typeface="+mj-cs"/>
              </a:rPr>
              <a:t>it is full of water, so that an empty space would not support a boat. Thus, boats float on lakes and ponds </a:t>
            </a:r>
            <a:r>
              <a:rPr lang="en-US" sz="4400" i="1" kern="1200" dirty="0" smtClean="0">
                <a:solidFill>
                  <a:schemeClr val="tx1"/>
                </a:solidFill>
                <a:effectLst/>
                <a:latin typeface="+mn-lt"/>
                <a:ea typeface="+mj-ea"/>
                <a:cs typeface="+mj-cs"/>
              </a:rPr>
              <a:t>because </a:t>
            </a:r>
            <a:r>
              <a:rPr lang="en-US" sz="4400" kern="1200" dirty="0" smtClean="0">
                <a:solidFill>
                  <a:schemeClr val="tx1"/>
                </a:solidFill>
                <a:effectLst/>
                <a:latin typeface="+mn-lt"/>
                <a:ea typeface="+mj-ea"/>
                <a:cs typeface="+mj-cs"/>
              </a:rPr>
              <a:t>lakes and ponds are full of water.  </a:t>
            </a:r>
            <a:endParaRPr lang="en-US" dirty="0">
              <a:latin typeface="+mn-lt"/>
            </a:endParaRPr>
          </a:p>
        </p:txBody>
      </p:sp>
    </p:spTree>
    <p:extLst>
      <p:ext uri="{BB962C8B-B14F-4D97-AF65-F5344CB8AC3E}">
        <p14:creationId xmlns:p14="http://schemas.microsoft.com/office/powerpoint/2010/main" xmlns="" val="974947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Ontology Work: </a:t>
            </a:r>
            <a:br>
              <a:rPr lang="en-US" dirty="0" smtClean="0"/>
            </a:br>
            <a:r>
              <a:rPr lang="en-US" dirty="0" smtClean="0"/>
              <a:t>Unity and Identity Criteria</a:t>
            </a:r>
            <a:endParaRPr lang="en-US" dirty="0"/>
          </a:p>
        </p:txBody>
      </p:sp>
      <p:sp>
        <p:nvSpPr>
          <p:cNvPr id="3" name="Content Placeholder 2"/>
          <p:cNvSpPr>
            <a:spLocks noGrp="1"/>
          </p:cNvSpPr>
          <p:nvPr>
            <p:ph idx="1"/>
          </p:nvPr>
        </p:nvSpPr>
        <p:spPr>
          <a:xfrm>
            <a:off x="457200" y="1600200"/>
            <a:ext cx="8229600" cy="5114925"/>
          </a:xfrm>
        </p:spPr>
        <p:txBody>
          <a:bodyPr>
            <a:normAutofit fontScale="77500" lnSpcReduction="20000"/>
          </a:bodyPr>
          <a:lstStyle/>
          <a:p>
            <a:r>
              <a:rPr lang="en-US" sz="3200" kern="1200" dirty="0" smtClean="0">
                <a:solidFill>
                  <a:schemeClr val="tx1"/>
                </a:solidFill>
                <a:latin typeface="Arial"/>
                <a:ea typeface="+mn-ea"/>
                <a:cs typeface="+mn-cs"/>
              </a:rPr>
              <a:t>Does the body of water that is the lake have unity?</a:t>
            </a:r>
          </a:p>
          <a:p>
            <a:r>
              <a:rPr lang="en-US" sz="3200" kern="1200" dirty="0" smtClean="0">
                <a:solidFill>
                  <a:schemeClr val="tx1"/>
                </a:solidFill>
                <a:latin typeface="Arial"/>
                <a:ea typeface="+mn-ea"/>
                <a:cs typeface="+mn-cs"/>
              </a:rPr>
              <a:t>Does the body of water that is the lake have identity?</a:t>
            </a:r>
          </a:p>
          <a:p>
            <a:endParaRPr lang="en-US" sz="3200" kern="1200" dirty="0" smtClean="0">
              <a:solidFill>
                <a:schemeClr val="tx1"/>
              </a:solidFill>
              <a:latin typeface="Arial"/>
              <a:ea typeface="+mn-ea"/>
              <a:cs typeface="+mn-cs"/>
            </a:endParaRPr>
          </a:p>
          <a:p>
            <a:r>
              <a:rPr lang="en-US" sz="3200" kern="1200" dirty="0" smtClean="0">
                <a:solidFill>
                  <a:schemeClr val="tx1"/>
                </a:solidFill>
                <a:latin typeface="Arial"/>
                <a:ea typeface="+mn-ea"/>
                <a:cs typeface="+mn-cs"/>
              </a:rPr>
              <a:t>Does the body of water that is the river have unity?</a:t>
            </a:r>
          </a:p>
          <a:p>
            <a:r>
              <a:rPr lang="en-US" sz="3200" kern="1200" dirty="0" smtClean="0">
                <a:solidFill>
                  <a:schemeClr val="tx1"/>
                </a:solidFill>
                <a:latin typeface="Arial"/>
                <a:ea typeface="+mn-ea"/>
                <a:cs typeface="+mn-cs"/>
              </a:rPr>
              <a:t>Does the body of water that is the river have identity?</a:t>
            </a:r>
          </a:p>
          <a:p>
            <a:endParaRPr lang="en-US" sz="3200" kern="1200" dirty="0" smtClean="0">
              <a:solidFill>
                <a:schemeClr val="tx1"/>
              </a:solidFill>
              <a:latin typeface="Arial"/>
              <a:ea typeface="+mn-ea"/>
              <a:cs typeface="+mn-cs"/>
            </a:endParaRPr>
          </a:p>
          <a:p>
            <a:r>
              <a:rPr lang="en-US" sz="3200" kern="1200" dirty="0" smtClean="0">
                <a:solidFill>
                  <a:schemeClr val="tx1"/>
                </a:solidFill>
                <a:latin typeface="Arial"/>
                <a:ea typeface="+mn-ea"/>
                <a:cs typeface="+mn-cs"/>
              </a:rPr>
              <a:t>Does the basin that contains the lake have unity?</a:t>
            </a:r>
          </a:p>
          <a:p>
            <a:r>
              <a:rPr lang="en-US" sz="3200" kern="1200" dirty="0" smtClean="0">
                <a:solidFill>
                  <a:schemeClr val="tx1"/>
                </a:solidFill>
                <a:latin typeface="Arial"/>
                <a:ea typeface="+mn-ea"/>
                <a:cs typeface="+mn-cs"/>
              </a:rPr>
              <a:t>Does the basin that contains the lake have identity?</a:t>
            </a:r>
          </a:p>
          <a:p>
            <a:endParaRPr lang="en-US" sz="3200" kern="1200" dirty="0" smtClean="0">
              <a:solidFill>
                <a:schemeClr val="tx1"/>
              </a:solidFill>
              <a:latin typeface="Arial"/>
              <a:ea typeface="+mn-ea"/>
              <a:cs typeface="+mn-cs"/>
            </a:endParaRPr>
          </a:p>
          <a:p>
            <a:r>
              <a:rPr lang="en-US" sz="3200" kern="1200" dirty="0" smtClean="0">
                <a:solidFill>
                  <a:schemeClr val="tx1"/>
                </a:solidFill>
                <a:latin typeface="Arial"/>
                <a:ea typeface="+mn-ea"/>
                <a:cs typeface="+mn-cs"/>
              </a:rPr>
              <a:t>Does the longitudinal depression that contains the river have unity?</a:t>
            </a:r>
          </a:p>
          <a:p>
            <a:r>
              <a:rPr lang="en-US" sz="3200" kern="1200" dirty="0" smtClean="0">
                <a:solidFill>
                  <a:schemeClr val="tx1"/>
                </a:solidFill>
                <a:latin typeface="Arial"/>
                <a:ea typeface="+mn-ea"/>
                <a:cs typeface="+mn-cs"/>
              </a:rPr>
              <a:t>Does the longitudinal depression that contains the river have identity?</a:t>
            </a:r>
            <a:endParaRPr lang="en-US" dirty="0"/>
          </a:p>
        </p:txBody>
      </p:sp>
    </p:spTree>
    <p:extLst>
      <p:ext uri="{BB962C8B-B14F-4D97-AF65-F5344CB8AC3E}">
        <p14:creationId xmlns:p14="http://schemas.microsoft.com/office/powerpoint/2010/main" xmlns="" val="1945172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7999"/>
          </a:xfrm>
          <a:prstGeom prst="rect">
            <a:avLst/>
          </a:prstGeom>
          <a:gradFill flip="none" rotWithShape="1">
            <a:gsLst>
              <a:gs pos="0">
                <a:schemeClr val="tx2">
                  <a:lumMod val="60000"/>
                  <a:lumOff val="40000"/>
                </a:schemeClr>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2-11-10 at 2.01.5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14800" y="3835400"/>
            <a:ext cx="5029200" cy="3022600"/>
          </a:xfrm>
          <a:prstGeom prst="rect">
            <a:avLst/>
          </a:prstGeom>
        </p:spPr>
      </p:pic>
      <p:sp>
        <p:nvSpPr>
          <p:cNvPr id="2" name="Title 1"/>
          <p:cNvSpPr>
            <a:spLocks noGrp="1"/>
          </p:cNvSpPr>
          <p:nvPr>
            <p:ph type="ctrTitle"/>
          </p:nvPr>
        </p:nvSpPr>
        <p:spPr>
          <a:xfrm>
            <a:off x="139170" y="0"/>
            <a:ext cx="3496684" cy="3975239"/>
          </a:xfrm>
        </p:spPr>
        <p:txBody>
          <a:bodyPr>
            <a:normAutofit/>
          </a:bodyPr>
          <a:lstStyle/>
          <a:p>
            <a:pPr algn="l"/>
            <a:r>
              <a:rPr lang="en-US" dirty="0" smtClean="0"/>
              <a:t>Thanks!</a:t>
            </a:r>
            <a:endParaRPr lang="en-US" dirty="0"/>
          </a:p>
        </p:txBody>
      </p:sp>
      <p:sp>
        <p:nvSpPr>
          <p:cNvPr id="3" name="Subtitle 2"/>
          <p:cNvSpPr>
            <a:spLocks noGrp="1"/>
          </p:cNvSpPr>
          <p:nvPr>
            <p:ph type="subTitle" idx="1"/>
          </p:nvPr>
        </p:nvSpPr>
        <p:spPr>
          <a:xfrm>
            <a:off x="139170" y="4418344"/>
            <a:ext cx="3975630" cy="1848223"/>
          </a:xfrm>
        </p:spPr>
        <p:txBody>
          <a:bodyPr>
            <a:normAutofit fontScale="92500" lnSpcReduction="10000"/>
          </a:bodyPr>
          <a:lstStyle/>
          <a:p>
            <a:pPr algn="l"/>
            <a:r>
              <a:rPr lang="en-US" dirty="0" smtClean="0">
                <a:solidFill>
                  <a:schemeClr val="tx1"/>
                </a:solidFill>
              </a:rPr>
              <a:t>David M Mark</a:t>
            </a:r>
          </a:p>
          <a:p>
            <a:pPr algn="l"/>
            <a:r>
              <a:rPr lang="en-US" sz="2600" dirty="0" err="1" smtClean="0">
                <a:solidFill>
                  <a:schemeClr val="tx1"/>
                </a:solidFill>
              </a:rPr>
              <a:t>dmark@buffalo.edu</a:t>
            </a:r>
            <a:endParaRPr lang="en-US" sz="2600" dirty="0" smtClean="0">
              <a:solidFill>
                <a:schemeClr val="tx1"/>
              </a:solidFill>
            </a:endParaRPr>
          </a:p>
          <a:p>
            <a:pPr algn="l"/>
            <a:r>
              <a:rPr lang="en-US" dirty="0" err="1" smtClean="0">
                <a:solidFill>
                  <a:schemeClr val="tx1"/>
                </a:solidFill>
              </a:rPr>
              <a:t>Gaurav</a:t>
            </a:r>
            <a:r>
              <a:rPr lang="en-US" dirty="0" smtClean="0">
                <a:solidFill>
                  <a:schemeClr val="tx1"/>
                </a:solidFill>
              </a:rPr>
              <a:t> </a:t>
            </a:r>
            <a:r>
              <a:rPr lang="en-US" dirty="0" err="1" smtClean="0">
                <a:solidFill>
                  <a:schemeClr val="tx1"/>
                </a:solidFill>
              </a:rPr>
              <a:t>Sinha</a:t>
            </a:r>
            <a:endParaRPr lang="en-US" dirty="0" smtClean="0">
              <a:solidFill>
                <a:schemeClr val="tx1"/>
              </a:solidFill>
            </a:endParaRPr>
          </a:p>
          <a:p>
            <a:pPr algn="l"/>
            <a:r>
              <a:rPr lang="en-US" sz="2800" dirty="0" err="1">
                <a:solidFill>
                  <a:schemeClr val="tx1"/>
                </a:solidFill>
              </a:rPr>
              <a:t>sinhag@ohio.edu</a:t>
            </a:r>
            <a:endParaRPr lang="en-US" sz="2600" dirty="0">
              <a:solidFill>
                <a:schemeClr val="tx1"/>
              </a:solidFill>
            </a:endParaRPr>
          </a:p>
        </p:txBody>
      </p:sp>
      <p:pic>
        <p:nvPicPr>
          <p:cNvPr id="4" name="Picture 3" descr="Screen Shot 2012-11-10 at 2.01.43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86200" y="0"/>
            <a:ext cx="5257800" cy="3454400"/>
          </a:xfrm>
          <a:prstGeom prst="rect">
            <a:avLst/>
          </a:prstGeom>
        </p:spPr>
      </p:pic>
    </p:spTree>
    <p:extLst>
      <p:ext uri="{BB962C8B-B14F-4D97-AF65-F5344CB8AC3E}">
        <p14:creationId xmlns:p14="http://schemas.microsoft.com/office/powerpoint/2010/main" xmlns="" val="143995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arntz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8200" y="0"/>
            <a:ext cx="4923997" cy="6858000"/>
          </a:xfrm>
          <a:prstGeom prst="rect">
            <a:avLst/>
          </a:prstGeom>
        </p:spPr>
      </p:pic>
    </p:spTree>
    <p:extLst>
      <p:ext uri="{BB962C8B-B14F-4D97-AF65-F5344CB8AC3E}">
        <p14:creationId xmlns:p14="http://schemas.microsoft.com/office/powerpoint/2010/main" xmlns="" val="3980114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Warntz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09386" y="0"/>
            <a:ext cx="5267972" cy="6858000"/>
          </a:xfrm>
          <a:prstGeom prst="rect">
            <a:avLst/>
          </a:prstGeom>
        </p:spPr>
      </p:pic>
    </p:spTree>
    <p:extLst>
      <p:ext uri="{BB962C8B-B14F-4D97-AF65-F5344CB8AC3E}">
        <p14:creationId xmlns:p14="http://schemas.microsoft.com/office/powerpoint/2010/main" xmlns="" val="979206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685800" y="381000"/>
            <a:ext cx="7772400" cy="1143000"/>
          </a:xfrm>
        </p:spPr>
        <p:txBody>
          <a:bodyPr/>
          <a:lstStyle/>
          <a:p>
            <a:r>
              <a:rPr lang="ja-JP" altLang="en-US" dirty="0">
                <a:latin typeface="Arial"/>
              </a:rPr>
              <a:t>“</a:t>
            </a:r>
            <a:r>
              <a:rPr lang="en-US" dirty="0"/>
              <a:t>Wisdom Sits in Places</a:t>
            </a:r>
            <a:r>
              <a:rPr lang="ja-JP" altLang="en-US" dirty="0">
                <a:latin typeface="Arial"/>
              </a:rPr>
              <a:t>”</a:t>
            </a:r>
            <a:endParaRPr lang="en-US" dirty="0"/>
          </a:p>
        </p:txBody>
      </p:sp>
      <p:sp>
        <p:nvSpPr>
          <p:cNvPr id="731139" name="Rectangle 3"/>
          <p:cNvSpPr>
            <a:spLocks noGrp="1" noChangeArrowheads="1"/>
          </p:cNvSpPr>
          <p:nvPr>
            <p:ph type="body" idx="1"/>
          </p:nvPr>
        </p:nvSpPr>
        <p:spPr>
          <a:xfrm>
            <a:off x="4114800" y="1981200"/>
            <a:ext cx="4724400" cy="4572000"/>
          </a:xfrm>
        </p:spPr>
        <p:txBody>
          <a:bodyPr/>
          <a:lstStyle/>
          <a:p>
            <a:r>
              <a:rPr lang="en-US" dirty="0" smtClean="0">
                <a:latin typeface="Arial Black"/>
                <a:cs typeface="Arial Black"/>
              </a:rPr>
              <a:t>Water sits in voids</a:t>
            </a:r>
            <a:r>
              <a:rPr lang="en-US" dirty="0" smtClean="0"/>
              <a:t>!(depressions, basins, course-lines)</a:t>
            </a:r>
            <a:endParaRPr lang="en-US" dirty="0"/>
          </a:p>
        </p:txBody>
      </p:sp>
      <p:pic>
        <p:nvPicPr>
          <p:cNvPr id="731140" name="Picture 4" descr="Basso0826317243.jpg                                            00000002Macintosh HD                   BCDE23D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752600"/>
            <a:ext cx="3305175"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633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Stories…</a:t>
            </a:r>
            <a:endParaRPr lang="en-US" dirty="0"/>
          </a:p>
        </p:txBody>
      </p:sp>
      <p:sp>
        <p:nvSpPr>
          <p:cNvPr id="3" name="Content Placeholder 2"/>
          <p:cNvSpPr>
            <a:spLocks noGrp="1"/>
          </p:cNvSpPr>
          <p:nvPr>
            <p:ph idx="1"/>
          </p:nvPr>
        </p:nvSpPr>
        <p:spPr>
          <a:xfrm>
            <a:off x="457200" y="1600200"/>
            <a:ext cx="5587300" cy="5044711"/>
          </a:xfrm>
        </p:spPr>
        <p:txBody>
          <a:bodyPr>
            <a:normAutofit fontScale="85000" lnSpcReduction="10000"/>
          </a:bodyPr>
          <a:lstStyle/>
          <a:p>
            <a:r>
              <a:rPr lang="en-US" dirty="0" err="1" smtClean="0"/>
              <a:t>Reech</a:t>
            </a:r>
            <a:r>
              <a:rPr lang="en-US" dirty="0" smtClean="0"/>
              <a:t>, M., 1858, </a:t>
            </a:r>
            <a:r>
              <a:rPr lang="en-US" dirty="0" err="1"/>
              <a:t>Proprieté</a:t>
            </a:r>
            <a:r>
              <a:rPr lang="en-US" dirty="0"/>
              <a:t> </a:t>
            </a:r>
            <a:r>
              <a:rPr lang="en-US" dirty="0" err="1"/>
              <a:t>générale</a:t>
            </a:r>
            <a:r>
              <a:rPr lang="en-US" dirty="0"/>
              <a:t> des surfaces </a:t>
            </a:r>
            <a:r>
              <a:rPr lang="en-US" dirty="0" err="1"/>
              <a:t>fermées</a:t>
            </a:r>
            <a:r>
              <a:rPr lang="en-US" dirty="0"/>
              <a:t>, </a:t>
            </a:r>
            <a:r>
              <a:rPr lang="en-US" i="1" dirty="0" smtClean="0"/>
              <a:t>Journal </a:t>
            </a:r>
            <a:r>
              <a:rPr lang="en-US" i="1" dirty="0"/>
              <a:t>de </a:t>
            </a:r>
            <a:r>
              <a:rPr lang="en-US" i="1" dirty="0" err="1"/>
              <a:t>l'Ecole</a:t>
            </a:r>
            <a:r>
              <a:rPr lang="en-US" i="1" dirty="0"/>
              <a:t> </a:t>
            </a:r>
            <a:r>
              <a:rPr lang="en-US" i="1" dirty="0" err="1" smtClean="0"/>
              <a:t>Polytechnique</a:t>
            </a:r>
            <a:endParaRPr lang="en-US" i="1" dirty="0" smtClean="0"/>
          </a:p>
          <a:p>
            <a:r>
              <a:rPr lang="en-US" dirty="0" err="1" smtClean="0"/>
              <a:t>Cayley</a:t>
            </a:r>
            <a:r>
              <a:rPr lang="en-US" dirty="0" smtClean="0"/>
              <a:t>, Arthur, 1859, On contour lines and slope lines. </a:t>
            </a:r>
            <a:r>
              <a:rPr lang="en-US" i="1" dirty="0"/>
              <a:t>Philosophical Magazine Series </a:t>
            </a:r>
            <a:r>
              <a:rPr lang="en-US" i="1" dirty="0" smtClean="0"/>
              <a:t>4, Volume </a:t>
            </a:r>
            <a:r>
              <a:rPr lang="en-US" i="1" dirty="0"/>
              <a:t>18, Issue </a:t>
            </a:r>
            <a:r>
              <a:rPr lang="en-US" i="1" dirty="0" smtClean="0"/>
              <a:t>120</a:t>
            </a:r>
            <a:endParaRPr lang="en-US" dirty="0" smtClean="0"/>
          </a:p>
          <a:p>
            <a:r>
              <a:rPr lang="en-US" dirty="0" smtClean="0"/>
              <a:t>Maxwell, James Clerk, 1870. </a:t>
            </a:r>
            <a:r>
              <a:rPr lang="en-US" dirty="0"/>
              <a:t>On hills and </a:t>
            </a:r>
            <a:r>
              <a:rPr lang="en-US" dirty="0" smtClean="0"/>
              <a:t>dales. </a:t>
            </a:r>
            <a:r>
              <a:rPr lang="en-US" i="1" dirty="0"/>
              <a:t>Philosophical Magazine Series </a:t>
            </a:r>
            <a:r>
              <a:rPr lang="en-US" i="1" dirty="0" smtClean="0"/>
              <a:t>4, Volume </a:t>
            </a:r>
            <a:r>
              <a:rPr lang="en-US" i="1" dirty="0"/>
              <a:t>40, Issue </a:t>
            </a:r>
            <a:r>
              <a:rPr lang="en-US" i="1" dirty="0" smtClean="0"/>
              <a:t>269</a:t>
            </a:r>
          </a:p>
        </p:txBody>
      </p:sp>
      <p:pic>
        <p:nvPicPr>
          <p:cNvPr id="4" name="Picture 3" descr="James_Clerk_Maxwell.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44500" y="3131110"/>
            <a:ext cx="3099499" cy="3726890"/>
          </a:xfrm>
          <a:prstGeom prst="rect">
            <a:avLst/>
          </a:prstGeom>
        </p:spPr>
      </p:pic>
    </p:spTree>
    <p:extLst>
      <p:ext uri="{BB962C8B-B14F-4D97-AF65-F5344CB8AC3E}">
        <p14:creationId xmlns:p14="http://schemas.microsoft.com/office/powerpoint/2010/main" xmlns="" val="136325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Network</a:t>
            </a:r>
            <a:endParaRPr lang="en-US" dirty="0"/>
          </a:p>
        </p:txBody>
      </p:sp>
      <p:pic>
        <p:nvPicPr>
          <p:cNvPr id="4" name="Picture 3" descr="Screen Shot 2012-11-10 at 2.01.43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6249" y="1417638"/>
            <a:ext cx="8280551" cy="5440362"/>
          </a:xfrm>
          <a:prstGeom prst="rect">
            <a:avLst/>
          </a:prstGeom>
        </p:spPr>
      </p:pic>
      <p:sp>
        <p:nvSpPr>
          <p:cNvPr id="3" name="Content Placeholder 2"/>
          <p:cNvSpPr>
            <a:spLocks noGrp="1"/>
          </p:cNvSpPr>
          <p:nvPr>
            <p:ph idx="1"/>
          </p:nvPr>
        </p:nvSpPr>
        <p:spPr>
          <a:xfrm>
            <a:off x="457200" y="6418774"/>
            <a:ext cx="8229600" cy="439225"/>
          </a:xfrm>
        </p:spPr>
        <p:txBody>
          <a:bodyPr>
            <a:normAutofit/>
          </a:bodyPr>
          <a:lstStyle/>
          <a:p>
            <a:pPr marL="0" indent="0" algn="r">
              <a:buNone/>
            </a:pPr>
            <a:r>
              <a:rPr lang="en-US" sz="1800" dirty="0" smtClean="0"/>
              <a:t>Source: </a:t>
            </a:r>
            <a:r>
              <a:rPr lang="en-US" sz="1800" dirty="0" err="1" smtClean="0"/>
              <a:t>Rana</a:t>
            </a:r>
            <a:r>
              <a:rPr lang="en-US" sz="1800" dirty="0" smtClean="0"/>
              <a:t> and Morley, 2002, Figure 2.1, p. 21</a:t>
            </a:r>
            <a:endParaRPr lang="en-US" sz="1800" dirty="0"/>
          </a:p>
        </p:txBody>
      </p:sp>
    </p:spTree>
    <p:extLst>
      <p:ext uri="{BB962C8B-B14F-4D97-AF65-F5344CB8AC3E}">
        <p14:creationId xmlns:p14="http://schemas.microsoft.com/office/powerpoint/2010/main" xmlns="" val="2939958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 Enclosure Tree</a:t>
            </a:r>
            <a:endParaRPr lang="en-US" dirty="0"/>
          </a:p>
        </p:txBody>
      </p:sp>
      <p:pic>
        <p:nvPicPr>
          <p:cNvPr id="4" name="Picture 3" descr="Screen Shot 2012-11-10 at 2.01.5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5738" y="1264874"/>
            <a:ext cx="8691693" cy="5223795"/>
          </a:xfrm>
          <a:prstGeom prst="rect">
            <a:avLst/>
          </a:prstGeom>
        </p:spPr>
      </p:pic>
      <p:sp>
        <p:nvSpPr>
          <p:cNvPr id="3" name="Content Placeholder 2"/>
          <p:cNvSpPr>
            <a:spLocks noGrp="1"/>
          </p:cNvSpPr>
          <p:nvPr>
            <p:ph idx="1"/>
          </p:nvPr>
        </p:nvSpPr>
        <p:spPr>
          <a:xfrm>
            <a:off x="457200" y="6279928"/>
            <a:ext cx="8229600" cy="524956"/>
          </a:xfrm>
        </p:spPr>
        <p:txBody>
          <a:bodyPr>
            <a:normAutofit fontScale="85000" lnSpcReduction="20000"/>
          </a:bodyPr>
          <a:lstStyle/>
          <a:p>
            <a:pPr marL="0" indent="0" algn="r">
              <a:buNone/>
            </a:pPr>
            <a:r>
              <a:rPr lang="en-US" sz="1800" dirty="0"/>
              <a:t>Source: </a:t>
            </a:r>
            <a:r>
              <a:rPr lang="en-US" sz="1800" dirty="0" err="1"/>
              <a:t>Rana</a:t>
            </a:r>
            <a:r>
              <a:rPr lang="en-US" sz="1800" dirty="0"/>
              <a:t> and Morley, </a:t>
            </a:r>
            <a:r>
              <a:rPr lang="en-US" sz="1800" dirty="0" smtClean="0"/>
              <a:t>2</a:t>
            </a:r>
          </a:p>
          <a:p>
            <a:pPr marL="0" indent="0" algn="r">
              <a:buNone/>
            </a:pPr>
            <a:r>
              <a:rPr lang="en-US" sz="1800" dirty="0" smtClean="0"/>
              <a:t>002</a:t>
            </a:r>
            <a:r>
              <a:rPr lang="en-US" sz="1800" dirty="0"/>
              <a:t>, Figure 2.1, p. </a:t>
            </a:r>
            <a:r>
              <a:rPr lang="en-US" sz="1800" dirty="0" smtClean="0"/>
              <a:t>21</a:t>
            </a:r>
            <a:endParaRPr lang="en-US" sz="1800" dirty="0"/>
          </a:p>
        </p:txBody>
      </p:sp>
    </p:spTree>
    <p:extLst>
      <p:ext uri="{BB962C8B-B14F-4D97-AF65-F5344CB8AC3E}">
        <p14:creationId xmlns:p14="http://schemas.microsoft.com/office/powerpoint/2010/main" xmlns="" val="123238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are Graphs on the SAME NODES!</a:t>
            </a:r>
            <a:endParaRPr lang="en-US" dirty="0"/>
          </a:p>
        </p:txBody>
      </p:sp>
      <p:pic>
        <p:nvPicPr>
          <p:cNvPr id="4" name="Picture 3" descr="Screen Shot 2012-11-10 at 2.01.5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02023" y="2320065"/>
            <a:ext cx="4341977" cy="2609572"/>
          </a:xfrm>
          <a:prstGeom prst="rect">
            <a:avLst/>
          </a:prstGeom>
        </p:spPr>
      </p:pic>
      <p:pic>
        <p:nvPicPr>
          <p:cNvPr id="5" name="Picture 4" descr="Screen Shot 2012-11-10 at 2.01.43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578" y="2076534"/>
            <a:ext cx="4672445" cy="3069819"/>
          </a:xfrm>
          <a:prstGeom prst="rect">
            <a:avLst/>
          </a:prstGeom>
        </p:spPr>
      </p:pic>
    </p:spTree>
    <p:extLst>
      <p:ext uri="{BB962C8B-B14F-4D97-AF65-F5344CB8AC3E}">
        <p14:creationId xmlns:p14="http://schemas.microsoft.com/office/powerpoint/2010/main" xmlns="" val="1505605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urface Networ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0100" y="0"/>
            <a:ext cx="7537269" cy="6858000"/>
          </a:xfrm>
          <a:prstGeom prst="rect">
            <a:avLst/>
          </a:prstGeom>
        </p:spPr>
      </p:pic>
    </p:spTree>
    <p:extLst>
      <p:ext uri="{BB962C8B-B14F-4D97-AF65-F5344CB8AC3E}">
        <p14:creationId xmlns:p14="http://schemas.microsoft.com/office/powerpoint/2010/main" xmlns="" val="1203588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955</TotalTime>
  <Words>1125</Words>
  <Application>Microsoft Office PowerPoint</Application>
  <PresentationFormat>On-screen Show (4:3)</PresentationFormat>
  <Paragraphs>87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Surface Water - how water sits in(on?) terrain (Based on 2012’s Surface Networks and the Ontology of Topography)</vt:lpstr>
      <vt:lpstr>Surface Water - how water sits in(on?) terrain    </vt:lpstr>
      <vt:lpstr>Surface Water - how water sits in(on?) terrain    </vt:lpstr>
      <vt:lpstr>“Wisdom Sits in Places”</vt:lpstr>
      <vt:lpstr>Origin Stories…</vt:lpstr>
      <vt:lpstr>Surface Network</vt:lpstr>
      <vt:lpstr>Contour Enclosure Tree</vt:lpstr>
      <vt:lpstr>These are Graphs on the SAME NODES!</vt:lpstr>
      <vt:lpstr>Slide 9</vt:lpstr>
      <vt:lpstr>Slide 10</vt:lpstr>
      <vt:lpstr>Slide 11</vt:lpstr>
      <vt:lpstr>Class Hierarchy – Terrain</vt:lpstr>
      <vt:lpstr>Slide 13</vt:lpstr>
      <vt:lpstr>Slide 14</vt:lpstr>
      <vt:lpstr>Slide 15</vt:lpstr>
      <vt:lpstr>Slide 16</vt:lpstr>
      <vt:lpstr>Slide 17</vt:lpstr>
      <vt:lpstr>Slide 18</vt:lpstr>
      <vt:lpstr>Slide 19</vt:lpstr>
      <vt:lpstr>Ontology:  What exactly is the “lake”?</vt:lpstr>
      <vt:lpstr>Ontology:  What exactly is the “river”?</vt:lpstr>
      <vt:lpstr>Ontology Summary:  “Lakes” and “rivers”</vt:lpstr>
      <vt:lpstr>Water and Voids</vt:lpstr>
      <vt:lpstr>Water and Voids</vt:lpstr>
      <vt:lpstr>Water and Voids</vt:lpstr>
      <vt:lpstr>Slide 26</vt:lpstr>
      <vt:lpstr>Santos, Bennett, &amp; Sakellariou</vt:lpstr>
      <vt:lpstr>Hayes on Lakes</vt:lpstr>
      <vt:lpstr>Consider a Lake</vt:lpstr>
      <vt:lpstr>Consider a Lake</vt:lpstr>
      <vt:lpstr>Slide 31</vt:lpstr>
      <vt:lpstr>Two objections by Hayes</vt:lpstr>
      <vt:lpstr>Two objections by Hayes</vt:lpstr>
      <vt:lpstr>Future Ontology Work:  Unity and Identity Criteria</vt:lpstr>
      <vt:lpstr>Thanks!</vt:lpstr>
      <vt:lpstr>Slide 36</vt:lpstr>
      <vt:lpstr>Slide 37</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 Mark</dc:creator>
  <cp:lastModifiedBy>nsfuser</cp:lastModifiedBy>
  <cp:revision>46</cp:revision>
  <cp:lastPrinted>2012-11-27T21:27:05Z</cp:lastPrinted>
  <dcterms:created xsi:type="dcterms:W3CDTF">2012-11-10T18:52:13Z</dcterms:created>
  <dcterms:modified xsi:type="dcterms:W3CDTF">2013-11-18T19:02:56Z</dcterms:modified>
</cp:coreProperties>
</file>