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447" r:id="rId2"/>
    <p:sldId id="359" r:id="rId3"/>
    <p:sldId id="344" r:id="rId4"/>
    <p:sldId id="346" r:id="rId5"/>
    <p:sldId id="360" r:id="rId6"/>
    <p:sldId id="363" r:id="rId7"/>
    <p:sldId id="448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1" r:id="rId25"/>
    <p:sldId id="382" r:id="rId26"/>
    <p:sldId id="383" r:id="rId27"/>
    <p:sldId id="384" r:id="rId28"/>
    <p:sldId id="385" r:id="rId29"/>
    <p:sldId id="386" r:id="rId30"/>
    <p:sldId id="449" r:id="rId31"/>
    <p:sldId id="259" r:id="rId32"/>
    <p:sldId id="297" r:id="rId33"/>
    <p:sldId id="298" r:id="rId34"/>
    <p:sldId id="299" r:id="rId35"/>
    <p:sldId id="300" r:id="rId36"/>
    <p:sldId id="301" r:id="rId37"/>
    <p:sldId id="302" r:id="rId38"/>
    <p:sldId id="307" r:id="rId39"/>
    <p:sldId id="308" r:id="rId40"/>
    <p:sldId id="309" r:id="rId41"/>
    <p:sldId id="311" r:id="rId42"/>
    <p:sldId id="460" r:id="rId43"/>
    <p:sldId id="450" r:id="rId44"/>
    <p:sldId id="411" r:id="rId45"/>
    <p:sldId id="412" r:id="rId46"/>
    <p:sldId id="413" r:id="rId47"/>
    <p:sldId id="414" r:id="rId48"/>
    <p:sldId id="415" r:id="rId49"/>
    <p:sldId id="416" r:id="rId50"/>
    <p:sldId id="417" r:id="rId51"/>
    <p:sldId id="418" r:id="rId52"/>
    <p:sldId id="419" r:id="rId53"/>
    <p:sldId id="420" r:id="rId54"/>
    <p:sldId id="421" r:id="rId55"/>
    <p:sldId id="422" r:id="rId56"/>
    <p:sldId id="461" r:id="rId57"/>
    <p:sldId id="451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62" r:id="rId67"/>
    <p:sldId id="452" r:id="rId68"/>
    <p:sldId id="329" r:id="rId69"/>
    <p:sldId id="332" r:id="rId70"/>
    <p:sldId id="334" r:id="rId71"/>
    <p:sldId id="335" r:id="rId72"/>
    <p:sldId id="336" r:id="rId73"/>
    <p:sldId id="337" r:id="rId74"/>
    <p:sldId id="343" r:id="rId75"/>
    <p:sldId id="434" r:id="rId76"/>
    <p:sldId id="435" r:id="rId77"/>
    <p:sldId id="453" r:id="rId78"/>
    <p:sldId id="454" r:id="rId79"/>
    <p:sldId id="455" r:id="rId80"/>
    <p:sldId id="456" r:id="rId81"/>
    <p:sldId id="457" r:id="rId82"/>
    <p:sldId id="458" r:id="rId83"/>
    <p:sldId id="459" r:id="rId84"/>
    <p:sldId id="296" r:id="rId85"/>
    <p:sldId id="444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CC6600"/>
    <a:srgbClr val="FFCC66"/>
    <a:srgbClr val="33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2" autoAdjust="0"/>
    <p:restoredTop sz="91000" autoAdjust="0"/>
  </p:normalViewPr>
  <p:slideViewPr>
    <p:cSldViewPr>
      <p:cViewPr>
        <p:scale>
          <a:sx n="100" d="100"/>
          <a:sy n="100" d="100"/>
        </p:scale>
        <p:origin x="-3162" y="-13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48FD7-2804-405A-8923-9B52C0E2DABD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1AC6D-74F1-4E5C-B0D1-F15F3CC7EC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Knoesis</a:t>
            </a:r>
            <a:r>
              <a:rPr lang="en-US" baseline="0" dirty="0" smtClean="0"/>
              <a:t> center recently declared a center of excellence by Ohio governor: </a:t>
            </a:r>
            <a:r>
              <a:rPr lang="en-US" baseline="0" smtClean="0"/>
              <a:t>http://bit.ly/coe-k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7117-1FAE-49EA-90CD-5DAC63AF112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85788F-1299-431D-982D-3A3E32F34FD6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D26C6C-91DA-498A-840B-C75F506CDB3B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04FA3C-498A-4AAB-8DF5-2A6DF7B5F0BC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 mechanism to improve access to spatial information by allowing users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3CA42F-20AE-4296-AF28-2F1841BA075D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B0E4B2-57B3-4237-8EC5-937E340DA2E6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313B1A-6888-4389-AF56-99EA2F1C78F0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96131F-5F9C-456B-BE43-49073325E35F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1F61D5-F77F-4C4F-AEBE-E8D6F5947836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5AE3E5-BA1B-4B22-A7B5-D09CAC3A08F9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7DFF6E-ACA8-4963-A4C6-5FBCE2399645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44E77F-3308-4BF4-9466-31A6033A28CA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A7FB34-ECC3-4C30-A623-AAA63BC42D01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86D02-6E6E-4DF2-82A0-DFD95AB73C75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4651B0-DB1E-4ADE-A230-2A6EAC92FCA1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0DACD4-EDAE-4363-B2E2-8D0F2084902A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3A5BF5-D983-4DA7-8C10-7800CFA1EB34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9F4378-BE48-49ED-88A5-8704E666B79E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EE6833-2B3C-4EA3-9736-95F891BF3CC6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F92C89-6A11-4071-8B53-EA3B37C87B07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718216-7065-4E19-BE5D-7EA7A543771C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DC57A-B836-4B1A-B8CF-F68AFD330392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smtClean="0">
                <a:latin typeface="Arial" pitchFamily="34" charset="0"/>
              </a:rPr>
              <a:t>We see a change of paradigm on the Web. Researchers once had to extensively navigate through pages to obtain the answer to a question. </a:t>
            </a:r>
          </a:p>
          <a:p>
            <a:pPr eaLnBrk="1" hangingPunct="1"/>
            <a:r>
              <a:rPr lang="pt-BR" smtClean="0">
                <a:latin typeface="Arial" pitchFamily="34" charset="0"/>
              </a:rPr>
              <a:t>We are getting closer to the time where one can pose a question to the Web and have the solution computed by integrated sources.</a:t>
            </a:r>
          </a:p>
          <a:p>
            <a:pPr eaLnBrk="1" hangingPunct="1"/>
            <a:r>
              <a:rPr lang="pt-BR" smtClean="0">
                <a:latin typeface="Arial" pitchFamily="34" charset="0"/>
              </a:rPr>
              <a:t>Some key areas of work include:</a:t>
            </a:r>
          </a:p>
          <a:p>
            <a:pPr eaLnBrk="1" hangingPunct="1">
              <a:buFontTx/>
              <a:buChar char="-"/>
            </a:pPr>
            <a:r>
              <a:rPr lang="pt-BR" smtClean="0">
                <a:latin typeface="Arial" pitchFamily="34" charset="0"/>
              </a:rPr>
              <a:t>How to integrate pages, databases, services and human contributions on the Web</a:t>
            </a:r>
          </a:p>
          <a:p>
            <a:pPr eaLnBrk="1" hangingPunct="1">
              <a:buFontTx/>
              <a:buChar char="-"/>
            </a:pPr>
            <a:r>
              <a:rPr lang="pt-BR" smtClean="0">
                <a:latin typeface="Arial" pitchFamily="34" charset="0"/>
              </a:rPr>
              <a:t>How to detect and propagate changes, control authorship and trust</a:t>
            </a:r>
          </a:p>
          <a:p>
            <a:pPr eaLnBrk="1" hangingPunct="1">
              <a:buFontTx/>
              <a:buChar char="-"/>
            </a:pPr>
            <a:r>
              <a:rPr lang="pt-BR" smtClean="0">
                <a:latin typeface="Arial" pitchFamily="34" charset="0"/>
              </a:rPr>
              <a:t>How to ask questions and visualize the results</a:t>
            </a:r>
          </a:p>
          <a:p>
            <a:pPr eaLnBrk="1" hangingPunct="1">
              <a:buFontTx/>
              <a:buChar char="-"/>
            </a:pPr>
            <a:r>
              <a:rPr lang="pt-BR" smtClean="0">
                <a:latin typeface="Arial" pitchFamily="34" charset="0"/>
              </a:rPr>
              <a:t>How to automatically perform knowlege discovery over this global knowledge base</a:t>
            </a: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Knoesis</a:t>
            </a:r>
            <a:r>
              <a:rPr lang="en-US" baseline="0" dirty="0" smtClean="0"/>
              <a:t> center recently declared a center of excellence by Ohio governor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7117-1FAE-49EA-90CD-5DAC63AF112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sense of data from many sources</a:t>
            </a:r>
            <a:r>
              <a:rPr lang="en-US" baseline="0" dirty="0" smtClean="0"/>
              <a:t>  in many form is challenging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Knoesis</a:t>
            </a:r>
            <a:r>
              <a:rPr lang="en-US" baseline="0" dirty="0" smtClean="0"/>
              <a:t> center recently declared a center of excellence by Ohio governor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7117-1FAE-49EA-90CD-5DAC63AF112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Observer -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agent that executes an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observation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process.</a:t>
            </a: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Observation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Process –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process of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detecting qualities from stimuli,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consisting of the following steps: (1) choose an observable quality, (2) find stimuli that are causally linked to the observable quality, (3) detect the stimuli, and (4) generate observation values.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Observation values (or percepts) are symbols that represent the observed qualities in the physical world.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Observation – action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by an observer of executing the observation process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EA856-97C0-4213-B44F-36D6AFDE407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Perceiver -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agent that executes a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perception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process</a:t>
            </a: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Perception Process –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process of detecting entities from observed qualities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abductive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inference). Note that the perception process actually infers concepts (symbols) that represent entities in the physical world.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Perception – action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by a perceiver of executing the perception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EA856-97C0-4213-B44F-36D6AFDE407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Quality – property</a:t>
            </a:r>
            <a:r>
              <a:rPr lang="en-US" baseline="0" dirty="0" smtClean="0"/>
              <a:t> in the physical world that may be observed (i.e., accessible to the senses through stimuli); qualities inhere in entities.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Entity – object, event, or situation in the physical</a:t>
            </a:r>
            <a:r>
              <a:rPr lang="en-US" baseline="0" dirty="0" smtClean="0"/>
              <a:t> </a:t>
            </a:r>
            <a:r>
              <a:rPr lang="en-US" dirty="0" smtClean="0"/>
              <a:t>world</a:t>
            </a:r>
            <a:r>
              <a:rPr lang="en-US" baseline="0" dirty="0" smtClean="0"/>
              <a:t> (not directly accessible to the senses and must be inferred* from observations of qualities and background knowledge). *Actually, concepts (symbols) are inferred that represent entities in the physical world.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Background knowledge – set of relations between qualities and entities known to a perceiver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EA856-97C0-4213-B44F-36D6AFDE407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Perception Cycle -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 process that relates observers and perceivers; the observer communicates percepts to the perceiver, representing qualities that have been observed, and the perceiver communicates focus to the observer, representing qualities that should be observed. </a:t>
            </a: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Percept – 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is a symbol that represents an observed quality (also sometimes called observation value).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Focus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– </a:t>
            </a:r>
            <a:r>
              <a:rPr lang="en-US" sz="1200" dirty="0" smtClean="0"/>
              <a:t>guides the observer towards only those qualities necessary for effective perception </a:t>
            </a:r>
            <a:r>
              <a:rPr lang="en-US" sz="1200" baseline="0" dirty="0" smtClean="0"/>
              <a:t>(in the form of a quality type)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r>
              <a:rPr lang="en-US" sz="1200" dirty="0" smtClean="0"/>
              <a:t>* Evaluation</a:t>
            </a:r>
            <a:r>
              <a:rPr lang="en-US" sz="1200" baseline="0" dirty="0" smtClean="0"/>
              <a:t> – in our experiments, we have shown that focus can reduce the number of observations necessary for perception by up to 50%.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EA856-97C0-4213-B44F-36D6AFDE407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of the three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ontologies</a:t>
            </a:r>
            <a:r>
              <a:rPr lang="en-US" baseline="0" dirty="0" smtClean="0"/>
              <a:t> discussed above: </a:t>
            </a:r>
          </a:p>
          <a:p>
            <a:pPr marL="228600" indent="-228600">
              <a:buAutoNum type="arabicParenBoth"/>
            </a:pPr>
            <a:r>
              <a:rPr lang="en-US" baseline="0" dirty="0" smtClean="0"/>
              <a:t>sensor/observation ontology relating observers (or sensors) to observable qualities, </a:t>
            </a:r>
          </a:p>
          <a:p>
            <a:pPr marL="228600" indent="-228600">
              <a:buAutoNum type="arabicParenBoth"/>
            </a:pPr>
            <a:r>
              <a:rPr lang="en-US" baseline="0" dirty="0" smtClean="0"/>
              <a:t>perception ontology relating perceivers to perceivable (inferable) entities, and </a:t>
            </a:r>
          </a:p>
          <a:p>
            <a:pPr marL="228600" indent="-228600">
              <a:buAutoNum type="arabicParenBoth"/>
            </a:pPr>
            <a:r>
              <a:rPr lang="en-US" baseline="0" dirty="0" smtClean="0"/>
              <a:t>domain ontology relating qualities and entities in the physical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EA856-97C0-4213-B44F-36D6AFDE407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EA856-97C0-4213-B44F-36D6AFDE407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EA856-97C0-4213-B44F-36D6AFDE407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 The top figure shows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results of executing the perception cycle for the 516 weather stations within a radius of 400 miles of the blizzard in Utah, and for each ordering of quality types. </a:t>
            </a:r>
            <a:r>
              <a:rPr lang="en-US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horizontal axis represents the different orderings of observable qualities; </a:t>
            </a:r>
            <a:r>
              <a:rPr lang="en-US" sz="1200" b="0" i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</a:t>
            </a:r>
            <a:r>
              <a:rPr lang="en-US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represents precipitation, </a:t>
            </a:r>
            <a:r>
              <a:rPr lang="en-US" sz="1200" b="0" i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represents wind speed, and </a:t>
            </a:r>
            <a:r>
              <a:rPr lang="en-US" sz="1200" b="0" i="1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</a:t>
            </a:r>
            <a:r>
              <a:rPr lang="en-US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represents temperature.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The bottom figure show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 the percentages of percepts generated during the perception cycle for different sets of observers (at different distances from the known blizzard) and for different orderings of quality types.</a:t>
            </a:r>
            <a:endParaRPr lang="en-US" sz="1200" b="1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EA856-97C0-4213-B44F-36D6AFDE407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Knoesis</a:t>
            </a:r>
            <a:r>
              <a:rPr lang="en-US" baseline="0" dirty="0" smtClean="0"/>
              <a:t> center recently declared a center of excellence by Ohio governor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7117-1FAE-49EA-90CD-5DAC63AF1126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776A8A2-E338-4CC0-965D-574D576E6E73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en-US" sz="900" dirty="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776A8A2-E338-4CC0-965D-574D576E6E73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1B39DCC2-2F22-4F00-A1E9-71B6F0E6E9D5}" type="slidenum">
              <a:rPr lang="en-US" sz="1200">
                <a:latin typeface="Arial" charset="0"/>
              </a:rPr>
              <a:pPr algn="r">
                <a:spcBef>
                  <a:spcPct val="0"/>
                </a:spcBef>
              </a:pPr>
              <a:t>63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sz="300" smtClean="0"/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</a:pPr>
            <a:fld id="{507BB3B1-67D2-405B-8A4E-D2D252C69B05}" type="slidenum">
              <a:rPr lang="en-US" sz="1200">
                <a:latin typeface="Arial" charset="0"/>
              </a:rPr>
              <a:pPr algn="r">
                <a:spcBef>
                  <a:spcPct val="0"/>
                </a:spcBef>
              </a:pPr>
              <a:t>64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43425" cy="34067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Get</a:t>
            </a:r>
            <a:r>
              <a:rPr lang="en-US" baseline="0" dirty="0" smtClean="0"/>
              <a:t> all sensors using well known location names – Problem to be solve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AE0CDD6-B65A-4513-B8EA-033B3236A562}" type="slidenum">
              <a:rPr lang="en-GB" smtClean="0"/>
              <a:pPr/>
              <a:t>65</a:t>
            </a:fld>
            <a:endParaRPr lang="en-GB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Knoesis</a:t>
            </a:r>
            <a:r>
              <a:rPr lang="en-US" baseline="0" dirty="0" smtClean="0"/>
              <a:t> center recently declared a center of excellence by Ohio governor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7117-1FAE-49EA-90CD-5DAC63AF1126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Knoesis</a:t>
            </a:r>
            <a:r>
              <a:rPr lang="en-US" baseline="0" dirty="0" smtClean="0"/>
              <a:t> center recently declared a center of excellence by Ohio governor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7117-1FAE-49EA-90CD-5DAC63AF112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LOD</a:t>
            </a:r>
            <a:r>
              <a:rPr lang="en-US" baseline="0" dirty="0" smtClean="0"/>
              <a:t> Cloud is a way of sharing, exposing, and connecting pieces of data, information and knowledge on the Semantic Web using URI’s and RDF</a:t>
            </a:r>
          </a:p>
          <a:p>
            <a:r>
              <a:rPr lang="en-US" baseline="0" dirty="0" smtClean="0"/>
              <a:t>Comprises of geographic, biological datasets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776A8A2-E338-4CC0-965D-574D576E6E73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Linked Data explodes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776A8A2-E338-4CC0-965D-574D576E6E73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Knoesis</a:t>
            </a:r>
            <a:r>
              <a:rPr lang="en-US" baseline="0" dirty="0" smtClean="0"/>
              <a:t> center recently declared a center of excellence by Ohio governor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D7117-1FAE-49EA-90CD-5DAC63AF1126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22EE22-97B2-4C87-97FB-FB0E79381F80}" type="slidenum">
              <a:rPr lang="en-US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1AC6D-74F1-4E5C-B0D1-F15F3CC7EC64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87832D-1541-469B-B5E8-B4F9ADFF8026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0" name="Picture 9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400800"/>
            <a:ext cx="508000" cy="228600"/>
          </a:xfrm>
          <a:prstGeom prst="rect">
            <a:avLst/>
          </a:prstGeom>
          <a:noFill/>
        </p:spPr>
      </p:pic>
      <p:pic>
        <p:nvPicPr>
          <p:cNvPr id="11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0287" y="64008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752600" y="605926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</a:t>
            </a:r>
            <a:endParaRPr lang="en-US" dirty="0"/>
          </a:p>
        </p:txBody>
      </p:sp>
      <p:pic>
        <p:nvPicPr>
          <p:cNvPr id="13" name="Picture 12" descr="WSU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6199857"/>
            <a:ext cx="1066800" cy="505743"/>
          </a:xfrm>
          <a:prstGeom prst="rect">
            <a:avLst/>
          </a:prstGeom>
        </p:spPr>
      </p:pic>
      <p:pic>
        <p:nvPicPr>
          <p:cNvPr id="9" name="Picture 8" descr="Banner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752600" y="605926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9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 descr="WSU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887" y="6324600"/>
            <a:ext cx="1066800" cy="505743"/>
          </a:xfrm>
          <a:prstGeom prst="rect">
            <a:avLst/>
          </a:prstGeom>
        </p:spPr>
      </p:pic>
      <p:pic>
        <p:nvPicPr>
          <p:cNvPr id="12" name="Picture 11" descr="C:\Users\camerond\Downloads\e_white_trans_n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3" name="Picture 2" descr="C:\Users\camerond\Downloads\knoesis_whit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9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 descr="WSU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887" y="6324600"/>
            <a:ext cx="1066800" cy="505743"/>
          </a:xfrm>
          <a:prstGeom prst="rect">
            <a:avLst/>
          </a:prstGeom>
        </p:spPr>
      </p:pic>
      <p:pic>
        <p:nvPicPr>
          <p:cNvPr id="13" name="Picture 12" descr="C:\Users\camerond\Downloads\e_white_trans_n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4" name="Picture 2" descr="C:\Users\camerond\Downloads\knoesis_whit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7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camerond\Downloads\e_white_trans_n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7" name="Picture 2" descr="C:\Users\camerond\Downloads\knoesis_whit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Picture 8" descr="WSUlogo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08887" y="6324600"/>
            <a:ext cx="1066800" cy="50574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820" y="6553200"/>
            <a:ext cx="508000" cy="228600"/>
          </a:xfrm>
          <a:prstGeom prst="rect">
            <a:avLst/>
          </a:prstGeom>
          <a:noFill/>
        </p:spPr>
      </p:pic>
      <p:pic>
        <p:nvPicPr>
          <p:cNvPr id="9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48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 descr="WSU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887" y="6324600"/>
            <a:ext cx="1066800" cy="505743"/>
          </a:xfrm>
          <a:prstGeom prst="rect">
            <a:avLst/>
          </a:prstGeom>
        </p:spPr>
      </p:pic>
      <p:pic>
        <p:nvPicPr>
          <p:cNvPr id="10" name="Picture 9" descr="C:\Users\camerond\Downloads\e_white_trans_n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820" y="6553200"/>
            <a:ext cx="508000" cy="228600"/>
          </a:xfrm>
          <a:prstGeom prst="rect">
            <a:avLst/>
          </a:prstGeom>
          <a:noFill/>
        </p:spPr>
      </p:pic>
      <p:pic>
        <p:nvPicPr>
          <p:cNvPr id="12" name="Picture 2" descr="C:\Users\camerond\Downloads\knoesis_whit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648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9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 descr="WSUlogo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04800" y="6324600"/>
            <a:ext cx="1066800" cy="505743"/>
          </a:xfrm>
          <a:prstGeom prst="rect">
            <a:avLst/>
          </a:prstGeom>
        </p:spPr>
      </p:pic>
      <p:pic>
        <p:nvPicPr>
          <p:cNvPr id="13" name="Picture 12" descr="C:\Users\camerond\Downloads\e_white_trans_n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4" name="Picture 2" descr="C:\Users\camerond\Downloads\knoesis_whit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7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0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Picture 11" descr="WSUlogo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08887" y="6324600"/>
            <a:ext cx="1066800" cy="50574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</a:t>
            </a:r>
            <a:r>
              <a:rPr lang="en-US" dirty="0" err="1" smtClean="0"/>
              <a:t>toedit</a:t>
            </a:r>
            <a:r>
              <a:rPr lang="en-US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10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2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 descr="WSU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887" y="6352257"/>
            <a:ext cx="1066800" cy="505743"/>
          </a:xfrm>
          <a:prstGeom prst="rect">
            <a:avLst/>
          </a:prstGeom>
        </p:spPr>
      </p:pic>
      <p:pic>
        <p:nvPicPr>
          <p:cNvPr id="16" name="Picture 15" descr="C:\Users\camerond\Downloads\e_white_trans_n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7" name="Picture 2" descr="C:\Users\camerond\Downloads\knoesis_whit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Picture 17" descr="WSUlogo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08887" y="6324600"/>
            <a:ext cx="1066800" cy="505743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8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Picture 9" descr="WSU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887" y="6324600"/>
            <a:ext cx="1066800" cy="505743"/>
          </a:xfrm>
          <a:prstGeom prst="rect">
            <a:avLst/>
          </a:prstGeom>
        </p:spPr>
      </p:pic>
      <p:pic>
        <p:nvPicPr>
          <p:cNvPr id="11" name="Picture 10" descr="C:\Users\camerond\Downloads\e_white_trans_n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2" name="Picture 2" descr="C:\Users\camerond\Downloads\knoesis_whit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7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Picture 8" descr="WSUlogo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08887" y="6324600"/>
            <a:ext cx="1066800" cy="50574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0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41388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Picture 11" descr="WSU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6324600"/>
            <a:ext cx="1066800" cy="505743"/>
          </a:xfrm>
          <a:prstGeom prst="rect">
            <a:avLst/>
          </a:prstGeom>
        </p:spPr>
      </p:pic>
      <p:pic>
        <p:nvPicPr>
          <p:cNvPr id="14" name="Picture 13" descr="C:\Users\camerond\Downloads\e_white_trans_n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5" name="Picture 2" descr="C:\Users\camerond\Downloads\knoesis_whit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41388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C:\Users\camerond\Downloads\e_white_trans_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0" name="Picture 2" descr="C:\Users\camerond\Downloads\knoesis_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Picture 11" descr="WSU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887" y="6324600"/>
            <a:ext cx="1066800" cy="505743"/>
          </a:xfrm>
          <a:prstGeom prst="rect">
            <a:avLst/>
          </a:prstGeom>
        </p:spPr>
      </p:pic>
      <p:pic>
        <p:nvPicPr>
          <p:cNvPr id="14" name="Picture 13" descr="C:\Users\camerond\Downloads\e_white_trans_n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553200"/>
            <a:ext cx="508000" cy="228600"/>
          </a:xfrm>
          <a:prstGeom prst="rect">
            <a:avLst/>
          </a:prstGeom>
          <a:noFill/>
        </p:spPr>
      </p:pic>
      <p:pic>
        <p:nvPicPr>
          <p:cNvPr id="15" name="Picture 2" descr="C:\Users\camerond\Downloads\knoesis_whit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467" y="6553200"/>
            <a:ext cx="1367513" cy="190499"/>
          </a:xfrm>
          <a:prstGeom prst="rect">
            <a:avLst/>
          </a:prstGeom>
          <a:noFill/>
          <a:effectLst>
            <a:outerShdw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6699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t.ly/coe-k" TargetMode="External"/><Relationship Id="rId5" Type="http://schemas.openxmlformats.org/officeDocument/2006/relationships/hyperlink" Target="http://knoesis.org/amit" TargetMode="External"/><Relationship Id="rId4" Type="http://schemas.openxmlformats.org/officeDocument/2006/relationships/hyperlink" Target="http://ontolog.cim3.net/cgi-bin/wiki.pl?SOCoP/Workshop_Agenda_2010_12_03" TargetMode="Externa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2005/Incubator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www.w3.org/" TargetMode="Externa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knoesis.org/projects/sensorweb/demos/semsos_mesowest/ssos_demo.htm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hyperlink" Target="http://www.google.com/imgres?imgurl=http://c2.api.ning.com/files/-gO6ebjV*05Uzl2rtNN0bbSUxR*yYyrHyjwiVdUK3q-4BgU9*cxkO-Ty8urRxFpWjE7LC5BlELmnMkHDLxuum62NpiCm2xYh/APPLE.jpg&amp;imgrefurl=http://nerdfighters.ning.com/profile/mattdenaro&amp;usg=__mpVu0j4ae691D_sXrZpBIDR79Z4=&amp;h=348&amp;w=345&amp;sz=11&amp;hl=en&amp;start=3&amp;um=1&amp;itbs=1&amp;tbnid=ZNd25DpnMp8byM:&amp;tbnh=120&amp;tbnw=119&amp;prev=/images?q=apple&amp;um=1&amp;hl=en&amp;rls=com.microsoft:*&amp;tbs=isch:1" TargetMode="External"/><Relationship Id="rId3" Type="http://schemas.openxmlformats.org/officeDocument/2006/relationships/hyperlink" Target="http://www.google.com/imgres?imgurl=http://www.mysterycheckup.com/pics/magnifyingglass.gif&amp;imgrefurl=http://mysterycheckup.com/&amp;usg=__1N3UTwMHsK40fYw_QlWMgdegdzU=&amp;h=600&amp;w=600&amp;sz=25&amp;hl=en&amp;start=8&amp;um=1&amp;itbs=1&amp;tbnid=f0yOx__-yrfFwM:&amp;tbnh=135&amp;tbnw=135&amp;prev=/images?q=magnifying+glass&amp;um=1&amp;hl=en&amp;sa=N&amp;rls=com.microsoft:*&amp;ndsp=20&amp;tbs=isch:1" TargetMode="External"/><Relationship Id="rId7" Type="http://schemas.openxmlformats.org/officeDocument/2006/relationships/hyperlink" Target="http://www.google.com/imgres?imgurl=http://blogs.skokielibrary.info/radar/files/2010/04/Computer1.jpg&amp;imgrefurl=http://blogs.skokielibrary.info/radar/&amp;usg=__fEgZk9abvC5gx6uTJbuOrJN0_k4=&amp;h=377&amp;w=353&amp;sz=20&amp;hl=en&amp;start=1&amp;um=1&amp;itbs=1&amp;tbnid=JY0zA4972ttCLM:&amp;tbnh=122&amp;tbnw=114&amp;prev=/images?q=computer&amp;um=1&amp;hl=en&amp;rls=com.microsoft:*&amp;tbs=isch:1" TargetMode="External"/><Relationship Id="rId12" Type="http://schemas.openxmlformats.org/officeDocument/2006/relationships/image" Target="../media/image36.jpe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hyperlink" Target="http://www.google.com/imgres?imgurl=http://www.clker.com/cliparts/c/2/7/a/1216137653542424074narrowhouse_cartoon_eye.svg.hi.png&amp;imgrefurl=http://www.clker.com/clipart-23244.html&amp;usg=__LrV6uU7AYSoyh_DtdCOyuYFoXIg=&amp;h=600&amp;w=600&amp;sz=94&amp;hl=en&amp;start=54&amp;um=1&amp;itbs=1&amp;tbnid=SY6If_wIwJv8YM:&amp;tbnh=135&amp;tbnw=135&amp;prev=/images?q=big+eyes+cartoon&amp;start=40&amp;um=1&amp;hl=en&amp;sa=N&amp;rls=com.microsoft:*&amp;ndsp=20&amp;tbs=isch:1" TargetMode="External"/><Relationship Id="rId5" Type="http://schemas.openxmlformats.org/officeDocument/2006/relationships/hyperlink" Target="http://www.google.com/imgres?imgurl=http://www.sjcseagles.org/clip-art-(camera1).gif&amp;imgrefurl=http://www.sjcseagles.org/garland-home-page.htm&amp;usg=__WGD06Pvt0knf_728KLo5u5d8xn8=&amp;h=234&amp;w=302&amp;sz=7&amp;hl=en&amp;start=58&amp;um=1&amp;itbs=1&amp;tbnid=R4CK1ZpEYZk3iM:&amp;tbnh=90&amp;tbnw=116&amp;prev=/images?q=camera+clip+art&amp;start=40&amp;um=1&amp;hl=en&amp;sa=N&amp;rls=com.microsoft:*&amp;ndsp=20&amp;tbs=isch:1" TargetMode="External"/><Relationship Id="rId15" Type="http://schemas.openxmlformats.org/officeDocument/2006/relationships/image" Target="../media/image15.png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hyperlink" Target="http://www.google.com/imgres?imgurl=http://1.bp.blogspot.com/_wssoejhm2w8/S79HIixFYzI/AAAAAAAAAq4/oyC906ibY0s/s320/cartoon-brain.jpg&amp;imgrefurl=http://youthguy07.blogspot.com/2010/04/thinkingabout-thinking.html&amp;usg=__cL5RC5dk9eN9xKpggQ3vn5y1npA=&amp;h=231&amp;w=241&amp;sz=19&amp;hl=en&amp;start=1&amp;um=1&amp;itbs=1&amp;tbnid=6j1TKxEtIhCLKM:&amp;tbnh=105&amp;tbnw=110&amp;prev=/images?q=brain+cartoon&amp;um=1&amp;hl=en&amp;rls=com.microsoft:*&amp;tbs=isch:1" TargetMode="External"/><Relationship Id="rId1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knoesis.wright.edu/library/download/Making-Sense-of-Sensor-Data--2010.pdf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15.png"/><Relationship Id="rId3" Type="http://schemas.openxmlformats.org/officeDocument/2006/relationships/hyperlink" Target="http://www.google.com/imgres?imgurl=http://www.clker.com/cliparts/c/2/7/a/1216137653542424074narrowhouse_cartoon_eye.svg.hi.png&amp;imgrefurl=http://www.clker.com/clipart-23244.html&amp;usg=__LrV6uU7AYSoyh_DtdCOyuYFoXIg=&amp;h=600&amp;w=600&amp;sz=94&amp;hl=en&amp;start=54&amp;um=1&amp;itbs=1&amp;tbnid=SY6If_wIwJv8YM:&amp;tbnh=135&amp;tbnw=135&amp;prev=/images?q=big+eyes+cartoon&amp;start=40&amp;um=1&amp;hl=en&amp;sa=N&amp;rls=com.microsoft:*&amp;ndsp=20&amp;tbs=isch:1" TargetMode="External"/><Relationship Id="rId7" Type="http://schemas.openxmlformats.org/officeDocument/2006/relationships/hyperlink" Target="http://www.google.com/imgres?imgurl=http://blogs.skokielibrary.info/radar/files/2010/04/Computer1.jpg&amp;imgrefurl=http://blogs.skokielibrary.info/radar/&amp;usg=__fEgZk9abvC5gx6uTJbuOrJN0_k4=&amp;h=377&amp;w=353&amp;sz=20&amp;hl=en&amp;start=1&amp;um=1&amp;itbs=1&amp;tbnid=JY0zA4972ttCLM:&amp;tbnh=122&amp;tbnw=114&amp;prev=/images?q=computer&amp;um=1&amp;hl=en&amp;rls=com.microsoft:*&amp;tbs=isch:1" TargetMode="External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hyperlink" Target="http://www.google.com/imgres?imgurl=http://c2.api.ning.com/files/-gO6ebjV*05Uzl2rtNN0bbSUxR*yYyrHyjwiVdUK3q-4BgU9*cxkO-Ty8urRxFpWjE7LC5BlELmnMkHDLxuum62NpiCm2xYh/APPLE.jpg&amp;imgrefurl=http://nerdfighters.ning.com/profile/mattdenaro&amp;usg=__mpVu0j4ae691D_sXrZpBIDR79Z4=&amp;h=348&amp;w=345&amp;sz=11&amp;hl=en&amp;start=3&amp;um=1&amp;itbs=1&amp;tbnid=ZNd25DpnMp8byM:&amp;tbnh=120&amp;tbnw=119&amp;prev=/images?q=apple&amp;um=1&amp;hl=en&amp;rls=com.microsoft:*&amp;tbs=isch:1" TargetMode="External"/><Relationship Id="rId5" Type="http://schemas.openxmlformats.org/officeDocument/2006/relationships/hyperlink" Target="http://www.google.com/imgres?imgurl=http://www.sjcseagles.org/clip-art-(camera1).gif&amp;imgrefurl=http://www.sjcseagles.org/garland-home-page.htm&amp;usg=__WGD06Pvt0knf_728KLo5u5d8xn8=&amp;h=234&amp;w=302&amp;sz=7&amp;hl=en&amp;start=58&amp;um=1&amp;itbs=1&amp;tbnid=R4CK1ZpEYZk3iM:&amp;tbnh=90&amp;tbnw=116&amp;prev=/images?q=camera+clip+art&amp;start=40&amp;um=1&amp;hl=en&amp;sa=N&amp;rls=com.microsoft:*&amp;ndsp=20&amp;tbs=isch:1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35.jpeg"/><Relationship Id="rId4" Type="http://schemas.openxmlformats.org/officeDocument/2006/relationships/image" Target="../media/image36.jpeg"/><Relationship Id="rId9" Type="http://schemas.openxmlformats.org/officeDocument/2006/relationships/hyperlink" Target="http://www.google.com/imgres?imgurl=http://1.bp.blogspot.com/_wssoejhm2w8/S79HIixFYzI/AAAAAAAAAq4/oyC906ibY0s/s320/cartoon-brain.jpg&amp;imgrefurl=http://youthguy07.blogspot.com/2010/04/thinkingabout-thinking.html&amp;usg=__cL5RC5dk9eN9xKpggQ3vn5y1npA=&amp;h=231&amp;w=241&amp;sz=19&amp;hl=en&amp;start=1&amp;um=1&amp;itbs=1&amp;tbnid=6j1TKxEtIhCLKM:&amp;tbnh=105&amp;tbnw=110&amp;prev=/images?q=brain+cartoon&amp;um=1&amp;hl=en&amp;rls=com.microsoft:*&amp;tbs=isch:1" TargetMode="External"/><Relationship Id="rId14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sjcseagles.org/clip-art-(camera1).gif&amp;imgrefurl=http://www.sjcseagles.org/garland-home-page.htm&amp;usg=__WGD06Pvt0knf_728KLo5u5d8xn8=&amp;h=234&amp;w=302&amp;sz=7&amp;hl=en&amp;start=58&amp;um=1&amp;itbs=1&amp;tbnid=R4CK1ZpEYZk3iM:&amp;tbnh=90&amp;tbnw=116&amp;prev=/images?q=camera+clip+art&amp;start=40&amp;um=1&amp;hl=en&amp;sa=N&amp;rls=com.microsoft:*&amp;ndsp=20&amp;tbs=isch:1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://www.google.com/imgres?imgurl=http://www.clker.com/cliparts/c/2/7/a/1216137653542424074narrowhouse_cartoon_eye.svg.hi.png&amp;imgrefurl=http://www.clker.com/clipart-23244.html&amp;usg=__LrV6uU7AYSoyh_DtdCOyuYFoXIg=&amp;h=600&amp;w=600&amp;sz=94&amp;hl=en&amp;start=54&amp;um=1&amp;itbs=1&amp;tbnid=SY6If_wIwJv8YM:&amp;tbnh=135&amp;tbnw=135&amp;prev=/images?q=big+eyes+cartoon&amp;start=40&amp;um=1&amp;hl=en&amp;sa=N&amp;rls=com.microsoft:*&amp;ndsp=20&amp;tbs=isch:1" TargetMode="External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www.google.com/imgres?imgurl=http://blogs.skokielibrary.info/radar/files/2010/04/Computer1.jpg&amp;imgrefurl=http://blogs.skokielibrary.info/radar/&amp;usg=__fEgZk9abvC5gx6uTJbuOrJN0_k4=&amp;h=377&amp;w=353&amp;sz=20&amp;hl=en&amp;start=1&amp;um=1&amp;itbs=1&amp;tbnid=JY0zA4972ttCLM:&amp;tbnh=122&amp;tbnw=114&amp;prev=/images?q=computer&amp;um=1&amp;hl=en&amp;rls=com.microsoft:*&amp;tbs=isch:1" TargetMode="External"/><Relationship Id="rId7" Type="http://schemas.openxmlformats.org/officeDocument/2006/relationships/hyperlink" Target="http://www.google.com/imgres?imgurl=http://1.bp.blogspot.com/_wssoejhm2w8/S79HIixFYzI/AAAAAAAAAq4/oyC906ibY0s/s320/cartoon-brain.jpg&amp;imgrefurl=http://youthguy07.blogspot.com/2010/04/thinkingabout-thinking.html&amp;usg=__cL5RC5dk9eN9xKpggQ3vn5y1npA=&amp;h=231&amp;w=241&amp;sz=19&amp;hl=en&amp;start=1&amp;um=1&amp;itbs=1&amp;tbnid=6j1TKxEtIhCLKM:&amp;tbnh=105&amp;tbnw=110&amp;prev=/images?q=brain+cartoon&amp;um=1&amp;hl=en&amp;rls=com.microsoft:*&amp;tbs=isch: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://www.google.com/imgres?imgurl=http://c2.api.ning.com/files/-gO6ebjV*05Uzl2rtNN0bbSUxR*yYyrHyjwiVdUK3q-4BgU9*cxkO-Ty8urRxFpWjE7LC5BlELmnMkHDLxuum62NpiCm2xYh/APPLE.jpg&amp;imgrefurl=http://nerdfighters.ning.com/profile/mattdenaro&amp;usg=__mpVu0j4ae691D_sXrZpBIDR79Z4=&amp;h=348&amp;w=345&amp;sz=11&amp;hl=en&amp;start=3&amp;um=1&amp;itbs=1&amp;tbnid=ZNd25DpnMp8byM:&amp;tbnh=120&amp;tbnw=119&amp;prev=/images?q=apple&amp;um=1&amp;hl=en&amp;rls=com.microsoft:*&amp;tbs=isch:1" TargetMode="Externa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c2.api.ning.com/files/-gO6ebjV*05Uzl2rtNN0bbSUxR*yYyrHyjwiVdUK3q-4BgU9*cxkO-Ty8urRxFpWjE7LC5BlELmnMkHDLxuum62NpiCm2xYh/APPLE.jpg&amp;imgrefurl=http://nerdfighters.ning.com/profile/mattdenaro&amp;usg=__mpVu0j4ae691D_sXrZpBIDR79Z4=&amp;h=348&amp;w=345&amp;sz=11&amp;hl=en&amp;start=3&amp;um=1&amp;itbs=1&amp;tbnid=ZNd25DpnMp8byM:&amp;tbnh=120&amp;tbnw=119&amp;prev=/images?q=apple&amp;um=1&amp;hl=en&amp;rls=com.microsoft:*&amp;tbs=isch:1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www.google.com/imgres?imgurl=http://www.clker.com/cliparts/c/2/7/a/1216137653542424074narrowhouse_cartoon_eye.svg.hi.png&amp;imgrefurl=http://www.clker.com/clipart-23244.html&amp;usg=__LrV6uU7AYSoyh_DtdCOyuYFoXIg=&amp;h=600&amp;w=600&amp;sz=94&amp;hl=en&amp;start=54&amp;um=1&amp;itbs=1&amp;tbnid=SY6If_wIwJv8YM:&amp;tbnh=135&amp;tbnw=135&amp;prev=/images?q=big+eyes+cartoon&amp;start=40&amp;um=1&amp;hl=en&amp;sa=N&amp;rls=com.microsoft:*&amp;ndsp=20&amp;tbs=isch:1" TargetMode="External"/><Relationship Id="rId7" Type="http://schemas.openxmlformats.org/officeDocument/2006/relationships/hyperlink" Target="http://www.google.com/imgres?imgurl=http://blogs.skokielibrary.info/radar/files/2010/04/Computer1.jpg&amp;imgrefurl=http://blogs.skokielibrary.info/radar/&amp;usg=__fEgZk9abvC5gx6uTJbuOrJN0_k4=&amp;h=377&amp;w=353&amp;sz=20&amp;hl=en&amp;start=1&amp;um=1&amp;itbs=1&amp;tbnid=JY0zA4972ttCLM:&amp;tbnh=122&amp;tbnw=114&amp;prev=/images?q=computer&amp;um=1&amp;hl=en&amp;rls=com.microsoft:*&amp;tbs=isch:1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://www.google.com/imgres?imgurl=http://www.sjcseagles.org/clip-art-(camera1).gif&amp;imgrefurl=http://www.sjcseagles.org/garland-home-page.htm&amp;usg=__WGD06Pvt0knf_728KLo5u5d8xn8=&amp;h=234&amp;w=302&amp;sz=7&amp;hl=en&amp;start=58&amp;um=1&amp;itbs=1&amp;tbnid=R4CK1ZpEYZk3iM:&amp;tbnh=90&amp;tbnw=116&amp;prev=/images?q=camera+clip+art&amp;start=40&amp;um=1&amp;hl=en&amp;sa=N&amp;rls=com.microsoft:*&amp;ndsp=20&amp;tbs=isch:1" TargetMode="External"/><Relationship Id="rId10" Type="http://schemas.openxmlformats.org/officeDocument/2006/relationships/image" Target="../media/image35.jpeg"/><Relationship Id="rId4" Type="http://schemas.openxmlformats.org/officeDocument/2006/relationships/image" Target="../media/image36.jpeg"/><Relationship Id="rId9" Type="http://schemas.openxmlformats.org/officeDocument/2006/relationships/hyperlink" Target="http://www.google.com/imgres?imgurl=http://1.bp.blogspot.com/_wssoejhm2w8/S79HIixFYzI/AAAAAAAAAq4/oyC906ibY0s/s320/cartoon-brain.jpg&amp;imgrefurl=http://youthguy07.blogspot.com/2010/04/thinkingabout-thinking.html&amp;usg=__cL5RC5dk9eN9xKpggQ3vn5y1npA=&amp;h=231&amp;w=241&amp;sz=19&amp;hl=en&amp;start=1&amp;um=1&amp;itbs=1&amp;tbnid=6j1TKxEtIhCLKM:&amp;tbnh=105&amp;tbnw=110&amp;prev=/images?q=brain+cartoon&amp;um=1&amp;hl=en&amp;rls=com.microsoft:*&amp;tbs=isch:1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www.google.com/imgres?imgurl=http://www.clker.com/cliparts/c/2/7/a/1216137653542424074narrowhouse_cartoon_eye.svg.hi.png&amp;imgrefurl=http://www.clker.com/clipart-23244.html&amp;usg=__LrV6uU7AYSoyh_DtdCOyuYFoXIg=&amp;h=600&amp;w=600&amp;sz=94&amp;hl=en&amp;start=54&amp;um=1&amp;itbs=1&amp;tbnid=SY6If_wIwJv8YM:&amp;tbnh=135&amp;tbnw=135&amp;prev=/images?q=big+eyes+cartoon&amp;start=40&amp;um=1&amp;hl=en&amp;sa=N&amp;rls=com.microsoft:*&amp;ndsp=20&amp;tbs=isch:1" TargetMode="External"/><Relationship Id="rId7" Type="http://schemas.openxmlformats.org/officeDocument/2006/relationships/hyperlink" Target="http://www.google.com/imgres?imgurl=http://blogs.skokielibrary.info/radar/files/2010/04/Computer1.jpg&amp;imgrefurl=http://blogs.skokielibrary.info/radar/&amp;usg=__fEgZk9abvC5gx6uTJbuOrJN0_k4=&amp;h=377&amp;w=353&amp;sz=20&amp;hl=en&amp;start=1&amp;um=1&amp;itbs=1&amp;tbnid=JY0zA4972ttCLM:&amp;tbnh=122&amp;tbnw=114&amp;prev=/images?q=computer&amp;um=1&amp;hl=en&amp;rls=com.microsoft:*&amp;tbs=isch:1" TargetMode="External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hyperlink" Target="http://www.google.com/imgres?imgurl=http://1.bp.blogspot.com/_wssoejhm2w8/S79HIixFYzI/AAAAAAAAAq4/oyC906ibY0s/s320/cartoon-brain.jpg&amp;imgrefurl=http://youthguy07.blogspot.com/2010/04/thinkingabout-thinking.html&amp;usg=__cL5RC5dk9eN9xKpggQ3vn5y1npA=&amp;h=231&amp;w=241&amp;sz=19&amp;hl=en&amp;start=1&amp;um=1&amp;itbs=1&amp;tbnid=6j1TKxEtIhCLKM:&amp;tbnh=105&amp;tbnw=110&amp;prev=/images?q=brain+cartoon&amp;um=1&amp;hl=en&amp;rls=com.microsoft:*&amp;tbs=isch:1" TargetMode="External"/><Relationship Id="rId5" Type="http://schemas.openxmlformats.org/officeDocument/2006/relationships/hyperlink" Target="http://www.google.com/imgres?imgurl=http://www.sjcseagles.org/clip-art-(camera1).gif&amp;imgrefurl=http://www.sjcseagles.org/garland-home-page.htm&amp;usg=__WGD06Pvt0knf_728KLo5u5d8xn8=&amp;h=234&amp;w=302&amp;sz=7&amp;hl=en&amp;start=58&amp;um=1&amp;itbs=1&amp;tbnid=R4CK1ZpEYZk3iM:&amp;tbnh=90&amp;tbnw=116&amp;prev=/images?q=camera+clip+art&amp;start=40&amp;um=1&amp;hl=en&amp;sa=N&amp;rls=com.microsoft:*&amp;ndsp=20&amp;tbs=isch:1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hyperlink" Target="http://www.google.com/imgres?imgurl=http://c2.api.ning.com/files/-gO6ebjV*05Uzl2rtNN0bbSUxR*yYyrHyjwiVdUK3q-4BgU9*cxkO-Ty8urRxFpWjE7LC5BlELmnMkHDLxuum62NpiCm2xYh/APPLE.jpg&amp;imgrefurl=http://nerdfighters.ning.com/profile/mattdenaro&amp;usg=__mpVu0j4ae691D_sXrZpBIDR79Z4=&amp;h=348&amp;w=345&amp;sz=11&amp;hl=en&amp;start=3&amp;um=1&amp;itbs=1&amp;tbnid=ZNd25DpnMp8byM:&amp;tbnh=120&amp;tbnw=119&amp;prev=/images?q=apple&amp;um=1&amp;hl=en&amp;rls=com.microsoft:*&amp;tbs=isch:1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TxzghCjGgU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://knoesis.org/projects/sensorweb/demos/trusted_perception_cycle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knoesis.wright.edu/research/semsci/application_domain/sem_sensor/demos/semsos_buckeye/ssw.html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://knoesis.wright.edu/research/semsci/application_domain/sem_sensor/demos/sensor_discovery_on_lod/sample.htm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2.pn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2.pn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knoesis.org/research/semweb/projects/stt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iki.knoesis.org/index.php/LinkedSensorData" TargetMode="External"/><Relationship Id="rId5" Type="http://schemas.openxmlformats.org/officeDocument/2006/relationships/hyperlink" Target="http://knoesis.wright.edu/library/download/Making-Sense-of-Sensor-Data--2010.pdf" TargetMode="External"/><Relationship Id="rId4" Type="http://schemas.openxmlformats.org/officeDocument/2006/relationships/hyperlink" Target="http://wiki.knoesis.org/index.php/SSW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oshi-build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572000"/>
            <a:ext cx="2240626" cy="167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470025"/>
          </a:xfrm>
        </p:spPr>
        <p:txBody>
          <a:bodyPr/>
          <a:lstStyle/>
          <a:p>
            <a:r>
              <a:rPr lang="en-US" dirty="0" smtClean="0"/>
              <a:t>Semantic Provenance: Trusted Biomedical Data Integration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8153400" cy="2057400"/>
          </a:xfrm>
        </p:spPr>
        <p:txBody>
          <a:bodyPr/>
          <a:lstStyle/>
          <a:p>
            <a:r>
              <a:rPr lang="en-US" b="1" dirty="0" smtClean="0">
                <a:solidFill>
                  <a:srgbClr val="336699"/>
                </a:solidFill>
              </a:rPr>
              <a:t>Spatial Semantics for Better Interoperability and Analysis: </a:t>
            </a:r>
          </a:p>
          <a:p>
            <a:r>
              <a:rPr lang="en-US" sz="1800" b="1" dirty="0" smtClean="0">
                <a:solidFill>
                  <a:srgbClr val="7030A0"/>
                </a:solidFill>
              </a:rPr>
              <a:t>Challenges And Experiences In Building Semantically Rich Applications In Web 3.0</a:t>
            </a:r>
          </a:p>
          <a:p>
            <a:r>
              <a:rPr lang="en-US" sz="1600" b="1" dirty="0" smtClean="0">
                <a:solidFill>
                  <a:srgbClr val="339966"/>
                </a:solidFill>
              </a:rPr>
              <a:t>(</a:t>
            </a:r>
            <a:r>
              <a:rPr lang="en-US" sz="1600" b="1" dirty="0" smtClean="0">
                <a:solidFill>
                  <a:srgbClr val="002060"/>
                </a:solidFill>
              </a:rPr>
              <a:t>Keynote at the 3rd Annual Spatial Ontology Community of Practice Workshop (</a:t>
            </a:r>
            <a:r>
              <a:rPr lang="en-US" sz="1600" b="1" dirty="0" err="1" smtClean="0">
                <a:solidFill>
                  <a:srgbClr val="002060"/>
                </a:solidFill>
                <a:hlinkClick r:id="rId4"/>
              </a:rPr>
              <a:t>SOCoP</a:t>
            </a:r>
            <a:r>
              <a:rPr lang="en-US" sz="1600" b="1" dirty="0" smtClean="0">
                <a:solidFill>
                  <a:srgbClr val="002060"/>
                </a:solidFill>
              </a:rPr>
              <a:t>), </a:t>
            </a:r>
            <a:br>
              <a:rPr lang="en-US" sz="1600" b="1" dirty="0" smtClean="0">
                <a:solidFill>
                  <a:srgbClr val="002060"/>
                </a:solidFill>
              </a:rPr>
            </a:br>
            <a:r>
              <a:rPr lang="en-US" sz="1600" b="1" dirty="0" smtClean="0">
                <a:solidFill>
                  <a:srgbClr val="002060"/>
                </a:solidFill>
              </a:rPr>
              <a:t>USGS Reston, VA, December 03, 2010</a:t>
            </a:r>
            <a:r>
              <a:rPr lang="en-US" sz="1600" b="1" dirty="0" smtClean="0">
                <a:solidFill>
                  <a:srgbClr val="339966"/>
                </a:solidFill>
              </a:rPr>
              <a:t>)</a:t>
            </a:r>
          </a:p>
          <a:p>
            <a:r>
              <a:rPr lang="en-US" sz="1600" b="1" dirty="0" smtClean="0">
                <a:solidFill>
                  <a:srgbClr val="339966"/>
                </a:solidFill>
                <a:hlinkClick r:id="rId5"/>
              </a:rPr>
              <a:t/>
            </a:r>
            <a:br>
              <a:rPr lang="en-US" sz="1600" b="1" dirty="0" smtClean="0">
                <a:solidFill>
                  <a:srgbClr val="339966"/>
                </a:solidFill>
                <a:hlinkClick r:id="rId5"/>
              </a:rPr>
            </a:br>
            <a:r>
              <a:rPr lang="en-US" sz="1600" b="1" dirty="0" err="1" smtClean="0">
                <a:solidFill>
                  <a:srgbClr val="336699"/>
                </a:solidFill>
                <a:latin typeface="Georgia" pitchFamily="18" charset="0"/>
                <a:hlinkClick r:id="rId5"/>
              </a:rPr>
              <a:t>Amit</a:t>
            </a:r>
            <a:r>
              <a:rPr lang="en-US" sz="1600" b="1" dirty="0" smtClean="0">
                <a:solidFill>
                  <a:srgbClr val="336699"/>
                </a:solidFill>
                <a:latin typeface="Georgia" pitchFamily="18" charset="0"/>
                <a:hlinkClick r:id="rId5"/>
              </a:rPr>
              <a:t> Sheth</a:t>
            </a:r>
            <a:endParaRPr lang="en-US" sz="1600" b="1" dirty="0" smtClean="0">
              <a:solidFill>
                <a:srgbClr val="336699"/>
              </a:solidFill>
              <a:latin typeface="Georgia" pitchFamily="18" charset="0"/>
            </a:endParaRPr>
          </a:p>
          <a:p>
            <a:r>
              <a:rPr lang="en-US" sz="1600" dirty="0" smtClean="0">
                <a:solidFill>
                  <a:srgbClr val="339966"/>
                </a:solidFill>
                <a:latin typeface="Georgia" pitchFamily="18" charset="0"/>
              </a:rPr>
              <a:t>LexisNexis Ohio Eminent Scholar</a:t>
            </a:r>
          </a:p>
          <a:p>
            <a:r>
              <a:rPr lang="en-US" sz="1600" dirty="0" smtClean="0">
                <a:solidFill>
                  <a:srgbClr val="339966"/>
                </a:solidFill>
                <a:latin typeface="Georgia" pitchFamily="18" charset="0"/>
              </a:rPr>
              <a:t>Ohio Center of Excellence in Knowledge-enabled Computing – </a:t>
            </a:r>
            <a:r>
              <a:rPr lang="en-US" sz="1600" dirty="0" err="1" smtClean="0">
                <a:solidFill>
                  <a:srgbClr val="7030A0"/>
                </a:solidFill>
                <a:latin typeface="Georgia" pitchFamily="18" charset="0"/>
              </a:rPr>
              <a:t>Kno.e.sis</a:t>
            </a:r>
            <a:endParaRPr lang="en-US" sz="1600" dirty="0" smtClean="0">
              <a:solidFill>
                <a:srgbClr val="7030A0"/>
              </a:solidFill>
              <a:latin typeface="Georgia" pitchFamily="18" charset="0"/>
            </a:endParaRPr>
          </a:p>
          <a:p>
            <a:r>
              <a:rPr lang="en-US" sz="1600" dirty="0" smtClean="0">
                <a:solidFill>
                  <a:srgbClr val="339966"/>
                </a:solidFill>
                <a:latin typeface="Georgia" pitchFamily="18" charset="0"/>
              </a:rPr>
              <a:t>Wright State University, Dayton, OH </a:t>
            </a:r>
          </a:p>
          <a:p>
            <a:r>
              <a:rPr lang="en-US" sz="1600" dirty="0" smtClean="0">
                <a:solidFill>
                  <a:srgbClr val="336699"/>
                </a:solidFill>
                <a:latin typeface="Georgia" pitchFamily="18" charset="0"/>
              </a:rPr>
              <a:t>http://knoesis.org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en-US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3" name="Picture 12" descr="OhioCOE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rcRect l="8333" t="31140" r="11667" b="48821"/>
          <a:stretch>
            <a:fillRect/>
          </a:stretch>
        </p:blipFill>
        <p:spPr>
          <a:xfrm>
            <a:off x="6553200" y="6399212"/>
            <a:ext cx="2590800" cy="458788"/>
          </a:xfrm>
          <a:prstGeom prst="rect">
            <a:avLst/>
          </a:prstGeom>
        </p:spPr>
      </p:pic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5978" y="4495800"/>
            <a:ext cx="84681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48400" y="5517232"/>
            <a:ext cx="28934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Thanks: Cory Henson,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</a:rPr>
              <a:t>Prateek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 Jain</a:t>
            </a:r>
          </a:p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&amp;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</a:rPr>
              <a:t>Kno.e.sis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 Team.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</a:rPr>
              <a:t>Ack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: NSF and other</a:t>
            </a:r>
          </a:p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Funding sources.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rcRect l="5414" t="7200" r="37895"/>
          <a:stretch>
            <a:fillRect/>
          </a:stretch>
        </p:blipFill>
        <p:spPr>
          <a:xfrm>
            <a:off x="8001000" y="4495800"/>
            <a:ext cx="809307" cy="996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800" dirty="0" smtClean="0"/>
              <a:t>Accessing Can Be Difficult</a:t>
            </a:r>
          </a:p>
        </p:txBody>
      </p:sp>
      <p:pic>
        <p:nvPicPr>
          <p:cNvPr id="20483" name="Content Placeholder 3" descr="Schools-GreeneCount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5913" y="1363662"/>
            <a:ext cx="8447087" cy="4884738"/>
          </a:xfrm>
        </p:spPr>
      </p:pic>
      <p:sp>
        <p:nvSpPr>
          <p:cNvPr id="5" name="Oval 4"/>
          <p:cNvSpPr/>
          <p:nvPr/>
        </p:nvSpPr>
        <p:spPr>
          <a:xfrm>
            <a:off x="1295400" y="1524000"/>
            <a:ext cx="1600200" cy="304800"/>
          </a:xfrm>
          <a:prstGeom prst="ellipse">
            <a:avLst/>
          </a:prstGeom>
          <a:noFill/>
          <a:ln w="508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8600" y="2438400"/>
            <a:ext cx="2057400" cy="533400"/>
          </a:xfrm>
          <a:prstGeom prst="ellipse">
            <a:avLst/>
          </a:prstGeom>
          <a:noFill/>
          <a:ln w="508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953897">
            <a:off x="1099738" y="1703170"/>
            <a:ext cx="328658" cy="784659"/>
          </a:xfrm>
          <a:prstGeom prst="downArrow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600" dirty="0" smtClean="0"/>
              <a:t>Must Ask for Information the “Right” Way</a:t>
            </a:r>
          </a:p>
        </p:txBody>
      </p:sp>
      <p:pic>
        <p:nvPicPr>
          <p:cNvPr id="22531" name="Content Placeholder 3" descr="Schools-GreeneCounty-Ohi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148394"/>
            <a:ext cx="8229600" cy="3429574"/>
          </a:xfrm>
        </p:spPr>
      </p:pic>
      <p:sp>
        <p:nvSpPr>
          <p:cNvPr id="5" name="Oval 4"/>
          <p:cNvSpPr/>
          <p:nvPr/>
        </p:nvSpPr>
        <p:spPr>
          <a:xfrm>
            <a:off x="1524000" y="2133600"/>
            <a:ext cx="1600200" cy="457200"/>
          </a:xfrm>
          <a:prstGeom prst="ellipse">
            <a:avLst/>
          </a:prstGeom>
          <a:noFill/>
          <a:ln w="508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4800" y="2971800"/>
            <a:ext cx="2514600" cy="533400"/>
          </a:xfrm>
          <a:prstGeom prst="ellipse">
            <a:avLst/>
          </a:prstGeom>
          <a:noFill/>
          <a:ln w="508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 rot="2133141">
            <a:off x="1364379" y="2388087"/>
            <a:ext cx="368284" cy="861768"/>
          </a:xfrm>
          <a:prstGeom prst="downArrow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Why is This Issue Relevant?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Spatial data becoming more significant day by day.</a:t>
            </a:r>
          </a:p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Crucial for multitude of applications: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Social Networks like Twitter, </a:t>
            </a:r>
            <a:r>
              <a:rPr lang="en-US" dirty="0" err="1" smtClean="0">
                <a:solidFill>
                  <a:srgbClr val="0070C0"/>
                </a:solidFill>
              </a:rPr>
              <a:t>Facebook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…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GPS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 Military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 Location Aware Services: Four Square Check-In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 weather data…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1" y="3352800"/>
            <a:ext cx="8686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Spatial Data availability on Web continuously increasing. </a:t>
            </a:r>
          </a:p>
          <a:p>
            <a:pPr lvl="1"/>
            <a:r>
              <a:rPr lang="en-US" sz="2800" dirty="0" smtClean="0">
                <a:solidFill>
                  <a:srgbClr val="002060"/>
                </a:solidFill>
              </a:rPr>
              <a:t>Twitter Feeds, </a:t>
            </a:r>
            <a:r>
              <a:rPr lang="en-US" sz="2800" dirty="0" err="1" smtClean="0">
                <a:solidFill>
                  <a:srgbClr val="002060"/>
                </a:solidFill>
              </a:rPr>
              <a:t>Facebook</a:t>
            </a:r>
            <a:r>
              <a:rPr lang="en-US" sz="2800" dirty="0" smtClean="0">
                <a:solidFill>
                  <a:srgbClr val="002060"/>
                </a:solidFill>
              </a:rPr>
              <a:t> posts.</a:t>
            </a:r>
          </a:p>
          <a:p>
            <a:pPr lvl="1"/>
            <a:r>
              <a:rPr lang="en-US" sz="2800" dirty="0" smtClean="0">
                <a:solidFill>
                  <a:srgbClr val="002060"/>
                </a:solidFill>
              </a:rPr>
              <a:t>Naïve users contribute and correct spatial data too which can lead to discrepancies in data representation.</a:t>
            </a:r>
          </a:p>
          <a:p>
            <a:pPr lvl="2"/>
            <a:r>
              <a:rPr lang="en-US" sz="2800" dirty="0" smtClean="0">
                <a:solidFill>
                  <a:srgbClr val="002060"/>
                </a:solidFill>
              </a:rPr>
              <a:t>E.g. </a:t>
            </a:r>
            <a:r>
              <a:rPr lang="en-US" sz="2800" dirty="0" err="1" smtClean="0">
                <a:solidFill>
                  <a:srgbClr val="002060"/>
                </a:solidFill>
              </a:rPr>
              <a:t>Geonames</a:t>
            </a:r>
            <a:r>
              <a:rPr lang="en-US" sz="2800" dirty="0" smtClean="0">
                <a:solidFill>
                  <a:srgbClr val="002060"/>
                </a:solidFill>
              </a:rPr>
              <a:t>, Open Street Maps</a:t>
            </a:r>
          </a:p>
          <a:p>
            <a:endParaRPr lang="en-US" sz="280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 We Want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0" y="2514600"/>
            <a:ext cx="9144000" cy="3840163"/>
          </a:xfrm>
        </p:spPr>
        <p:txBody>
          <a:bodyPr/>
          <a:lstStyle/>
          <a:p>
            <a:pPr>
              <a:buFontTx/>
              <a:buNone/>
            </a:pPr>
            <a:endParaRPr lang="en-US" sz="2400" i="1" dirty="0" smtClean="0">
              <a:solidFill>
                <a:schemeClr val="bg1">
                  <a:lumMod val="10000"/>
                </a:schemeClr>
              </a:solidFill>
            </a:endParaRPr>
          </a:p>
          <a:p>
            <a:pPr>
              <a:buFontTx/>
              <a:buNone/>
            </a:pPr>
            <a:endParaRPr lang="en-US" sz="2400" i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800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2743200"/>
            <a:ext cx="2743200" cy="1447800"/>
          </a:xfrm>
          <a:prstGeom prst="round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User’s Query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0" y="2743200"/>
            <a:ext cx="2819400" cy="1447800"/>
          </a:xfrm>
          <a:prstGeom prst="round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Spatial Information of Interest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981200"/>
            <a:ext cx="8482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 Automatically align conceptual mismatches </a:t>
            </a:r>
            <a:endParaRPr lang="en-US" sz="3600" dirty="0"/>
          </a:p>
        </p:txBody>
      </p:sp>
      <p:sp>
        <p:nvSpPr>
          <p:cNvPr id="7" name="Left Brace 6"/>
          <p:cNvSpPr/>
          <p:nvPr/>
        </p:nvSpPr>
        <p:spPr>
          <a:xfrm>
            <a:off x="3124200" y="2667000"/>
            <a:ext cx="457200" cy="1676400"/>
          </a:xfrm>
          <a:prstGeom prst="leftBrace">
            <a:avLst>
              <a:gd name="adj1" fmla="val 45000"/>
              <a:gd name="adj2" fmla="val 50000"/>
            </a:avLst>
          </a:prstGeom>
          <a:ln w="285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410200" y="2667000"/>
            <a:ext cx="533400" cy="1676400"/>
          </a:xfrm>
          <a:prstGeom prst="rightBrace">
            <a:avLst>
              <a:gd name="adj1" fmla="val 28334"/>
              <a:gd name="adj2" fmla="val 50000"/>
            </a:avLst>
          </a:prstGeom>
          <a:ln w="285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52800" y="28956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6699"/>
                </a:solidFill>
              </a:rPr>
              <a:t>Semantic Operators</a:t>
            </a:r>
            <a:endParaRPr lang="en-US" sz="3600" b="1" dirty="0">
              <a:solidFill>
                <a:srgbClr val="336699"/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 is the Problem?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Calibri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Existing approaches only analyze spatial information and queries at the lexical and syntactic level.</a:t>
            </a:r>
          </a:p>
          <a:p>
            <a:pPr marL="273050" indent="-273050">
              <a:spcBef>
                <a:spcPts val="575"/>
              </a:spcBef>
              <a:buNone/>
            </a:pPr>
            <a:endParaRPr lang="en-US" sz="800" dirty="0" smtClean="0">
              <a:solidFill>
                <a:schemeClr val="bg1">
                  <a:lumMod val="10000"/>
                </a:schemeClr>
              </a:solidFill>
            </a:endParaRPr>
          </a:p>
          <a:p>
            <a:pPr marL="273050" indent="-273050">
              <a:spcBef>
                <a:spcPts val="575"/>
              </a:spcBef>
              <a:buFont typeface="Calibri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Mismatches are common between how a query is expressed and how information of interest is represented.</a:t>
            </a:r>
            <a:endParaRPr lang="en-US" dirty="0" smtClean="0">
              <a:solidFill>
                <a:srgbClr val="0070C0"/>
              </a:solidFill>
            </a:endParaRPr>
          </a:p>
          <a:p>
            <a:pPr lvl="1">
              <a:buFont typeface="Calibri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Question: “Find schools in NJ”.</a:t>
            </a:r>
          </a:p>
          <a:p>
            <a:pPr lvl="1">
              <a:buFont typeface="Calibri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Answer: Sorry, no answers found! </a:t>
            </a:r>
          </a:p>
          <a:p>
            <a:pPr lvl="1">
              <a:buFont typeface="Calibri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Reason: Only counties are in states.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5472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Bef>
                <a:spcPts val="575"/>
              </a:spcBef>
              <a:buFont typeface="Calibri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Natural language introduces much ambiguity for semantic relationships between entities in a query. </a:t>
            </a:r>
          </a:p>
          <a:p>
            <a:pPr lvl="1">
              <a:buFont typeface="Calibri" pitchFamily="34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Find Schools </a:t>
            </a:r>
            <a:r>
              <a:rPr lang="en-US" sz="2200" i="1" dirty="0" smtClean="0">
                <a:solidFill>
                  <a:srgbClr val="0070C0"/>
                </a:solidFill>
              </a:rPr>
              <a:t>in</a:t>
            </a:r>
            <a:r>
              <a:rPr lang="en-US" sz="2200" dirty="0" smtClean="0">
                <a:solidFill>
                  <a:srgbClr val="0070C0"/>
                </a:solidFill>
              </a:rPr>
              <a:t> Greene County.</a:t>
            </a:r>
            <a:endParaRPr lang="en-US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 Needs to be Done?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1054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Reduce users’ burden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of having to know how information of interest is represented and structured to enable access by broad population.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Resolve mismatches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between a query and information of interest due to differences in granularity to improve recall of relevant information.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Resolve ambiguous relationships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between entities based on natural language to reduce the amount of wrong information retrieved.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Existing Mechanism for Querying RDF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SPARQL</a:t>
            </a:r>
          </a:p>
          <a:p>
            <a:endParaRPr lang="en-US" sz="3600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Regular Expression Based Querying Approaches</a:t>
            </a:r>
          </a:p>
          <a:p>
            <a:endParaRPr lang="en-US" sz="3600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3600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Common Query Testing All Approaches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charset="2"/>
              <a:buNone/>
            </a:pPr>
            <a:endParaRPr lang="en-US" sz="3600" dirty="0" smtClean="0">
              <a:solidFill>
                <a:schemeClr val="bg1">
                  <a:lumMod val="10000"/>
                </a:schemeClr>
              </a:solidFill>
            </a:endParaRPr>
          </a:p>
          <a:p>
            <a:pPr>
              <a:buFont typeface="Wingdings 2" charset="2"/>
              <a:buNone/>
            </a:pP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			</a:t>
            </a:r>
          </a:p>
          <a:p>
            <a:pPr>
              <a:buFont typeface="Wingdings 2" charset="2"/>
              <a:buNone/>
            </a:pPr>
            <a:endParaRPr lang="en-US" sz="3600" dirty="0" smtClean="0">
              <a:solidFill>
                <a:schemeClr val="bg1">
                  <a:lumMod val="10000"/>
                </a:schemeClr>
              </a:solidFill>
            </a:endParaRPr>
          </a:p>
          <a:p>
            <a:pPr>
              <a:buFont typeface="Wingdings 2" charset="2"/>
              <a:buNone/>
            </a:pP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“Find Schools Located in the State of Ohio”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4950" y="1314450"/>
            <a:ext cx="3594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 a Perfect Scenario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971800" y="3505200"/>
            <a:ext cx="2971800" cy="990600"/>
          </a:xfrm>
          <a:prstGeom prst="rightArrow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99"/>
                </a:solidFill>
              </a:rPr>
              <a:t>parent feature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3505200"/>
            <a:ext cx="1600200" cy="91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339966"/>
                </a:solidFill>
              </a:rPr>
              <a:t>School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9000" y="3505200"/>
            <a:ext cx="1600200" cy="91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339966"/>
                </a:solidFill>
              </a:rPr>
              <a:t>Ohio</a:t>
            </a:r>
            <a:endParaRPr lang="en-US" sz="3600" dirty="0">
              <a:solidFill>
                <a:srgbClr val="339966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4950" y="1314450"/>
            <a:ext cx="3594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 a Not so Perfect Scenario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0000" y="3505200"/>
            <a:ext cx="1600200" cy="9144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336699"/>
                </a:solidFill>
              </a:rPr>
              <a:t>County</a:t>
            </a:r>
            <a:endParaRPr lang="en-US" sz="3600" dirty="0">
              <a:solidFill>
                <a:srgbClr val="336699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209800" y="3505200"/>
            <a:ext cx="1524000" cy="10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99"/>
                </a:solidFill>
              </a:rPr>
              <a:t>parent feature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3400" y="3505200"/>
            <a:ext cx="1600200" cy="91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339966"/>
                </a:solidFill>
              </a:rPr>
              <a:t>School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39000" y="3505200"/>
            <a:ext cx="1600200" cy="91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339966"/>
                </a:solidFill>
              </a:rPr>
              <a:t>Ohio</a:t>
            </a:r>
            <a:endParaRPr lang="en-US" sz="3600" dirty="0">
              <a:solidFill>
                <a:srgbClr val="339966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562600" y="3505200"/>
            <a:ext cx="1524000" cy="10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99"/>
                </a:solidFill>
              </a:rPr>
              <a:t>parent feature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Semantics as core enabler, enhancer @ </a:t>
            </a:r>
            <a:r>
              <a:rPr lang="en-US" sz="3200" dirty="0" err="1" smtClean="0"/>
              <a:t>Kno.e.sis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581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2708690-B885-4CB4-B5B0-F6869058E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l="18056" r="12414"/>
          <a:stretch>
            <a:fillRect/>
          </a:stretch>
        </p:blipFill>
        <p:spPr>
          <a:xfrm>
            <a:off x="0" y="1600200"/>
            <a:ext cx="6553200" cy="4712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1524000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15 faculty</a:t>
            </a:r>
          </a:p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45+ PhD students &amp; post-docs</a:t>
            </a:r>
          </a:p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Excellent Industry collaborations </a:t>
            </a:r>
            <a:br>
              <a:rPr lang="en-US" sz="2000" dirty="0" smtClean="0">
                <a:solidFill>
                  <a:srgbClr val="660066"/>
                </a:solidFill>
              </a:rPr>
            </a:br>
            <a:r>
              <a:rPr lang="en-US" sz="2000" dirty="0" smtClean="0">
                <a:solidFill>
                  <a:srgbClr val="660066"/>
                </a:solidFill>
              </a:rPr>
              <a:t>(MSFT, GOOG, IBM, Yahoo!, HP)</a:t>
            </a:r>
          </a:p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Well funded</a:t>
            </a:r>
          </a:p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Multidisciplinary</a:t>
            </a:r>
          </a:p>
          <a:p>
            <a:pPr algn="r"/>
            <a:r>
              <a:rPr lang="en-US" sz="2000" dirty="0" smtClean="0">
                <a:solidFill>
                  <a:srgbClr val="660066"/>
                </a:solidFill>
              </a:rPr>
              <a:t>Exceptional Graduates</a:t>
            </a:r>
          </a:p>
          <a:p>
            <a:pPr algn="r"/>
            <a:endParaRPr lang="en-US" sz="2000" dirty="0" smtClean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4950" y="1314450"/>
            <a:ext cx="3594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3886200" y="2514600"/>
            <a:ext cx="1600200" cy="9144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336699"/>
                </a:solidFill>
              </a:rPr>
              <a:t>County</a:t>
            </a:r>
            <a:endParaRPr lang="en-US" sz="3600" dirty="0">
              <a:solidFill>
                <a:srgbClr val="336699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2286000" y="2514600"/>
            <a:ext cx="1524000" cy="10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99"/>
                </a:solidFill>
              </a:rPr>
              <a:t>parent feature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3400" y="2590800"/>
            <a:ext cx="1600200" cy="91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339966"/>
                </a:solidFill>
              </a:rPr>
              <a:t>School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62800" y="2514600"/>
            <a:ext cx="1600200" cy="91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339966"/>
                </a:solidFill>
              </a:rPr>
              <a:t>Ohio</a:t>
            </a:r>
            <a:endParaRPr lang="en-US" sz="3600" dirty="0">
              <a:solidFill>
                <a:srgbClr val="339966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562600" y="2514600"/>
            <a:ext cx="1524000" cy="10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99"/>
                </a:solidFill>
              </a:rPr>
              <a:t>parent feature</a:t>
            </a: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And Finally..</a:t>
            </a:r>
          </a:p>
        </p:txBody>
      </p:sp>
      <p:sp>
        <p:nvSpPr>
          <p:cNvPr id="20" name="Down Arrow 19"/>
          <p:cNvSpPr/>
          <p:nvPr/>
        </p:nvSpPr>
        <p:spPr>
          <a:xfrm rot="17747892">
            <a:off x="3443288" y="2716212"/>
            <a:ext cx="533400" cy="2619375"/>
          </a:xfrm>
          <a:prstGeom prst="downArrow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33669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33787" y="3657600"/>
            <a:ext cx="2286000" cy="304800"/>
          </a:xfrm>
          <a:prstGeom prst="rect">
            <a:avLst/>
          </a:prstGeom>
          <a:noFill/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CC66"/>
                </a:solidFill>
              </a:rPr>
              <a:t>Exchange students 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3581400" y="4648200"/>
            <a:ext cx="1524000" cy="10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99"/>
                </a:solidFill>
              </a:rPr>
              <a:t>parent feature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52600" y="4648200"/>
            <a:ext cx="1600200" cy="914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339966"/>
                </a:solidFill>
              </a:rPr>
              <a:t>School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130675"/>
            <a:ext cx="16764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TextBox 15"/>
          <p:cNvSpPr txBox="1">
            <a:spLocks noChangeArrowheads="1"/>
          </p:cNvSpPr>
          <p:nvPr/>
        </p:nvSpPr>
        <p:spPr bwMode="auto">
          <a:xfrm>
            <a:off x="5410200" y="49530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C66"/>
                </a:solidFill>
              </a:rPr>
              <a:t>Indiana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  <p:bldP spid="20" grpId="0" animBg="1"/>
      <p:bldP spid="2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Proposed Approach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1355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Define operators to ease writing of expressive queries by implicit usage of semantic relations between query terms and hence remove the burden of expressing named relations in a query. </a:t>
            </a:r>
          </a:p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Define transformation rules for operators based on work by </a:t>
            </a:r>
            <a:r>
              <a:rPr lang="en-US" sz="2800" dirty="0" smtClean="0">
                <a:solidFill>
                  <a:srgbClr val="0070C0"/>
                </a:solidFill>
              </a:rPr>
              <a:t>Winston’s taxonomy of part-whole relations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Rule based approach allows applicability in different domains with appropriate modifications.</a:t>
            </a:r>
          </a:p>
          <a:p>
            <a:r>
              <a:rPr lang="en-US" sz="2800" dirty="0" err="1" smtClean="0">
                <a:solidFill>
                  <a:srgbClr val="0070C0"/>
                </a:solidFill>
              </a:rPr>
              <a:t>Pa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</a:rPr>
              <a:t>rtonomical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R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elationship Based </a:t>
            </a:r>
            <a:r>
              <a:rPr lang="en-US" sz="2800" dirty="0" smtClean="0">
                <a:solidFill>
                  <a:srgbClr val="0070C0"/>
                </a:solidFill>
              </a:rPr>
              <a:t>Q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uery Rewriting System (</a:t>
            </a:r>
            <a:r>
              <a:rPr lang="en-US" sz="2800" dirty="0" smtClean="0">
                <a:solidFill>
                  <a:srgbClr val="0070C0"/>
                </a:solidFill>
              </a:rPr>
              <a:t>PARQ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) implements this approach.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Meta Rules for Winston’s Categories 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04800" y="914401"/>
            <a:ext cx="8229600" cy="1143000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solidFill>
                  <a:srgbClr val="336699"/>
                </a:solidFill>
              </a:rPr>
              <a:t>Transitivity</a:t>
            </a:r>
          </a:p>
          <a:p>
            <a:pPr marL="454025" lvl="1" indent="3175">
              <a:buNone/>
              <a:tabLst>
                <a:tab pos="3551238" algn="l"/>
                <a:tab pos="6294438" algn="l"/>
              </a:tabLst>
            </a:pP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(a </a:t>
            </a:r>
            <a:r>
              <a:rPr lang="el-GR" sz="1600" dirty="0" smtClean="0">
                <a:solidFill>
                  <a:schemeClr val="bg1">
                    <a:lumMod val="10000"/>
                  </a:schemeClr>
                </a:solidFill>
                <a:latin typeface="Calibri" charset="0"/>
              </a:rPr>
              <a:t>φ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Calibri" charset="0"/>
              </a:rPr>
              <a:t>-part of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b)	(b </a:t>
            </a:r>
            <a:r>
              <a:rPr lang="el-GR" sz="1600" dirty="0" smtClean="0">
                <a:solidFill>
                  <a:schemeClr val="bg1">
                    <a:lumMod val="10000"/>
                  </a:schemeClr>
                </a:solidFill>
                <a:latin typeface="Calibri" charset="0"/>
              </a:rPr>
              <a:t>φ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Calibri" charset="0"/>
              </a:rPr>
              <a:t>-part of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c)	(a </a:t>
            </a:r>
            <a:r>
              <a:rPr lang="el-GR" sz="1600" dirty="0" smtClean="0">
                <a:solidFill>
                  <a:schemeClr val="bg1">
                    <a:lumMod val="10000"/>
                  </a:schemeClr>
                </a:solidFill>
                <a:latin typeface="Calibri" charset="0"/>
              </a:rPr>
              <a:t>φ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Calibri" charset="0"/>
              </a:rPr>
              <a:t>-part of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c)</a:t>
            </a:r>
          </a:p>
          <a:p>
            <a:pPr lvl="1">
              <a:spcBef>
                <a:spcPts val="575"/>
              </a:spcBef>
              <a:buClr>
                <a:schemeClr val="accent1"/>
              </a:buClr>
            </a:pPr>
            <a:endParaRPr lang="en-US" sz="2000" dirty="0" smtClean="0">
              <a:solidFill>
                <a:schemeClr val="bg1">
                  <a:lumMod val="10000"/>
                </a:schemeClr>
              </a:solidFill>
            </a:endParaRPr>
          </a:p>
          <a:p>
            <a:pPr lvl="1">
              <a:spcBef>
                <a:spcPts val="575"/>
              </a:spcBef>
              <a:buClr>
                <a:schemeClr val="accent1"/>
              </a:buClr>
            </a:pPr>
            <a:endParaRPr lang="en-US" sz="800" dirty="0" smtClean="0">
              <a:solidFill>
                <a:schemeClr val="bg1">
                  <a:lumMod val="10000"/>
                </a:schemeClr>
              </a:solidFill>
            </a:endParaRPr>
          </a:p>
          <a:p>
            <a:pPr lvl="1">
              <a:spcBef>
                <a:spcPts val="575"/>
              </a:spcBef>
              <a:buClr>
                <a:schemeClr val="accent1"/>
              </a:buClr>
            </a:pPr>
            <a:endParaRPr lang="en-US" sz="800" dirty="0" smtClean="0">
              <a:solidFill>
                <a:schemeClr val="bg1">
                  <a:lumMod val="10000"/>
                </a:schemeClr>
              </a:solidFill>
            </a:endParaRPr>
          </a:p>
          <a:p>
            <a:pPr lvl="1">
              <a:spcBef>
                <a:spcPts val="575"/>
              </a:spcBef>
              <a:buClr>
                <a:schemeClr val="accent1"/>
              </a:buClr>
              <a:buFontTx/>
              <a:buNone/>
            </a:pPr>
            <a:endParaRPr lang="en-US" sz="2000" dirty="0" smtClean="0">
              <a:solidFill>
                <a:schemeClr val="bg1">
                  <a:lumMod val="10000"/>
                </a:schemeClr>
              </a:solidFill>
            </a:endParaRPr>
          </a:p>
          <a:p>
            <a:pPr lvl="1">
              <a:spcBef>
                <a:spcPts val="575"/>
              </a:spcBef>
              <a:buClr>
                <a:schemeClr val="accent1"/>
              </a:buClr>
              <a:buFontTx/>
              <a:buNone/>
            </a:pPr>
            <a:endParaRPr lang="en-US" sz="1200" dirty="0" smtClean="0">
              <a:solidFill>
                <a:schemeClr val="bg1">
                  <a:lumMod val="10000"/>
                </a:schemeClr>
              </a:solidFill>
            </a:endParaRPr>
          </a:p>
          <a:p>
            <a:pPr lvl="1">
              <a:spcBef>
                <a:spcPts val="575"/>
              </a:spcBef>
              <a:buClr>
                <a:schemeClr val="accent1"/>
              </a:buClr>
              <a:buFontTx/>
              <a:buNone/>
            </a:pPr>
            <a:endParaRPr lang="en-US" sz="1200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04800" y="1752600"/>
            <a:ext cx="2819400" cy="685800"/>
          </a:xfrm>
          <a:prstGeom prst="rightArrow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Dayton place-part of Ohio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352800" y="1752600"/>
            <a:ext cx="2819400" cy="685800"/>
          </a:xfrm>
          <a:prstGeom prst="rightArrow">
            <a:avLst>
              <a:gd name="adj1" fmla="val 50000"/>
              <a:gd name="adj2" fmla="val 64286"/>
            </a:avLst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Ohio place-part of US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1828800"/>
            <a:ext cx="2590800" cy="6096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Dayton place-part of US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04800" y="3200400"/>
            <a:ext cx="2819400" cy="1155700"/>
          </a:xfrm>
          <a:prstGeom prst="rightArrow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Sri Lank place-part of Indian Ocean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352800" y="3276600"/>
            <a:ext cx="2819400" cy="1066800"/>
          </a:xfrm>
          <a:prstGeom prst="rightArrow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Sri Lank place-part of Bay of Bengal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24600" y="3505200"/>
            <a:ext cx="2590800" cy="6096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Indian Ocean overlaps with Bay of Bengal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04800" y="5105400"/>
            <a:ext cx="2819400" cy="1155700"/>
          </a:xfrm>
          <a:prstGeom prst="rightArrow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White House instance of Building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352800" y="5181600"/>
            <a:ext cx="2819400" cy="1066800"/>
          </a:xfrm>
          <a:prstGeom prst="rightArrow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Barack is in </a:t>
            </a:r>
          </a:p>
          <a:p>
            <a:pPr algn="ctr">
              <a:defRPr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the White House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24600" y="5410200"/>
            <a:ext cx="2590800" cy="6096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Barack is</a:t>
            </a:r>
          </a:p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In the building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590800"/>
            <a:ext cx="76574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>
              <a:buClr>
                <a:schemeClr val="accent1"/>
              </a:buClr>
              <a:buNone/>
            </a:pPr>
            <a:r>
              <a:rPr lang="en-US" sz="3600" dirty="0" smtClean="0">
                <a:solidFill>
                  <a:srgbClr val="336699"/>
                </a:solidFill>
              </a:rPr>
              <a:t>Overlap</a:t>
            </a:r>
          </a:p>
          <a:p>
            <a:pPr lvl="1">
              <a:buNone/>
              <a:tabLst>
                <a:tab pos="3551238" algn="l"/>
                <a:tab pos="6294438" algn="l"/>
              </a:tabLst>
            </a:pP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(a place-part of b)	(a place-part of b)	(b overlaps c)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" y="4495800"/>
            <a:ext cx="76574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indent="-742950">
              <a:buClr>
                <a:schemeClr val="accent1"/>
              </a:buClr>
              <a:buNone/>
            </a:pPr>
            <a:r>
              <a:rPr lang="en-US" sz="3600" dirty="0" smtClean="0">
                <a:solidFill>
                  <a:srgbClr val="336699"/>
                </a:solidFill>
              </a:rPr>
              <a:t>Spatial Inclusion</a:t>
            </a:r>
          </a:p>
          <a:p>
            <a:pPr lvl="1">
              <a:buNone/>
              <a:tabLst>
                <a:tab pos="3551238" algn="l"/>
                <a:tab pos="6294438" algn="l"/>
              </a:tabLst>
            </a:pP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(a place-part of b)	(a place-part of b)	(b overlaps c)</a:t>
            </a:r>
          </a:p>
          <a:p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90800" y="5410200"/>
            <a:ext cx="3733800" cy="3048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90800" y="5638800"/>
            <a:ext cx="3733800" cy="3048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90800" y="2590800"/>
            <a:ext cx="3733800" cy="3048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Slight and Severe Mismatch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1295400"/>
            <a:ext cx="5410200" cy="18288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SELECT ?school</a:t>
            </a: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WHERE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{</a:t>
            </a:r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 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?state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geo:featureClass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geo:A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	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?schools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geo:featureClass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geo:S</a:t>
            </a:r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                 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?state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geo:name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"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Ohio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“</a:t>
            </a:r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     ?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schools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geo:parentFeature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?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state </a:t>
            </a: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  	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}</a:t>
            </a:r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  <a:p>
            <a:pPr algn="ctr"/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400" y="4038600"/>
            <a:ext cx="5410200" cy="22098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SELECT ?school</a:t>
            </a: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WHERE	{</a:t>
            </a:r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?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state       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geo:featureClass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        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geo:A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 	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?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schools   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geo:featureClass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        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geo:S</a:t>
            </a:r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?state        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geo:name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               	"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Ohio“</a:t>
            </a: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?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school   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geo:parentFeature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    	?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county </a:t>
            </a: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?county	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geo:parentFeature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    	?state</a:t>
            </a:r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  <a:p>
            <a:pPr>
              <a:tabLst>
                <a:tab pos="685800" algn="l"/>
                <a:tab pos="914400" algn="l"/>
                <a:tab pos="1951038" algn="l"/>
                <a:tab pos="3825875" algn="l"/>
              </a:tabLs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         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cs typeface="Arial" charset="0"/>
              </a:rPr>
              <a:t>	}</a:t>
            </a:r>
            <a:endParaRPr lang="en-US" sz="1600" dirty="0">
              <a:solidFill>
                <a:schemeClr val="bg1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9" name="Curved Left Arrow 18"/>
          <p:cNvSpPr/>
          <p:nvPr/>
        </p:nvSpPr>
        <p:spPr>
          <a:xfrm>
            <a:off x="7116763" y="2133600"/>
            <a:ext cx="1189037" cy="3276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2819400" y="3200400"/>
            <a:ext cx="2514600" cy="762000"/>
          </a:xfrm>
          <a:prstGeom prst="downArrowCallout">
            <a:avLst/>
          </a:prstGeom>
          <a:solidFill>
            <a:schemeClr val="tx1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336699"/>
                </a:solidFill>
              </a:rPr>
              <a:t>Query Re-Writer</a:t>
            </a: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Where Do We Stand With All Mechanisms..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610598" cy="3291840"/>
        </p:xfrm>
        <a:graphic>
          <a:graphicData uri="http://schemas.openxmlformats.org/drawingml/2006/table">
            <a:tbl>
              <a:tblPr/>
              <a:tblGrid>
                <a:gridCol w="1629032"/>
                <a:gridCol w="1418968"/>
                <a:gridCol w="2149388"/>
                <a:gridCol w="1784178"/>
                <a:gridCol w="1629032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Ease of Writing </a:t>
                      </a:r>
                    </a:p>
                  </a:txBody>
                  <a:tcPr marL="96819" marR="968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Expressivity</a:t>
                      </a:r>
                    </a:p>
                  </a:txBody>
                  <a:tcPr marL="96819" marR="968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Works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in all scenarios</a:t>
                      </a:r>
                    </a:p>
                  </a:txBody>
                  <a:tcPr marL="96819" marR="968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Schema agnostic</a:t>
                      </a:r>
                    </a:p>
                  </a:txBody>
                  <a:tcPr marL="96819" marR="968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SPARQL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X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√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X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X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PSPARQL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√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√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X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√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Our Approach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(PARQ)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√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√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√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√</a:t>
                      </a:r>
                    </a:p>
                  </a:txBody>
                  <a:tcPr marL="96819" marR="968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Evaluation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4864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Performed on publicly available datasets 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</a:rPr>
              <a:t>Geonames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 and British Ordnance Survey Ontology)</a:t>
            </a:r>
          </a:p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Utilized 120 questions  from </a:t>
            </a:r>
            <a:r>
              <a:rPr lang="en-US" sz="3600" dirty="0" smtClean="0">
                <a:solidFill>
                  <a:srgbClr val="0070C0"/>
                </a:solidFill>
              </a:rPr>
              <a:t>National Geographic Bee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 and 46 questions from trivia related to </a:t>
            </a:r>
            <a:r>
              <a:rPr lang="en-US" sz="3600" dirty="0" smtClean="0">
                <a:solidFill>
                  <a:srgbClr val="0070C0"/>
                </a:solidFill>
              </a:rPr>
              <a:t>British Administrative Geography</a:t>
            </a:r>
          </a:p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Questions serialized into SPARQL Queries by 4 human respondents unfamiliar with ontology</a:t>
            </a:r>
          </a:p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Performance of PARQ compared with PSPARQL and SPARQL</a:t>
            </a:r>
          </a:p>
          <a:p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pPr lvl="1"/>
            <a:endParaRPr lang="en-US" sz="2000" baseline="30000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Sample Queries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525963"/>
          </a:xfrm>
        </p:spPr>
        <p:txBody>
          <a:bodyPr/>
          <a:lstStyle/>
          <a:p>
            <a:r>
              <a:rPr lang="en-US" sz="2400" i="1" dirty="0" smtClean="0">
                <a:solidFill>
                  <a:schemeClr val="bg1">
                    <a:lumMod val="10000"/>
                  </a:schemeClr>
                </a:solidFill>
              </a:rPr>
              <a:t>“</a:t>
            </a:r>
            <a:r>
              <a:rPr lang="en-US" sz="3600" i="1" dirty="0" smtClean="0">
                <a:solidFill>
                  <a:schemeClr val="bg1">
                    <a:lumMod val="10000"/>
                  </a:schemeClr>
                </a:solidFill>
              </a:rPr>
              <a:t>In which English county, also known as "The Jurassic Coast" because of the many fossils to be found there, will you find the village of Beer Hackett?”</a:t>
            </a:r>
          </a:p>
          <a:p>
            <a:endParaRPr lang="en-US" sz="1000" i="1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sz="3600" i="1" dirty="0" smtClean="0">
                <a:solidFill>
                  <a:schemeClr val="bg1">
                    <a:lumMod val="10000"/>
                  </a:schemeClr>
                </a:solidFill>
              </a:rPr>
              <a:t>“The Gobi Desert is the main physical feature in the southern half of a country also known as the homeland of Genghis Khan. Name this country.”</a:t>
            </a:r>
          </a:p>
          <a:p>
            <a:endParaRPr lang="en-US" sz="2400" i="1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PARQ  - </a:t>
            </a:r>
            <a:r>
              <a:rPr lang="en-US" dirty="0" err="1" smtClean="0"/>
              <a:t>vs</a:t>
            </a:r>
            <a:r>
              <a:rPr lang="en-US" dirty="0" smtClean="0"/>
              <a:t> -  SPARQL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686800" cy="3870960"/>
        </p:xfrm>
        <a:graphic>
          <a:graphicData uri="http://schemas.openxmlformats.org/drawingml/2006/table">
            <a:tbl>
              <a:tblPr/>
              <a:tblGrid>
                <a:gridCol w="1737360"/>
                <a:gridCol w="1560406"/>
                <a:gridCol w="1914314"/>
                <a:gridCol w="1737360"/>
                <a:gridCol w="1737360"/>
              </a:tblGrid>
              <a:tr h="6838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System</a:t>
                      </a:r>
                    </a:p>
                  </a:txBody>
                  <a:tcPr marL="94053" marR="9405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# of Queries Answered</a:t>
                      </a:r>
                    </a:p>
                  </a:txBody>
                  <a:tcPr marL="94053" marR="9405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Precision</a:t>
                      </a:r>
                    </a:p>
                  </a:txBody>
                  <a:tcPr marL="94053" marR="9405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Recall</a:t>
                      </a:r>
                    </a:p>
                  </a:txBody>
                  <a:tcPr marL="94053" marR="9405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90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Respondent1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PARQ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82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68.3%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390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SPARQL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25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20.83%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390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Respondent2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PARQ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93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77.5%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390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SPARQL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26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21.6%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390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Respondent3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PARQ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61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50.83%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390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SPARQL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19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15.83%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390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Respondent4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PARQ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103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85.83%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3907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cs typeface="Arial" charset="0"/>
                      </a:endParaRP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SPARQL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33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27.5%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PARQ  - </a:t>
            </a:r>
            <a:r>
              <a:rPr lang="en-US" dirty="0" err="1" smtClean="0"/>
              <a:t>vs</a:t>
            </a:r>
            <a:r>
              <a:rPr lang="en-US" dirty="0" smtClean="0"/>
              <a:t> -  PSPARQL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143000"/>
          <a:ext cx="8229600" cy="210312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System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Precision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Recall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Execution time/query in seconds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PARQ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86.7%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0.3976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PSPARQL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6.414%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86.7%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37.59</a:t>
                      </a:r>
                    </a:p>
                  </a:txBody>
                  <a:tcPr marL="113512" marR="1135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</a:tbl>
          </a:graphicData>
        </a:graphic>
      </p:graphicFrame>
      <p:sp>
        <p:nvSpPr>
          <p:cNvPr id="67609" name="TextBox 4"/>
          <p:cNvSpPr txBox="1">
            <a:spLocks noChangeArrowheads="1"/>
          </p:cNvSpPr>
          <p:nvPr/>
        </p:nvSpPr>
        <p:spPr bwMode="auto">
          <a:xfrm>
            <a:off x="0" y="3200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Comparison for National  Geographic Bee over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</a:rPr>
              <a:t>Geonames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/>
        </p:nvGraphicFramePr>
        <p:xfrm>
          <a:off x="533400" y="3810000"/>
          <a:ext cx="8229600" cy="210312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System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Recall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Georgia" charset="0"/>
                          <a:cs typeface="Arial" charset="0"/>
                        </a:rPr>
                        <a:t>Execution time/query in seconds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PARQ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100%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89.13%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0.099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PSPARQL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65.079%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89.13%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cs typeface="Arial" charset="0"/>
                        </a:rPr>
                        <a:t>2.79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2A7"/>
                    </a:solidFill>
                  </a:tcPr>
                </a:tc>
              </a:tr>
            </a:tbl>
          </a:graphicData>
        </a:graphic>
      </p:graphicFrame>
      <p:sp>
        <p:nvSpPr>
          <p:cNvPr id="67632" name="TextBox 6"/>
          <p:cNvSpPr txBox="1">
            <a:spLocks noChangeArrowheads="1"/>
          </p:cNvSpPr>
          <p:nvPr/>
        </p:nvSpPr>
        <p:spPr bwMode="auto">
          <a:xfrm>
            <a:off x="0" y="5867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Comparison for British Admin. Trivia over Ordnance Survey Dataset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Spatial Aggregation Conclusion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Query engines expect users to know the dataset structure and pose well formed queries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Query engines ignore semantic relations between query terms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Need to exploit semantic relations between concepts  for processing queries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Need to provide systems with behind the scenes rewrite of queries to remove burden of knowing structure of data</a:t>
            </a:r>
          </a:p>
          <a:p>
            <a:endParaRPr lang="en-US" sz="2400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400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400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400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400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400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pt-BR" sz="4000" dirty="0" smtClean="0"/>
              <a:t>Web (and associated computing) evolving</a:t>
            </a:r>
            <a:endParaRPr lang="en-US" sz="4000" dirty="0" smtClean="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-6350" y="1076324"/>
            <a:ext cx="3863975" cy="5191125"/>
            <a:chOff x="136" y="864"/>
            <a:chExt cx="2434" cy="3270"/>
          </a:xfrm>
        </p:grpSpPr>
        <p:sp>
          <p:nvSpPr>
            <p:cNvPr id="9236" name="Line 4"/>
            <p:cNvSpPr>
              <a:spLocks noChangeShapeType="1"/>
            </p:cNvSpPr>
            <p:nvPr/>
          </p:nvSpPr>
          <p:spPr bwMode="auto">
            <a:xfrm flipV="1">
              <a:off x="136" y="864"/>
              <a:ext cx="2408" cy="283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288" y="3552"/>
              <a:ext cx="228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pt-BR" sz="1800" dirty="0">
                  <a:solidFill>
                    <a:schemeClr val="bg2">
                      <a:lumMod val="25000"/>
                    </a:schemeClr>
                  </a:solidFill>
                </a:rPr>
                <a:t>Web of pages</a:t>
              </a:r>
            </a:p>
            <a:p>
              <a:pPr eaLnBrk="0" hangingPunct="0"/>
              <a:r>
                <a:rPr lang="pt-BR" sz="1800" dirty="0">
                  <a:solidFill>
                    <a:schemeClr val="bg2">
                      <a:lumMod val="25000"/>
                    </a:schemeClr>
                  </a:solidFill>
                </a:rPr>
                <a:t>   - text, manually created links</a:t>
              </a:r>
            </a:p>
            <a:p>
              <a:pPr eaLnBrk="0" hangingPunct="0"/>
              <a:r>
                <a:rPr lang="pt-BR" sz="1800" dirty="0">
                  <a:solidFill>
                    <a:schemeClr val="bg2">
                      <a:lumMod val="25000"/>
                    </a:schemeClr>
                  </a:solidFill>
                </a:rPr>
                <a:t>   - extensive navigation</a:t>
              </a:r>
              <a:endParaRPr lang="en-US" sz="1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2190750" y="1863724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800">
                <a:solidFill>
                  <a:schemeClr val="tx1"/>
                </a:solidFill>
              </a:rPr>
              <a:t>2007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-101600" y="4848224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800">
                <a:solidFill>
                  <a:schemeClr val="tx1"/>
                </a:solidFill>
              </a:rPr>
              <a:t>1997</a:t>
            </a:r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796925" y="1071546"/>
            <a:ext cx="3384550" cy="4352926"/>
            <a:chOff x="642" y="768"/>
            <a:chExt cx="2132" cy="2742"/>
          </a:xfrm>
        </p:grpSpPr>
        <p:sp>
          <p:nvSpPr>
            <p:cNvPr id="9234" name="Text Box 6"/>
            <p:cNvSpPr txBox="1">
              <a:spLocks noChangeArrowheads="1"/>
            </p:cNvSpPr>
            <p:nvPr/>
          </p:nvSpPr>
          <p:spPr bwMode="auto">
            <a:xfrm>
              <a:off x="768" y="2928"/>
              <a:ext cx="200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800" dirty="0">
                  <a:solidFill>
                    <a:srgbClr val="CC6600"/>
                  </a:solidFill>
                </a:rPr>
                <a:t>Web of databases</a:t>
              </a:r>
            </a:p>
            <a:p>
              <a:pPr eaLnBrk="0" hangingPunct="0"/>
              <a:r>
                <a:rPr lang="pt-BR" sz="1800" dirty="0">
                  <a:solidFill>
                    <a:schemeClr val="bg2">
                      <a:lumMod val="25000"/>
                    </a:schemeClr>
                  </a:solidFill>
                </a:rPr>
                <a:t>   - dynamically generated pages</a:t>
              </a:r>
            </a:p>
            <a:p>
              <a:pPr eaLnBrk="0" hangingPunct="0"/>
              <a:r>
                <a:rPr lang="pt-BR" sz="1800" dirty="0">
                  <a:solidFill>
                    <a:schemeClr val="bg2">
                      <a:lumMod val="25000"/>
                    </a:schemeClr>
                  </a:solidFill>
                </a:rPr>
                <a:t>   - web query interfaces</a:t>
              </a:r>
              <a:endParaRPr lang="en-US" sz="1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235" name="Line 12"/>
            <p:cNvSpPr>
              <a:spLocks noChangeShapeType="1"/>
            </p:cNvSpPr>
            <p:nvPr/>
          </p:nvSpPr>
          <p:spPr bwMode="auto">
            <a:xfrm flipV="1">
              <a:off x="642" y="768"/>
              <a:ext cx="1934" cy="225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439863" y="1222382"/>
            <a:ext cx="4186238" cy="3359151"/>
            <a:chOff x="1047" y="768"/>
            <a:chExt cx="2637" cy="2116"/>
          </a:xfrm>
        </p:grpSpPr>
        <p:sp>
          <p:nvSpPr>
            <p:cNvPr id="9232" name="Text Box 7"/>
            <p:cNvSpPr txBox="1">
              <a:spLocks noChangeArrowheads="1"/>
            </p:cNvSpPr>
            <p:nvPr/>
          </p:nvSpPr>
          <p:spPr bwMode="auto">
            <a:xfrm>
              <a:off x="1676" y="2302"/>
              <a:ext cx="2008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800" dirty="0">
                  <a:solidFill>
                    <a:srgbClr val="CC6600"/>
                  </a:solidFill>
                </a:rPr>
                <a:t>Web of resources</a:t>
              </a:r>
            </a:p>
            <a:p>
              <a:pPr eaLnBrk="0" hangingPunct="0"/>
              <a:r>
                <a:rPr lang="pt-BR" sz="1800" dirty="0">
                  <a:solidFill>
                    <a:schemeClr val="bg2">
                      <a:lumMod val="25000"/>
                    </a:schemeClr>
                  </a:solidFill>
                </a:rPr>
                <a:t>    - </a:t>
              </a:r>
              <a:r>
                <a:rPr lang="pt-BR" sz="1800" dirty="0" smtClean="0">
                  <a:solidFill>
                    <a:schemeClr val="bg2">
                      <a:lumMod val="25000"/>
                    </a:schemeClr>
                  </a:solidFill>
                </a:rPr>
                <a:t>data, </a:t>
              </a:r>
              <a:r>
                <a:rPr lang="pt-BR" sz="1800" b="1" dirty="0" smtClean="0">
                  <a:solidFill>
                    <a:srgbClr val="FF0000"/>
                  </a:solidFill>
                </a:rPr>
                <a:t>service</a:t>
              </a:r>
              <a:r>
                <a:rPr lang="pt-BR" sz="1800" dirty="0" smtClean="0">
                  <a:solidFill>
                    <a:schemeClr val="bg2">
                      <a:lumMod val="25000"/>
                    </a:schemeClr>
                  </a:solidFill>
                </a:rPr>
                <a:t>, data</a:t>
              </a:r>
              <a:r>
                <a:rPr lang="pt-BR" sz="1800" dirty="0">
                  <a:solidFill>
                    <a:schemeClr val="bg2">
                      <a:lumMod val="25000"/>
                    </a:schemeClr>
                  </a:solidFill>
                </a:rPr>
                <a:t>, mashups</a:t>
              </a:r>
            </a:p>
            <a:p>
              <a:pPr eaLnBrk="0" hangingPunct="0"/>
              <a:r>
                <a:rPr lang="pt-BR" sz="1800" dirty="0">
                  <a:solidFill>
                    <a:schemeClr val="bg2">
                      <a:lumMod val="25000"/>
                    </a:schemeClr>
                  </a:solidFill>
                </a:rPr>
                <a:t>    -</a:t>
              </a:r>
              <a:r>
                <a:rPr lang="pt-BR" sz="1800" dirty="0" smtClean="0">
                  <a:solidFill>
                    <a:schemeClr val="bg2">
                      <a:lumMod val="25000"/>
                    </a:schemeClr>
                  </a:solidFill>
                </a:rPr>
                <a:t> 4 billion </a:t>
              </a:r>
              <a:r>
                <a:rPr lang="pt-BR" sz="1800" b="1" dirty="0" smtClean="0">
                  <a:solidFill>
                    <a:srgbClr val="FF0000"/>
                  </a:solidFill>
                </a:rPr>
                <a:t>mobile</a:t>
              </a:r>
              <a:r>
                <a:rPr lang="pt-BR" sz="1800" dirty="0" smtClean="0">
                  <a:solidFill>
                    <a:schemeClr val="bg2">
                      <a:lumMod val="25000"/>
                    </a:schemeClr>
                  </a:solidFill>
                </a:rPr>
                <a:t>computing</a:t>
              </a:r>
              <a:endParaRPr lang="en-US" sz="1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233" name="Line 13"/>
            <p:cNvSpPr>
              <a:spLocks noChangeShapeType="1"/>
            </p:cNvSpPr>
            <p:nvPr/>
          </p:nvSpPr>
          <p:spPr bwMode="auto">
            <a:xfrm flipV="1">
              <a:off x="1047" y="768"/>
              <a:ext cx="1481" cy="172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520950" y="1295402"/>
            <a:ext cx="6165850" cy="2295706"/>
            <a:chOff x="1728" y="816"/>
            <a:chExt cx="3356" cy="1312"/>
          </a:xfrm>
        </p:grpSpPr>
        <p:sp>
          <p:nvSpPr>
            <p:cNvPr id="9230" name="Text Box 9"/>
            <p:cNvSpPr txBox="1">
              <a:spLocks noChangeArrowheads="1"/>
            </p:cNvSpPr>
            <p:nvPr/>
          </p:nvSpPr>
          <p:spPr bwMode="auto">
            <a:xfrm>
              <a:off x="2513" y="1600"/>
              <a:ext cx="2571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pt-BR" sz="1800" dirty="0">
                  <a:solidFill>
                    <a:srgbClr val="CC6600"/>
                  </a:solidFill>
                </a:rPr>
                <a:t>Web </a:t>
              </a:r>
              <a:r>
                <a:rPr lang="pt-BR" sz="1800" dirty="0" err="1">
                  <a:solidFill>
                    <a:srgbClr val="CC6600"/>
                  </a:solidFill>
                </a:rPr>
                <a:t>of</a:t>
              </a:r>
              <a:r>
                <a:rPr lang="pt-BR" sz="1800" b="1" dirty="0" err="1" smtClean="0">
                  <a:solidFill>
                    <a:srgbClr val="CC6600"/>
                  </a:solidFill>
                </a:rPr>
                <a:t>people</a:t>
              </a:r>
              <a:r>
                <a:rPr lang="pt-BR" sz="1800" dirty="0" smtClean="0">
                  <a:solidFill>
                    <a:srgbClr val="CC6600"/>
                  </a:solidFill>
                </a:rPr>
                <a:t>, </a:t>
              </a:r>
              <a:r>
                <a:rPr lang="pt-BR" sz="1800" b="1" dirty="0" smtClean="0">
                  <a:solidFill>
                    <a:srgbClr val="CC6600"/>
                  </a:solidFill>
                </a:rPr>
                <a:t>Sensor </a:t>
              </a:r>
              <a:r>
                <a:rPr lang="pt-BR" sz="1800" dirty="0" smtClean="0">
                  <a:solidFill>
                    <a:srgbClr val="CC6600"/>
                  </a:solidFill>
                </a:rPr>
                <a:t>Web</a:t>
              </a:r>
            </a:p>
            <a:p>
              <a:pPr eaLnBrk="0" hangingPunct="0"/>
              <a:r>
                <a:rPr lang="pt-BR" sz="1800" dirty="0">
                  <a:solidFill>
                    <a:schemeClr val="bg2">
                      <a:lumMod val="25000"/>
                    </a:schemeClr>
                  </a:solidFill>
                </a:rPr>
                <a:t>   - social networks, </a:t>
              </a:r>
              <a:r>
                <a:rPr lang="pt-BR" sz="1800" dirty="0" smtClean="0">
                  <a:solidFill>
                    <a:schemeClr val="bg2">
                      <a:lumMod val="25000"/>
                    </a:schemeClr>
                  </a:solidFill>
                </a:rPr>
                <a:t>user-created casual content</a:t>
              </a:r>
            </a:p>
            <a:p>
              <a:pPr eaLnBrk="0" hangingPunct="0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</a:rPr>
                <a:t>   - 40 billion sensors</a:t>
              </a:r>
              <a:endParaRPr lang="pt-BR" sz="1800" dirty="0" smtClean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231" name="Line 14"/>
            <p:cNvSpPr>
              <a:spLocks noChangeShapeType="1"/>
            </p:cNvSpPr>
            <p:nvPr/>
          </p:nvSpPr>
          <p:spPr bwMode="auto">
            <a:xfrm flipV="1">
              <a:off x="1728" y="816"/>
              <a:ext cx="699" cy="816"/>
            </a:xfrm>
            <a:prstGeom prst="line">
              <a:avLst/>
            </a:prstGeom>
            <a:noFill/>
            <a:ln w="76200">
              <a:solidFill>
                <a:srgbClr val="032DB5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5" name="Line 23"/>
          <p:cNvSpPr>
            <a:spLocks noChangeShapeType="1"/>
          </p:cNvSpPr>
          <p:nvPr/>
        </p:nvSpPr>
        <p:spPr bwMode="auto">
          <a:xfrm flipV="1">
            <a:off x="-152400" y="1228724"/>
            <a:ext cx="3810000" cy="449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4343400" y="1600200"/>
            <a:ext cx="5029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t-BR" sz="1800" dirty="0">
                <a:solidFill>
                  <a:srgbClr val="CC0000"/>
                </a:solidFill>
              </a:rPr>
              <a:t>Web as an oracle / assistant / partner</a:t>
            </a:r>
          </a:p>
          <a:p>
            <a:pPr eaLnBrk="0" hangingPunct="0"/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   - “ask the Web”: using semantics </a:t>
            </a:r>
            <a:r>
              <a:rPr lang="pt-BR" sz="1800" dirty="0" smtClean="0">
                <a:solidFill>
                  <a:schemeClr val="bg2">
                    <a:lumMod val="25000"/>
                  </a:schemeClr>
                </a:solidFill>
              </a:rPr>
              <a:t>to leverage</a:t>
            </a:r>
            <a:br>
              <a:rPr lang="pt-BR" sz="1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sz="1800" dirty="0" smtClean="0">
                <a:solidFill>
                  <a:schemeClr val="bg2">
                    <a:lumMod val="25000"/>
                  </a:schemeClr>
                </a:solidFill>
              </a:rPr>
              <a:t>text + 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data + services</a:t>
            </a: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98221" y="1077142"/>
            <a:ext cx="2881313" cy="5140525"/>
            <a:chOff x="398157" y="1220677"/>
            <a:chExt cx="2881926" cy="5139235"/>
          </a:xfrm>
        </p:grpSpPr>
        <p:sp>
          <p:nvSpPr>
            <p:cNvPr id="20" name="Isosceles Triangle 19"/>
            <p:cNvSpPr/>
            <p:nvPr/>
          </p:nvSpPr>
          <p:spPr bwMode="auto">
            <a:xfrm rot="11966989">
              <a:off x="398157" y="1308168"/>
              <a:ext cx="2881926" cy="5051744"/>
            </a:xfrm>
            <a:prstGeom prst="triangle">
              <a:avLst/>
            </a:prstGeom>
            <a:solidFill>
              <a:srgbClr val="FFC000">
                <a:alpha val="3490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txBody>
            <a:bodyPr/>
            <a:lstStyle/>
            <a:p>
              <a:pPr algn="ctr" eaLnBrk="0" hangingPunct="0">
                <a:defRPr/>
              </a:pPr>
              <a:endParaRPr lang="en-US" sz="32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8486382">
              <a:off x="951280" y="2358841"/>
              <a:ext cx="3107326" cy="830997"/>
            </a:xfrm>
            <a:prstGeom prst="rect">
              <a:avLst/>
            </a:prstGeom>
            <a:no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charset="0"/>
                </a:rPr>
                <a:t>Semantic Technology</a:t>
              </a:r>
              <a:b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charset="0"/>
                </a:rPr>
              </a:br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Arial" charset="0"/>
                </a:rPr>
                <a:t>Used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038600" y="914400"/>
            <a:ext cx="5112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Computing for Human Experience</a:t>
            </a:r>
            <a:endParaRPr lang="en-US" sz="2800" dirty="0">
              <a:solidFill>
                <a:srgbClr val="00B0F0"/>
              </a:solidFill>
            </a:endParaRPr>
          </a:p>
        </p:txBody>
      </p:sp>
      <p:grpSp>
        <p:nvGrpSpPr>
          <p:cNvPr id="7" name="Group 27"/>
          <p:cNvGrpSpPr/>
          <p:nvPr/>
        </p:nvGrpSpPr>
        <p:grpSpPr>
          <a:xfrm>
            <a:off x="0" y="990600"/>
            <a:ext cx="2507417" cy="3581400"/>
            <a:chOff x="0" y="1295400"/>
            <a:chExt cx="2507417" cy="3581400"/>
          </a:xfrm>
        </p:grpSpPr>
        <p:sp>
          <p:nvSpPr>
            <p:cNvPr id="23" name="TextBox 22"/>
            <p:cNvSpPr txBox="1"/>
            <p:nvPr/>
          </p:nvSpPr>
          <p:spPr>
            <a:xfrm>
              <a:off x="0" y="4507468"/>
              <a:ext cx="1198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Keywords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3733800"/>
              <a:ext cx="1044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Patterns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895600"/>
              <a:ext cx="967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Objects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0" y="2057400"/>
              <a:ext cx="12625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Situations,</a:t>
              </a:r>
            </a:p>
            <a:p>
              <a:r>
                <a:rPr lang="en-US" dirty="0" smtClean="0">
                  <a:solidFill>
                    <a:srgbClr val="660066"/>
                  </a:solidFill>
                </a:rPr>
                <a:t>Events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1295400"/>
              <a:ext cx="25074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Enhanced Experience,</a:t>
              </a:r>
            </a:p>
            <a:p>
              <a:r>
                <a:rPr lang="en-US" dirty="0" smtClean="0">
                  <a:solidFill>
                    <a:srgbClr val="660066"/>
                  </a:solidFill>
                </a:rPr>
                <a:t>Tech assimilated in life</a:t>
              </a:r>
              <a:endParaRPr lang="en-US" dirty="0">
                <a:solidFill>
                  <a:srgbClr val="660066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391400" y="3352800"/>
            <a:ext cx="96214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Web 3.0</a:t>
            </a:r>
          </a:p>
          <a:p>
            <a:endParaRPr lang="en-US" dirty="0" smtClean="0">
              <a:solidFill>
                <a:schemeClr val="accent4">
                  <a:lumMod val="10000"/>
                </a:schemeClr>
              </a:solidFill>
            </a:endParaRPr>
          </a:p>
          <a:p>
            <a:endParaRPr lang="en-US" dirty="0" smtClean="0">
              <a:solidFill>
                <a:schemeClr val="accent4">
                  <a:lumMod val="10000"/>
                </a:schemeClr>
              </a:solidFill>
            </a:endParaRPr>
          </a:p>
          <a:p>
            <a:endParaRPr lang="en-US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Web 2.0</a:t>
            </a:r>
          </a:p>
          <a:p>
            <a:endParaRPr lang="en-US" dirty="0" smtClean="0">
              <a:solidFill>
                <a:schemeClr val="accent4">
                  <a:lumMod val="10000"/>
                </a:schemeClr>
              </a:solidFill>
            </a:endParaRPr>
          </a:p>
          <a:p>
            <a:endParaRPr lang="en-US" dirty="0" smtClean="0">
              <a:solidFill>
                <a:schemeClr val="accent4">
                  <a:lumMod val="10000"/>
                </a:schemeClr>
              </a:solidFill>
            </a:endParaRPr>
          </a:p>
          <a:p>
            <a:endParaRPr lang="en-US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Web 1.0</a:t>
            </a: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10400" y="1295400"/>
            <a:ext cx="1955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7030A0"/>
                </a:solidFill>
              </a:rPr>
              <a:t>http://bit.ly/HumanExperience</a:t>
            </a:r>
            <a:endParaRPr lang="en-US" sz="11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76400"/>
            <a:ext cx="8686800" cy="9144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336699"/>
                </a:solidFill>
              </a:rPr>
              <a:t>Technology 2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Semantic Sensor Web (SSW)</a:t>
            </a:r>
            <a:br>
              <a:rPr lang="en-US" sz="4400" b="1" dirty="0" smtClean="0">
                <a:solidFill>
                  <a:srgbClr val="C00000"/>
                </a:solidFill>
              </a:rPr>
            </a:br>
            <a:endParaRPr lang="en-US" sz="2400" b="1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What is inclement weather?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What sensors in Ohio are capable of detecting inclement weather?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What sensors are near schools in Ohio?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What observations are these sensors generating NOW?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Are these observations providing evidence for inclement weather?</a:t>
            </a:r>
            <a:endParaRPr lang="en-US" sz="2000" dirty="0" smtClean="0">
              <a:solidFill>
                <a:srgbClr val="C00000"/>
              </a:solidFill>
            </a:endParaRPr>
          </a:p>
          <a:p>
            <a:endParaRPr lang="en-US" sz="440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Sensor Web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112837"/>
            <a:ext cx="8610600" cy="4525963"/>
          </a:xfrm>
        </p:spPr>
        <p:txBody>
          <a:bodyPr/>
          <a:lstStyle/>
          <a:p>
            <a:pPr marL="0" indent="6350">
              <a:buNone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Utilizes ontologies to represent and analyze heterogeneous sensor data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Sensor-observation ontology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Spatial ontology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Temporal ontology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Domain </a:t>
            </a:r>
            <a:r>
              <a:rPr lang="en-US" dirty="0" err="1" smtClean="0">
                <a:solidFill>
                  <a:srgbClr val="0070C0"/>
                </a:solidFill>
              </a:rPr>
              <a:t>ontologies</a:t>
            </a:r>
            <a:r>
              <a:rPr lang="en-US" dirty="0" smtClean="0">
                <a:solidFill>
                  <a:srgbClr val="0070C0"/>
                </a:solidFill>
              </a:rPr>
              <a:t> (i.e., weather ontology)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Generates abstractions (that matter to human decision making) over sensor data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Analysis of data to detect and represent interesting features (i.e., objects, events, situations)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arth-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743200"/>
            <a:ext cx="1419225" cy="1168400"/>
          </a:xfrm>
          <a:prstGeom prst="rect">
            <a:avLst/>
          </a:prstGeom>
          <a:noFill/>
        </p:spPr>
      </p:pic>
      <p:pic>
        <p:nvPicPr>
          <p:cNvPr id="40963" name="Picture 3" descr="D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343400"/>
            <a:ext cx="1485900" cy="1111250"/>
          </a:xfrm>
          <a:prstGeom prst="rect">
            <a:avLst/>
          </a:prstGeom>
          <a:noFill/>
        </p:spPr>
      </p:pic>
      <p:pic>
        <p:nvPicPr>
          <p:cNvPr id="40964" name="Picture 4" descr="120px-earth_carto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419600"/>
            <a:ext cx="1143000" cy="1038225"/>
          </a:xfrm>
          <a:prstGeom prst="rect">
            <a:avLst/>
          </a:prstGeom>
          <a:noFill/>
        </p:spPr>
      </p:pic>
      <p:pic>
        <p:nvPicPr>
          <p:cNvPr id="40965" name="Picture 5" descr="hot-thermome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895600"/>
            <a:ext cx="692150" cy="971550"/>
          </a:xfrm>
          <a:prstGeom prst="rect">
            <a:avLst/>
          </a:prstGeom>
          <a:noFill/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971800" y="25908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>
                <a:solidFill>
                  <a:schemeClr val="bg1">
                    <a:lumMod val="10000"/>
                  </a:schemeClr>
                </a:solidFill>
              </a:rPr>
              <a:t>Environment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276600" y="5410200"/>
            <a:ext cx="2286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Event ID/Understanding,</a:t>
            </a:r>
          </a:p>
          <a:p>
            <a:pPr algn="r">
              <a:spcBef>
                <a:spcPct val="50000"/>
              </a:spcBef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Situation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Awareness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6781800" y="25908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>
                    <a:lumMod val="10000"/>
                  </a:schemeClr>
                </a:solidFill>
              </a:rPr>
              <a:t>Sensor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6781800" y="54102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>
                    <a:lumMod val="10000"/>
                  </a:schemeClr>
                </a:solidFill>
              </a:rPr>
              <a:t>Sensor Data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4800600" y="3200400"/>
            <a:ext cx="1905000" cy="228600"/>
          </a:xfrm>
          <a:prstGeom prst="rightArrow">
            <a:avLst>
              <a:gd name="adj1" fmla="val 50000"/>
              <a:gd name="adj2" fmla="val 208333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 rot="10800000">
            <a:off x="4800600" y="4800600"/>
            <a:ext cx="1828800" cy="228600"/>
          </a:xfrm>
          <a:prstGeom prst="rightArrow">
            <a:avLst>
              <a:gd name="adj1" fmla="val 50000"/>
              <a:gd name="adj2" fmla="val 20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4648200" y="3352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>
                    <a:lumMod val="10000"/>
                  </a:schemeClr>
                </a:solidFill>
              </a:rPr>
              <a:t>Observation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4953000" y="44958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>
                    <a:lumMod val="10000"/>
                  </a:schemeClr>
                </a:solidFill>
              </a:rPr>
              <a:t>Perception</a:t>
            </a:r>
          </a:p>
        </p:txBody>
      </p:sp>
      <p:pic>
        <p:nvPicPr>
          <p:cNvPr id="4097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7013" y="3905250"/>
            <a:ext cx="306387" cy="438150"/>
          </a:xfrm>
          <a:prstGeom prst="rect">
            <a:avLst/>
          </a:prstGeom>
          <a:noFill/>
        </p:spPr>
      </p:pic>
      <p:sp>
        <p:nvSpPr>
          <p:cNvPr id="40975" name="AutoShape 15"/>
          <p:cNvSpPr>
            <a:spLocks noChangeArrowheads="1"/>
          </p:cNvSpPr>
          <p:nvPr/>
        </p:nvSpPr>
        <p:spPr bwMode="auto">
          <a:xfrm rot="5400000">
            <a:off x="7124700" y="40005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304800" y="914400"/>
            <a:ext cx="8077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Utilizes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semantic technologies to bridge the divide between the “real-world” and the 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Web (critical to Cyber-Physical systems)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381000" y="4114800"/>
            <a:ext cx="8001000" cy="0"/>
          </a:xfrm>
          <a:prstGeom prst="line">
            <a:avLst/>
          </a:prstGeom>
          <a:noFill/>
          <a:ln w="25400">
            <a:solidFill>
              <a:srgbClr val="0033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381000" y="37338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Physical 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Space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(“real-world”)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381000" y="4191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>
                    <a:lumMod val="10000"/>
                  </a:schemeClr>
                </a:solidFill>
              </a:rPr>
              <a:t>Information Space (Web)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399FF3-5D3B-4824-8551-3FA09F9B6AC3}" type="slidenum">
              <a:rPr lang="en-US" smtClean="0">
                <a:solidFill>
                  <a:schemeClr val="bg1">
                    <a:lumMod val="10000"/>
                  </a:schemeClr>
                </a:solidFill>
              </a:rPr>
              <a:pPr>
                <a:defRPr/>
              </a:pPr>
              <a:t>32</a:t>
            </a:fld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Sensor Web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197100"/>
            <a:ext cx="58674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3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/>
              <a:t>Sensors are now ubiquitous, </a:t>
            </a:r>
            <a:br>
              <a:rPr lang="en-US" dirty="0" smtClean="0"/>
            </a:br>
            <a:r>
              <a:rPr lang="en-US" dirty="0" smtClean="0"/>
              <a:t>	and constantly generating observations about our world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37EB0D-EC8C-419B-B9D3-0F0E1CD76795}" type="slidenum">
              <a:rPr lang="en-US" smtClean="0">
                <a:solidFill>
                  <a:schemeClr val="bg1">
                    <a:lumMod val="10000"/>
                  </a:schemeClr>
                </a:solidFill>
              </a:rPr>
              <a:pPr>
                <a:defRPr/>
              </a:pPr>
              <a:t>33</a:t>
            </a:fld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04800" y="5165725"/>
            <a:ext cx="85344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>
                    <a:lumMod val="10000"/>
                  </a:schemeClr>
                </a:solidFill>
              </a:rPr>
              <a:t>However, these systems are often stovepiped,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>
                    <a:lumMod val="10000"/>
                  </a:schemeClr>
                </a:solidFill>
              </a:rPr>
              <a:t>	with strong tie between sensor network and application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3" y="457200"/>
            <a:ext cx="365283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37EB0D-EC8C-419B-B9D3-0F0E1CD76795}" type="slidenum">
              <a:rPr lang="en-US" smtClean="0">
                <a:solidFill>
                  <a:schemeClr val="bg1">
                    <a:lumMod val="10000"/>
                  </a:schemeClr>
                </a:solidFill>
              </a:rPr>
              <a:pPr>
                <a:defRPr/>
              </a:pPr>
              <a:t>34</a:t>
            </a:fld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6477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want to set this data free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37EB0D-EC8C-419B-B9D3-0F0E1CD76795}" type="slidenum">
              <a:rPr lang="en-US" smtClean="0">
                <a:solidFill>
                  <a:schemeClr val="bg1">
                    <a:lumMod val="10000"/>
                  </a:schemeClr>
                </a:solidFill>
              </a:rPr>
              <a:pPr>
                <a:defRPr/>
              </a:pPr>
              <a:t>35</a:t>
            </a:fld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450" y="1981200"/>
            <a:ext cx="6635750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With freedom comes new responsibilities ….</a:t>
            </a:r>
            <a:r>
              <a:rPr lang="en-US" sz="4000" dirty="0" smtClean="0">
                <a:latin typeface="Arial" charset="0"/>
              </a:rPr>
              <a:t/>
            </a:r>
            <a:br>
              <a:rPr lang="en-US" sz="4000" dirty="0" smtClean="0">
                <a:latin typeface="Arial" charset="0"/>
              </a:rPr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37EB0D-EC8C-419B-B9D3-0F0E1CD76795}" type="slidenum">
              <a:rPr lang="en-US" smtClean="0">
                <a:solidFill>
                  <a:schemeClr val="bg1">
                    <a:lumMod val="10000"/>
                  </a:schemeClr>
                </a:solidFill>
              </a:rPr>
              <a:pPr>
                <a:defRPr/>
              </a:pPr>
              <a:t>36</a:t>
            </a:fld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04800" y="606425"/>
            <a:ext cx="85344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	Web Services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		- OGC Sensor Web Enablement (SWE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841625"/>
            <a:ext cx="6172200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1) How to discover, access and search the data?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37EB0D-EC8C-419B-B9D3-0F0E1CD76795}" type="slidenum">
              <a:rPr lang="en-US" smtClean="0">
                <a:solidFill>
                  <a:schemeClr val="bg1">
                    <a:lumMod val="10000"/>
                  </a:schemeClr>
                </a:solidFill>
              </a:rPr>
              <a:pPr>
                <a:defRPr/>
              </a:pPr>
              <a:t>37</a:t>
            </a:fld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4800" y="1143000"/>
            <a:ext cx="8534400" cy="23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	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when it comes from many different sources?</a:t>
            </a:r>
          </a:p>
          <a:p>
            <a:pPr>
              <a:spcBef>
                <a:spcPct val="50000"/>
              </a:spcBef>
            </a:pPr>
            <a:endParaRPr lang="en-US" sz="900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	Shared knowledge models, or Ontologies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		- syntactic models – XML (SWE)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		- semantic models – OWL/RDF (W3C SSN-XG)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733800"/>
            <a:ext cx="37338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How to integrate this data together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37EB0D-EC8C-419B-B9D3-0F0E1CD7679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57200" y="2487613"/>
            <a:ext cx="807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58000" y="4343400"/>
            <a:ext cx="1838325" cy="457200"/>
            <a:chOff x="6781800" y="1905000"/>
            <a:chExt cx="1838325" cy="457200"/>
          </a:xfrm>
        </p:grpSpPr>
        <p:pic>
          <p:nvPicPr>
            <p:cNvPr id="11267" name="Picture 6" descr="Incubator Activity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43800" y="1905000"/>
              <a:ext cx="10763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8" name="Picture 5" descr="W3C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81800" y="1905000"/>
              <a:ext cx="685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SSN-XG Deliverables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4525963"/>
          </a:xfrm>
        </p:spPr>
        <p:txBody>
          <a:bodyPr/>
          <a:lstStyle/>
          <a:p>
            <a:pPr>
              <a:buFontTx/>
              <a:buChar char="•"/>
              <a:tabLst>
                <a:tab pos="349250" algn="l"/>
              </a:tabLst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Ontology for semantically describing sensors</a:t>
            </a:r>
          </a:p>
          <a:p>
            <a:pPr>
              <a:buFontTx/>
              <a:buChar char="•"/>
              <a:tabLst>
                <a:tab pos="349250" algn="l"/>
              </a:tabLst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Illustrate the relationship to OGC Sensor Web Enablement standards</a:t>
            </a:r>
          </a:p>
          <a:p>
            <a:pPr>
              <a:buFontTx/>
              <a:buChar char="•"/>
              <a:tabLst>
                <a:tab pos="349250" algn="l"/>
              </a:tabLst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Semantic annotation of OGC Sensor Web Enablement standards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37EB0D-EC8C-419B-B9D3-0F0E1CD76795}" type="slidenum">
              <a:rPr lang="en-US" smtClean="0">
                <a:solidFill>
                  <a:schemeClr val="bg1">
                    <a:lumMod val="10000"/>
                  </a:schemeClr>
                </a:solidFill>
              </a:rPr>
              <a:pPr>
                <a:defRPr/>
              </a:pPr>
              <a:t>39</a:t>
            </a:fld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&amp; Growth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Variety/Heterogeneity</a:t>
            </a:r>
          </a:p>
          <a:p>
            <a:pPr indent="6350">
              <a:buNone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Many intelligent applications that involve fusion and integrated analysis of wide variety of data</a:t>
            </a:r>
          </a:p>
          <a:p>
            <a:pPr indent="6350"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Web pages/documents, databases, Sensor Data, Social/Community/Collective Data (Wikipedia), Real-time/Mobile/device/</a:t>
            </a:r>
            <a:r>
              <a:rPr lang="en-US" sz="1800" dirty="0" err="1" smtClean="0">
                <a:solidFill>
                  <a:schemeClr val="bg1">
                    <a:lumMod val="10000"/>
                  </a:schemeClr>
                </a:solidFill>
              </a:rPr>
              <a:t>IoT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 data, Spatial Information, Background Knowledge (incl. Web of Data/Linked Open Data), Models/Ontologies…</a:t>
            </a:r>
          </a:p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Exponential growth for each data: e.g. Mobile Data</a:t>
            </a:r>
          </a:p>
          <a:p>
            <a:pPr indent="6350"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2009: 1 Exabyte (EB)</a:t>
            </a:r>
          </a:p>
          <a:p>
            <a:pPr indent="6350"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2010 US alone: 40+ EB. </a:t>
            </a:r>
          </a:p>
          <a:p>
            <a:pPr indent="6350"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Estimate of 2016-17 (Worldwide): 1 </a:t>
            </a:r>
            <a:r>
              <a:rPr lang="en-US" sz="1800" dirty="0" err="1" smtClean="0">
                <a:solidFill>
                  <a:schemeClr val="bg1">
                    <a:lumMod val="10000"/>
                  </a:schemeClr>
                </a:solidFill>
              </a:rPr>
              <a:t>Zettabyte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 (ZB) or 1000 </a:t>
            </a:r>
            <a:r>
              <a:rPr lang="en-US" sz="1800" dirty="0" err="1" smtClean="0">
                <a:solidFill>
                  <a:schemeClr val="bg1">
                    <a:lumMod val="10000"/>
                  </a:schemeClr>
                </a:solidFill>
              </a:rPr>
              <a:t>Exabytes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</a:rPr>
              <a:t>. </a:t>
            </a:r>
          </a:p>
          <a:p>
            <a:pPr indent="6350">
              <a:buNone/>
            </a:pP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(Managing Growth &amp; Profits in the 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</a:rPr>
              <a:t>Yottabytes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 Era, 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</a:rPr>
              <a:t>Chetan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 Sharma Consulting, 2009).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04800" y="606425"/>
            <a:ext cx="8534400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endParaRPr lang="en-US" sz="2000" dirty="0" smtClean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endParaRPr lang="en-US" sz="2000" dirty="0" smtClean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Symbols more meaningful than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numbers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		- analysis and reasoning (understanding through perception)</a:t>
            </a:r>
            <a:endParaRPr lang="en-US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2857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2075" y="2133600"/>
            <a:ext cx="2524125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urved Connector 4"/>
          <p:cNvCxnSpPr/>
          <p:nvPr/>
        </p:nvCxnSpPr>
        <p:spPr>
          <a:xfrm rot="16200000" flipH="1">
            <a:off x="4292601" y="2911475"/>
            <a:ext cx="115887" cy="3452812"/>
          </a:xfrm>
          <a:prstGeom prst="curvedConnector3">
            <a:avLst>
              <a:gd name="adj1" fmla="val 580127"/>
            </a:avLst>
          </a:prstGeom>
          <a:ln w="38100">
            <a:solidFill>
              <a:srgbClr val="00006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atin typeface="Georgia" pitchFamily="18" charset="0"/>
              </a:rPr>
              <a:t>3) Make streaming numerical sensor data meaningful to web applications </a:t>
            </a:r>
            <a:br>
              <a:rPr lang="en-US" sz="3600" dirty="0" smtClean="0">
                <a:latin typeface="Georgia" pitchFamily="18" charset="0"/>
              </a:rPr>
            </a:br>
            <a:r>
              <a:rPr lang="en-US" sz="3600" dirty="0" smtClean="0">
                <a:latin typeface="Georgia" pitchFamily="18" charset="0"/>
              </a:rPr>
              <a:t>and naïve users?</a:t>
            </a:r>
            <a:br>
              <a:rPr lang="en-US" sz="3600" dirty="0" smtClean="0">
                <a:latin typeface="Georgia" pitchFamily="18" charset="0"/>
              </a:rPr>
            </a:b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219200"/>
            <a:ext cx="74295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>
                <a:latin typeface="Georgia" pitchFamily="18" charset="0"/>
              </a:rPr>
              <a:t>Overall Architecture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SSW demo with </a:t>
            </a:r>
            <a:r>
              <a:rPr lang="en-US" dirty="0" err="1" smtClean="0"/>
              <a:t>Mesowest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382000" cy="533400"/>
          </a:xfrm>
        </p:spPr>
        <p:txBody>
          <a:bodyPr/>
          <a:lstStyle/>
          <a:p>
            <a:r>
              <a:rPr lang="en-US" sz="1800" dirty="0" smtClean="0">
                <a:hlinkClick r:id="rId3"/>
              </a:rPr>
              <a:t>http://knoesis.org/projects/sensorweb/demos/semsos_mesowest/ssos_demo.htm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447800"/>
            <a:ext cx="76441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667000"/>
            <a:ext cx="8610600" cy="9144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336699"/>
                </a:solidFill>
              </a:rPr>
              <a:t>Technology 3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Active Machine Perception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Are these observations providing evidence for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   inclement weather?</a:t>
            </a:r>
          </a:p>
          <a:p>
            <a:endParaRPr lang="en-US" sz="440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Perception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495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Task of extracting meaning from sensor data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Perception is the act of choosing from alternative explanations for a set of observations 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(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</a:rPr>
              <a:t>Intellego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 Perception)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Perception is a active, cyclical process of explaining observations by actively seeking – or focusing on – additional information 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(Active Perception)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Active Perception cycle is driven by prior knowledge</a:t>
            </a: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to Obtain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38200" y="933271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Awareness of the Situation</a:t>
            </a:r>
            <a:br>
              <a:rPr lang="en-US" sz="3600" dirty="0" smtClean="0">
                <a:solidFill>
                  <a:srgbClr val="C00000"/>
                </a:solidFill>
              </a:rPr>
            </a:br>
            <a:endParaRPr lang="en-US" sz="3600" dirty="0"/>
          </a:p>
        </p:txBody>
      </p:sp>
      <p:pic>
        <p:nvPicPr>
          <p:cNvPr id="30" name="Picture 2" descr="http://t2.gstatic.com/images?q=tbn:f0yOx__-yrfFwM:http://www.mysterycheckup.com/pics/magnifyingglass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733798"/>
            <a:ext cx="2209800" cy="2209802"/>
          </a:xfrm>
          <a:prstGeom prst="rect">
            <a:avLst/>
          </a:prstGeom>
          <a:noFill/>
        </p:spPr>
      </p:pic>
      <p:pic>
        <p:nvPicPr>
          <p:cNvPr id="31" name="Picture 2" descr="http://t2.gstatic.com/images?q=tbn:f0yOx__-yrfFwM:http://www.mysterycheckup.com/pics/magnifyingglass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733798"/>
            <a:ext cx="2209800" cy="2209802"/>
          </a:xfrm>
          <a:prstGeom prst="rect">
            <a:avLst/>
          </a:prstGeom>
          <a:noFill/>
        </p:spPr>
      </p:pic>
      <p:pic>
        <p:nvPicPr>
          <p:cNvPr id="32" name="Picture 8" descr="http://t2.gstatic.com/images?q=tbn:R4CK1ZpEYZk3iM:http://www.sjcseagles.org/clip-art-(camera1)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1346" y="2012276"/>
            <a:ext cx="1205000" cy="934915"/>
          </a:xfrm>
          <a:prstGeom prst="rect">
            <a:avLst/>
          </a:prstGeom>
          <a:noFill/>
        </p:spPr>
      </p:pic>
      <p:pic>
        <p:nvPicPr>
          <p:cNvPr id="33" name="Picture 12" descr="http://t3.gstatic.com/images?q=tbn:JY0zA4972ttCLM:http://blogs.skokielibrary.info/radar/files/2010/04/Computer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3692" y="2014785"/>
            <a:ext cx="1019908" cy="1091480"/>
          </a:xfrm>
          <a:prstGeom prst="rect">
            <a:avLst/>
          </a:prstGeom>
          <a:noFill/>
        </p:spPr>
      </p:pic>
      <p:pic>
        <p:nvPicPr>
          <p:cNvPr id="34" name="Picture 2" descr="http://t3.gstatic.com/images?q=tbn:6j1TKxEtIhCLKM:http://1.bp.blogspot.com/_wssoejhm2w8/S79HIixFYzI/AAAAAAAAAq4/oyC906ibY0s/s320/cartoon-brain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2606" y="2014785"/>
            <a:ext cx="890394" cy="849922"/>
          </a:xfrm>
          <a:prstGeom prst="rect">
            <a:avLst/>
          </a:prstGeom>
          <a:noFill/>
        </p:spPr>
      </p:pic>
      <p:pic>
        <p:nvPicPr>
          <p:cNvPr id="35" name="Picture 2" descr="http://t0.gstatic.com/images?q=tbn:SY6If_wIwJv8YM:http://www.clker.com/cliparts/c/2/7/a/1216137653542424074narrowhouse_cartoon_eye.svg.hi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91725" y="1936076"/>
            <a:ext cx="1094276" cy="1094277"/>
          </a:xfrm>
          <a:prstGeom prst="rect">
            <a:avLst/>
          </a:prstGeom>
          <a:noFill/>
        </p:spPr>
      </p:pic>
      <p:sp>
        <p:nvSpPr>
          <p:cNvPr id="37" name="Oval 36"/>
          <p:cNvSpPr/>
          <p:nvPr/>
        </p:nvSpPr>
        <p:spPr>
          <a:xfrm>
            <a:off x="1928446" y="4267197"/>
            <a:ext cx="509954" cy="424959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8" name="Picture 14" descr="http://t2.gstatic.com/images?q=tbn:ZNd25DpnMp8byM:http://c2.api.ning.com/files/-gO6ebjV*05Uzl2rtNN0bbSUxR*yYyrHyjwiVdUK3q-4BgU9*cxkO-Ty8urRxFpWjE7LC5BlELmnMkHDLxuum62NpiCm2xYh/APPL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54575" y="4145237"/>
            <a:ext cx="674979" cy="680652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</p:pic>
      <p:sp>
        <p:nvSpPr>
          <p:cNvPr id="39" name="Trapezoid 38"/>
          <p:cNvSpPr/>
          <p:nvPr/>
        </p:nvSpPr>
        <p:spPr>
          <a:xfrm rot="10800000">
            <a:off x="973015" y="3124200"/>
            <a:ext cx="2379785" cy="849927"/>
          </a:xfrm>
          <a:prstGeom prst="trapezoid">
            <a:avLst>
              <a:gd name="adj" fmla="val 11516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0" name="Trapezoid 39"/>
          <p:cNvSpPr/>
          <p:nvPr/>
        </p:nvSpPr>
        <p:spPr>
          <a:xfrm rot="10800000">
            <a:off x="3631223" y="3124200"/>
            <a:ext cx="2464777" cy="849927"/>
          </a:xfrm>
          <a:prstGeom prst="trapezoid">
            <a:avLst>
              <a:gd name="adj" fmla="val 11516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61699" y="3197728"/>
            <a:ext cx="1699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observe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04899" y="3197728"/>
            <a:ext cx="1699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perceive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3" name="Picture 2" descr="earth-transparen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41844" y="3383877"/>
            <a:ext cx="1582982" cy="1303216"/>
          </a:xfrm>
          <a:prstGeom prst="rect">
            <a:avLst/>
          </a:prstGeom>
          <a:noFill/>
        </p:spPr>
      </p:pic>
      <p:pic>
        <p:nvPicPr>
          <p:cNvPr id="44" name="Picture 4" descr="120px-earth_carto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26115" y="1936077"/>
            <a:ext cx="1274885" cy="1158021"/>
          </a:xfrm>
          <a:prstGeom prst="rect">
            <a:avLst/>
          </a:prstGeom>
          <a:noFill/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03648" y="3002877"/>
            <a:ext cx="341740" cy="488706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6535615" y="1523999"/>
            <a:ext cx="237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Web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24246" y="4450676"/>
            <a:ext cx="2719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“Real-World”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5949462" y="3307676"/>
            <a:ext cx="679938" cy="42496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3282462" y="3307682"/>
            <a:ext cx="679938" cy="42496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1" grpId="0"/>
      <p:bldP spid="42" grpId="0"/>
      <p:bldP spid="46" grpId="0"/>
      <p:bldP spid="47" grpId="0"/>
      <p:bldP spid="48" grpId="0" animBg="1"/>
      <p:bldP spid="4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Theory of Machine Perception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/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Specification</a:t>
            </a:r>
          </a:p>
          <a:p>
            <a:pPr marL="457200" indent="-457200" algn="just"/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Implementation</a:t>
            </a:r>
          </a:p>
          <a:p>
            <a:pPr marL="457200" indent="-457200" algn="just"/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Evaluation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838200" y="2867561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dirty="0" smtClean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en-US" sz="2000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525780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hlinkClick r:id="rId3"/>
              </a:rPr>
              <a:t>Ontology of Perception: A Semantic Web Approach to Enhance Machine Perception 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(Technical Report, Sept. 2010)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://t0.gstatic.com/images?q=tbn:SY6If_wIwJv8YM:http://www.clker.com/cliparts/c/2/7/a/1216137653542424074narrowhouse_cartoon_eye.svg.hi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459" y="2895600"/>
            <a:ext cx="1453542" cy="1453543"/>
          </a:xfrm>
          <a:prstGeom prst="rect">
            <a:avLst/>
          </a:prstGeom>
          <a:noFill/>
        </p:spPr>
      </p:pic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Enable Situation Awareness on Web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52400" y="114300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Must utilize </a:t>
            </a:r>
            <a:r>
              <a:rPr lang="en-US" sz="3600" i="1" dirty="0" smtClean="0">
                <a:solidFill>
                  <a:srgbClr val="800000"/>
                </a:solidFill>
              </a:rPr>
              <a:t>abstractions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capable of representing observations and perceptions generated by either people or machines.</a:t>
            </a:r>
            <a:endParaRPr lang="en-US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0" name="Picture 8" descr="http://t2.gstatic.com/images?q=tbn:R4CK1ZpEYZk3iM:http://www.sjcseagles.org/clip-art-(camera1)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971801"/>
            <a:ext cx="1600617" cy="1241860"/>
          </a:xfrm>
          <a:prstGeom prst="rect">
            <a:avLst/>
          </a:prstGeom>
          <a:noFill/>
        </p:spPr>
      </p:pic>
      <p:pic>
        <p:nvPicPr>
          <p:cNvPr id="31" name="Picture 12" descr="http://t3.gstatic.com/images?q=tbn:JY0zA4972ttCLM:http://blogs.skokielibrary.info/radar/files/2010/04/Computer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93643" y="2974308"/>
            <a:ext cx="1354757" cy="1449827"/>
          </a:xfrm>
          <a:prstGeom prst="rect">
            <a:avLst/>
          </a:prstGeom>
          <a:noFill/>
        </p:spPr>
      </p:pic>
      <p:pic>
        <p:nvPicPr>
          <p:cNvPr id="32" name="Picture 2" descr="http://t3.gstatic.com/images?q=tbn:6j1TKxEtIhCLKM:http://1.bp.blogspot.com/_wssoejhm2w8/S79HIixFYzI/AAAAAAAAAq4/oyC906ibY0s/s320/cartoon-brain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0279" y="2974309"/>
            <a:ext cx="1182721" cy="1128962"/>
          </a:xfrm>
          <a:prstGeom prst="rect">
            <a:avLst/>
          </a:prstGeom>
          <a:noFill/>
        </p:spPr>
      </p:pic>
      <p:sp>
        <p:nvSpPr>
          <p:cNvPr id="34" name="Oval 33"/>
          <p:cNvSpPr/>
          <p:nvPr/>
        </p:nvSpPr>
        <p:spPr>
          <a:xfrm>
            <a:off x="1828800" y="5607721"/>
            <a:ext cx="533400" cy="564479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5" name="Picture 14" descr="http://t2.gstatic.com/images?q=tbn:ZNd25DpnMp8byM:http://c2.api.ning.com/files/-gO6ebjV*05Uzl2rtNN0bbSUxR*yYyrHyjwiVdUK3q-4BgU9*cxkO-Ty8urRxFpWjE7LC5BlELmnMkHDLxuum62NpiCm2xYh/APPL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32970" y="5420481"/>
            <a:ext cx="896584" cy="904119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</p:pic>
      <p:sp>
        <p:nvSpPr>
          <p:cNvPr id="37" name="Trapezoid 36"/>
          <p:cNvSpPr/>
          <p:nvPr/>
        </p:nvSpPr>
        <p:spPr>
          <a:xfrm rot="10800000">
            <a:off x="1093045" y="4628041"/>
            <a:ext cx="2044700" cy="903171"/>
          </a:xfrm>
          <a:prstGeom prst="trapezoid">
            <a:avLst>
              <a:gd name="adj" fmla="val 11516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8" name="Trapezoid 37"/>
          <p:cNvSpPr/>
          <p:nvPr/>
        </p:nvSpPr>
        <p:spPr>
          <a:xfrm rot="10800000">
            <a:off x="3836246" y="4628041"/>
            <a:ext cx="2044700" cy="903171"/>
          </a:xfrm>
          <a:prstGeom prst="trapezoid">
            <a:avLst>
              <a:gd name="adj" fmla="val 11516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8145" y="4659122"/>
            <a:ext cx="17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observe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01345" y="4659122"/>
            <a:ext cx="17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perceive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1" name="Picture 2" descr="earth-transparen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79305" y="4495800"/>
            <a:ext cx="2102695" cy="1731078"/>
          </a:xfrm>
          <a:prstGeom prst="rect">
            <a:avLst/>
          </a:prstGeom>
          <a:noFill/>
        </p:spPr>
      </p:pic>
      <p:pic>
        <p:nvPicPr>
          <p:cNvPr id="42" name="Picture 4" descr="120px-earth_cartoo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7554" y="2895601"/>
            <a:ext cx="1693446" cy="1538213"/>
          </a:xfrm>
          <a:prstGeom prst="rect">
            <a:avLst/>
          </a:prstGeom>
          <a:noFill/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1450" y="4151446"/>
            <a:ext cx="453937" cy="649154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6858000" y="3048000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Web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58000" y="5867400"/>
            <a:ext cx="256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“Real-World”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5918200" y="4811522"/>
            <a:ext cx="711200" cy="56448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3251200" y="4811522"/>
            <a:ext cx="711200" cy="56448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of Qualities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04800" y="11430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Both people and machines are capable of observing qualities, such as redness.</a:t>
            </a:r>
            <a:endParaRPr lang="en-US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01009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Formally described in a </a:t>
            </a:r>
            <a:r>
              <a:rPr lang="en-US" sz="3200" dirty="0" smtClean="0">
                <a:solidFill>
                  <a:srgbClr val="0070C0"/>
                </a:solidFill>
              </a:rPr>
              <a:t>sensor/observation ontology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27" name="Picture 8" descr="http://t2.gstatic.com/images?q=tbn:R4CK1ZpEYZk3iM:http://www.sjcseagles.org/clip-art-(camera1)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048000"/>
            <a:ext cx="1080345" cy="838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676400" y="3657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Observer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05400" y="3657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Quality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429000" y="3886200"/>
            <a:ext cx="1981200" cy="2233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429000" y="3429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observes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81800" y="3581400"/>
            <a:ext cx="838200" cy="68580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3" name="Picture 2" descr="http://t0.gstatic.com/images?q=tbn:SY6If_wIwJv8YM:http://www.clker.com/cliparts/c/2/7/a/1216137653542424074narrowhouse_cartoon_eye.svg.hi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3886200"/>
            <a:ext cx="981075" cy="981076"/>
          </a:xfrm>
          <a:prstGeom prst="rect">
            <a:avLst/>
          </a:prstGeom>
          <a:noFill/>
        </p:spPr>
      </p:pic>
      <p:sp>
        <p:nvSpPr>
          <p:cNvPr id="13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Entities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04800" y="12954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Both people and machines are also capable of perceiving entities, such as apples</a:t>
            </a:r>
            <a:endParaRPr lang="en-US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52578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* Formally described in a </a:t>
            </a:r>
            <a:r>
              <a:rPr lang="en-US" sz="3200" dirty="0" smtClean="0">
                <a:solidFill>
                  <a:srgbClr val="0070C0"/>
                </a:solidFill>
              </a:rPr>
              <a:t>perception ontology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85925" y="3657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Perceiver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14925" y="3657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Entity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438525" y="3886200"/>
            <a:ext cx="1981200" cy="2233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38525" y="33629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perceives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5" name="Picture 12" descr="http://t3.gstatic.com/images?q=tbn:JY0zA4972ttCLM:http://blogs.skokielibrary.info/radar/files/2010/04/Computer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2983833"/>
            <a:ext cx="914400" cy="978568"/>
          </a:xfrm>
          <a:prstGeom prst="rect">
            <a:avLst/>
          </a:prstGeom>
          <a:noFill/>
        </p:spPr>
      </p:pic>
      <p:pic>
        <p:nvPicPr>
          <p:cNvPr id="26" name="Picture 14" descr="http://t2.gstatic.com/images?q=tbn:ZNd25DpnMp8byM:http://c2.api.ning.com/files/-gO6ebjV*05Uzl2rtNN0bbSUxR*yYyrHyjwiVdUK3q-4BgU9*cxkO-Ty8urRxFpWjE7LC5BlELmnMkHDLxuum62NpiCm2xYh/APPL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8925" y="3276600"/>
            <a:ext cx="1133475" cy="1143001"/>
          </a:xfrm>
          <a:prstGeom prst="rect">
            <a:avLst/>
          </a:prstGeom>
          <a:noFill/>
        </p:spPr>
      </p:pic>
      <p:pic>
        <p:nvPicPr>
          <p:cNvPr id="27" name="Picture 2" descr="http://t3.gstatic.com/images?q=tbn:6j1TKxEtIhCLKM:http://1.bp.blogspot.com/_wssoejhm2w8/S79HIixFYzI/AAAAAAAAAq4/oyC906ibY0s/s320/cartoon-brain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25" y="4114801"/>
            <a:ext cx="798284" cy="761999"/>
          </a:xfrm>
          <a:prstGeom prst="rect">
            <a:avLst/>
          </a:prstGeom>
          <a:noFill/>
        </p:spPr>
      </p:pic>
      <p:sp>
        <p:nvSpPr>
          <p:cNvPr id="13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 large class of Web 3.0 applications…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>
                    <a:lumMod val="25000"/>
                  </a:schemeClr>
                </a:solidFill>
              </a:rPr>
              <a:t>utilize larger amount of historical and recent/real-time data of various types from multiple sources (lot of data has spatial property)</a:t>
            </a:r>
          </a:p>
          <a:p>
            <a:r>
              <a:rPr lang="en-US" sz="2800" dirty="0" smtClean="0">
                <a:solidFill>
                  <a:schemeClr val="bg1">
                    <a:lumMod val="25000"/>
                  </a:schemeClr>
                </a:solidFill>
              </a:rPr>
              <a:t>not only search, but analysis of or insight from data – that is applications are more “intelligent”</a:t>
            </a:r>
          </a:p>
          <a:p>
            <a:r>
              <a:rPr lang="en-US" sz="2800" dirty="0" smtClean="0">
                <a:solidFill>
                  <a:schemeClr val="bg1">
                    <a:lumMod val="25000"/>
                  </a:schemeClr>
                </a:solidFill>
              </a:rPr>
              <a:t>This calls for semantics: spatial, temporal, thematic components;  background knowledge</a:t>
            </a:r>
          </a:p>
          <a:p>
            <a:r>
              <a:rPr lang="en-US" sz="2800" dirty="0" smtClean="0">
                <a:solidFill>
                  <a:schemeClr val="bg1">
                    <a:lumMod val="25000"/>
                  </a:schemeClr>
                </a:solidFill>
              </a:rPr>
              <a:t>This talk: </a:t>
            </a:r>
            <a:r>
              <a:rPr lang="en-US" sz="2800" dirty="0" smtClean="0">
                <a:solidFill>
                  <a:schemeClr val="accent2">
                    <a:lumMod val="25000"/>
                  </a:schemeClr>
                </a:solidFill>
              </a:rPr>
              <a:t>spatial semantics as a key component in building many Web 3.0 applications</a:t>
            </a:r>
          </a:p>
          <a:p>
            <a:endParaRPr lang="en-US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Knowledge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52400" y="1066800"/>
            <a:ext cx="876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Ability to perceive is afforded through the use of </a:t>
            </a:r>
            <a:r>
              <a:rPr lang="en-US" sz="2800" dirty="0" smtClean="0">
                <a:solidFill>
                  <a:srgbClr val="0070C0"/>
                </a:solidFill>
              </a:rPr>
              <a:t>background knowledge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. For example, knowledge that apples are red helps to infer an apple from an observed quality of redness. 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" y="56388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Formally described in a </a:t>
            </a:r>
            <a:r>
              <a:rPr lang="en-US" sz="3200" dirty="0" smtClean="0">
                <a:solidFill>
                  <a:srgbClr val="0070C0"/>
                </a:solidFill>
              </a:rPr>
              <a:t>domain ontology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2590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Quality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5029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Entity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19600" y="2514600"/>
            <a:ext cx="838200" cy="68580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2934494" y="4075906"/>
            <a:ext cx="1600200" cy="1588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10000" y="3810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inheres in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4" descr="http://t2.gstatic.com/images?q=tbn:ZNd25DpnMp8byM:http://c2.api.ning.com/files/-gO6ebjV*05Uzl2rtNN0bbSUxR*yYyrHyjwiVdUK3q-4BgU9*cxkO-Ty8urRxFpWjE7LC5BlELmnMkHDLxuum62NpiCm2xYh/APPL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495800"/>
            <a:ext cx="1133475" cy="1143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Cycle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10668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The ability to perceive </a:t>
            </a:r>
            <a:r>
              <a:rPr lang="en-US" sz="2800" i="1" dirty="0" smtClean="0">
                <a:solidFill>
                  <a:schemeClr val="bg1">
                    <a:lumMod val="10000"/>
                  </a:schemeClr>
                </a:solidFill>
              </a:rPr>
              <a:t>efficiently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 is afforded through the </a:t>
            </a:r>
            <a:r>
              <a:rPr lang="en-US" sz="2800" dirty="0" smtClean="0">
                <a:solidFill>
                  <a:srgbClr val="0070C0"/>
                </a:solidFill>
              </a:rPr>
              <a:t>cyclical exchange 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of information between observers and perceivers. 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715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Traditionally called the Perception Cycle (or Active Perception)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5" name="Picture 2" descr="http://t0.gstatic.com/images?q=tbn:SY6If_wIwJv8YM:http://www.clker.com/cliparts/c/2/7/a/1216137653542424074narrowhouse_cartoon_eye.svg.hi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209800"/>
            <a:ext cx="981075" cy="98107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5804745" y="2428876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Observer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28545" y="4867276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Perceiver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6200000" flipH="1">
            <a:off x="5600699" y="3914775"/>
            <a:ext cx="1752602" cy="4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5829301" y="3914776"/>
            <a:ext cx="1752600" cy="1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81800" y="3555945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sends</a:t>
            </a:r>
          </a:p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focus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00600" y="3555945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sends </a:t>
            </a:r>
          </a:p>
          <a:p>
            <a:pPr algn="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percept</a:t>
            </a:r>
          </a:p>
        </p:txBody>
      </p:sp>
      <p:pic>
        <p:nvPicPr>
          <p:cNvPr id="33" name="Picture 8" descr="http://t2.gstatic.com/images?q=tbn:R4CK1ZpEYZk3iM:http://www.sjcseagles.org/clip-art-(camera1)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2286000"/>
            <a:ext cx="1080345" cy="838200"/>
          </a:xfrm>
          <a:prstGeom prst="rect">
            <a:avLst/>
          </a:prstGeom>
          <a:noFill/>
        </p:spPr>
      </p:pic>
      <p:pic>
        <p:nvPicPr>
          <p:cNvPr id="34" name="Picture 12" descr="http://t3.gstatic.com/images?q=tbn:JY0zA4972ttCLM:http://blogs.skokielibrary.info/radar/files/2010/04/Computer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52145" y="4726908"/>
            <a:ext cx="914400" cy="978568"/>
          </a:xfrm>
          <a:prstGeom prst="rect">
            <a:avLst/>
          </a:prstGeom>
          <a:noFill/>
        </p:spPr>
      </p:pic>
      <p:pic>
        <p:nvPicPr>
          <p:cNvPr id="35" name="Picture 2" descr="http://t3.gstatic.com/images?q=tbn:6j1TKxEtIhCLKM:http://1.bp.blogspot.com/_wssoejhm2w8/S79HIixFYzI/AAAAAAAAAq4/oyC906ibY0s/s320/cartoon-brain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42745" y="4714876"/>
            <a:ext cx="798284" cy="761999"/>
          </a:xfrm>
          <a:prstGeom prst="rect">
            <a:avLst/>
          </a:prstGeom>
          <a:noFill/>
        </p:spPr>
      </p:pic>
      <p:sp>
        <p:nvSpPr>
          <p:cNvPr id="15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Perception Cycle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10668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Integrated together, we have an abstract model – capable of situation awareness – relating observers, perceivers, and background knowledge.</a:t>
            </a: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5" name="Picture 2" descr="http://t0.gstatic.com/images?q=tbn:SY6If_wIwJv8YM:http://www.clker.com/cliparts/c/2/7/a/1216137653542424074narrowhouse_cartoon_eye.svg.hi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667000"/>
            <a:ext cx="981075" cy="981076"/>
          </a:xfrm>
          <a:prstGeom prst="rect">
            <a:avLst/>
          </a:prstGeom>
          <a:noFill/>
        </p:spPr>
      </p:pic>
      <p:pic>
        <p:nvPicPr>
          <p:cNvPr id="36" name="Picture 8" descr="http://t2.gstatic.com/images?q=tbn:R4CK1ZpEYZk3iM:http://www.sjcseagles.org/clip-art-(camera1)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743200"/>
            <a:ext cx="1080345" cy="838200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2743200" y="2895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Observer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15000" y="2895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Quality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495800" y="3124200"/>
            <a:ext cx="1524000" cy="1588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2672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observes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43200" y="5638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Perceiver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5000" y="5638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Entity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8" name="Picture 12" descr="http://t3.gstatic.com/images?q=tbn:JY0zA4972ttCLM:http://blogs.skokielibrary.info/radar/files/2010/04/Computer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5498432"/>
            <a:ext cx="914400" cy="978568"/>
          </a:xfrm>
          <a:prstGeom prst="rect">
            <a:avLst/>
          </a:prstGeom>
          <a:noFill/>
        </p:spPr>
      </p:pic>
      <p:pic>
        <p:nvPicPr>
          <p:cNvPr id="49" name="Picture 14" descr="http://t2.gstatic.com/images?q=tbn:ZNd25DpnMp8byM:http://c2.api.ning.com/files/-gO6ebjV*05Uzl2rtNN0bbSUxR*yYyrHyjwiVdUK3q-4BgU9*cxkO-Ty8urRxFpWjE7LC5BlELmnMkHDLxuum62NpiCm2xYh/APPLE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5257800"/>
            <a:ext cx="1133475" cy="1143001"/>
          </a:xfrm>
          <a:prstGeom prst="rect">
            <a:avLst/>
          </a:prstGeom>
          <a:noFill/>
        </p:spPr>
      </p:pic>
      <p:sp>
        <p:nvSpPr>
          <p:cNvPr id="50" name="Oval 49"/>
          <p:cNvSpPr/>
          <p:nvPr/>
        </p:nvSpPr>
        <p:spPr>
          <a:xfrm>
            <a:off x="7391400" y="2819400"/>
            <a:ext cx="838200" cy="68580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906294" y="4456904"/>
            <a:ext cx="1600200" cy="1588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781800" y="419099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inheres in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53" name="Picture 2" descr="http://t3.gstatic.com/images?q=tbn:6j1TKxEtIhCLKM:http://1.bp.blogspot.com/_wssoejhm2w8/S79HIixFYzI/AAAAAAAAAq4/oyC906ibY0s/s320/cartoon-brain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33600" y="5486400"/>
            <a:ext cx="798284" cy="761999"/>
          </a:xfrm>
          <a:prstGeom prst="rect">
            <a:avLst/>
          </a:prstGeom>
          <a:noFill/>
        </p:spPr>
      </p:pic>
      <p:cxnSp>
        <p:nvCxnSpPr>
          <p:cNvPr id="54" name="Straight Arrow Connector 53"/>
          <p:cNvCxnSpPr/>
          <p:nvPr/>
        </p:nvCxnSpPr>
        <p:spPr>
          <a:xfrm>
            <a:off x="4495800" y="5867400"/>
            <a:ext cx="1524000" cy="1588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267200" y="5334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perceives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16200000" flipH="1">
            <a:off x="2628899" y="4457697"/>
            <a:ext cx="1752602" cy="4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2857501" y="4457698"/>
            <a:ext cx="1752600" cy="1"/>
          </a:xfrm>
          <a:prstGeom prst="straightConnector1">
            <a:avLst/>
          </a:prstGeom>
          <a:ln w="28575">
            <a:solidFill>
              <a:schemeClr val="bg1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810000" y="4038598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sends</a:t>
            </a:r>
          </a:p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focus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28800" y="4022667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sends </a:t>
            </a:r>
          </a:p>
          <a:p>
            <a:pPr algn="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percept</a:t>
            </a:r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1730514"/>
            <a:ext cx="350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336699"/>
                </a:solidFill>
              </a:rPr>
              <a:t>Specification of Perception Cycle </a:t>
            </a:r>
          </a:p>
          <a:p>
            <a:pPr algn="ctr"/>
            <a:r>
              <a:rPr lang="en-US" sz="4400" dirty="0" smtClean="0">
                <a:solidFill>
                  <a:srgbClr val="336699"/>
                </a:solidFill>
              </a:rPr>
              <a:t>(in set theory)</a:t>
            </a:r>
            <a:endParaRPr lang="en-US" sz="4400" dirty="0">
              <a:solidFill>
                <a:srgbClr val="336699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388"/>
            <a:ext cx="4876800" cy="684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of Perception Cycle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50E54C-03F0-4DC5-B891-BCFE140F447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8" name="Picture 7" descr="C:\Users\Cory\Downloads\perception_cycle_with_bck_knowledge (1)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Perception Cycle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2133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50E54C-03F0-4DC5-B891-BCFE140F447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6629400" cy="187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895600"/>
            <a:ext cx="6858000" cy="220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51816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25000"/>
                  </a:schemeClr>
                </a:solidFill>
              </a:rPr>
              <a:t>We demonstrated </a:t>
            </a:r>
            <a:r>
              <a:rPr lang="en-US" sz="2800" dirty="0" smtClean="0">
                <a:solidFill>
                  <a:srgbClr val="C00000"/>
                </a:solidFill>
              </a:rPr>
              <a:t>50% savings in resource requirements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bg1">
                    <a:lumMod val="25000"/>
                  </a:schemeClr>
                </a:solidFill>
              </a:rPr>
              <a:t>by utilizing background knowledge within the Perception Cycle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Trusted Perception Cycle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486400"/>
            <a:ext cx="8763000" cy="533400"/>
          </a:xfrm>
        </p:spPr>
        <p:txBody>
          <a:bodyPr/>
          <a:lstStyle/>
          <a:p>
            <a:pPr algn="ctr"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hlinkClick r:id="rId3"/>
              </a:rPr>
              <a:t>http://www.youtube.com/watch?v=lTxzghCjGgU</a:t>
            </a:r>
            <a:endParaRPr lang="en-US" sz="1800" dirty="0" smtClean="0">
              <a:solidFill>
                <a:schemeClr val="bg1">
                  <a:lumMod val="10000"/>
                </a:schemeClr>
              </a:solidFill>
              <a:hlinkClick r:id="rId4"/>
            </a:endParaRPr>
          </a:p>
          <a:p>
            <a:pPr algn="ctr">
              <a:buNone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hlinkClick r:id="rId4"/>
              </a:rPr>
              <a:t>http://knoesis.org/projects/sensorweb/demos/trusted_perception_cycle/</a:t>
            </a:r>
            <a:endParaRPr lang="en-US" sz="1800" dirty="0" smtClean="0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</a:pPr>
            <a:endParaRPr lang="en-US" sz="1800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9394" name="AutoShape 2" descr="https://mail.google.com/mail/?ui=2&amp;ik=3d7b076403&amp;view=att&amp;th=12ca8ae327c8e6f3&amp;attid=0.1&amp;disp=inline&amp;realattid=f_gh82gptc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AutoShape 4" descr="https://mail.google.com/mail/?ui=2&amp;ik=3d7b076403&amp;view=att&amp;th=12ca8ae327c8e6f3&amp;attid=0.1&amp;disp=inline&amp;realattid=f_gh82gptc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8" name="AutoShape 6" descr="https://mail.google.com/mail/?ui=2&amp;ik=3d7b076403&amp;view=att&amp;th=12ca8ae327c8e6f3&amp;attid=0.1&amp;disp=inline&amp;realattid=f_gh82gptc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0" name="AutoShape 8" descr="https://mail.google.com/mail/?ui=2&amp;ik=3d7b076403&amp;view=att&amp;th=12ca8ae327c8e6f3&amp;attid=0.1&amp;disp=inline&amp;realattid=f_gh82gptc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2" name="AutoShape 10" descr="https://mail.google.com/mail/?ui=2&amp;ik=3d7b076403&amp;view=att&amp;th=12ca8ae327c8e6f3&amp;attid=0.1&amp;disp=inline&amp;realattid=f_gh82gptc0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367971"/>
            <a:ext cx="5105400" cy="388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8686800" cy="9144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336699"/>
                </a:solidFill>
              </a:rPr>
              <a:t>Technology 4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Linked Sensor Data</a:t>
            </a:r>
          </a:p>
          <a:p>
            <a:endParaRPr lang="en-US" sz="2000" b="1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What schools are in Ohio?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What inclement weather necessitates school closings?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What sensors in Ohio are capable of detecting inclement weather?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What sensors are near schools in Ohio?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What observations are these sensors generating NOW?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Sensor Data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29718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Knowledge/representations from SSW are accessible on LOD</a:t>
            </a:r>
          </a:p>
          <a:p>
            <a:pPr>
              <a:spcBef>
                <a:spcPts val="600"/>
              </a:spcBef>
            </a:pPr>
            <a:r>
              <a:rPr lang="en-US" dirty="0" err="1" smtClean="0">
                <a:solidFill>
                  <a:schemeClr val="bg1">
                    <a:lumMod val="10000"/>
                  </a:schemeClr>
                </a:solidFill>
              </a:rPr>
              <a:t>LinkedSensorData</a:t>
            </a:r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pPr marL="8001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Descriptions of ~20,000 weather stations</a:t>
            </a:r>
          </a:p>
          <a:p>
            <a:pPr marL="8001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Weather stations linked to featured defined in Geonames.org</a:t>
            </a: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1" y="2895600"/>
            <a:ext cx="8915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spcBef>
                <a:spcPts val="0"/>
              </a:spcBef>
              <a:buFont typeface="Arial" pitchFamily="34" charset="0"/>
              <a:buChar char="•"/>
            </a:pPr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</a:rPr>
              <a:t>LinkedObservationData</a:t>
            </a:r>
            <a:endParaRPr lang="en-US" sz="3200" dirty="0" smtClean="0">
              <a:solidFill>
                <a:schemeClr val="bg1">
                  <a:lumMod val="10000"/>
                </a:schemeClr>
              </a:solidFill>
            </a:endParaRPr>
          </a:p>
          <a:p>
            <a:pPr marL="8001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Description of storm related observations</a:t>
            </a:r>
          </a:p>
          <a:p>
            <a:pPr marL="8001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~1.7 billion triples, ~170 million weather observations</a:t>
            </a:r>
          </a:p>
          <a:p>
            <a:pPr marL="8001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Updated in real-time with current observations and abstractions</a:t>
            </a:r>
          </a:p>
          <a:p>
            <a:endParaRPr lang="en-US" sz="320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82099"/>
            <a:ext cx="7086600" cy="457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i="1" dirty="0" smtClean="0"/>
              <a:t>Linked Open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" y="1066801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</a:rPr>
              <a:t>Community-led effort to create openly accessible, and interlinked, semantic (RDF) data on the Web</a:t>
            </a:r>
            <a:r>
              <a:rPr lang="en-US" sz="2800" dirty="0" smtClean="0">
                <a:solidFill>
                  <a:schemeClr val="bg1">
                    <a:lumMod val="2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bg1">
                    <a:lumMod val="25000"/>
                  </a:schemeClr>
                </a:solidFill>
              </a:rPr>
            </a:br>
            <a:endParaRPr lang="en-US" sz="28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>
                <a:latin typeface="Georgia" pitchFamily="18" charset="0"/>
              </a:rPr>
              <a:t>A Challenging Example Query</a:t>
            </a:r>
            <a:endParaRPr lang="en-US" dirty="0"/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76200" y="1219200"/>
            <a:ext cx="8915400" cy="521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6350">
              <a:buNone/>
            </a:pPr>
            <a:r>
              <a:rPr lang="en-US" dirty="0" smtClean="0">
                <a:solidFill>
                  <a:srgbClr val="C00000"/>
                </a:solidFill>
                <a:latin typeface="Georgia" pitchFamily="18" charset="0"/>
              </a:rPr>
              <a:t>What schools in Ohio should now be closed due to inclement weather?</a:t>
            </a:r>
          </a:p>
          <a:p>
            <a:pPr marL="0" indent="6350">
              <a:buNone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Need domain </a:t>
            </a:r>
            <a:r>
              <a:rPr lang="en-US" dirty="0" err="1" smtClean="0">
                <a:solidFill>
                  <a:schemeClr val="bg1">
                    <a:lumMod val="10000"/>
                  </a:schemeClr>
                </a:solidFill>
              </a:rPr>
              <a:t>ontologies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 and rules to describe type of inclement weather and severity.</a:t>
            </a:r>
            <a:endParaRPr lang="en-US" sz="1600" dirty="0" smtClean="0">
              <a:solidFill>
                <a:srgbClr val="C00000"/>
              </a:solidFill>
              <a:latin typeface="Georgia" pitchFamily="18" charset="0"/>
            </a:endParaRPr>
          </a:p>
          <a:p>
            <a:pPr marL="0" indent="6350">
              <a:buNone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Integration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of technologies needed to answer query</a:t>
            </a:r>
          </a:p>
          <a:p>
            <a:pPr marL="1376363" indent="-461963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Spatial Aggregation</a:t>
            </a:r>
          </a:p>
          <a:p>
            <a:pPr marL="1376363" indent="-461963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Semantic  Sensor Web</a:t>
            </a:r>
          </a:p>
          <a:p>
            <a:pPr marL="1376363" indent="-461963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Machine Perception</a:t>
            </a:r>
          </a:p>
          <a:p>
            <a:pPr marL="1376363" indent="-461963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Linked Sensor Data</a:t>
            </a:r>
          </a:p>
          <a:p>
            <a:pPr marL="1376363" indent="-461963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Analysis of Streaming Real-Time Data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phon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800" y="997352"/>
            <a:ext cx="1524000" cy="2507848"/>
          </a:xfrm>
          <a:prstGeom prst="rect">
            <a:avLst/>
          </a:prstGeom>
        </p:spPr>
      </p:pic>
      <p:pic>
        <p:nvPicPr>
          <p:cNvPr id="31" name="Picture 30" descr="world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1828800"/>
            <a:ext cx="3048000" cy="3048000"/>
          </a:xfrm>
          <a:prstGeom prst="rect">
            <a:avLst/>
          </a:prstGeom>
        </p:spPr>
      </p:pic>
      <p:sp>
        <p:nvSpPr>
          <p:cNvPr id="17411" name="Title 1"/>
          <p:cNvSpPr txBox="1">
            <a:spLocks/>
          </p:cNvSpPr>
          <p:nvPr/>
        </p:nvSpPr>
        <p:spPr bwMode="auto">
          <a:xfrm>
            <a:off x="0" y="0"/>
            <a:ext cx="449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endParaRPr lang="en-US" sz="44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GB" dirty="0" smtClean="0">
                <a:ea typeface="AR PL ShanHeiSun Uni" charset="0"/>
                <a:cs typeface="AR PL ShanHeiSun Uni" charset="0"/>
              </a:rPr>
              <a:t>What is Linked Sensor Data</a:t>
            </a:r>
            <a:br>
              <a:rPr lang="en-GB" dirty="0" smtClean="0">
                <a:ea typeface="AR PL ShanHeiSun Uni" charset="0"/>
                <a:cs typeface="AR PL ShanHeiSun Uni" charset="0"/>
              </a:rPr>
            </a:br>
            <a:endParaRPr lang="en-US" dirty="0"/>
          </a:p>
        </p:txBody>
      </p:sp>
      <p:sp>
        <p:nvSpPr>
          <p:cNvPr id="17414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eaLnBrk="1" hangingPunct="1">
              <a:buSzPct val="7500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dirty="0" smtClean="0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  <a:p>
            <a:pPr lvl="2" eaLnBrk="1" hangingPunct="1">
              <a:buSzPct val="75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dirty="0" smtClean="0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  <a:p>
            <a:pPr eaLnBrk="1" hangingPunct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8" name="Picture 17" descr="weather_sens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066800"/>
            <a:ext cx="1676400" cy="1672331"/>
          </a:xfrm>
          <a:prstGeom prst="rect">
            <a:avLst/>
          </a:prstGeom>
        </p:spPr>
      </p:pic>
      <p:pic>
        <p:nvPicPr>
          <p:cNvPr id="19" name="Picture 18" descr="traffic senso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04000" y="4038600"/>
            <a:ext cx="2387600" cy="1953491"/>
          </a:xfrm>
          <a:prstGeom prst="rect">
            <a:avLst/>
          </a:prstGeom>
        </p:spPr>
      </p:pic>
      <p:pic>
        <p:nvPicPr>
          <p:cNvPr id="20" name="Picture 19" descr="satellite_ima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1" y="4191000"/>
            <a:ext cx="1981200" cy="1600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2667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Weather Sensors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1800" y="58790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Camera Sensors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400" y="5791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Satellite Sensors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6600" y="35168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GPS Sensors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2" name="Flowchart: Magnetic Disk 31"/>
          <p:cNvSpPr/>
          <p:nvPr/>
        </p:nvSpPr>
        <p:spPr>
          <a:xfrm>
            <a:off x="3429000" y="2895600"/>
            <a:ext cx="1981200" cy="14478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Sensor Dataset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rot="2626495">
            <a:off x="2001410" y="1855806"/>
            <a:ext cx="1647435" cy="1076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8960914">
            <a:off x="2172110" y="4445798"/>
            <a:ext cx="1647435" cy="1076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13343785">
            <a:off x="4960440" y="4388536"/>
            <a:ext cx="1647435" cy="1076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 rot="8240190">
            <a:off x="5265269" y="1936498"/>
            <a:ext cx="1647435" cy="1076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0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667000"/>
            <a:ext cx="578852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04800" y="533400"/>
            <a:ext cx="8534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endParaRPr lang="en-US" sz="2000" i="1" dirty="0">
              <a:solidFill>
                <a:schemeClr val="bg1">
                  <a:lumMod val="10000"/>
                </a:schemeClr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RDF descriptions of ~20,000 weather stations in the United States.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Observation dataset linked to sensors descriptions. 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Sensors link to locations in </a:t>
            </a:r>
          </a:p>
          <a:p>
            <a:pPr marL="342900" indent="7938">
              <a:spcBef>
                <a:spcPct val="50000"/>
              </a:spcBef>
            </a:pP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Geonames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(in LOD) </a:t>
            </a:r>
          </a:p>
          <a:p>
            <a:pPr marL="342900" indent="7938">
              <a:spcBef>
                <a:spcPct val="50000"/>
              </a:spcBef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that are nearby.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charset="0"/>
            </a:endParaRPr>
          </a:p>
        </p:txBody>
      </p:sp>
      <p:pic>
        <p:nvPicPr>
          <p:cNvPr id="1331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6446838"/>
            <a:ext cx="19050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962400"/>
            <a:ext cx="801688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8" name="Line 50"/>
          <p:cNvSpPr>
            <a:spLocks noChangeShapeType="1"/>
          </p:cNvSpPr>
          <p:nvPr/>
        </p:nvSpPr>
        <p:spPr bwMode="auto">
          <a:xfrm>
            <a:off x="1905000" y="4495800"/>
            <a:ext cx="2362200" cy="76200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319" name="Text Box 51"/>
          <p:cNvSpPr txBox="1">
            <a:spLocks noChangeArrowheads="1"/>
          </p:cNvSpPr>
          <p:nvPr/>
        </p:nvSpPr>
        <p:spPr bwMode="auto">
          <a:xfrm>
            <a:off x="533400" y="5364163"/>
            <a:ext cx="19050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bg1">
                    <a:lumMod val="10000"/>
                  </a:schemeClr>
                </a:solidFill>
              </a:rPr>
              <a:t>weather station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Sensors Dataset (</a:t>
            </a:r>
            <a:r>
              <a:rPr lang="en-US" i="1" dirty="0" err="1" smtClean="0"/>
              <a:t>LinkedSensorData</a:t>
            </a:r>
            <a:r>
              <a:rPr lang="en-US" i="1" dirty="0" smtClean="0"/>
              <a:t>)*</a:t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00200" y="6400800"/>
            <a:ext cx="739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</a:rPr>
              <a:t>*First Initiative for exposing Sensor Data on LOD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/>
          </p:cNvSpPr>
          <p:nvPr/>
        </p:nvSpPr>
        <p:spPr bwMode="auto">
          <a:xfrm>
            <a:off x="0" y="0"/>
            <a:ext cx="449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endParaRPr lang="en-US" sz="4400">
              <a:solidFill>
                <a:schemeClr val="bg1">
                  <a:lumMod val="10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>
                <a:ea typeface="AR PL ShanHeiSun Uni" charset="0"/>
                <a:cs typeface="AR PL ShanHeiSun Uni" charset="0"/>
              </a:rPr>
              <a:t>What is Linked Sensor Data</a:t>
            </a:r>
            <a:br>
              <a:rPr lang="en-GB" dirty="0" smtClean="0">
                <a:ea typeface="AR PL ShanHeiSun Uni" charset="0"/>
                <a:cs typeface="AR PL ShanHeiSun Uni" charset="0"/>
              </a:rPr>
            </a:br>
            <a:endParaRPr lang="en-US" dirty="0"/>
          </a:p>
        </p:txBody>
      </p:sp>
      <p:sp>
        <p:nvSpPr>
          <p:cNvPr id="17414" name="Content Placeholder 14"/>
          <p:cNvSpPr>
            <a:spLocks noGrp="1"/>
          </p:cNvSpPr>
          <p:nvPr>
            <p:ph idx="1"/>
          </p:nvPr>
        </p:nvSpPr>
        <p:spPr>
          <a:xfrm>
            <a:off x="457200" y="2179637"/>
            <a:ext cx="8229600" cy="4525963"/>
          </a:xfrm>
        </p:spPr>
        <p:txBody>
          <a:bodyPr/>
          <a:lstStyle/>
          <a:p>
            <a:pPr lvl="2" eaLnBrk="1" hangingPunct="1">
              <a:buSzPct val="7500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dirty="0" smtClean="0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  <a:p>
            <a:pPr lvl="2" eaLnBrk="1" hangingPunct="1">
              <a:buSzPct val="75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 dirty="0" smtClean="0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  <a:p>
            <a:pPr eaLnBrk="1" hangingPunct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2" name="Flowchart: Magnetic Disk 31"/>
          <p:cNvSpPr/>
          <p:nvPr/>
        </p:nvSpPr>
        <p:spPr>
          <a:xfrm>
            <a:off x="381000" y="4541837"/>
            <a:ext cx="1981200" cy="14478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Sensor Dataset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6" name="Picture 35" descr="lo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874837"/>
            <a:ext cx="5715000" cy="4267200"/>
          </a:xfrm>
          <a:prstGeom prst="rect">
            <a:avLst/>
          </a:prstGeom>
        </p:spPr>
      </p:pic>
      <p:cxnSp>
        <p:nvCxnSpPr>
          <p:cNvPr id="39" name="Straight Arrow Connector 38"/>
          <p:cNvCxnSpPr>
            <a:stCxn id="32" idx="4"/>
            <a:endCxn id="23" idx="3"/>
          </p:cNvCxnSpPr>
          <p:nvPr/>
        </p:nvCxnSpPr>
        <p:spPr>
          <a:xfrm flipV="1">
            <a:off x="2362200" y="3484282"/>
            <a:ext cx="1819555" cy="17814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ular Callout 40"/>
          <p:cNvSpPr/>
          <p:nvPr/>
        </p:nvSpPr>
        <p:spPr>
          <a:xfrm>
            <a:off x="2590800" y="5684837"/>
            <a:ext cx="2514600" cy="457200"/>
          </a:xfrm>
          <a:prstGeom prst="wedgeRectCallout">
            <a:avLst>
              <a:gd name="adj1" fmla="val -44403"/>
              <a:gd name="adj2" fmla="val -22171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Publicly Accessible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62400" y="3779837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4" name="Rectangular Callout 43"/>
          <p:cNvSpPr/>
          <p:nvPr/>
        </p:nvSpPr>
        <p:spPr>
          <a:xfrm>
            <a:off x="4495800" y="838201"/>
            <a:ext cx="4495800" cy="182880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Recommended best practice for exposing, sharing, and connecting pieces of data, information, and knowledge on the Web using URIs and RDF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53000" y="2990671"/>
            <a:ext cx="3810000" cy="12003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RDF – language for representing data on the Web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8901930">
            <a:off x="2322965" y="3855693"/>
            <a:ext cx="1902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>
                    <a:lumMod val="10000"/>
                  </a:schemeClr>
                </a:solidFill>
              </a:rPr>
              <a:t>locatedNear</a:t>
            </a:r>
            <a:endParaRPr lang="en-US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4114800" y="3094037"/>
            <a:ext cx="457200" cy="457200"/>
          </a:xfrm>
          <a:prstGeom prst="flowChartConnector">
            <a:avLst/>
          </a:prstGeom>
          <a:solidFill>
            <a:srgbClr val="C00000">
              <a:alpha val="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2286000" y="2209800"/>
            <a:ext cx="2057400" cy="731837"/>
          </a:xfrm>
          <a:prstGeom prst="wedgeRoundRectCallout">
            <a:avLst>
              <a:gd name="adj1" fmla="val 42325"/>
              <a:gd name="adj2" fmla="val 8054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</a:rPr>
              <a:t>GeoNames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 Dataset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12192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RDF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descriptions of hurricane and blizzard observations in the United States. </a:t>
            </a:r>
          </a:p>
          <a:p>
            <a:pPr marL="342900" indent="-342900">
              <a:buFontTx/>
              <a:buChar char="•"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The data originated at MesoWest (University of Utah)</a:t>
            </a:r>
          </a:p>
          <a:p>
            <a:pPr marL="342900" indent="-342900">
              <a:buFontTx/>
              <a:buChar char="•"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Observation types: temperature, visibility, precipitation, pressure, wind speed, humidity, etc. </a:t>
            </a:r>
          </a:p>
        </p:txBody>
      </p:sp>
      <p:pic>
        <p:nvPicPr>
          <p:cNvPr id="14339" name="Picture 3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276600"/>
            <a:ext cx="5486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4000" i="1" dirty="0" smtClean="0"/>
              <a:t>Observations Dataset (</a:t>
            </a:r>
            <a:r>
              <a:rPr lang="en-US" sz="4000" i="1" dirty="0" err="1" smtClean="0"/>
              <a:t>LinkedObservationData</a:t>
            </a:r>
            <a:r>
              <a:rPr lang="en-US" sz="4000" i="1" dirty="0" smtClean="0"/>
              <a:t>) – Static Datasets</a:t>
            </a:r>
            <a:r>
              <a:rPr lang="en-US" i="1" dirty="0" smtClean="0">
                <a:solidFill>
                  <a:schemeClr val="bg1">
                    <a:lumMod val="10000"/>
                  </a:schemeClr>
                </a:solidFill>
              </a:rPr>
              <a:t/>
            </a:r>
            <a:br>
              <a:rPr lang="en-US" i="1" dirty="0" smtClean="0">
                <a:solidFill>
                  <a:schemeClr val="bg1">
                    <a:lumMod val="10000"/>
                  </a:schemeClr>
                </a:solidFill>
              </a:rPr>
            </a:b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4"/>
          <p:cNvSpPr>
            <a:spLocks noChangeArrowheads="1"/>
          </p:cNvSpPr>
          <p:nvPr/>
        </p:nvSpPr>
        <p:spPr bwMode="auto">
          <a:xfrm>
            <a:off x="304800" y="1447800"/>
            <a:ext cx="1828800" cy="1524000"/>
          </a:xfrm>
          <a:prstGeom prst="flowChartMagneticDisk">
            <a:avLst/>
          </a:prstGeom>
          <a:solidFill>
            <a:srgbClr val="003366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dirty="0"/>
              <a:t>Observation</a:t>
            </a:r>
          </a:p>
          <a:p>
            <a:pPr algn="ctr">
              <a:spcBef>
                <a:spcPct val="0"/>
              </a:spcBef>
            </a:pPr>
            <a:r>
              <a:rPr lang="en-US" sz="2800" dirty="0"/>
              <a:t>KB</a:t>
            </a:r>
          </a:p>
        </p:txBody>
      </p:sp>
      <p:sp>
        <p:nvSpPr>
          <p:cNvPr id="15363" name="AutoShape 5"/>
          <p:cNvSpPr>
            <a:spLocks noChangeArrowheads="1"/>
          </p:cNvSpPr>
          <p:nvPr/>
        </p:nvSpPr>
        <p:spPr bwMode="auto">
          <a:xfrm>
            <a:off x="3657600" y="1447800"/>
            <a:ext cx="1524000" cy="1524000"/>
          </a:xfrm>
          <a:prstGeom prst="flowChartMagneticDisk">
            <a:avLst/>
          </a:prstGeom>
          <a:solidFill>
            <a:srgbClr val="003366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dirty="0"/>
              <a:t>Sensor KB</a:t>
            </a:r>
          </a:p>
        </p:txBody>
      </p:sp>
      <p:sp>
        <p:nvSpPr>
          <p:cNvPr id="15364" name="AutoShape 6"/>
          <p:cNvSpPr>
            <a:spLocks noChangeArrowheads="1"/>
          </p:cNvSpPr>
          <p:nvPr/>
        </p:nvSpPr>
        <p:spPr bwMode="auto">
          <a:xfrm>
            <a:off x="7010400" y="1447800"/>
            <a:ext cx="1752600" cy="1524000"/>
          </a:xfrm>
          <a:prstGeom prst="flowChartMagneticDisk">
            <a:avLst/>
          </a:prstGeom>
          <a:solidFill>
            <a:srgbClr val="003366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dirty="0"/>
              <a:t>Location KB</a:t>
            </a:r>
          </a:p>
          <a:p>
            <a:pPr algn="ctr">
              <a:spcBef>
                <a:spcPct val="0"/>
              </a:spcBef>
            </a:pPr>
            <a:r>
              <a:rPr lang="en-US" sz="2800" dirty="0"/>
              <a:t>(</a:t>
            </a:r>
            <a:r>
              <a:rPr lang="en-US" sz="2800" dirty="0" err="1"/>
              <a:t>Geonames</a:t>
            </a:r>
            <a:r>
              <a:rPr lang="en-US" sz="2800" dirty="0"/>
              <a:t>)</a:t>
            </a:r>
          </a:p>
        </p:txBody>
      </p:sp>
      <p:cxnSp>
        <p:nvCxnSpPr>
          <p:cNvPr id="15365" name="AutoShape 8"/>
          <p:cNvCxnSpPr>
            <a:cxnSpLocks noChangeShapeType="1"/>
            <a:stCxn id="15362" idx="4"/>
            <a:endCxn id="15363" idx="2"/>
          </p:cNvCxnSpPr>
          <p:nvPr/>
        </p:nvCxnSpPr>
        <p:spPr bwMode="auto">
          <a:xfrm>
            <a:off x="2133600" y="2209800"/>
            <a:ext cx="1524000" cy="1588"/>
          </a:xfrm>
          <a:prstGeom prst="straightConnector1">
            <a:avLst/>
          </a:prstGeom>
          <a:noFill/>
          <a:ln w="9525">
            <a:solidFill>
              <a:schemeClr val="bg1">
                <a:lumMod val="1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15366" name="AutoShape 9"/>
          <p:cNvCxnSpPr>
            <a:cxnSpLocks noChangeShapeType="1"/>
            <a:stCxn id="15363" idx="4"/>
            <a:endCxn id="15364" idx="2"/>
          </p:cNvCxnSpPr>
          <p:nvPr/>
        </p:nvCxnSpPr>
        <p:spPr bwMode="auto">
          <a:xfrm>
            <a:off x="5181600" y="2209800"/>
            <a:ext cx="1828800" cy="1588"/>
          </a:xfrm>
          <a:prstGeom prst="straightConnector1">
            <a:avLst/>
          </a:prstGeom>
          <a:noFill/>
          <a:ln w="9525">
            <a:solidFill>
              <a:schemeClr val="bg1">
                <a:lumMod val="10000"/>
              </a:schemeClr>
            </a:solidFill>
            <a:round/>
            <a:headEnd/>
            <a:tailEnd type="triangle" w="med" len="med"/>
          </a:ln>
        </p:spPr>
      </p:cxn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2133600" y="18430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>
                    <a:lumMod val="10000"/>
                  </a:schemeClr>
                </a:solidFill>
              </a:rPr>
              <a:t>procedure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5486400" y="1828800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location</a:t>
            </a:r>
          </a:p>
        </p:txBody>
      </p:sp>
      <p:cxnSp>
        <p:nvCxnSpPr>
          <p:cNvPr id="15369" name="AutoShape 20"/>
          <p:cNvCxnSpPr>
            <a:cxnSpLocks noChangeShapeType="1"/>
            <a:stCxn id="15376" idx="6"/>
            <a:endCxn id="15377" idx="2"/>
          </p:cNvCxnSpPr>
          <p:nvPr/>
        </p:nvCxnSpPr>
        <p:spPr bwMode="auto">
          <a:xfrm>
            <a:off x="2087880" y="4000500"/>
            <a:ext cx="1341120" cy="1588"/>
          </a:xfrm>
          <a:prstGeom prst="straightConnector1">
            <a:avLst/>
          </a:prstGeom>
          <a:noFill/>
          <a:ln w="9525">
            <a:solidFill>
              <a:schemeClr val="bg1">
                <a:lumMod val="10000"/>
              </a:schemeClr>
            </a:solidFill>
            <a:round/>
            <a:headEnd/>
            <a:tailEnd type="triangle" w="med" len="med"/>
          </a:ln>
        </p:spPr>
      </p:cxnSp>
      <p:sp>
        <p:nvSpPr>
          <p:cNvPr id="15370" name="Text Box 21"/>
          <p:cNvSpPr txBox="1">
            <a:spLocks noChangeArrowheads="1"/>
          </p:cNvSpPr>
          <p:nvPr/>
        </p:nvSpPr>
        <p:spPr bwMode="auto">
          <a:xfrm>
            <a:off x="2057400" y="36718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procedure</a:t>
            </a:r>
          </a:p>
        </p:txBody>
      </p:sp>
      <p:cxnSp>
        <p:nvCxnSpPr>
          <p:cNvPr id="15371" name="AutoShape 24"/>
          <p:cNvCxnSpPr>
            <a:cxnSpLocks noChangeShapeType="1"/>
            <a:stCxn id="15377" idx="6"/>
            <a:endCxn id="15378" idx="2"/>
          </p:cNvCxnSpPr>
          <p:nvPr/>
        </p:nvCxnSpPr>
        <p:spPr bwMode="auto">
          <a:xfrm>
            <a:off x="5715000" y="4000500"/>
            <a:ext cx="1066800" cy="1588"/>
          </a:xfrm>
          <a:prstGeom prst="straightConnector1">
            <a:avLst/>
          </a:prstGeom>
          <a:noFill/>
          <a:ln w="9525">
            <a:solidFill>
              <a:schemeClr val="bg1">
                <a:lumMod val="10000"/>
              </a:schemeClr>
            </a:solidFill>
            <a:round/>
            <a:headEnd/>
            <a:tailEnd type="triangle" w="med" len="med"/>
          </a:ln>
        </p:spPr>
      </p:cxnSp>
      <p:sp>
        <p:nvSpPr>
          <p:cNvPr id="15372" name="Text Box 25"/>
          <p:cNvSpPr txBox="1">
            <a:spLocks noChangeArrowheads="1"/>
          </p:cNvSpPr>
          <p:nvPr/>
        </p:nvSpPr>
        <p:spPr bwMode="auto">
          <a:xfrm>
            <a:off x="5486400" y="3657600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location</a:t>
            </a:r>
          </a:p>
        </p:txBody>
      </p:sp>
      <p:sp>
        <p:nvSpPr>
          <p:cNvPr id="15373" name="Text Box 26"/>
          <p:cNvSpPr txBox="1">
            <a:spLocks noChangeArrowheads="1"/>
          </p:cNvSpPr>
          <p:nvPr/>
        </p:nvSpPr>
        <p:spPr bwMode="auto">
          <a:xfrm>
            <a:off x="457200" y="4876800"/>
            <a:ext cx="2286000" cy="1200329"/>
          </a:xfrm>
          <a:prstGeom prst="rect">
            <a:avLst/>
          </a:prstGeom>
          <a:noFill/>
          <a:ln w="9525">
            <a:solidFill>
              <a:schemeClr val="bg1">
                <a:lumMod val="1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" indent="-9144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~2 billion triples</a:t>
            </a:r>
          </a:p>
          <a:p>
            <a:pPr marL="91440" indent="-9144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MesoWest</a:t>
            </a:r>
          </a:p>
          <a:p>
            <a:pPr marL="91440" indent="-9144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Dynamic + Archive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Arial" charset="0"/>
            </a:endParaRPr>
          </a:p>
        </p:txBody>
      </p:sp>
      <p:sp>
        <p:nvSpPr>
          <p:cNvPr id="15374" name="Text Box 27"/>
          <p:cNvSpPr txBox="1">
            <a:spLocks noChangeArrowheads="1"/>
          </p:cNvSpPr>
          <p:nvPr/>
        </p:nvSpPr>
        <p:spPr bwMode="auto">
          <a:xfrm>
            <a:off x="3352800" y="4876800"/>
            <a:ext cx="2209800" cy="1201738"/>
          </a:xfrm>
          <a:prstGeom prst="rect">
            <a:avLst/>
          </a:prstGeom>
          <a:noFill/>
          <a:ln w="9525">
            <a:solidFill>
              <a:schemeClr val="bg1">
                <a:lumMod val="1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20,000+ systems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MesoWest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~Static</a:t>
            </a:r>
          </a:p>
        </p:txBody>
      </p:sp>
      <p:sp>
        <p:nvSpPr>
          <p:cNvPr id="15375" name="Text Box 28"/>
          <p:cNvSpPr txBox="1">
            <a:spLocks noChangeArrowheads="1"/>
          </p:cNvSpPr>
          <p:nvPr/>
        </p:nvSpPr>
        <p:spPr bwMode="auto">
          <a:xfrm>
            <a:off x="6553200" y="4879975"/>
            <a:ext cx="2362200" cy="1201738"/>
          </a:xfrm>
          <a:prstGeom prst="rect">
            <a:avLst/>
          </a:prstGeom>
          <a:noFill/>
          <a:ln w="9525">
            <a:solidFill>
              <a:schemeClr val="bg1">
                <a:lumMod val="1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230,000+ locations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Geonames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~Static</a:t>
            </a:r>
          </a:p>
        </p:txBody>
      </p:sp>
      <p:sp>
        <p:nvSpPr>
          <p:cNvPr id="15376" name="Oval 30"/>
          <p:cNvSpPr>
            <a:spLocks noChangeArrowheads="1"/>
          </p:cNvSpPr>
          <p:nvPr/>
        </p:nvSpPr>
        <p:spPr bwMode="auto">
          <a:xfrm>
            <a:off x="533400" y="3733800"/>
            <a:ext cx="1554480" cy="5334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>
                <a:solidFill>
                  <a:schemeClr val="bg1">
                    <a:lumMod val="10000"/>
                  </a:schemeClr>
                </a:solidFill>
              </a:rPr>
              <a:t>72</a:t>
            </a:r>
            <a:r>
              <a:rPr lang="en-US" sz="2800" baseline="30000">
                <a:solidFill>
                  <a:schemeClr val="bg1">
                    <a:lumMod val="10000"/>
                  </a:schemeClr>
                </a:solidFill>
              </a:rPr>
              <a:t>0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</a:rPr>
              <a:t>F</a:t>
            </a:r>
          </a:p>
        </p:txBody>
      </p:sp>
      <p:sp>
        <p:nvSpPr>
          <p:cNvPr id="15377" name="Oval 31"/>
          <p:cNvSpPr>
            <a:spLocks noChangeArrowheads="1"/>
          </p:cNvSpPr>
          <p:nvPr/>
        </p:nvSpPr>
        <p:spPr bwMode="auto">
          <a:xfrm>
            <a:off x="3429000" y="3733800"/>
            <a:ext cx="2286000" cy="5334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>
                <a:solidFill>
                  <a:schemeClr val="bg1">
                    <a:lumMod val="10000"/>
                  </a:schemeClr>
                </a:solidFill>
              </a:rPr>
              <a:t>Thermometer</a:t>
            </a:r>
          </a:p>
        </p:txBody>
      </p:sp>
      <p:sp>
        <p:nvSpPr>
          <p:cNvPr id="15378" name="Oval 32"/>
          <p:cNvSpPr>
            <a:spLocks noChangeArrowheads="1"/>
          </p:cNvSpPr>
          <p:nvPr/>
        </p:nvSpPr>
        <p:spPr bwMode="auto">
          <a:xfrm>
            <a:off x="6781800" y="3733800"/>
            <a:ext cx="2194560" cy="5334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Dayton Airport</a:t>
            </a:r>
          </a:p>
        </p:txBody>
      </p:sp>
      <p:sp>
        <p:nvSpPr>
          <p:cNvPr id="15379" name="Text Box 2"/>
          <p:cNvSpPr txBox="1">
            <a:spLocks noChangeArrowheads="1"/>
          </p:cNvSpPr>
          <p:nvPr/>
        </p:nvSpPr>
        <p:spPr bwMode="auto">
          <a:xfrm>
            <a:off x="381000" y="3336925"/>
            <a:ext cx="853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>
                    <a:lumMod val="10000"/>
                  </a:schemeClr>
                </a:solidFill>
              </a:rPr>
              <a:t>Example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Linked Datasets</a:t>
            </a:r>
            <a:r>
              <a:rPr lang="en-US" sz="4000" dirty="0" smtClean="0">
                <a:latin typeface="Arial" charset="0"/>
              </a:rPr>
              <a:t/>
            </a:r>
            <a:br>
              <a:rPr lang="en-US" sz="4000" dirty="0" smtClean="0">
                <a:latin typeface="Arial" charset="0"/>
              </a:rPr>
            </a:br>
            <a:endParaRPr lang="en-US" dirty="0"/>
          </a:p>
        </p:txBody>
      </p:sp>
      <p:sp>
        <p:nvSpPr>
          <p:cNvPr id="32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AR PL ShanHeiSun Uni" charset="0"/>
                <a:cs typeface="AR PL ShanHeiSun Uni" charset="0"/>
              </a:rPr>
              <a:t>Sensor Discovery Application </a:t>
            </a:r>
            <a:br>
              <a:rPr lang="en-GB" dirty="0" smtClean="0">
                <a:ea typeface="AR PL ShanHeiSun Uni" charset="0"/>
                <a:cs typeface="AR PL ShanHeiSun Uni" charset="0"/>
              </a:rPr>
            </a:br>
            <a:endParaRPr lang="en-US" dirty="0"/>
          </a:p>
        </p:txBody>
      </p:sp>
      <p:pic>
        <p:nvPicPr>
          <p:cNvPr id="17" name="Content Placeholder 16" descr="applicatio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752600"/>
            <a:ext cx="8229600" cy="3521247"/>
          </a:xfrm>
        </p:spPr>
      </p:pic>
      <p:sp>
        <p:nvSpPr>
          <p:cNvPr id="27652" name="Title 1"/>
          <p:cNvSpPr txBox="1">
            <a:spLocks/>
          </p:cNvSpPr>
          <p:nvPr/>
        </p:nvSpPr>
        <p:spPr bwMode="auto">
          <a:xfrm>
            <a:off x="0" y="0"/>
            <a:ext cx="449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endParaRPr lang="en-US" sz="44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4267200" y="1936042"/>
            <a:ext cx="2590800" cy="381000"/>
          </a:xfrm>
          <a:prstGeom prst="wedgeRectCallout">
            <a:avLst>
              <a:gd name="adj1" fmla="val -20833"/>
              <a:gd name="adj2" fmla="val 861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Weather Station ID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5638800" y="2469442"/>
            <a:ext cx="3394841" cy="609600"/>
          </a:xfrm>
          <a:prstGeom prst="borderCallout1">
            <a:avLst>
              <a:gd name="adj1" fmla="val 50329"/>
              <a:gd name="adj2" fmla="val -3528"/>
              <a:gd name="adj3" fmla="val 92763"/>
              <a:gd name="adj4" fmla="val -397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Weather Station Coordinates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Line Callout 1 17"/>
          <p:cNvSpPr/>
          <p:nvPr/>
        </p:nvSpPr>
        <p:spPr>
          <a:xfrm>
            <a:off x="5334000" y="3269542"/>
            <a:ext cx="3662855" cy="571500"/>
          </a:xfrm>
          <a:prstGeom prst="borderCallout1">
            <a:avLst>
              <a:gd name="adj1" fmla="val 47698"/>
              <a:gd name="adj2" fmla="val -1016"/>
              <a:gd name="adj3" fmla="val 23026"/>
              <a:gd name="adj4" fmla="val -31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Weather Station Phenomena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0" name="Line Callout 1 19"/>
          <p:cNvSpPr/>
          <p:nvPr/>
        </p:nvSpPr>
        <p:spPr>
          <a:xfrm>
            <a:off x="609599" y="2336092"/>
            <a:ext cx="3484179" cy="666750"/>
          </a:xfrm>
          <a:prstGeom prst="borderCallout1">
            <a:avLst>
              <a:gd name="adj1" fmla="val 30479"/>
              <a:gd name="adj2" fmla="val 115757"/>
              <a:gd name="adj3" fmla="val 55658"/>
              <a:gd name="adj4" fmla="val 99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Current Observations from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</a:rPr>
              <a:t>MesoWest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3612442"/>
            <a:ext cx="2514600" cy="12003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10000"/>
                  </a:schemeClr>
                </a:solidFill>
              </a:rPr>
              <a:t>MesoWest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 – Project under Department of Meteorology, University of UTAH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2" name="Picture 21" descr="geonam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850442"/>
            <a:ext cx="6488516" cy="232183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05399" y="4547694"/>
            <a:ext cx="3841531" cy="8309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</a:rPr>
              <a:t>GeoNames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 – Geographic dataset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Discovery on Linked Data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486400"/>
            <a:ext cx="8610600" cy="533400"/>
          </a:xfrm>
        </p:spPr>
        <p:txBody>
          <a:bodyPr/>
          <a:lstStyle/>
          <a:p>
            <a:r>
              <a:rPr lang="en-US" sz="1800" dirty="0" smtClean="0">
                <a:hlinkClick r:id="rId3"/>
              </a:rPr>
              <a:t>http://knoesis.org/projects/sensorweb</a:t>
            </a:r>
            <a:r>
              <a:rPr lang="en-US" sz="1800" dirty="0" smtClean="0">
                <a:hlinkClick r:id="rId4"/>
              </a:rPr>
              <a:t>/demos/sensor_discovery_on_lod/sample.htm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447800"/>
            <a:ext cx="6553200" cy="378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9144000" cy="9144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336699"/>
                </a:solidFill>
              </a:rPr>
              <a:t>Technology 5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Analysis of Streaming Real-Time Data</a:t>
            </a:r>
          </a:p>
          <a:p>
            <a:endParaRPr lang="en-US" sz="4400" b="1" dirty="0" smtClean="0">
              <a:solidFill>
                <a:srgbClr val="C00000"/>
              </a:solidFill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C00000"/>
                </a:solidFill>
              </a:rPr>
              <a:t> What observations are these sensors </a:t>
            </a:r>
            <a:r>
              <a:rPr lang="en-US" sz="3200" smtClean="0">
                <a:solidFill>
                  <a:srgbClr val="C00000"/>
                </a:solidFill>
              </a:rPr>
              <a:t>generating </a:t>
            </a:r>
            <a:br>
              <a:rPr lang="en-US" sz="3200" smtClean="0">
                <a:solidFill>
                  <a:srgbClr val="C00000"/>
                </a:solidFill>
              </a:rPr>
            </a:br>
            <a:r>
              <a:rPr lang="en-US" sz="3200" smtClean="0">
                <a:solidFill>
                  <a:srgbClr val="C00000"/>
                </a:solidFill>
              </a:rPr>
              <a:t>   NOW</a:t>
            </a:r>
            <a:r>
              <a:rPr lang="en-US" sz="3200" dirty="0" smtClean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9812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Streaming Real-Time Data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Conversion from raw data to semantically annotated data in real-time</a:t>
            </a:r>
          </a:p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Analysis of data to generate abstractions in real-time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itle 1"/>
          <p:cNvSpPr txBox="1">
            <a:spLocks/>
          </p:cNvSpPr>
          <p:nvPr/>
        </p:nvSpPr>
        <p:spPr bwMode="auto">
          <a:xfrm>
            <a:off x="0" y="0"/>
            <a:ext cx="449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endParaRPr lang="en-US" sz="44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457200" y="1371600"/>
            <a:ext cx="82296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</p:txBody>
      </p:sp>
      <p:sp>
        <p:nvSpPr>
          <p:cNvPr id="29703" name="Text Box 2"/>
          <p:cNvSpPr txBox="1">
            <a:spLocks noChangeArrowheads="1"/>
          </p:cNvSpPr>
          <p:nvPr/>
        </p:nvSpPr>
        <p:spPr bwMode="auto">
          <a:xfrm>
            <a:off x="457200" y="2057400"/>
            <a:ext cx="82296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>
              <a:buSzPct val="75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</p:txBody>
      </p:sp>
      <p:sp>
        <p:nvSpPr>
          <p:cNvPr id="29704" name="Rectangle 4"/>
          <p:cNvSpPr>
            <a:spLocks noChangeArrowheads="1"/>
          </p:cNvSpPr>
          <p:nvPr/>
        </p:nvSpPr>
        <p:spPr bwMode="auto">
          <a:xfrm>
            <a:off x="0" y="0"/>
            <a:ext cx="44958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800" dirty="0">
              <a:solidFill>
                <a:srgbClr val="000000"/>
              </a:solidFill>
              <a:ea typeface="AR PL ShanHeiSun Uni" charset="0"/>
              <a:cs typeface="AR PL ShanHeiSun Uni" charset="0"/>
            </a:endParaRPr>
          </a:p>
        </p:txBody>
      </p:sp>
      <p:pic>
        <p:nvPicPr>
          <p:cNvPr id="19" name="Picture 18" descr="fauc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838200"/>
            <a:ext cx="1447800" cy="2461260"/>
          </a:xfrm>
          <a:prstGeom prst="rect">
            <a:avLst/>
          </a:prstGeom>
        </p:spPr>
      </p:pic>
      <p:pic>
        <p:nvPicPr>
          <p:cNvPr id="22" name="Picture 21" descr="knowled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1524000"/>
            <a:ext cx="2438400" cy="2438400"/>
          </a:xfrm>
          <a:prstGeom prst="rect">
            <a:avLst/>
          </a:prstGeom>
        </p:spPr>
      </p:pic>
      <p:sp>
        <p:nvSpPr>
          <p:cNvPr id="23" name="Left-Right Arrow 22"/>
          <p:cNvSpPr/>
          <p:nvPr/>
        </p:nvSpPr>
        <p:spPr>
          <a:xfrm>
            <a:off x="5029200" y="2438400"/>
            <a:ext cx="762000" cy="381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4" name="Picture 23" descr="funnel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0110" y="3124200"/>
            <a:ext cx="1456290" cy="1600200"/>
          </a:xfrm>
          <a:prstGeom prst="rect">
            <a:avLst/>
          </a:prstGeom>
        </p:spPr>
      </p:pic>
      <p:pic>
        <p:nvPicPr>
          <p:cNvPr id="25" name="Picture 24" descr="lodmarch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7600" y="4724400"/>
            <a:ext cx="2133600" cy="162991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981200" y="762000"/>
            <a:ext cx="3200400" cy="1752600"/>
          </a:xfrm>
          <a:prstGeom prst="rect">
            <a:avLst/>
          </a:prstGeom>
          <a:solidFill>
            <a:schemeClr val="accent1">
              <a:alpha val="0"/>
            </a:schemeClr>
          </a:solidFill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" y="2667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Real Time Streaming Sensor Data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0" y="2057400"/>
            <a:ext cx="27432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38800" y="4038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Semantic Analysis using Ontology for Event Detection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86200" y="3429000"/>
            <a:ext cx="1676400" cy="19050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" y="41910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Storing Abstractions (Events) obtained after reasoning on the LOD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0775" y="1066800"/>
            <a:ext cx="11144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0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336699"/>
                </a:solidFill>
              </a:rPr>
              <a:t>Technology 1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Spatial Aggregation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4267200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C00000"/>
                </a:solidFill>
              </a:rPr>
              <a:t> What schools are in Ohio?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C00000"/>
                </a:solidFill>
              </a:rPr>
              <a:t> What weather sensors are near each of the school?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AR PL ShanHeiSun Uni" charset="0"/>
                <a:cs typeface="AR PL ShanHeiSun Uni" charset="0"/>
              </a:rPr>
              <a:t>Linked Open Data</a:t>
            </a:r>
            <a:br>
              <a:rPr lang="en-GB" dirty="0" smtClean="0">
                <a:ea typeface="AR PL ShanHeiSun Uni" charset="0"/>
                <a:cs typeface="AR PL ShanHeiSun Uni" charset="0"/>
              </a:rPr>
            </a:br>
            <a:endParaRPr lang="en-US" dirty="0"/>
          </a:p>
        </p:txBody>
      </p:sp>
      <p:pic>
        <p:nvPicPr>
          <p:cNvPr id="17" name="Content Placeholder 16" descr="lodmarch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09701" y="1600200"/>
            <a:ext cx="5924597" cy="4525963"/>
          </a:xfrm>
        </p:spPr>
      </p:pic>
      <p:sp>
        <p:nvSpPr>
          <p:cNvPr id="29700" name="Title 1"/>
          <p:cNvSpPr txBox="1">
            <a:spLocks/>
          </p:cNvSpPr>
          <p:nvPr/>
        </p:nvSpPr>
        <p:spPr bwMode="auto">
          <a:xfrm>
            <a:off x="0" y="0"/>
            <a:ext cx="449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endParaRPr lang="en-US" sz="44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76200" y="6394450"/>
            <a:ext cx="9220200" cy="463550"/>
            <a:chOff x="-76200" y="6394450"/>
            <a:chExt cx="9220200" cy="463550"/>
          </a:xfrm>
        </p:grpSpPr>
        <p:pic>
          <p:nvPicPr>
            <p:cNvPr id="1026" name="Picture 2" descr="C:\Users\camerond\Downloads\knoesis_whit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0" y="6553200"/>
              <a:ext cx="1366838" cy="190500"/>
            </a:xfrm>
            <a:prstGeom prst="rect">
              <a:avLst/>
            </a:prstGeom>
            <a:noFill/>
            <a:effectLst>
              <a:outerShdw sx="1000" sy="1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6400800"/>
              <a:ext cx="655638" cy="4572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4" descr="C:\Users\camerond\Downloads\e_white_trans_new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7333" y="6553200"/>
              <a:ext cx="508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-76200" y="6394450"/>
              <a:ext cx="9220200" cy="46038"/>
            </a:xfrm>
            <a:prstGeom prst="rect">
              <a:avLst/>
            </a:prstGeom>
            <a:solidFill>
              <a:srgbClr val="5A7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457200" y="1371600"/>
            <a:ext cx="82296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29703" name="Text Box 2"/>
          <p:cNvSpPr txBox="1">
            <a:spLocks noChangeArrowheads="1"/>
          </p:cNvSpPr>
          <p:nvPr/>
        </p:nvSpPr>
        <p:spPr bwMode="auto">
          <a:xfrm>
            <a:off x="457200" y="2057400"/>
            <a:ext cx="82296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>
              <a:buSzPct val="75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rgbClr val="000000"/>
              </a:solidFill>
              <a:ea typeface="AR PL ShanHeiSun Uni" charset="0"/>
              <a:cs typeface="AR PL ShanHeiSun Uni" charset="0"/>
            </a:endParaRP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rgbClr val="000000"/>
              </a:solidFill>
              <a:ea typeface="AR PL ShanHeiSun Uni" charset="0"/>
              <a:cs typeface="AR PL ShanHeiSun Uni" charset="0"/>
            </a:endParaRPr>
          </a:p>
        </p:txBody>
      </p:sp>
      <p:sp>
        <p:nvSpPr>
          <p:cNvPr id="29705" name="Slide Number Placeholder 17"/>
          <p:cNvSpPr txBox="1">
            <a:spLocks/>
          </p:cNvSpPr>
          <p:nvPr/>
        </p:nvSpPr>
        <p:spPr bwMode="auto">
          <a:xfrm>
            <a:off x="3505200" y="640080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CEE2E3E-D93F-48AF-9705-628C1E6F068B}" type="slidenum">
              <a:rPr lang="en-US" sz="1200">
                <a:solidFill>
                  <a:srgbClr val="898989"/>
                </a:solidFill>
                <a:ea typeface="AR PL ShanHeiSun Uni" charset="0"/>
                <a:cs typeface="AR PL ShanHeiSun Uni" charset="0"/>
              </a:rPr>
              <a:pPr algn="ctr"/>
              <a:t>70</a:t>
            </a:fld>
            <a:endParaRPr lang="en-US" sz="1200">
              <a:solidFill>
                <a:srgbClr val="898989"/>
              </a:solidFill>
              <a:ea typeface="AR PL ShanHeiSun Uni" charset="0"/>
              <a:cs typeface="AR PL ShanHeiSun Uni" charset="0"/>
            </a:endParaRPr>
          </a:p>
        </p:txBody>
      </p:sp>
      <p:pic>
        <p:nvPicPr>
          <p:cNvPr id="19" name="Picture 18" descr="stati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0280" y="2789237"/>
            <a:ext cx="4495800" cy="30149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8480" y="1722437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Mostly</a:t>
            </a:r>
            <a:endParaRPr lang="en-US" sz="48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Huge Volumes!!</a:t>
            </a:r>
            <a:br>
              <a:rPr lang="en-US" dirty="0" smtClean="0">
                <a:latin typeface="Aharoni" pitchFamily="2" charset="-79"/>
                <a:cs typeface="Aharoni" pitchFamily="2" charset="-79"/>
              </a:rPr>
            </a:br>
            <a:endParaRPr lang="en-US" dirty="0"/>
          </a:p>
        </p:txBody>
      </p:sp>
      <p:pic>
        <p:nvPicPr>
          <p:cNvPr id="17" name="Content Placeholder 16" descr="strea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76400" y="1295400"/>
            <a:ext cx="5257800" cy="5257800"/>
          </a:xfrm>
        </p:spPr>
      </p:pic>
      <p:sp>
        <p:nvSpPr>
          <p:cNvPr id="29700" name="Title 1"/>
          <p:cNvSpPr txBox="1">
            <a:spLocks/>
          </p:cNvSpPr>
          <p:nvPr/>
        </p:nvSpPr>
        <p:spPr bwMode="auto">
          <a:xfrm>
            <a:off x="0" y="0"/>
            <a:ext cx="449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endParaRPr lang="en-US" sz="44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457200" y="1371600"/>
            <a:ext cx="82296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29703" name="Text Box 2"/>
          <p:cNvSpPr txBox="1">
            <a:spLocks noChangeArrowheads="1"/>
          </p:cNvSpPr>
          <p:nvPr/>
        </p:nvSpPr>
        <p:spPr bwMode="auto">
          <a:xfrm>
            <a:off x="457200" y="2057400"/>
            <a:ext cx="82296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>
              <a:buSzPct val="75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rgbClr val="000000"/>
              </a:solidFill>
              <a:ea typeface="AR PL ShanHeiSun Uni" charset="0"/>
              <a:cs typeface="AR PL ShanHeiSun Uni" charset="0"/>
            </a:endParaRP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rgbClr val="000000"/>
              </a:solidFill>
              <a:ea typeface="AR PL ShanHeiSun Uni" charset="0"/>
              <a:cs typeface="AR PL ShanHeiSun Uni" charset="0"/>
            </a:endParaRPr>
          </a:p>
        </p:txBody>
      </p:sp>
      <p:sp>
        <p:nvSpPr>
          <p:cNvPr id="29704" name="Rectangle 4"/>
          <p:cNvSpPr>
            <a:spLocks noChangeArrowheads="1"/>
          </p:cNvSpPr>
          <p:nvPr/>
        </p:nvSpPr>
        <p:spPr bwMode="auto">
          <a:xfrm>
            <a:off x="0" y="0"/>
            <a:ext cx="44958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800" dirty="0">
              <a:solidFill>
                <a:srgbClr val="000000"/>
              </a:solidFill>
              <a:ea typeface="AR PL ShanHeiSun Uni" charset="0"/>
              <a:cs typeface="AR PL ShanHeiSun Un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Much Data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 smtClean="0"/>
          </a:p>
        </p:txBody>
      </p:sp>
      <p:pic>
        <p:nvPicPr>
          <p:cNvPr id="17" name="Content Placeholder 16" descr="lod_compress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30312" y="1600200"/>
            <a:ext cx="6083375" cy="4525963"/>
          </a:xfrm>
        </p:spPr>
      </p:pic>
      <p:sp>
        <p:nvSpPr>
          <p:cNvPr id="29700" name="Title 1"/>
          <p:cNvSpPr txBox="1">
            <a:spLocks/>
          </p:cNvSpPr>
          <p:nvPr/>
        </p:nvSpPr>
        <p:spPr bwMode="auto">
          <a:xfrm>
            <a:off x="0" y="0"/>
            <a:ext cx="449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endParaRPr lang="en-US" sz="44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-76200" y="6394450"/>
            <a:ext cx="9220200" cy="463550"/>
            <a:chOff x="-76200" y="6394450"/>
            <a:chExt cx="9220200" cy="463550"/>
          </a:xfrm>
        </p:grpSpPr>
        <p:pic>
          <p:nvPicPr>
            <p:cNvPr id="1026" name="Picture 2" descr="C:\Users\camerond\Downloads\knoesis_whit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0" y="6553200"/>
              <a:ext cx="1366838" cy="190500"/>
            </a:xfrm>
            <a:prstGeom prst="rect">
              <a:avLst/>
            </a:prstGeom>
            <a:noFill/>
            <a:effectLst>
              <a:outerShdw sx="1000" sy="1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6400800"/>
              <a:ext cx="655638" cy="4572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4" descr="C:\Users\camerond\Downloads\e_white_trans_new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27333" y="6553200"/>
              <a:ext cx="508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-76200" y="6394450"/>
              <a:ext cx="9220200" cy="46038"/>
            </a:xfrm>
            <a:prstGeom prst="rect">
              <a:avLst/>
            </a:prstGeom>
            <a:solidFill>
              <a:srgbClr val="5A7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457200" y="1371600"/>
            <a:ext cx="82296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ea typeface="AR PL ShanHeiSun Uni" charset="0"/>
              <a:cs typeface="AR PL ShanHeiSun Uni" charset="0"/>
            </a:endParaRPr>
          </a:p>
        </p:txBody>
      </p:sp>
      <p:sp>
        <p:nvSpPr>
          <p:cNvPr id="29703" name="Text Box 2"/>
          <p:cNvSpPr txBox="1">
            <a:spLocks noChangeArrowheads="1"/>
          </p:cNvSpPr>
          <p:nvPr/>
        </p:nvSpPr>
        <p:spPr bwMode="auto">
          <a:xfrm>
            <a:off x="457200" y="2057400"/>
            <a:ext cx="82296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>
              <a:buSzPct val="75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rgbClr val="000000"/>
              </a:solidFill>
              <a:ea typeface="AR PL ShanHeiSun Uni" charset="0"/>
              <a:cs typeface="AR PL ShanHeiSun Uni" charset="0"/>
            </a:endParaRP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rgbClr val="000000"/>
              </a:solidFill>
              <a:ea typeface="AR PL ShanHeiSun Uni" charset="0"/>
              <a:cs typeface="AR PL ShanHeiSun Uni" charset="0"/>
            </a:endParaRPr>
          </a:p>
        </p:txBody>
      </p:sp>
      <p:sp>
        <p:nvSpPr>
          <p:cNvPr id="29704" name="Rectangle 4"/>
          <p:cNvSpPr>
            <a:spLocks noChangeArrowheads="1"/>
          </p:cNvSpPr>
          <p:nvPr/>
        </p:nvSpPr>
        <p:spPr bwMode="auto">
          <a:xfrm>
            <a:off x="0" y="0"/>
            <a:ext cx="44958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800" dirty="0">
              <a:solidFill>
                <a:srgbClr val="000000"/>
              </a:solidFill>
              <a:ea typeface="AR PL ShanHeiSun Uni" charset="0"/>
              <a:cs typeface="AR PL ShanHeiSun Uni" charset="0"/>
            </a:endParaRPr>
          </a:p>
        </p:txBody>
      </p:sp>
      <p:sp>
        <p:nvSpPr>
          <p:cNvPr id="29705" name="Slide Number Placeholder 17"/>
          <p:cNvSpPr txBox="1">
            <a:spLocks/>
          </p:cNvSpPr>
          <p:nvPr/>
        </p:nvSpPr>
        <p:spPr bwMode="auto">
          <a:xfrm>
            <a:off x="3505200" y="640080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CEE2E3E-D93F-48AF-9705-628C1E6F068B}" type="slidenum">
              <a:rPr lang="en-US" sz="1200">
                <a:solidFill>
                  <a:srgbClr val="898989"/>
                </a:solidFill>
                <a:ea typeface="AR PL ShanHeiSun Uni" charset="0"/>
                <a:cs typeface="AR PL ShanHeiSun Uni" charset="0"/>
              </a:rPr>
              <a:pPr algn="ctr"/>
              <a:t>72</a:t>
            </a:fld>
            <a:endParaRPr lang="en-US" sz="1200">
              <a:solidFill>
                <a:srgbClr val="898989"/>
              </a:solidFill>
              <a:ea typeface="AR PL ShanHeiSun Uni" charset="0"/>
              <a:cs typeface="AR PL ShanHeiSun Un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200" y="9906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(Data grows faster than storage!!)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AR PL ShanHeiSun Uni" charset="0"/>
                <a:cs typeface="AR PL ShanHeiSun Uni" charset="0"/>
              </a:rPr>
              <a:t>Solution</a:t>
            </a:r>
            <a:br>
              <a:rPr lang="en-GB" dirty="0" smtClean="0">
                <a:ea typeface="AR PL ShanHeiSun Uni" charset="0"/>
                <a:cs typeface="AR PL ShanHeiSun Uni" charset="0"/>
              </a:rPr>
            </a:br>
            <a:endParaRPr lang="en-US" dirty="0" smtClean="0"/>
          </a:p>
        </p:txBody>
      </p:sp>
      <p:pic>
        <p:nvPicPr>
          <p:cNvPr id="17" name="Content Placeholder 16" descr="bulb_solutio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2510" y="1471745"/>
            <a:ext cx="4134878" cy="4148799"/>
          </a:xfrm>
        </p:spPr>
      </p:pic>
      <p:sp>
        <p:nvSpPr>
          <p:cNvPr id="29700" name="Title 1"/>
          <p:cNvSpPr txBox="1">
            <a:spLocks/>
          </p:cNvSpPr>
          <p:nvPr/>
        </p:nvSpPr>
        <p:spPr bwMode="auto">
          <a:xfrm>
            <a:off x="0" y="0"/>
            <a:ext cx="449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endParaRPr lang="en-US" sz="44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1143000" y="914400"/>
            <a:ext cx="7543800" cy="5326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</p:txBody>
      </p:sp>
      <p:sp>
        <p:nvSpPr>
          <p:cNvPr id="29703" name="Text Box 2"/>
          <p:cNvSpPr txBox="1">
            <a:spLocks noChangeArrowheads="1"/>
          </p:cNvSpPr>
          <p:nvPr/>
        </p:nvSpPr>
        <p:spPr bwMode="auto">
          <a:xfrm>
            <a:off x="1143000" y="1605359"/>
            <a:ext cx="75438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lvl="1">
              <a:buSzPct val="75000"/>
              <a:buFont typeface="Wingdings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endParaRPr lang="en-GB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</p:txBody>
      </p:sp>
      <p:sp>
        <p:nvSpPr>
          <p:cNvPr id="29705" name="Slide Number Placeholder 17"/>
          <p:cNvSpPr txBox="1">
            <a:spLocks/>
          </p:cNvSpPr>
          <p:nvPr/>
        </p:nvSpPr>
        <p:spPr bwMode="auto">
          <a:xfrm>
            <a:off x="3505200" y="640080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CEE2E3E-D93F-48AF-9705-628C1E6F068B}" type="slidenum">
              <a:rPr lang="en-US" sz="1200">
                <a:solidFill>
                  <a:schemeClr val="bg1">
                    <a:lumMod val="10000"/>
                  </a:schemeClr>
                </a:solidFill>
                <a:ea typeface="AR PL ShanHeiSun Uni" charset="0"/>
                <a:cs typeface="AR PL ShanHeiSun Uni" charset="0"/>
              </a:rPr>
              <a:pPr algn="ctr"/>
              <a:t>73</a:t>
            </a:fld>
            <a:endParaRPr lang="en-US" sz="1200">
              <a:solidFill>
                <a:schemeClr val="bg1">
                  <a:lumMod val="10000"/>
                </a:schemeClr>
              </a:solidFill>
              <a:ea typeface="AR PL ShanHeiSun Uni" charset="0"/>
              <a:cs typeface="AR PL ShanHeiSun Uni" charset="0"/>
            </a:endParaRPr>
          </a:p>
        </p:txBody>
      </p:sp>
      <p:pic>
        <p:nvPicPr>
          <p:cNvPr id="18" name="Picture 17" descr="funn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2450" y="1675433"/>
            <a:ext cx="3003550" cy="30365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2000" y="9906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Huge amounts of Sensor Data!!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800" y="5562600"/>
            <a:ext cx="541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Abstractions over data (Events)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Observations relevant to events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ry\Downloads\architecture_streaming_sensor_data_www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9559"/>
            <a:ext cx="9144000" cy="303924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en-GB" dirty="0" smtClean="0">
                <a:ea typeface="AR PL ShanHeiSun Uni" charset="0"/>
                <a:cs typeface="AR PL ShanHeiSun Uni" charset="0"/>
              </a:rPr>
              <a:t>Workflow Architecture for Managing Streaming Sensor Data</a:t>
            </a:r>
            <a:br>
              <a:rPr lang="en-GB" dirty="0" smtClean="0">
                <a:ea typeface="AR PL ShanHeiSun Uni" charset="0"/>
                <a:cs typeface="AR PL ShanHeiSun Uni" charset="0"/>
              </a:rPr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9144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336699"/>
                </a:solidFill>
              </a:rPr>
              <a:t>Answering the Challenge Query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>
                <a:latin typeface="Georgia" pitchFamily="18" charset="0"/>
              </a:rPr>
              <a:t>The Query 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600" dirty="0" smtClean="0">
                <a:solidFill>
                  <a:srgbClr val="C00000"/>
                </a:solidFill>
                <a:latin typeface="Georgia" pitchFamily="18" charset="0"/>
              </a:rPr>
              <a:t>	What schools in Ohio should now be closed due to inclement weather? </a:t>
            </a:r>
          </a:p>
          <a:p>
            <a:pPr lvl="1"/>
            <a:endParaRPr lang="en-US" sz="3600" dirty="0" smtClean="0">
              <a:solidFill>
                <a:schemeClr val="bg1">
                  <a:lumMod val="10000"/>
                </a:schemeClr>
              </a:solidFill>
              <a:latin typeface="Georgia" pitchFamily="18" charset="0"/>
            </a:endParaRPr>
          </a:p>
          <a:p>
            <a:pPr lvl="1"/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  <a:latin typeface="Georgia" pitchFamily="18" charset="0"/>
              </a:rPr>
              <a:t>needs to be divided into sub-queries that can be answered using technologies previously described</a:t>
            </a:r>
            <a:endParaRPr lang="en-US" sz="360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Schools Are in Ohio?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66801"/>
            <a:ext cx="9144000" cy="22098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Need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</a:rPr>
              <a:t>partonomical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 spatial relations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What counties are contained in Ohio?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What districts are contained in a county?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What schools are contained in a district?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181600"/>
            <a:ext cx="6535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Uses: spatial aggregation and LOD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981200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0838" indent="-350838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Geonames.org contains these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</a:rPr>
              <a:t>partonomical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 spatial relations</a:t>
            </a:r>
          </a:p>
          <a:p>
            <a:pPr marL="350838" indent="-350838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Spatial aggregation executes the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</a:rPr>
              <a:t>partonomical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 inference to convert the general query into sub-queries that can be answered</a:t>
            </a:r>
          </a:p>
          <a:p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Inclement Weather?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Need domain ontology that describes characteristics of </a:t>
            </a:r>
            <a:r>
              <a:rPr lang="en-US" dirty="0" err="1" smtClean="0">
                <a:solidFill>
                  <a:schemeClr val="bg1">
                    <a:lumMod val="10000"/>
                  </a:schemeClr>
                </a:solidFill>
              </a:rPr>
              <a:t>inclemental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 weather</a:t>
            </a:r>
          </a:p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Example</a:t>
            </a:r>
          </a:p>
          <a:p>
            <a:pPr marL="1076325">
              <a:buNone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Icy Roads =&gt; freezing temperature &amp; precipitation (rain or snow)</a:t>
            </a:r>
          </a:p>
          <a:p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Uses: SSW</a:t>
            </a: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What Inclement Weather Necessitates School Closings?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Need school policy information on rules for closing (e.g., for icy road conditions)</a:t>
            </a:r>
          </a:p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Data.gov on LOD contains large amount of such policy information</a:t>
            </a:r>
          </a:p>
          <a:p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Uses: LOD</a:t>
            </a: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Aggregation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/>
          <a:lstStyle/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Utilizes </a:t>
            </a:r>
            <a:r>
              <a:rPr lang="en-US" sz="3600" dirty="0" err="1" smtClean="0">
                <a:solidFill>
                  <a:schemeClr val="bg1">
                    <a:lumMod val="10000"/>
                  </a:schemeClr>
                </a:solidFill>
              </a:rPr>
              <a:t>partonomy</a:t>
            </a:r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 in order to aggregate spatial regions</a:t>
            </a:r>
          </a:p>
          <a:p>
            <a:r>
              <a:rPr lang="en-US" sz="3600" dirty="0" smtClean="0">
                <a:solidFill>
                  <a:schemeClr val="bg1">
                    <a:lumMod val="10000"/>
                  </a:schemeClr>
                </a:solidFill>
              </a:rPr>
              <a:t>To query over spatial regions at different levels of granularity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Data represents “low-level” districts (school in district)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</a:rPr>
              <a:t>Query represents “high-level” state (school in state)</a:t>
            </a:r>
          </a:p>
          <a:p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en-US" dirty="0" smtClean="0"/>
              <a:t>What Sensors in Ohio Are Capable of Detecting Inclement Weather?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Need ontological descriptions of sensors and weather in order to match sensor capabilities to weather characteristics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Temperature sensor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 freezing temperature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Rain gauge sensor  precipitation</a:t>
            </a:r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10000"/>
                  </a:schemeClr>
                </a:solidFill>
              </a:rPr>
              <a:t>LinkedSensorData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 has descriptions of ~20,000 weather stations on LOD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Uses: SSW and LOD</a:t>
            </a: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 Near Schools in Ohio?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Spatial analysis: match school locations (in Ohio) to sensor locations that are nearby</a:t>
            </a:r>
          </a:p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Sensor descriptions in </a:t>
            </a:r>
            <a:r>
              <a:rPr lang="en-US" dirty="0" err="1" smtClean="0">
                <a:solidFill>
                  <a:schemeClr val="bg1">
                    <a:lumMod val="10000"/>
                  </a:schemeClr>
                </a:solidFill>
              </a:rPr>
              <a:t>LinkedSensorData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 contain links to nearby features (such as schools)</a:t>
            </a:r>
          </a:p>
          <a:p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Uses: SSW and LOD</a:t>
            </a: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What Observations are These Sensors Generating NOW?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Need to semantically annotate raw streaming observations in real-time</a:t>
            </a:r>
          </a:p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Need to make these current/real-time annotations accessible by placing them on LOD (i.e., </a:t>
            </a:r>
            <a:r>
              <a:rPr lang="en-US" dirty="0" err="1" smtClean="0">
                <a:solidFill>
                  <a:schemeClr val="bg1">
                    <a:lumMod val="10000"/>
                  </a:schemeClr>
                </a:solidFill>
              </a:rPr>
              <a:t>LinkedObservationData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  <a:p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Uses: SSW, LOD, Streaming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en-US" dirty="0" smtClean="0"/>
              <a:t>Are These Observations Providing Evidence for Inclement Weather?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Analysis of observation data using background knowledge</a:t>
            </a:r>
          </a:p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Generation of abstractions that are easier to understand</a:t>
            </a:r>
          </a:p>
          <a:p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Uses: SSW, Perception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References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152400" y="1189037"/>
            <a:ext cx="8839200" cy="4678363"/>
          </a:xfrm>
        </p:spPr>
        <p:txBody>
          <a:bodyPr/>
          <a:lstStyle/>
          <a:p>
            <a:pPr>
              <a:buNone/>
            </a:pPr>
            <a:r>
              <a:rPr lang="en-US" sz="1400" b="1" u="sng" dirty="0" smtClean="0">
                <a:solidFill>
                  <a:schemeClr val="bg1">
                    <a:lumMod val="10000"/>
                  </a:schemeClr>
                </a:solidFill>
              </a:rPr>
              <a:t>Spatial Aggregation References 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(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hlinkClick r:id="rId3"/>
              </a:rPr>
              <a:t>http://knoesis.org/research/semweb/projects/stt/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  <a:p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Prateek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Jain, Peter Z.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Yeh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KunalVerma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Cory Henson and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AmitSheth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, SPARQL Query Re-writing for Spatial Datasets Using </a:t>
            </a:r>
            <a:r>
              <a:rPr lang="en-US" sz="1200" b="1" dirty="0" err="1" smtClean="0">
                <a:solidFill>
                  <a:schemeClr val="bg1">
                    <a:lumMod val="10000"/>
                  </a:schemeClr>
                </a:solidFill>
              </a:rPr>
              <a:t>Partonomy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 Based Transformation Rules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3</a:t>
            </a:r>
            <a:r>
              <a:rPr lang="en-US" sz="1200" baseline="30000" dirty="0" smtClean="0">
                <a:solidFill>
                  <a:schemeClr val="bg1">
                    <a:lumMod val="10000"/>
                  </a:schemeClr>
                </a:solidFill>
              </a:rPr>
              <a:t>rd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Intl. Conference on Geospatial Semantics (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GeoS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2009), Mexico City, Mexico, December 3-4, 2009.</a:t>
            </a:r>
          </a:p>
          <a:p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Alkhateeb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F.,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Baget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J.-F.,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Euzenat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J.: 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Extending SPARQL with regular expression patterns (for querying RDF). 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Web Semantics 7, 2009.</a:t>
            </a:r>
            <a:endParaRPr lang="en-US" sz="1800" dirty="0" smtClean="0">
              <a:solidFill>
                <a:schemeClr val="bg1">
                  <a:lumMod val="10000"/>
                </a:schemeClr>
              </a:solidFill>
            </a:endParaRPr>
          </a:p>
          <a:p>
            <a:pPr>
              <a:buNone/>
            </a:pPr>
            <a:r>
              <a:rPr lang="en-US" sz="1400" b="1" u="sng" dirty="0" smtClean="0">
                <a:solidFill>
                  <a:schemeClr val="bg1">
                    <a:lumMod val="10000"/>
                  </a:schemeClr>
                </a:solidFill>
              </a:rPr>
              <a:t>Semantic Sensor Web References 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(</a:t>
            </a:r>
            <a:r>
              <a:rPr lang="en-US" sz="1400" dirty="0" smtClean="0">
                <a:hlinkClick r:id="rId4"/>
              </a:rPr>
              <a:t>http://wiki.knoesis.org/index.php/SSW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  <a:p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Cory Henson, Josh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Pschorr,Amit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Sheth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Krishnaprasad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Thirunarayan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b="1" dirty="0" err="1" smtClean="0">
                <a:solidFill>
                  <a:schemeClr val="bg1">
                    <a:lumMod val="10000"/>
                  </a:schemeClr>
                </a:solidFill>
              </a:rPr>
              <a:t>SemSOS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: Semantic Sensor Observation Service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in Proceedings of the 2009 International Symposium on Collaborative Technologies and Systems (CTS 2009), Baltimore, MD, May 18-22, 2009.</a:t>
            </a:r>
          </a:p>
          <a:p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Cory Henson,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Holger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Neuhaus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Amit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Sheth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Krishnaprasad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Thirunarayan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Rajkumar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Buyya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An Ontological Representation of Time Series Observations on the Semantic Sensor Web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in Proceedings of 1st International Workshop on the Semantic Sensor Web 2009.</a:t>
            </a:r>
          </a:p>
          <a:p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Michael Compton, Cory Henson, Laurent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Lefort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Holger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Neuhaus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A Survey of the Semantic Specification of Sensors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2nd International Workshop on Semantic Sensor Networks, 25-29 October 2009, Washington DC.</a:t>
            </a:r>
          </a:p>
          <a:p>
            <a:pPr>
              <a:buNone/>
            </a:pPr>
            <a:r>
              <a:rPr lang="en-US" sz="1400" b="1" u="sng" dirty="0" smtClean="0">
                <a:solidFill>
                  <a:schemeClr val="bg1">
                    <a:lumMod val="10000"/>
                  </a:schemeClr>
                </a:solidFill>
              </a:rPr>
              <a:t>Machine Active Perception References</a:t>
            </a:r>
          </a:p>
          <a:p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Cory Henson,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Krishnaprasad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Thirunarayan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Pramod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Anatharam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Amit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Sheth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Making Sense of Sensor Data through a Semantics Driven Perception Cycle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Kno.e.sis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Center Technical Report, 2010.</a:t>
            </a:r>
          </a:p>
          <a:p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Krishnaprasad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Thirunarayan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Cory Henson,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Amit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Sheth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Situation Awareness via </a:t>
            </a:r>
            <a:r>
              <a:rPr lang="en-US" sz="1200" b="1" dirty="0" err="1" smtClean="0">
                <a:solidFill>
                  <a:schemeClr val="bg1">
                    <a:lumMod val="10000"/>
                  </a:schemeClr>
                </a:solidFill>
              </a:rPr>
              <a:t>Abductive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 Reasoning for Semantic Sensor Data: A Preliminary Report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In: Proceedings of 2009 International Symposium on Collaborative Technologies and Systems (CTS 2009), pp. 111-118, May 18-22, 2009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  <a:p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hlinkClick r:id="rId5"/>
              </a:rPr>
              <a:t>Ontology of Perception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(for distribution limited to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SOCoP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workshop </a:t>
            </a:r>
            <a:r>
              <a:rPr lang="en-US" sz="1200" smtClean="0">
                <a:solidFill>
                  <a:schemeClr val="bg1">
                    <a:lumMod val="10000"/>
                  </a:schemeClr>
                </a:solidFill>
              </a:rPr>
              <a:t>participants only).</a:t>
            </a:r>
            <a:endParaRPr lang="en-US" sz="1200" dirty="0" smtClean="0">
              <a:solidFill>
                <a:schemeClr val="bg1">
                  <a:lumMod val="10000"/>
                </a:schemeClr>
              </a:solidFill>
            </a:endParaRPr>
          </a:p>
          <a:p>
            <a:pPr>
              <a:buNone/>
            </a:pPr>
            <a:r>
              <a:rPr lang="en-US" sz="1400" b="1" u="sng" dirty="0" smtClean="0">
                <a:solidFill>
                  <a:schemeClr val="bg1">
                    <a:lumMod val="10000"/>
                  </a:schemeClr>
                </a:solidFill>
              </a:rPr>
              <a:t>Linked Sensor Data References 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(</a:t>
            </a:r>
            <a:r>
              <a:rPr lang="en-US" sz="1400" dirty="0" smtClean="0">
                <a:hlinkClick r:id="rId6"/>
              </a:rPr>
              <a:t>http://wiki.knoesis.org/index.php/LinkedSensorData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  <a:p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Harshal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Patni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Cory Henson,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Amit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Sheth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Linked Sensor Data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In: Proceedings of 2010 International Symposium on Collaborative Technologies and Systems (CTS 2010), Chicago, IL, May 17-21, 2010.</a:t>
            </a:r>
          </a:p>
          <a:p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Harshal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Patni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Satya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S.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Sahoo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Cory Henson and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Amit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Sheth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Provenance Aware Linked Sensor Data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2nd Workshop on Trust and Privacy on the Social and Semantic Web, Co-located with ESWC,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Heraklion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Greece, 30th May - 03 June 2010</a:t>
            </a:r>
          </a:p>
          <a:p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Joshua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Pschorr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Cory Henson,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Harshal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Patni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Amit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P.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Sheth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b="1" dirty="0" smtClean="0">
                <a:solidFill>
                  <a:schemeClr val="bg1">
                    <a:lumMod val="10000"/>
                  </a:schemeClr>
                </a:solidFill>
              </a:rPr>
              <a:t>Sensor Discovery on Linked Data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</a:rPr>
              <a:t>Kno.e.sis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</a:rPr>
              <a:t> Center Technical Report, 2010</a:t>
            </a:r>
          </a:p>
          <a:p>
            <a:endParaRPr lang="en-US" dirty="0" smtClean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336699"/>
                </a:solidFill>
                <a:latin typeface="Georgia" pitchFamily="18" charset="0"/>
              </a:rPr>
              <a:t>http://knoesis.org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Increased Availability of Spatial Info</a:t>
            </a:r>
          </a:p>
        </p:txBody>
      </p:sp>
      <p:pic>
        <p:nvPicPr>
          <p:cNvPr id="18435" name="Content Placeholder 3" descr="Schools-Ohi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438" y="1143000"/>
            <a:ext cx="8640762" cy="4930775"/>
          </a:xfrm>
        </p:spPr>
      </p:pic>
      <p:sp>
        <p:nvSpPr>
          <p:cNvPr id="5" name="Oval 4"/>
          <p:cNvSpPr/>
          <p:nvPr/>
        </p:nvSpPr>
        <p:spPr>
          <a:xfrm>
            <a:off x="1295400" y="1196975"/>
            <a:ext cx="1219200" cy="304800"/>
          </a:xfrm>
          <a:prstGeom prst="ellipse">
            <a:avLst/>
          </a:prstGeom>
          <a:noFill/>
          <a:ln w="508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2400" y="2339975"/>
            <a:ext cx="1371600" cy="381000"/>
          </a:xfrm>
          <a:prstGeom prst="ellipse">
            <a:avLst/>
          </a:prstGeom>
          <a:noFill/>
          <a:ln w="50800"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Down Arrow 6"/>
          <p:cNvSpPr/>
          <p:nvPr/>
        </p:nvSpPr>
        <p:spPr>
          <a:xfrm rot="1953897">
            <a:off x="998974" y="1438424"/>
            <a:ext cx="333375" cy="977900"/>
          </a:xfrm>
          <a:prstGeom prst="downArrow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0" y="6477000"/>
            <a:ext cx="4572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7EB0D-EC8C-419B-B9D3-0F0E1CD767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Knoesis">
  <a:themeElements>
    <a:clrScheme name="Custom 2">
      <a:dk1>
        <a:srgbClr val="FFFFFF"/>
      </a:dk1>
      <a:lt1>
        <a:srgbClr val="D8D8D8"/>
      </a:lt1>
      <a:dk2>
        <a:srgbClr val="FFFF00"/>
      </a:dk2>
      <a:lt2>
        <a:srgbClr val="EEECE1"/>
      </a:lt2>
      <a:accent1>
        <a:srgbClr val="B7DDE8"/>
      </a:accent1>
      <a:accent2>
        <a:srgbClr val="FDEADA"/>
      </a:accent2>
      <a:accent3>
        <a:srgbClr val="CBCBFF"/>
      </a:accent3>
      <a:accent4>
        <a:srgbClr val="FEB2FF"/>
      </a:accent4>
      <a:accent5>
        <a:srgbClr val="4BACC6"/>
      </a:accent5>
      <a:accent6>
        <a:srgbClr val="F79646"/>
      </a:accent6>
      <a:hlink>
        <a:srgbClr val="0070C0"/>
      </a:hlink>
      <a:folHlink>
        <a:srgbClr val="CCFF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KnoesisWhite-1</Template>
  <TotalTime>1291</TotalTime>
  <Words>3959</Words>
  <Application>Microsoft Office PowerPoint</Application>
  <PresentationFormat>On-screen Show (4:3)</PresentationFormat>
  <Paragraphs>801</Paragraphs>
  <Slides>85</Slides>
  <Notes>85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Knoesis</vt:lpstr>
      <vt:lpstr>Semantic Provenance: Trusted Biomedical Data Integration</vt:lpstr>
      <vt:lpstr>Semantics as core enabler, enhancer @ Kno.e.sis</vt:lpstr>
      <vt:lpstr>Web (and associated computing) evolving</vt:lpstr>
      <vt:lpstr>Variety &amp; Growth of Data</vt:lpstr>
      <vt:lpstr>A large class of Web 3.0 applications…</vt:lpstr>
      <vt:lpstr>A Challenging Example Query</vt:lpstr>
      <vt:lpstr>Technology 1 Spatial Aggregation</vt:lpstr>
      <vt:lpstr>Spatial Aggregation </vt:lpstr>
      <vt:lpstr>Increased Availability of Spatial Info</vt:lpstr>
      <vt:lpstr>Accessing Can Be Difficult</vt:lpstr>
      <vt:lpstr>Must Ask for Information the “Right” Way</vt:lpstr>
      <vt:lpstr>Why is This Issue Relevant?</vt:lpstr>
      <vt:lpstr>What We Want</vt:lpstr>
      <vt:lpstr>What is the Problem?</vt:lpstr>
      <vt:lpstr>What Needs to be Done?</vt:lpstr>
      <vt:lpstr>Existing Mechanism for Querying RDF</vt:lpstr>
      <vt:lpstr>Common Query Testing All Approaches</vt:lpstr>
      <vt:lpstr>In a Perfect Scenario</vt:lpstr>
      <vt:lpstr>In a Not so Perfect Scenario</vt:lpstr>
      <vt:lpstr>And Finally..</vt:lpstr>
      <vt:lpstr>Proposed Approach</vt:lpstr>
      <vt:lpstr>Meta Rules for Winston’s Categories </vt:lpstr>
      <vt:lpstr>Slight and Severe Mismatch</vt:lpstr>
      <vt:lpstr>Where Do We Stand With All Mechanisms..</vt:lpstr>
      <vt:lpstr>Evaluation</vt:lpstr>
      <vt:lpstr>Sample Queries</vt:lpstr>
      <vt:lpstr>PARQ  - vs -  SPARQL</vt:lpstr>
      <vt:lpstr>PARQ  - vs -  PSPARQL</vt:lpstr>
      <vt:lpstr>Spatial Aggregation Conclusion</vt:lpstr>
      <vt:lpstr>Slide 30</vt:lpstr>
      <vt:lpstr>Semantic Sensor Web</vt:lpstr>
      <vt:lpstr>Semantic Sensor Web</vt:lpstr>
      <vt:lpstr>Sensors are now ubiquitous,   and constantly generating observations about our world </vt:lpstr>
      <vt:lpstr>Slide 34</vt:lpstr>
      <vt:lpstr>We want to set this data free</vt:lpstr>
      <vt:lpstr>With freedom comes new responsibilities …. </vt:lpstr>
      <vt:lpstr>1) How to discover, access and search the data? </vt:lpstr>
      <vt:lpstr>2) How to integrate this data together </vt:lpstr>
      <vt:lpstr>The SSN-XG Deliverables  </vt:lpstr>
      <vt:lpstr>3) Make streaming numerical sensor data meaningful to web applications  and naïve users? </vt:lpstr>
      <vt:lpstr>Overall Architecture</vt:lpstr>
      <vt:lpstr>SSW demo with Mesowest data</vt:lpstr>
      <vt:lpstr>Slide 43</vt:lpstr>
      <vt:lpstr>Machine Perception </vt:lpstr>
      <vt:lpstr>Goal to Obtain</vt:lpstr>
      <vt:lpstr>Formal Theory of Machine Perception </vt:lpstr>
      <vt:lpstr>Enable Situation Awareness on Web</vt:lpstr>
      <vt:lpstr>Observation of Qualities</vt:lpstr>
      <vt:lpstr>Perception of Entities</vt:lpstr>
      <vt:lpstr>Background Knowledge</vt:lpstr>
      <vt:lpstr>Perception Cycle</vt:lpstr>
      <vt:lpstr>Integrated Perception Cycle</vt:lpstr>
      <vt:lpstr>Slide 53</vt:lpstr>
      <vt:lpstr>Implementation of Perception Cycle </vt:lpstr>
      <vt:lpstr>Evaluation of Perception Cycle </vt:lpstr>
      <vt:lpstr>Trusted Perception Cycle Demo</vt:lpstr>
      <vt:lpstr>Slide 57</vt:lpstr>
      <vt:lpstr>Linked Sensor Data</vt:lpstr>
      <vt:lpstr>Linked Open Data</vt:lpstr>
      <vt:lpstr>What is Linked Sensor Data </vt:lpstr>
      <vt:lpstr>Sensors Dataset (LinkedSensorData)* </vt:lpstr>
      <vt:lpstr>What is Linked Sensor Data </vt:lpstr>
      <vt:lpstr>Observations Dataset (LinkedObservationData) – Static Datasets </vt:lpstr>
      <vt:lpstr>Linked Datasets </vt:lpstr>
      <vt:lpstr>Sensor Discovery Application  </vt:lpstr>
      <vt:lpstr>Sensor Discovery on Linked Data Demo</vt:lpstr>
      <vt:lpstr>Slide 67</vt:lpstr>
      <vt:lpstr>Analysis of Streaming Real-Time Data </vt:lpstr>
      <vt:lpstr>Slide 69</vt:lpstr>
      <vt:lpstr>Linked Open Data </vt:lpstr>
      <vt:lpstr>Huge Volumes!! </vt:lpstr>
      <vt:lpstr>Too Much Data </vt:lpstr>
      <vt:lpstr>Solution </vt:lpstr>
      <vt:lpstr>Workflow Architecture for Managing Streaming Sensor Data </vt:lpstr>
      <vt:lpstr>Slide 75</vt:lpstr>
      <vt:lpstr>The Query </vt:lpstr>
      <vt:lpstr>What Schools Are in Ohio? </vt:lpstr>
      <vt:lpstr>What is Inclement Weather? </vt:lpstr>
      <vt:lpstr>What Inclement Weather Necessitates School Closings? </vt:lpstr>
      <vt:lpstr>What Sensors in Ohio Are Capable of Detecting Inclement Weather? </vt:lpstr>
      <vt:lpstr>Sensors Near Schools in Ohio? </vt:lpstr>
      <vt:lpstr>What Observations are These Sensors Generating NOW? </vt:lpstr>
      <vt:lpstr>Are These Observations Providing Evidence for Inclement Weather? </vt:lpstr>
      <vt:lpstr>References</vt:lpstr>
      <vt:lpstr>http://knoesis.org </vt:lpstr>
    </vt:vector>
  </TitlesOfParts>
  <Company>Wright State University</Company>
  <LinksUpToDate>false</LinksUpToDate>
  <SharedDoc>false</SharedDoc>
  <HyperlinkBase>http://knoesis.org/library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Spatial Semantics for Better Interoperability and Analysis: Challenges And Experiences In Building Semantically Rich Applications In Web 3.0</dc:title>
  <dc:subject>SOCoP 2010 Keynote</dc:subject>
  <dc:creator>Amit Sheth</dc:creator>
  <cp:keywords>Spatial Semantics, Linked Open Data, LOD, Spatial Aggregation, Semantic Sensor Web, Active Machine Perception, Linked Sensor Data, Streaming Real-time Data, Streaming Sensor Data </cp:keywords>
  <dc:description>Amit Sheth, " _x000d_
Spatial Semantics for Better Interoperability and Analysis: _x000d_
Challenges And Experiences In Building Semantically Rich Applications In Web 3.0_x000d_
", Keynote at the 3nd Annual Spatial Ontology Community of Practice Workshop: Development, Implementation and Use of Geo-Spatial Ontologies and Semantics, USGS Reston, VA, December 03, 2010. http://ontolog.cim3.net/cgi-bin/wiki.pl?SOCoP/Workshop_Agenda_2010_12_03  </dc:description>
  <cp:lastModifiedBy>amitsheth</cp:lastModifiedBy>
  <cp:revision>106</cp:revision>
  <dcterms:created xsi:type="dcterms:W3CDTF">2010-12-01T21:48:50Z</dcterms:created>
  <dcterms:modified xsi:type="dcterms:W3CDTF">2010-12-03T18:53:28Z</dcterms:modified>
  <cp:category>Keynote talk</cp:category>
</cp:coreProperties>
</file>