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7"/>
  </p:notesMasterIdLst>
  <p:sldIdLst>
    <p:sldId id="447" r:id="rId2"/>
    <p:sldId id="359" r:id="rId3"/>
    <p:sldId id="344" r:id="rId4"/>
    <p:sldId id="346" r:id="rId5"/>
    <p:sldId id="360" r:id="rId6"/>
    <p:sldId id="363" r:id="rId7"/>
    <p:sldId id="448" r:id="rId8"/>
    <p:sldId id="364" r:id="rId9"/>
    <p:sldId id="365" r:id="rId10"/>
    <p:sldId id="366" r:id="rId11"/>
    <p:sldId id="367" r:id="rId12"/>
    <p:sldId id="368" r:id="rId13"/>
    <p:sldId id="369" r:id="rId14"/>
    <p:sldId id="370" r:id="rId15"/>
    <p:sldId id="371" r:id="rId16"/>
    <p:sldId id="372" r:id="rId17"/>
    <p:sldId id="373" r:id="rId18"/>
    <p:sldId id="374" r:id="rId19"/>
    <p:sldId id="375" r:id="rId20"/>
    <p:sldId id="376" r:id="rId21"/>
    <p:sldId id="377" r:id="rId22"/>
    <p:sldId id="378" r:id="rId23"/>
    <p:sldId id="379" r:id="rId24"/>
    <p:sldId id="381" r:id="rId25"/>
    <p:sldId id="382" r:id="rId26"/>
    <p:sldId id="383" r:id="rId27"/>
    <p:sldId id="384" r:id="rId28"/>
    <p:sldId id="385" r:id="rId29"/>
    <p:sldId id="386" r:id="rId30"/>
    <p:sldId id="449" r:id="rId31"/>
    <p:sldId id="259" r:id="rId32"/>
    <p:sldId id="297" r:id="rId33"/>
    <p:sldId id="298" r:id="rId34"/>
    <p:sldId id="299" r:id="rId35"/>
    <p:sldId id="300" r:id="rId36"/>
    <p:sldId id="301" r:id="rId37"/>
    <p:sldId id="302" r:id="rId38"/>
    <p:sldId id="307" r:id="rId39"/>
    <p:sldId id="308" r:id="rId40"/>
    <p:sldId id="309" r:id="rId41"/>
    <p:sldId id="311" r:id="rId42"/>
    <p:sldId id="460" r:id="rId43"/>
    <p:sldId id="450" r:id="rId44"/>
    <p:sldId id="411" r:id="rId45"/>
    <p:sldId id="412" r:id="rId46"/>
    <p:sldId id="413" r:id="rId47"/>
    <p:sldId id="414" r:id="rId48"/>
    <p:sldId id="415" r:id="rId49"/>
    <p:sldId id="416" r:id="rId50"/>
    <p:sldId id="417" r:id="rId51"/>
    <p:sldId id="418" r:id="rId52"/>
    <p:sldId id="419" r:id="rId53"/>
    <p:sldId id="420" r:id="rId54"/>
    <p:sldId id="421" r:id="rId55"/>
    <p:sldId id="422" r:id="rId56"/>
    <p:sldId id="461" r:id="rId57"/>
    <p:sldId id="451" r:id="rId58"/>
    <p:sldId id="424" r:id="rId59"/>
    <p:sldId id="425" r:id="rId60"/>
    <p:sldId id="426" r:id="rId61"/>
    <p:sldId id="427" r:id="rId62"/>
    <p:sldId id="428" r:id="rId63"/>
    <p:sldId id="429" r:id="rId64"/>
    <p:sldId id="430" r:id="rId65"/>
    <p:sldId id="431" r:id="rId66"/>
    <p:sldId id="462" r:id="rId67"/>
    <p:sldId id="452" r:id="rId68"/>
    <p:sldId id="329" r:id="rId69"/>
    <p:sldId id="332" r:id="rId70"/>
    <p:sldId id="334" r:id="rId71"/>
    <p:sldId id="335" r:id="rId72"/>
    <p:sldId id="336" r:id="rId73"/>
    <p:sldId id="337" r:id="rId74"/>
    <p:sldId id="343" r:id="rId75"/>
    <p:sldId id="434" r:id="rId76"/>
    <p:sldId id="435" r:id="rId77"/>
    <p:sldId id="453" r:id="rId78"/>
    <p:sldId id="454" r:id="rId79"/>
    <p:sldId id="455" r:id="rId80"/>
    <p:sldId id="456" r:id="rId81"/>
    <p:sldId id="457" r:id="rId82"/>
    <p:sldId id="458" r:id="rId83"/>
    <p:sldId id="459" r:id="rId84"/>
    <p:sldId id="444" r:id="rId85"/>
    <p:sldId id="296" r:id="rId8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99"/>
    <a:srgbClr val="CC6600"/>
    <a:srgbClr val="FFCC66"/>
    <a:srgbClr val="3399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92" autoAdjust="0"/>
    <p:restoredTop sz="91000" autoAdjust="0"/>
  </p:normalViewPr>
  <p:slideViewPr>
    <p:cSldViewPr>
      <p:cViewPr>
        <p:scale>
          <a:sx n="100" d="100"/>
          <a:sy n="100" d="100"/>
        </p:scale>
        <p:origin x="-58"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CCD07C2-6E5C-43C8-8DD1-73F2D3242086}" type="datetimeFigureOut">
              <a:rPr lang="en-US"/>
              <a:pPr>
                <a:defRPr/>
              </a:pPr>
              <a:t>12/2/2010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D508450A-5891-47C1-B061-B21EAF48D9F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Knoesis center recently declared a center of excellence by Ohio governor: http://bit.ly/coe-k</a:t>
            </a:r>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8344489-FCFA-4F0F-A4C3-ADC43D15BE07}" type="slidenum">
              <a:rPr lang="en-US">
                <a:cs typeface="Arial" charset="0"/>
              </a:rPr>
              <a:pPr fontAlgn="base">
                <a:spcBef>
                  <a:spcPct val="0"/>
                </a:spcBef>
                <a:spcAft>
                  <a:spcPct val="0"/>
                </a:spcAft>
              </a:pPr>
              <a:t>1</a:t>
            </a:fld>
            <a:endParaRPr lang="en-US">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ED9B0D-374F-4B58-8A8A-76D4896AA221}" type="slidenum">
              <a:rPr lang="en-US">
                <a:cs typeface="Arial" charset="0"/>
              </a:rPr>
              <a:pPr fontAlgn="base">
                <a:spcBef>
                  <a:spcPct val="0"/>
                </a:spcBef>
                <a:spcAft>
                  <a:spcPct val="0"/>
                </a:spcAft>
              </a:pPr>
              <a:t>10</a:t>
            </a:fld>
            <a:endParaRPr lang="en-US">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0CE202-380B-4C13-856B-B76C08038B9F}" type="slidenum">
              <a:rPr lang="en-US">
                <a:cs typeface="Arial" charset="0"/>
              </a:rPr>
              <a:pPr fontAlgn="base">
                <a:spcBef>
                  <a:spcPct val="0"/>
                </a:spcBef>
                <a:spcAft>
                  <a:spcPct val="0"/>
                </a:spcAft>
              </a:pPr>
              <a:t>11</a:t>
            </a:fld>
            <a:endParaRPr lang="en-US">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64B32B-0F47-4865-BA94-6B741C541277}" type="slidenum">
              <a:rPr lang="en-US">
                <a:cs typeface="Arial" charset="0"/>
              </a:rPr>
              <a:pPr fontAlgn="base">
                <a:spcBef>
                  <a:spcPct val="0"/>
                </a:spcBef>
                <a:spcAft>
                  <a:spcPct val="0"/>
                </a:spcAft>
              </a:pPr>
              <a:t>12</a:t>
            </a:fld>
            <a:endParaRPr lang="en-US">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 mechanism to improve access to spatial information by allowing users </a:t>
            </a:r>
          </a:p>
        </p:txBody>
      </p:sp>
      <p:sp>
        <p:nvSpPr>
          <p:cNvPr id="409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8671F7-BEFB-4318-9697-988C96E4AFF5}" type="slidenum">
              <a:rPr lang="en-US">
                <a:cs typeface="Arial" charset="0"/>
              </a:rPr>
              <a:pPr fontAlgn="base">
                <a:spcBef>
                  <a:spcPct val="0"/>
                </a:spcBef>
                <a:spcAft>
                  <a:spcPct val="0"/>
                </a:spcAft>
              </a:pPr>
              <a:t>13</a:t>
            </a:fld>
            <a:endParaRPr lang="en-US">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30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58E74A-CC8D-46C3-883A-F3158938E292}" type="slidenum">
              <a:rPr lang="en-US">
                <a:cs typeface="Arial" charset="0"/>
              </a:rPr>
              <a:pPr fontAlgn="base">
                <a:spcBef>
                  <a:spcPct val="0"/>
                </a:spcBef>
                <a:spcAft>
                  <a:spcPct val="0"/>
                </a:spcAft>
              </a:pPr>
              <a:t>14</a:t>
            </a:fld>
            <a:endParaRPr lang="en-US">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50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70A0FAA-D048-4812-83D7-1906D9E07CDF}" type="slidenum">
              <a:rPr lang="en-US">
                <a:cs typeface="Arial" charset="0"/>
              </a:rPr>
              <a:pPr fontAlgn="base">
                <a:spcBef>
                  <a:spcPct val="0"/>
                </a:spcBef>
                <a:spcAft>
                  <a:spcPct val="0"/>
                </a:spcAft>
              </a:pPr>
              <a:t>15</a:t>
            </a:fld>
            <a:endParaRPr lang="en-US">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DC6714-435F-4BD0-AB59-DFB9D6742815}" type="slidenum">
              <a:rPr lang="en-US">
                <a:cs typeface="Arial" charset="0"/>
              </a:rPr>
              <a:pPr fontAlgn="base">
                <a:spcBef>
                  <a:spcPct val="0"/>
                </a:spcBef>
                <a:spcAft>
                  <a:spcPct val="0"/>
                </a:spcAft>
              </a:pPr>
              <a:t>16</a:t>
            </a:fld>
            <a:endParaRPr lang="en-US">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91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9D5A5B-0E43-450F-9892-3E3D57538682}" type="slidenum">
              <a:rPr lang="en-US">
                <a:cs typeface="Arial" charset="0"/>
              </a:rPr>
              <a:pPr fontAlgn="base">
                <a:spcBef>
                  <a:spcPct val="0"/>
                </a:spcBef>
                <a:spcAft>
                  <a:spcPct val="0"/>
                </a:spcAft>
              </a:pPr>
              <a:t>17</a:t>
            </a:fld>
            <a:endParaRPr lang="en-US">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12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AB87C-68F3-45A5-A8F7-8E947432AED5}" type="slidenum">
              <a:rPr lang="en-US">
                <a:cs typeface="Arial" charset="0"/>
              </a:rPr>
              <a:pPr fontAlgn="base">
                <a:spcBef>
                  <a:spcPct val="0"/>
                </a:spcBef>
                <a:spcAft>
                  <a:spcPct val="0"/>
                </a:spcAft>
              </a:pPr>
              <a:t>18</a:t>
            </a:fld>
            <a:endParaRPr lang="en-US">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3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FEA1D9-CF5C-4BC8-91EA-1E54601B1740}" type="slidenum">
              <a:rPr lang="en-US">
                <a:cs typeface="Arial" charset="0"/>
              </a:rPr>
              <a:pPr fontAlgn="base">
                <a:spcBef>
                  <a:spcPct val="0"/>
                </a:spcBef>
                <a:spcAft>
                  <a:spcPct val="0"/>
                </a:spcAft>
              </a:pPr>
              <a:t>19</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1894D1-E7E8-4C61-96DE-56B4CDCEE9EB}" type="slidenum">
              <a:rPr lang="en-US">
                <a:cs typeface="Arial" charset="0"/>
              </a:rPr>
              <a:pPr fontAlgn="base">
                <a:spcBef>
                  <a:spcPct val="0"/>
                </a:spcBef>
                <a:spcAft>
                  <a:spcPct val="0"/>
                </a:spcAft>
              </a:pPr>
              <a:t>2</a:t>
            </a:fld>
            <a:endParaRPr lang="en-US">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2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56465A-3D62-475C-9E3E-0ECB7BD83C59}" type="slidenum">
              <a:rPr lang="en-US">
                <a:cs typeface="Arial" charset="0"/>
              </a:rPr>
              <a:pPr fontAlgn="base">
                <a:spcBef>
                  <a:spcPct val="0"/>
                </a:spcBef>
                <a:spcAft>
                  <a:spcPct val="0"/>
                </a:spcAft>
              </a:pPr>
              <a:t>20</a:t>
            </a:fld>
            <a:endParaRPr lang="en-US">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73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147734-32B8-4068-98DF-A4F5CD5865EB}" type="slidenum">
              <a:rPr lang="en-US">
                <a:cs typeface="Arial" charset="0"/>
              </a:rPr>
              <a:pPr fontAlgn="base">
                <a:spcBef>
                  <a:spcPct val="0"/>
                </a:spcBef>
                <a:spcAft>
                  <a:spcPct val="0"/>
                </a:spcAft>
              </a:pPr>
              <a:t>21</a:t>
            </a:fld>
            <a:endParaRPr lang="en-US">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999633-47EC-4196-80D9-F5316C3F8674}" type="slidenum">
              <a:rPr lang="en-US">
                <a:cs typeface="Arial" charset="0"/>
              </a:rPr>
              <a:pPr fontAlgn="base">
                <a:spcBef>
                  <a:spcPct val="0"/>
                </a:spcBef>
                <a:spcAft>
                  <a:spcPct val="0"/>
                </a:spcAft>
              </a:pPr>
              <a:t>22</a:t>
            </a:fld>
            <a:endParaRPr lang="en-US">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14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FCA857-F84E-4682-816A-D29DE1A36C31}" type="slidenum">
              <a:rPr lang="en-US">
                <a:cs typeface="Arial" charset="0"/>
              </a:rPr>
              <a:pPr fontAlgn="base">
                <a:spcBef>
                  <a:spcPct val="0"/>
                </a:spcBef>
                <a:spcAft>
                  <a:spcPct val="0"/>
                </a:spcAft>
              </a:pPr>
              <a:t>23</a:t>
            </a:fld>
            <a:endParaRPr lang="en-US">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34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C61B4C-96B3-4AB8-A9B8-5D4C8DB82F64}" type="slidenum">
              <a:rPr lang="en-US">
                <a:cs typeface="Arial" charset="0"/>
              </a:rPr>
              <a:pPr fontAlgn="base">
                <a:spcBef>
                  <a:spcPct val="0"/>
                </a:spcBef>
                <a:spcAft>
                  <a:spcPct val="0"/>
                </a:spcAft>
              </a:pPr>
              <a:t>24</a:t>
            </a:fld>
            <a:endParaRPr lang="en-US">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5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4ADB5E-385D-42D2-AE85-33A79B707859}" type="slidenum">
              <a:rPr lang="en-US">
                <a:cs typeface="Arial" charset="0"/>
              </a:rPr>
              <a:pPr fontAlgn="base">
                <a:spcBef>
                  <a:spcPct val="0"/>
                </a:spcBef>
                <a:spcAft>
                  <a:spcPct val="0"/>
                </a:spcAft>
              </a:pPr>
              <a:t>25</a:t>
            </a:fld>
            <a:endParaRPr lang="en-US">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75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798910D-5366-4B55-ACBB-BB7B3FEC8046}" type="slidenum">
              <a:rPr lang="en-US">
                <a:cs typeface="Arial" charset="0"/>
              </a:rPr>
              <a:pPr fontAlgn="base">
                <a:spcBef>
                  <a:spcPct val="0"/>
                </a:spcBef>
                <a:spcAft>
                  <a:spcPct val="0"/>
                </a:spcAft>
              </a:pPr>
              <a:t>26</a:t>
            </a:fld>
            <a:endParaRPr lang="en-US">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9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8D8A1D-C8EF-4177-B229-9F5D63F0636F}" type="slidenum">
              <a:rPr lang="en-US">
                <a:cs typeface="Arial" charset="0"/>
              </a:rPr>
              <a:pPr fontAlgn="base">
                <a:spcBef>
                  <a:spcPct val="0"/>
                </a:spcBef>
                <a:spcAft>
                  <a:spcPct val="0"/>
                </a:spcAft>
              </a:pPr>
              <a:t>27</a:t>
            </a:fld>
            <a:endParaRPr lang="en-US">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1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E1E975-81C5-4627-AECD-72BB5F430846}" type="slidenum">
              <a:rPr lang="en-US">
                <a:cs typeface="Arial" charset="0"/>
              </a:rPr>
              <a:pPr fontAlgn="base">
                <a:spcBef>
                  <a:spcPct val="0"/>
                </a:spcBef>
                <a:spcAft>
                  <a:spcPct val="0"/>
                </a:spcAft>
              </a:pPr>
              <a:t>28</a:t>
            </a:fld>
            <a:endParaRPr lang="en-US">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37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596F70-339C-42D2-9B2C-DDD99CEA1006}" type="slidenum">
              <a:rPr lang="en-US">
                <a:cs typeface="Arial" charset="0"/>
              </a:rPr>
              <a:pPr fontAlgn="base">
                <a:spcBef>
                  <a:spcPct val="0"/>
                </a:spcBef>
                <a:spcAft>
                  <a:spcPct val="0"/>
                </a:spcAft>
              </a:pPr>
              <a:t>29</a:t>
            </a:fld>
            <a:endParaRPr 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C35722-9D66-40F4-BFF2-4F838E7B49C7}" type="slidenum">
              <a:rPr lang="en-US">
                <a:latin typeface="Arial" charset="0"/>
                <a:cs typeface="Arial" charset="0"/>
              </a:rPr>
              <a:pPr fontAlgn="base">
                <a:spcBef>
                  <a:spcPct val="0"/>
                </a:spcBef>
                <a:spcAft>
                  <a:spcPct val="0"/>
                </a:spcAft>
              </a:pPr>
              <a:t>3</a:t>
            </a:fld>
            <a:endParaRPr lang="en-US">
              <a:latin typeface="Arial" charset="0"/>
              <a:cs typeface="Arial" charset="0"/>
            </a:endParaRPr>
          </a:p>
        </p:txBody>
      </p:sp>
      <p:sp>
        <p:nvSpPr>
          <p:cNvPr id="204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pt-BR" smtClean="0">
                <a:latin typeface="Arial" charset="0"/>
              </a:rPr>
              <a:t>We see a change of paradigm on the Web. Researchers once had to extensively navigate through pages to obtain the answer to a question. </a:t>
            </a:r>
          </a:p>
          <a:p>
            <a:pPr>
              <a:spcBef>
                <a:spcPct val="0"/>
              </a:spcBef>
            </a:pPr>
            <a:r>
              <a:rPr lang="pt-BR" smtClean="0">
                <a:latin typeface="Arial" charset="0"/>
              </a:rPr>
              <a:t>We are getting closer to the time where one can pose a question to the Web and have the solution computed by integrated sources.</a:t>
            </a:r>
          </a:p>
          <a:p>
            <a:pPr>
              <a:spcBef>
                <a:spcPct val="0"/>
              </a:spcBef>
            </a:pPr>
            <a:r>
              <a:rPr lang="pt-BR" smtClean="0">
                <a:latin typeface="Arial" charset="0"/>
              </a:rPr>
              <a:t>Some key areas of work include:</a:t>
            </a:r>
          </a:p>
          <a:p>
            <a:pPr>
              <a:spcBef>
                <a:spcPct val="0"/>
              </a:spcBef>
              <a:buFontTx/>
              <a:buChar char="-"/>
            </a:pPr>
            <a:r>
              <a:rPr lang="pt-BR" smtClean="0">
                <a:latin typeface="Arial" charset="0"/>
              </a:rPr>
              <a:t>How to integrate pages, databases, services and human contributions on the Web</a:t>
            </a:r>
          </a:p>
          <a:p>
            <a:pPr>
              <a:spcBef>
                <a:spcPct val="0"/>
              </a:spcBef>
              <a:buFontTx/>
              <a:buChar char="-"/>
            </a:pPr>
            <a:r>
              <a:rPr lang="pt-BR" smtClean="0">
                <a:latin typeface="Arial" charset="0"/>
              </a:rPr>
              <a:t>How to detect and propagate changes, control authorship and trust</a:t>
            </a:r>
          </a:p>
          <a:p>
            <a:pPr>
              <a:spcBef>
                <a:spcPct val="0"/>
              </a:spcBef>
              <a:buFontTx/>
              <a:buChar char="-"/>
            </a:pPr>
            <a:r>
              <a:rPr lang="pt-BR" smtClean="0">
                <a:latin typeface="Arial" charset="0"/>
              </a:rPr>
              <a:t>How to ask questions and visualize the results</a:t>
            </a:r>
          </a:p>
          <a:p>
            <a:pPr>
              <a:spcBef>
                <a:spcPct val="0"/>
              </a:spcBef>
              <a:buFontTx/>
              <a:buChar char="-"/>
            </a:pPr>
            <a:r>
              <a:rPr lang="pt-BR" smtClean="0">
                <a:latin typeface="Arial" charset="0"/>
              </a:rPr>
              <a:t>How to automatically perform knowlege discovery over this global knowledge base</a:t>
            </a:r>
            <a:endParaRPr lang="en-US"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Knoesis center recently declared a center of excellence by Ohio governor</a:t>
            </a:r>
          </a:p>
        </p:txBody>
      </p:sp>
      <p:sp>
        <p:nvSpPr>
          <p:cNvPr id="75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ACD9E3-1F1A-402E-99B7-2609778F6DFC}" type="slidenum">
              <a:rPr lang="en-US">
                <a:cs typeface="Arial" charset="0"/>
              </a:rPr>
              <a:pPr fontAlgn="base">
                <a:spcBef>
                  <a:spcPct val="0"/>
                </a:spcBef>
                <a:spcAft>
                  <a:spcPct val="0"/>
                </a:spcAft>
              </a:pPr>
              <a:t>30</a:t>
            </a:fld>
            <a:endParaRPr lang="en-US">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7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06B9F8A-7A8D-43D4-B612-B968EF1894F4}" type="slidenum">
              <a:rPr lang="en-US">
                <a:cs typeface="Arial" charset="0"/>
              </a:rPr>
              <a:pPr fontAlgn="base">
                <a:spcBef>
                  <a:spcPct val="0"/>
                </a:spcBef>
                <a:spcAft>
                  <a:spcPct val="0"/>
                </a:spcAft>
              </a:pPr>
              <a:t>31</a:t>
            </a:fld>
            <a:endParaRPr lang="en-US">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1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008E48-E21F-4006-9DEE-5A8D0813E114}" type="slidenum">
              <a:rPr lang="en-US">
                <a:cs typeface="Arial" charset="0"/>
              </a:rPr>
              <a:pPr fontAlgn="base">
                <a:spcBef>
                  <a:spcPct val="0"/>
                </a:spcBef>
                <a:spcAft>
                  <a:spcPct val="0"/>
                </a:spcAft>
              </a:pPr>
              <a:t>33</a:t>
            </a:fld>
            <a:endParaRPr lang="en-US">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p:spPr>
      </p:sp>
      <p:sp>
        <p:nvSpPr>
          <p:cNvPr id="839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39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D71ADE1-1D30-4B57-A3EB-75C57ECA2E51}" type="slidenum">
              <a:rPr lang="en-US">
                <a:cs typeface="Arial" charset="0"/>
              </a:rPr>
              <a:pPr fontAlgn="base">
                <a:spcBef>
                  <a:spcPct val="0"/>
                </a:spcBef>
                <a:spcAft>
                  <a:spcPct val="0"/>
                </a:spcAft>
              </a:pPr>
              <a:t>34</a:t>
            </a:fld>
            <a:endParaRPr lang="en-US">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p:spPr>
      </p:sp>
      <p:sp>
        <p:nvSpPr>
          <p:cNvPr id="860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60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DAAC8C-83BC-4B3F-86E4-5B06014D57F3}" type="slidenum">
              <a:rPr lang="en-US">
                <a:cs typeface="Arial" charset="0"/>
              </a:rPr>
              <a:pPr fontAlgn="base">
                <a:spcBef>
                  <a:spcPct val="0"/>
                </a:spcBef>
                <a:spcAft>
                  <a:spcPct val="0"/>
                </a:spcAft>
              </a:pPr>
              <a:t>35</a:t>
            </a:fld>
            <a:endParaRPr lang="en-US">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Making sense of data from many sources  in many form is challenging</a:t>
            </a:r>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09A73D-414C-4977-9018-471B76CDD574}" type="slidenum">
              <a:rPr lang="en-US">
                <a:cs typeface="Arial" charset="0"/>
              </a:rPr>
              <a:pPr fontAlgn="base">
                <a:spcBef>
                  <a:spcPct val="0"/>
                </a:spcBef>
                <a:spcAft>
                  <a:spcPct val="0"/>
                </a:spcAft>
              </a:pPr>
              <a:t>36</a:t>
            </a:fld>
            <a:endParaRPr lang="en-US">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p:spPr>
      </p:sp>
      <p:sp>
        <p:nvSpPr>
          <p:cNvPr id="901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01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B6BF174-1603-4FF2-B733-731AB85B808A}" type="slidenum">
              <a:rPr lang="en-US">
                <a:cs typeface="Arial" charset="0"/>
              </a:rPr>
              <a:pPr fontAlgn="base">
                <a:spcBef>
                  <a:spcPct val="0"/>
                </a:spcBef>
                <a:spcAft>
                  <a:spcPct val="0"/>
                </a:spcAft>
              </a:pPr>
              <a:t>37</a:t>
            </a:fld>
            <a:endParaRPr lang="en-US">
              <a:cs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p:spPr>
      </p:sp>
      <p:sp>
        <p:nvSpPr>
          <p:cNvPr id="921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21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3CBF7FE-7096-4C3F-8AB4-3812FA880EB3}" type="slidenum">
              <a:rPr lang="en-US">
                <a:cs typeface="Arial" charset="0"/>
              </a:rPr>
              <a:pPr fontAlgn="base">
                <a:spcBef>
                  <a:spcPct val="0"/>
                </a:spcBef>
                <a:spcAft>
                  <a:spcPct val="0"/>
                </a:spcAft>
              </a:pPr>
              <a:t>38</a:t>
            </a:fld>
            <a:endParaRPr lang="en-US">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42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C77F5AF-2064-4EED-B4C8-EA2270F4CDFF}" type="slidenum">
              <a:rPr lang="en-US">
                <a:cs typeface="Arial" charset="0"/>
              </a:rPr>
              <a:pPr fontAlgn="base">
                <a:spcBef>
                  <a:spcPct val="0"/>
                </a:spcBef>
                <a:spcAft>
                  <a:spcPct val="0"/>
                </a:spcAft>
              </a:pPr>
              <a:t>39</a:t>
            </a:fld>
            <a:endParaRPr lang="en-US">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0608033-29C6-4391-A85A-266B84712CC2}" type="slidenum">
              <a:rPr lang="en-US">
                <a:cs typeface="Arial" charset="0"/>
              </a:rPr>
              <a:pPr fontAlgn="base">
                <a:spcBef>
                  <a:spcPct val="0"/>
                </a:spcBef>
                <a:spcAft>
                  <a:spcPct val="0"/>
                </a:spcAft>
              </a:pPr>
              <a:t>4</a:t>
            </a:fld>
            <a:endParaRPr lang="en-US">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p:spPr>
      </p:sp>
      <p:sp>
        <p:nvSpPr>
          <p:cNvPr id="962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62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DDBB87-1FA5-465D-8BEA-6F86E994BE9F}" type="slidenum">
              <a:rPr lang="en-US">
                <a:cs typeface="Arial" charset="0"/>
              </a:rPr>
              <a:pPr fontAlgn="base">
                <a:spcBef>
                  <a:spcPct val="0"/>
                </a:spcBef>
                <a:spcAft>
                  <a:spcPct val="0"/>
                </a:spcAft>
              </a:pPr>
              <a:t>40</a:t>
            </a:fld>
            <a:endParaRPr lang="en-US">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p:spPr>
      </p:sp>
      <p:sp>
        <p:nvSpPr>
          <p:cNvPr id="983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83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3E06F0-AC22-4414-821D-7E5309A50FB8}" type="slidenum">
              <a:rPr lang="en-US">
                <a:cs typeface="Arial" charset="0"/>
              </a:rPr>
              <a:pPr fontAlgn="base">
                <a:spcBef>
                  <a:spcPct val="0"/>
                </a:spcBef>
                <a:spcAft>
                  <a:spcPct val="0"/>
                </a:spcAft>
              </a:pPr>
              <a:t>41</a:t>
            </a:fld>
            <a:endParaRPr lang="en-US">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p:spPr>
      </p:sp>
      <p:sp>
        <p:nvSpPr>
          <p:cNvPr id="1003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03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49FAB5-F458-4D85-A8D2-67B9894045C9}" type="slidenum">
              <a:rPr lang="en-US">
                <a:cs typeface="Arial" charset="0"/>
              </a:rPr>
              <a:pPr fontAlgn="base">
                <a:spcBef>
                  <a:spcPct val="0"/>
                </a:spcBef>
                <a:spcAft>
                  <a:spcPct val="0"/>
                </a:spcAft>
              </a:pPr>
              <a:t>42</a:t>
            </a:fld>
            <a:endParaRPr lang="en-US">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p:spPr>
      </p:sp>
      <p:sp>
        <p:nvSpPr>
          <p:cNvPr id="1024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Knoesis center recently declared a center of excellence by Ohio governor</a:t>
            </a:r>
          </a:p>
        </p:txBody>
      </p:sp>
      <p:sp>
        <p:nvSpPr>
          <p:cNvPr id="1024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5D1A6F-06EE-41B0-AC4B-C13EF83338BC}" type="slidenum">
              <a:rPr lang="en-US">
                <a:cs typeface="Arial" charset="0"/>
              </a:rPr>
              <a:pPr fontAlgn="base">
                <a:spcBef>
                  <a:spcPct val="0"/>
                </a:spcBef>
                <a:spcAft>
                  <a:spcPct val="0"/>
                </a:spcAft>
              </a:pPr>
              <a:t>43</a:t>
            </a:fld>
            <a:endParaRPr lang="en-US">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p:spPr>
      </p:sp>
      <p:sp>
        <p:nvSpPr>
          <p:cNvPr id="1044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44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A68B77-4262-4121-9CF0-B0E55EC0E60E}" type="slidenum">
              <a:rPr lang="en-US">
                <a:cs typeface="Arial" charset="0"/>
              </a:rPr>
              <a:pPr fontAlgn="base">
                <a:spcBef>
                  <a:spcPct val="0"/>
                </a:spcBef>
                <a:spcAft>
                  <a:spcPct val="0"/>
                </a:spcAft>
              </a:pPr>
              <a:t>44</a:t>
            </a:fld>
            <a:endParaRPr lang="en-US">
              <a:cs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p:spPr>
      </p:sp>
      <p:sp>
        <p:nvSpPr>
          <p:cNvPr id="1064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64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AA959B-3232-4561-9DA9-4D807E0EC048}" type="slidenum">
              <a:rPr lang="en-US">
                <a:cs typeface="Arial" charset="0"/>
              </a:rPr>
              <a:pPr fontAlgn="base">
                <a:spcBef>
                  <a:spcPct val="0"/>
                </a:spcBef>
                <a:spcAft>
                  <a:spcPct val="0"/>
                </a:spcAft>
              </a:pPr>
              <a:t>45</a:t>
            </a:fld>
            <a:endParaRPr lang="en-US">
              <a:cs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p:spPr>
      </p:sp>
      <p:sp>
        <p:nvSpPr>
          <p:cNvPr id="1085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85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736A81B-1092-4C11-88BB-6E5BA7435A2A}" type="slidenum">
              <a:rPr lang="en-US">
                <a:cs typeface="Arial" charset="0"/>
              </a:rPr>
              <a:pPr fontAlgn="base">
                <a:spcBef>
                  <a:spcPct val="0"/>
                </a:spcBef>
                <a:spcAft>
                  <a:spcPct val="0"/>
                </a:spcAft>
              </a:pPr>
              <a:t>46</a:t>
            </a:fld>
            <a:endParaRPr lang="en-US">
              <a:cs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bwMode="auto">
          <a:noFill/>
          <a:ln>
            <a:solidFill>
              <a:srgbClr val="000000"/>
            </a:solidFill>
            <a:miter lim="800000"/>
            <a:headEnd/>
            <a:tailEnd/>
          </a:ln>
        </p:spPr>
      </p:sp>
      <p:sp>
        <p:nvSpPr>
          <p:cNvPr id="1105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05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D91F32-E1D3-4A08-B1EC-F04B233789A5}" type="slidenum">
              <a:rPr lang="en-US">
                <a:cs typeface="Arial" charset="0"/>
              </a:rPr>
              <a:pPr fontAlgn="base">
                <a:spcBef>
                  <a:spcPct val="0"/>
                </a:spcBef>
                <a:spcAft>
                  <a:spcPct val="0"/>
                </a:spcAft>
              </a:pPr>
              <a:t>47</a:t>
            </a:fld>
            <a:endParaRPr lang="en-US">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noFill/>
          <a:ln>
            <a:solidFill>
              <a:srgbClr val="000000"/>
            </a:solidFill>
            <a:miter lim="800000"/>
            <a:headEnd/>
            <a:tailEnd/>
          </a:ln>
        </p:spPr>
      </p:sp>
      <p:sp>
        <p:nvSpPr>
          <p:cNvPr id="1126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Observer - </a:t>
            </a:r>
            <a:r>
              <a:rPr lang="en-US" smtClean="0">
                <a:latin typeface="Arial" charset="0"/>
              </a:rPr>
              <a:t>agent that executes an observation process.</a:t>
            </a:r>
          </a:p>
          <a:p>
            <a:pPr>
              <a:spcBef>
                <a:spcPct val="0"/>
              </a:spcBef>
            </a:pPr>
            <a:endParaRPr lang="en-US" smtClean="0">
              <a:latin typeface="Arial" charset="0"/>
            </a:endParaRPr>
          </a:p>
          <a:p>
            <a:pPr>
              <a:spcBef>
                <a:spcPct val="0"/>
              </a:spcBef>
            </a:pPr>
            <a:r>
              <a:rPr lang="en-US" smtClean="0">
                <a:latin typeface="Arial" charset="0"/>
              </a:rPr>
              <a:t>Observation Process – process of detecting qualities from stimuli, consisting of the following steps: (1) choose an observable quality, (2) find stimuli that are causally linked to the observable quality, (3) detect the stimuli, and (4) generate observation values. Observation values (or percepts) are symbols that represent the observed qualities in the physical world.</a:t>
            </a:r>
          </a:p>
          <a:p>
            <a:pPr>
              <a:spcBef>
                <a:spcPct val="0"/>
              </a:spcBef>
            </a:pPr>
            <a:endParaRPr lang="en-US" smtClean="0">
              <a:latin typeface="Arial" charset="0"/>
            </a:endParaRPr>
          </a:p>
          <a:p>
            <a:pPr>
              <a:spcBef>
                <a:spcPct val="0"/>
              </a:spcBef>
            </a:pPr>
            <a:r>
              <a:rPr lang="en-US" smtClean="0">
                <a:latin typeface="Arial" charset="0"/>
              </a:rPr>
              <a:t>Observation – action by an observer of executing the observation process</a:t>
            </a:r>
            <a:endParaRPr lang="en-US" smtClean="0"/>
          </a:p>
        </p:txBody>
      </p:sp>
      <p:sp>
        <p:nvSpPr>
          <p:cNvPr id="1126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1A22D4-C495-4012-B678-607E6C16BAE8}" type="slidenum">
              <a:rPr lang="en-US">
                <a:cs typeface="Arial" charset="0"/>
              </a:rPr>
              <a:pPr fontAlgn="base">
                <a:spcBef>
                  <a:spcPct val="0"/>
                </a:spcBef>
                <a:spcAft>
                  <a:spcPct val="0"/>
                </a:spcAft>
              </a:pPr>
              <a:t>48</a:t>
            </a:fld>
            <a:endParaRPr lang="en-US">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bwMode="auto">
          <a:noFill/>
          <a:ln>
            <a:solidFill>
              <a:srgbClr val="000000"/>
            </a:solidFill>
            <a:miter lim="800000"/>
            <a:headEnd/>
            <a:tailEnd/>
          </a:ln>
        </p:spPr>
      </p:sp>
      <p:sp>
        <p:nvSpPr>
          <p:cNvPr id="1146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Perceiver - </a:t>
            </a:r>
            <a:r>
              <a:rPr lang="en-US" smtClean="0">
                <a:latin typeface="Arial" charset="0"/>
              </a:rPr>
              <a:t>agent that executes a perception process</a:t>
            </a:r>
          </a:p>
          <a:p>
            <a:pPr>
              <a:spcBef>
                <a:spcPct val="0"/>
              </a:spcBef>
            </a:pPr>
            <a:endParaRPr lang="en-US" smtClean="0">
              <a:latin typeface="Arial" charset="0"/>
            </a:endParaRPr>
          </a:p>
          <a:p>
            <a:pPr>
              <a:spcBef>
                <a:spcPct val="0"/>
              </a:spcBef>
            </a:pPr>
            <a:r>
              <a:rPr lang="en-US" smtClean="0">
                <a:latin typeface="Arial" charset="0"/>
              </a:rPr>
              <a:t>Perception Process – process of detecting entities from observed qualities (abductive inference). Note that the perception process actually infers concepts (symbols) that represent entities in the physical world.</a:t>
            </a:r>
          </a:p>
          <a:p>
            <a:pPr>
              <a:spcBef>
                <a:spcPct val="0"/>
              </a:spcBef>
            </a:pPr>
            <a:endParaRPr lang="en-US" smtClean="0">
              <a:latin typeface="Arial" charset="0"/>
            </a:endParaRPr>
          </a:p>
          <a:p>
            <a:pPr>
              <a:spcBef>
                <a:spcPct val="0"/>
              </a:spcBef>
            </a:pPr>
            <a:r>
              <a:rPr lang="en-US" smtClean="0">
                <a:latin typeface="Arial" charset="0"/>
              </a:rPr>
              <a:t>Perception – action by a perceiver of executing the perception process</a:t>
            </a:r>
            <a:endParaRPr lang="en-US" smtClean="0"/>
          </a:p>
        </p:txBody>
      </p:sp>
      <p:sp>
        <p:nvSpPr>
          <p:cNvPr id="1146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1C3353-1697-42C2-A5BC-EF63207BCECA}" type="slidenum">
              <a:rPr lang="en-US">
                <a:cs typeface="Arial" charset="0"/>
              </a:rPr>
              <a:pPr fontAlgn="base">
                <a:spcBef>
                  <a:spcPct val="0"/>
                </a:spcBef>
                <a:spcAft>
                  <a:spcPct val="0"/>
                </a:spcAft>
              </a:pPr>
              <a:t>49</a:t>
            </a:fld>
            <a:endParaRPr lang="en-US">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5FF1B7-2645-4247-BEA2-6F635A0F75DF}" type="slidenum">
              <a:rPr lang="en-US">
                <a:cs typeface="Arial" charset="0"/>
              </a:rPr>
              <a:pPr fontAlgn="base">
                <a:spcBef>
                  <a:spcPct val="0"/>
                </a:spcBef>
                <a:spcAft>
                  <a:spcPct val="0"/>
                </a:spcAft>
              </a:pPr>
              <a:t>5</a:t>
            </a:fld>
            <a:endParaRPr lang="en-US">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p:spPr>
      </p:sp>
      <p:sp>
        <p:nvSpPr>
          <p:cNvPr id="1167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Quality – property in the physical world that may be observed (i.e., accessible to the senses through stimuli); qualities inhere in entities.</a:t>
            </a:r>
          </a:p>
          <a:p>
            <a:pPr>
              <a:spcBef>
                <a:spcPct val="0"/>
              </a:spcBef>
            </a:pPr>
            <a:endParaRPr lang="en-US" smtClean="0"/>
          </a:p>
          <a:p>
            <a:pPr>
              <a:spcBef>
                <a:spcPct val="0"/>
              </a:spcBef>
            </a:pPr>
            <a:r>
              <a:rPr lang="en-US" smtClean="0"/>
              <a:t>Entity – object, event, or situation in the physical world (not directly accessible to the senses and must be inferred* from observations of qualities and background knowledge). *Actually, concepts (symbols) are inferred that represent entities in the physical world.</a:t>
            </a:r>
          </a:p>
          <a:p>
            <a:pPr>
              <a:spcBef>
                <a:spcPct val="0"/>
              </a:spcBef>
            </a:pPr>
            <a:endParaRPr lang="en-US" smtClean="0"/>
          </a:p>
          <a:p>
            <a:pPr>
              <a:spcBef>
                <a:spcPct val="0"/>
              </a:spcBef>
            </a:pPr>
            <a:r>
              <a:rPr lang="en-US" smtClean="0"/>
              <a:t>Background knowledge – set of relations between qualities and entities known to a perceiver</a:t>
            </a:r>
          </a:p>
        </p:txBody>
      </p:sp>
      <p:sp>
        <p:nvSpPr>
          <p:cNvPr id="1167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E692CAF-A732-4BD0-8B12-A2FE96E3B9CF}" type="slidenum">
              <a:rPr lang="en-US">
                <a:cs typeface="Arial" charset="0"/>
              </a:rPr>
              <a:pPr fontAlgn="base">
                <a:spcBef>
                  <a:spcPct val="0"/>
                </a:spcBef>
                <a:spcAft>
                  <a:spcPct val="0"/>
                </a:spcAft>
              </a:pPr>
              <a:t>50</a:t>
            </a:fld>
            <a:endParaRPr lang="en-US">
              <a:cs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bwMode="auto">
          <a:noFill/>
          <a:ln>
            <a:solidFill>
              <a:srgbClr val="000000"/>
            </a:solidFill>
            <a:miter lim="800000"/>
            <a:headEnd/>
            <a:tailEnd/>
          </a:ln>
        </p:spPr>
      </p:sp>
      <p:sp>
        <p:nvSpPr>
          <p:cNvPr id="1187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Perception Cycle - </a:t>
            </a:r>
            <a:r>
              <a:rPr lang="en-US" smtClean="0">
                <a:latin typeface="Arial" charset="0"/>
              </a:rPr>
              <a:t>a process that relates observers and perceivers; the observer communicates percepts to the perceiver, representing qualities that have been observed, and the perceiver communicates focus to the observer, representing qualities that should be observed. </a:t>
            </a:r>
          </a:p>
          <a:p>
            <a:pPr>
              <a:spcBef>
                <a:spcPct val="0"/>
              </a:spcBef>
            </a:pPr>
            <a:endParaRPr lang="en-US" smtClean="0">
              <a:latin typeface="Arial" charset="0"/>
            </a:endParaRPr>
          </a:p>
          <a:p>
            <a:pPr>
              <a:spcBef>
                <a:spcPct val="0"/>
              </a:spcBef>
            </a:pPr>
            <a:r>
              <a:rPr lang="en-US" smtClean="0">
                <a:latin typeface="Arial" charset="0"/>
              </a:rPr>
              <a:t>Percept – is a symbol that represents an observed quality (also sometimes called observation value).</a:t>
            </a:r>
          </a:p>
          <a:p>
            <a:pPr>
              <a:spcBef>
                <a:spcPct val="0"/>
              </a:spcBef>
            </a:pPr>
            <a:endParaRPr lang="en-US" smtClean="0">
              <a:latin typeface="Arial" charset="0"/>
            </a:endParaRPr>
          </a:p>
          <a:p>
            <a:pPr>
              <a:spcBef>
                <a:spcPct val="0"/>
              </a:spcBef>
            </a:pPr>
            <a:r>
              <a:rPr lang="en-US" smtClean="0">
                <a:latin typeface="Arial" charset="0"/>
              </a:rPr>
              <a:t>Focus – </a:t>
            </a:r>
            <a:r>
              <a:rPr lang="en-US" smtClean="0"/>
              <a:t>guides the observer towards only those qualities necessary for effective perception (in the form of a quality type).</a:t>
            </a:r>
          </a:p>
          <a:p>
            <a:pPr>
              <a:spcBef>
                <a:spcPct val="0"/>
              </a:spcBef>
            </a:pPr>
            <a:endParaRPr lang="en-US" smtClean="0"/>
          </a:p>
          <a:p>
            <a:pPr>
              <a:spcBef>
                <a:spcPct val="0"/>
              </a:spcBef>
            </a:pPr>
            <a:r>
              <a:rPr lang="en-US" smtClean="0"/>
              <a:t>* Evaluation – in our experiments, we have shown that focus can reduce the number of observations necessary for perception by up to 50%.</a:t>
            </a:r>
          </a:p>
        </p:txBody>
      </p:sp>
      <p:sp>
        <p:nvSpPr>
          <p:cNvPr id="1187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352501-CD42-4D5F-A256-9569BDF42926}" type="slidenum">
              <a:rPr lang="en-US">
                <a:cs typeface="Arial" charset="0"/>
              </a:rPr>
              <a:pPr fontAlgn="base">
                <a:spcBef>
                  <a:spcPct val="0"/>
                </a:spcBef>
                <a:spcAft>
                  <a:spcPct val="0"/>
                </a:spcAft>
              </a:pPr>
              <a:t>51</a:t>
            </a:fld>
            <a:endParaRPr lang="en-US">
              <a:cs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dirty="0" smtClean="0"/>
              <a:t>Integration of the three </a:t>
            </a:r>
            <a:r>
              <a:rPr lang="en-US" dirty="0" err="1" smtClean="0"/>
              <a:t>ontologies</a:t>
            </a:r>
            <a:r>
              <a:rPr lang="en-US" dirty="0" smtClean="0"/>
              <a:t> discussed above: </a:t>
            </a:r>
          </a:p>
          <a:p>
            <a:pPr marL="228600" indent="-228600" fontAlgn="auto">
              <a:spcBef>
                <a:spcPts val="0"/>
              </a:spcBef>
              <a:spcAft>
                <a:spcPts val="0"/>
              </a:spcAft>
              <a:buFontTx/>
              <a:buAutoNum type="arabicParenBoth"/>
              <a:defRPr/>
            </a:pPr>
            <a:r>
              <a:rPr lang="en-US" dirty="0" smtClean="0"/>
              <a:t>sensor/observation ontology relating observers (or sensors) to observable qualities, </a:t>
            </a:r>
          </a:p>
          <a:p>
            <a:pPr marL="228600" indent="-228600" fontAlgn="auto">
              <a:spcBef>
                <a:spcPts val="0"/>
              </a:spcBef>
              <a:spcAft>
                <a:spcPts val="0"/>
              </a:spcAft>
              <a:buFontTx/>
              <a:buAutoNum type="arabicParenBoth"/>
              <a:defRPr/>
            </a:pPr>
            <a:r>
              <a:rPr lang="en-US" dirty="0" smtClean="0"/>
              <a:t>perception ontology relating perceivers to perceivable (inferable) entities, and </a:t>
            </a:r>
          </a:p>
          <a:p>
            <a:pPr marL="228600" indent="-228600" fontAlgn="auto">
              <a:spcBef>
                <a:spcPts val="0"/>
              </a:spcBef>
              <a:spcAft>
                <a:spcPts val="0"/>
              </a:spcAft>
              <a:buFontTx/>
              <a:buAutoNum type="arabicParenBoth"/>
              <a:defRPr/>
            </a:pPr>
            <a:r>
              <a:rPr lang="en-US" dirty="0" smtClean="0"/>
              <a:t>domain ontology relating qualities and entities in the physical world</a:t>
            </a:r>
            <a:endParaRPr lang="en-US" dirty="0"/>
          </a:p>
        </p:txBody>
      </p:sp>
      <p:sp>
        <p:nvSpPr>
          <p:cNvPr id="1208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851E50-A564-4F1C-BE9E-41BC4CB8C407}" type="slidenum">
              <a:rPr lang="en-US">
                <a:cs typeface="Arial" charset="0"/>
              </a:rPr>
              <a:pPr fontAlgn="base">
                <a:spcBef>
                  <a:spcPct val="0"/>
                </a:spcBef>
                <a:spcAft>
                  <a:spcPct val="0"/>
                </a:spcAft>
              </a:pPr>
              <a:t>52</a:t>
            </a:fld>
            <a:endParaRPr lang="en-US">
              <a:cs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p:spPr>
      </p:sp>
      <p:sp>
        <p:nvSpPr>
          <p:cNvPr id="1228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28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A8C670C-08F0-4AF3-8E64-EAADE63CBB21}" type="slidenum">
              <a:rPr lang="en-US">
                <a:cs typeface="Arial" charset="0"/>
              </a:rPr>
              <a:pPr fontAlgn="base">
                <a:spcBef>
                  <a:spcPct val="0"/>
                </a:spcBef>
                <a:spcAft>
                  <a:spcPct val="0"/>
                </a:spcAft>
              </a:pPr>
              <a:t>53</a:t>
            </a:fld>
            <a:endParaRPr lang="en-US">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bwMode="auto">
          <a:noFill/>
          <a:ln>
            <a:solidFill>
              <a:srgbClr val="000000"/>
            </a:solidFill>
            <a:miter lim="800000"/>
            <a:headEnd/>
            <a:tailEnd/>
          </a:ln>
        </p:spPr>
      </p:sp>
      <p:sp>
        <p:nvSpPr>
          <p:cNvPr id="1249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49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3DF251-35AF-434A-BFFF-A9186AF15B54}" type="slidenum">
              <a:rPr lang="en-US">
                <a:cs typeface="Arial" charset="0"/>
              </a:rPr>
              <a:pPr fontAlgn="base">
                <a:spcBef>
                  <a:spcPct val="0"/>
                </a:spcBef>
                <a:spcAft>
                  <a:spcPct val="0"/>
                </a:spcAft>
              </a:pPr>
              <a:t>54</a:t>
            </a:fld>
            <a:endParaRPr lang="en-US">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pPr eaLnBrk="0" hangingPunct="0">
              <a:buFontTx/>
              <a:buChar char="•"/>
            </a:pPr>
            <a:r>
              <a:rPr lang="en-US" smtClean="0"/>
              <a:t> The top figure shows </a:t>
            </a:r>
            <a:r>
              <a:rPr lang="en-US" smtClean="0">
                <a:latin typeface="Arial" charset="0"/>
              </a:rPr>
              <a:t>the results of executing the perception cycle for the 516 weather stations within a radius of 400 miles of the blizzard in Utah, and for each ordering of quality types. The horizontal axis represents the different orderings of observable qualities; </a:t>
            </a:r>
            <a:r>
              <a:rPr lang="en-US" i="1" smtClean="0">
                <a:latin typeface="Arial" charset="0"/>
              </a:rPr>
              <a:t>p</a:t>
            </a:r>
            <a:r>
              <a:rPr lang="en-US" smtClean="0">
                <a:latin typeface="Arial" charset="0"/>
              </a:rPr>
              <a:t> represents precipitation, </a:t>
            </a:r>
            <a:r>
              <a:rPr lang="en-US" i="1" smtClean="0">
                <a:latin typeface="Arial" charset="0"/>
              </a:rPr>
              <a:t>w</a:t>
            </a:r>
            <a:r>
              <a:rPr lang="en-US" smtClean="0">
                <a:latin typeface="Arial" charset="0"/>
              </a:rPr>
              <a:t> represents wind speed, and </a:t>
            </a:r>
            <a:r>
              <a:rPr lang="en-US" i="1" smtClean="0">
                <a:latin typeface="Arial" charset="0"/>
              </a:rPr>
              <a:t>t</a:t>
            </a:r>
            <a:r>
              <a:rPr lang="en-US" smtClean="0">
                <a:latin typeface="Arial" charset="0"/>
              </a:rPr>
              <a:t> represents temperature. </a:t>
            </a:r>
          </a:p>
          <a:p>
            <a:pPr eaLnBrk="0" hangingPunct="0">
              <a:buFontTx/>
              <a:buChar char="•"/>
            </a:pPr>
            <a:endParaRPr lang="en-US" smtClean="0">
              <a:latin typeface="Arial" charset="0"/>
            </a:endParaRPr>
          </a:p>
          <a:p>
            <a:pPr eaLnBrk="0" hangingPunct="0">
              <a:buFontTx/>
              <a:buChar char="•"/>
            </a:pPr>
            <a:r>
              <a:rPr lang="en-US" smtClean="0">
                <a:latin typeface="Arial" charset="0"/>
              </a:rPr>
              <a:t> The bottom figure shows the percentages of percepts generated during the perception cycle for different sets of observers (at different distances from the known blizzard) and for different orderings of quality types.</a:t>
            </a:r>
            <a:endParaRPr lang="en-US" b="1" smtClean="0">
              <a:latin typeface="Arial" charset="0"/>
            </a:endParaRPr>
          </a:p>
          <a:p>
            <a:pPr>
              <a:spcBef>
                <a:spcPct val="0"/>
              </a:spcBef>
            </a:pPr>
            <a:endParaRPr lang="en-US" smtClean="0"/>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03C430-7651-43B2-9E4D-44AFA384E833}" type="slidenum">
              <a:rPr lang="en-US">
                <a:cs typeface="Arial" charset="0"/>
              </a:rPr>
              <a:pPr fontAlgn="base">
                <a:spcBef>
                  <a:spcPct val="0"/>
                </a:spcBef>
                <a:spcAft>
                  <a:spcPct val="0"/>
                </a:spcAft>
              </a:pPr>
              <a:t>55</a:t>
            </a:fld>
            <a:endParaRPr lang="en-US">
              <a:cs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noFill/>
          <a:ln>
            <a:solidFill>
              <a:srgbClr val="000000"/>
            </a:solidFill>
            <a:miter lim="800000"/>
            <a:headEnd/>
            <a:tailEnd/>
          </a:ln>
        </p:spPr>
      </p:sp>
      <p:sp>
        <p:nvSpPr>
          <p:cNvPr id="1290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90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BA82822-A6C8-4E88-88E8-CFFF0F67E661}" type="slidenum">
              <a:rPr lang="en-US">
                <a:cs typeface="Arial" charset="0"/>
              </a:rPr>
              <a:pPr fontAlgn="base">
                <a:spcBef>
                  <a:spcPct val="0"/>
                </a:spcBef>
                <a:spcAft>
                  <a:spcPct val="0"/>
                </a:spcAft>
              </a:pPr>
              <a:t>56</a:t>
            </a:fld>
            <a:endParaRPr lang="en-US">
              <a:cs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bwMode="auto">
          <a:noFill/>
          <a:ln>
            <a:solidFill>
              <a:srgbClr val="000000"/>
            </a:solidFill>
            <a:miter lim="800000"/>
            <a:headEnd/>
            <a:tailEnd/>
          </a:ln>
        </p:spPr>
      </p:sp>
      <p:sp>
        <p:nvSpPr>
          <p:cNvPr id="1310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Knoesis center recently declared a center of excellence by Ohio governor</a:t>
            </a:r>
          </a:p>
        </p:txBody>
      </p:sp>
      <p:sp>
        <p:nvSpPr>
          <p:cNvPr id="1310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C2F195-16A8-4506-86BA-80C3E4206752}" type="slidenum">
              <a:rPr lang="en-US">
                <a:cs typeface="Arial" charset="0"/>
              </a:rPr>
              <a:pPr fontAlgn="base">
                <a:spcBef>
                  <a:spcPct val="0"/>
                </a:spcBef>
                <a:spcAft>
                  <a:spcPct val="0"/>
                </a:spcAft>
              </a:pPr>
              <a:t>57</a:t>
            </a:fld>
            <a:endParaRPr lang="en-US">
              <a:cs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bwMode="auto">
          <a:noFill/>
          <a:ln>
            <a:solidFill>
              <a:srgbClr val="000000"/>
            </a:solidFill>
            <a:miter lim="800000"/>
            <a:headEnd/>
            <a:tailEnd/>
          </a:ln>
        </p:spPr>
      </p:sp>
      <p:sp>
        <p:nvSpPr>
          <p:cNvPr id="1331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31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DBAE214-725A-456B-970E-12846075616C}" type="slidenum">
              <a:rPr lang="en-US">
                <a:cs typeface="Arial" charset="0"/>
              </a:rPr>
              <a:pPr fontAlgn="base">
                <a:spcBef>
                  <a:spcPct val="0"/>
                </a:spcBef>
                <a:spcAft>
                  <a:spcPct val="0"/>
                </a:spcAft>
              </a:pPr>
              <a:t>58</a:t>
            </a:fld>
            <a:endParaRPr lang="en-US">
              <a:cs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bwMode="auto">
          <a:noFill/>
          <a:ln>
            <a:solidFill>
              <a:srgbClr val="000000"/>
            </a:solidFill>
            <a:miter lim="800000"/>
            <a:headEnd/>
            <a:tailEnd/>
          </a:ln>
        </p:spPr>
      </p:sp>
      <p:sp>
        <p:nvSpPr>
          <p:cNvPr id="1351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51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46AE4E-5574-4B66-BA45-8FAE3543FA89}" type="slidenum">
              <a:rPr lang="en-US">
                <a:cs typeface="Arial" charset="0"/>
              </a:rPr>
              <a:pPr fontAlgn="base">
                <a:spcBef>
                  <a:spcPct val="0"/>
                </a:spcBef>
                <a:spcAft>
                  <a:spcPct val="0"/>
                </a:spcAft>
              </a:pPr>
              <a:t>59</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6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93BC029-332B-42C1-8C08-93D08F9AAF45}" type="slidenum">
              <a:rPr lang="en-US">
                <a:cs typeface="Arial" charset="0"/>
              </a:rPr>
              <a:pPr fontAlgn="base">
                <a:spcBef>
                  <a:spcPct val="0"/>
                </a:spcBef>
                <a:spcAft>
                  <a:spcPct val="0"/>
                </a:spcAft>
              </a:pPr>
              <a:t>6</a:t>
            </a:fld>
            <a:endParaRPr lang="en-US">
              <a:cs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bwMode="auto">
          <a:xfrm>
            <a:off x="1146175" y="685800"/>
            <a:ext cx="4543425" cy="3406775"/>
          </a:xfrm>
          <a:noFill/>
          <a:ln>
            <a:solidFill>
              <a:srgbClr val="000000"/>
            </a:solidFill>
            <a:miter lim="800000"/>
            <a:headEnd/>
            <a:tailEnd/>
          </a:ln>
        </p:spPr>
      </p:sp>
      <p:sp>
        <p:nvSpPr>
          <p:cNvPr id="1372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72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6372EC-F7F9-46E1-9436-A6D5701F27B9}" type="slidenum">
              <a:rPr lang="en-GB">
                <a:cs typeface="Arial" charset="0"/>
              </a:rPr>
              <a:pPr fontAlgn="base">
                <a:spcBef>
                  <a:spcPct val="0"/>
                </a:spcBef>
                <a:spcAft>
                  <a:spcPct val="0"/>
                </a:spcAft>
              </a:pPr>
              <a:t>60</a:t>
            </a:fld>
            <a:endParaRPr lang="en-GB">
              <a:cs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926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nSpc>
                <a:spcPct val="90000"/>
              </a:lnSpc>
              <a:spcBef>
                <a:spcPct val="0"/>
              </a:spcBef>
            </a:pPr>
            <a:endParaRPr lang="en-US" sz="90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xfrm>
            <a:off x="1146175" y="685800"/>
            <a:ext cx="4543425" cy="3406775"/>
          </a:xfrm>
          <a:noFill/>
          <a:ln>
            <a:solidFill>
              <a:srgbClr val="000000"/>
            </a:solidFill>
            <a:miter lim="800000"/>
            <a:headEnd/>
            <a:tailEnd/>
          </a:ln>
        </p:spPr>
      </p:sp>
      <p:sp>
        <p:nvSpPr>
          <p:cNvPr id="1413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13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D947971-DA91-4663-B700-5E1D037E1415}" type="slidenum">
              <a:rPr lang="en-GB">
                <a:cs typeface="Arial" charset="0"/>
              </a:rPr>
              <a:pPr fontAlgn="base">
                <a:spcBef>
                  <a:spcPct val="0"/>
                </a:spcBef>
                <a:spcAft>
                  <a:spcPct val="0"/>
                </a:spcAft>
              </a:pPr>
              <a:t>62</a:t>
            </a:fld>
            <a:endParaRPr lang="en-GB">
              <a:cs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36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653E62C-8DB1-4793-8EF6-6F406A48947C}" type="slidenum">
              <a:rPr lang="en-US" sz="1200"/>
              <a:pPr algn="r"/>
              <a:t>63</a:t>
            </a:fld>
            <a:endParaRPr 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0"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spcBef>
                <a:spcPct val="0"/>
              </a:spcBef>
            </a:pPr>
            <a:endParaRPr lang="en-US" sz="300" smtClean="0"/>
          </a:p>
        </p:txBody>
      </p:sp>
      <p:sp>
        <p:nvSpPr>
          <p:cNvPr id="14541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A51EB9A-5CF1-4DF8-A554-C9EFA51A10E0}" type="slidenum">
              <a:rPr lang="en-US" sz="1200"/>
              <a:pPr algn="r"/>
              <a:t>64</a:t>
            </a:fld>
            <a:endParaRPr lang="en-US"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noTextEdit="1"/>
          </p:cNvSpPr>
          <p:nvPr>
            <p:ph type="sldImg"/>
          </p:nvPr>
        </p:nvSpPr>
        <p:spPr bwMode="auto">
          <a:xfrm>
            <a:off x="1146175" y="685800"/>
            <a:ext cx="4543425" cy="3406775"/>
          </a:xfrm>
          <a:noFill/>
          <a:ln>
            <a:solidFill>
              <a:srgbClr val="000000"/>
            </a:solidFill>
            <a:miter lim="800000"/>
            <a:headEnd/>
            <a:tailEnd/>
          </a:ln>
        </p:spPr>
      </p:sp>
      <p:sp>
        <p:nvSpPr>
          <p:cNvPr id="147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Get all sensors using well known location names – Problem to be solve</a:t>
            </a:r>
          </a:p>
        </p:txBody>
      </p:sp>
      <p:sp>
        <p:nvSpPr>
          <p:cNvPr id="147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D64750-C035-4B44-8EAF-CA06C3860B50}" type="slidenum">
              <a:rPr lang="en-GB">
                <a:cs typeface="Arial" charset="0"/>
              </a:rPr>
              <a:pPr fontAlgn="base">
                <a:spcBef>
                  <a:spcPct val="0"/>
                </a:spcBef>
                <a:spcAft>
                  <a:spcPct val="0"/>
                </a:spcAft>
              </a:pPr>
              <a:t>65</a:t>
            </a:fld>
            <a:endParaRPr lang="en-GB">
              <a:cs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bwMode="auto">
          <a:noFill/>
          <a:ln>
            <a:solidFill>
              <a:srgbClr val="000000"/>
            </a:solidFill>
            <a:miter lim="800000"/>
            <a:headEnd/>
            <a:tailEnd/>
          </a:ln>
        </p:spPr>
      </p:sp>
      <p:sp>
        <p:nvSpPr>
          <p:cNvPr id="149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9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747F20B-6436-4BE3-A280-E8C168523018}" type="slidenum">
              <a:rPr lang="en-US">
                <a:cs typeface="Arial" charset="0"/>
              </a:rPr>
              <a:pPr fontAlgn="base">
                <a:spcBef>
                  <a:spcPct val="0"/>
                </a:spcBef>
                <a:spcAft>
                  <a:spcPct val="0"/>
                </a:spcAft>
              </a:pPr>
              <a:t>66</a:t>
            </a:fld>
            <a:endParaRPr lang="en-US">
              <a:cs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bwMode="auto">
          <a:noFill/>
          <a:ln>
            <a:solidFill>
              <a:srgbClr val="000000"/>
            </a:solidFill>
            <a:miter lim="800000"/>
            <a:headEnd/>
            <a:tailEnd/>
          </a:ln>
        </p:spPr>
      </p:sp>
      <p:sp>
        <p:nvSpPr>
          <p:cNvPr id="151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Knoesis center recently declared a center of excellence by Ohio governor</a:t>
            </a:r>
          </a:p>
        </p:txBody>
      </p:sp>
      <p:sp>
        <p:nvSpPr>
          <p:cNvPr id="151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E1332F-49C9-42C2-A393-3198A2322255}" type="slidenum">
              <a:rPr lang="en-US">
                <a:cs typeface="Arial" charset="0"/>
              </a:rPr>
              <a:pPr fontAlgn="base">
                <a:spcBef>
                  <a:spcPct val="0"/>
                </a:spcBef>
                <a:spcAft>
                  <a:spcPct val="0"/>
                </a:spcAft>
              </a:pPr>
              <a:t>67</a:t>
            </a:fld>
            <a:endParaRPr lang="en-US">
              <a:cs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p:spPr>
      </p:sp>
      <p:sp>
        <p:nvSpPr>
          <p:cNvPr id="153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646864-3070-4FCA-AF65-E9A2C27C2414}" type="slidenum">
              <a:rPr lang="en-US">
                <a:cs typeface="Arial" charset="0"/>
              </a:rPr>
              <a:pPr fontAlgn="base">
                <a:spcBef>
                  <a:spcPct val="0"/>
                </a:spcBef>
                <a:spcAft>
                  <a:spcPct val="0"/>
                </a:spcAft>
              </a:pPr>
              <a:t>68</a:t>
            </a:fld>
            <a:endParaRPr lang="en-US">
              <a:cs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bwMode="auto">
          <a:noFill/>
          <a:ln>
            <a:solidFill>
              <a:srgbClr val="000000"/>
            </a:solidFill>
            <a:miter lim="800000"/>
            <a:headEnd/>
            <a:tailEnd/>
          </a:ln>
        </p:spPr>
      </p:sp>
      <p:sp>
        <p:nvSpPr>
          <p:cNvPr id="155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5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8FF81C-A2E2-45A3-BF8E-E028E3E48FD4}" type="slidenum">
              <a:rPr lang="en-US">
                <a:cs typeface="Arial" charset="0"/>
              </a:rPr>
              <a:pPr fontAlgn="base">
                <a:spcBef>
                  <a:spcPct val="0"/>
                </a:spcBef>
                <a:spcAft>
                  <a:spcPct val="0"/>
                </a:spcAft>
              </a:pPr>
              <a:t>69</a:t>
            </a:fld>
            <a:endParaRPr lang="en-US">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Knoesis center recently declared a center of excellence by Ohio governor</a:t>
            </a:r>
          </a:p>
        </p:txBody>
      </p:sp>
      <p:sp>
        <p:nvSpPr>
          <p:cNvPr id="286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977102D-A986-41E3-AA63-72580FDA8A88}" type="slidenum">
              <a:rPr lang="en-US">
                <a:cs typeface="Arial" charset="0"/>
              </a:rPr>
              <a:pPr fontAlgn="base">
                <a:spcBef>
                  <a:spcPct val="0"/>
                </a:spcBef>
                <a:spcAft>
                  <a:spcPct val="0"/>
                </a:spcAft>
              </a:pPr>
              <a:t>7</a:t>
            </a:fld>
            <a:endParaRPr lang="en-US">
              <a:cs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bwMode="auto">
          <a:xfrm>
            <a:off x="1146175" y="685800"/>
            <a:ext cx="4543425" cy="3406775"/>
          </a:xfrm>
          <a:noFill/>
          <a:ln>
            <a:solidFill>
              <a:srgbClr val="000000"/>
            </a:solidFill>
            <a:miter lim="800000"/>
            <a:headEnd/>
            <a:tailEnd/>
          </a:ln>
        </p:spPr>
      </p:sp>
      <p:sp>
        <p:nvSpPr>
          <p:cNvPr id="157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LOD Cloud is a way of sharing, exposing, and connecting pieces of data, information and knowledge on the Semantic Web using URI’s and RDF</a:t>
            </a:r>
          </a:p>
          <a:p>
            <a:pPr>
              <a:spcBef>
                <a:spcPct val="0"/>
              </a:spcBef>
            </a:pPr>
            <a:r>
              <a:rPr lang="en-US" smtClean="0"/>
              <a:t>Comprises of geographic, biological datasets etc</a:t>
            </a:r>
          </a:p>
        </p:txBody>
      </p:sp>
      <p:sp>
        <p:nvSpPr>
          <p:cNvPr id="157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1ED7033-C271-4581-89E8-4A5079F5FAB5}" type="slidenum">
              <a:rPr lang="en-GB">
                <a:cs typeface="Arial" charset="0"/>
              </a:rPr>
              <a:pPr fontAlgn="base">
                <a:spcBef>
                  <a:spcPct val="0"/>
                </a:spcBef>
                <a:spcAft>
                  <a:spcPct val="0"/>
                </a:spcAft>
              </a:pPr>
              <a:t>70</a:t>
            </a:fld>
            <a:endParaRPr lang="en-GB">
              <a:cs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bwMode="auto">
          <a:noFill/>
          <a:ln>
            <a:solidFill>
              <a:srgbClr val="000000"/>
            </a:solidFill>
            <a:miter lim="800000"/>
            <a:headEnd/>
            <a:tailEnd/>
          </a:ln>
        </p:spPr>
      </p:sp>
      <p:sp>
        <p:nvSpPr>
          <p:cNvPr id="159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9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E9DB2C-5C50-4F38-A70D-F795AC95F6D3}" type="slidenum">
              <a:rPr lang="en-US">
                <a:cs typeface="Arial" charset="0"/>
              </a:rPr>
              <a:pPr fontAlgn="base">
                <a:spcBef>
                  <a:spcPct val="0"/>
                </a:spcBef>
                <a:spcAft>
                  <a:spcPct val="0"/>
                </a:spcAft>
              </a:pPr>
              <a:t>71</a:t>
            </a:fld>
            <a:endParaRPr lang="en-US">
              <a:cs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p:cNvSpPr>
          <p:nvPr>
            <p:ph type="sldImg"/>
          </p:nvPr>
        </p:nvSpPr>
        <p:spPr bwMode="auto">
          <a:xfrm>
            <a:off x="1146175" y="685800"/>
            <a:ext cx="4543425" cy="3406775"/>
          </a:xfrm>
          <a:noFill/>
          <a:ln>
            <a:solidFill>
              <a:srgbClr val="000000"/>
            </a:solidFill>
            <a:miter lim="800000"/>
            <a:headEnd/>
            <a:tailEnd/>
          </a:ln>
        </p:spPr>
      </p:sp>
      <p:sp>
        <p:nvSpPr>
          <p:cNvPr id="1617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Linked Data explodes</a:t>
            </a:r>
          </a:p>
        </p:txBody>
      </p:sp>
      <p:sp>
        <p:nvSpPr>
          <p:cNvPr id="161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B1B9CB-956A-4E76-984D-0F9B142F2090}" type="slidenum">
              <a:rPr lang="en-GB">
                <a:cs typeface="Arial" charset="0"/>
              </a:rPr>
              <a:pPr fontAlgn="base">
                <a:spcBef>
                  <a:spcPct val="0"/>
                </a:spcBef>
                <a:spcAft>
                  <a:spcPct val="0"/>
                </a:spcAft>
              </a:pPr>
              <a:t>72</a:t>
            </a:fld>
            <a:endParaRPr lang="en-GB">
              <a:cs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bwMode="auto">
          <a:noFill/>
          <a:ln>
            <a:solidFill>
              <a:srgbClr val="000000"/>
            </a:solidFill>
            <a:miter lim="800000"/>
            <a:headEnd/>
            <a:tailEnd/>
          </a:ln>
        </p:spPr>
      </p:sp>
      <p:sp>
        <p:nvSpPr>
          <p:cNvPr id="163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B6DF68-563D-4E15-818E-45BDBDBAD59E}" type="slidenum">
              <a:rPr lang="en-US">
                <a:cs typeface="Arial" charset="0"/>
              </a:rPr>
              <a:pPr fontAlgn="base">
                <a:spcBef>
                  <a:spcPct val="0"/>
                </a:spcBef>
                <a:spcAft>
                  <a:spcPct val="0"/>
                </a:spcAft>
              </a:pPr>
              <a:t>73</a:t>
            </a:fld>
            <a:endParaRPr lang="en-US">
              <a:cs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p:cNvSpPr>
          <p:nvPr>
            <p:ph type="sldImg"/>
          </p:nvPr>
        </p:nvSpPr>
        <p:spPr bwMode="auto">
          <a:noFill/>
          <a:ln>
            <a:solidFill>
              <a:srgbClr val="000000"/>
            </a:solidFill>
            <a:miter lim="800000"/>
            <a:headEnd/>
            <a:tailEnd/>
          </a:ln>
        </p:spPr>
      </p:sp>
      <p:sp>
        <p:nvSpPr>
          <p:cNvPr id="165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5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AE70A08-0433-468E-A444-E7C542BDD536}" type="slidenum">
              <a:rPr lang="en-US">
                <a:cs typeface="Arial" charset="0"/>
              </a:rPr>
              <a:pPr fontAlgn="base">
                <a:spcBef>
                  <a:spcPct val="0"/>
                </a:spcBef>
                <a:spcAft>
                  <a:spcPct val="0"/>
                </a:spcAft>
              </a:pPr>
              <a:t>74</a:t>
            </a:fld>
            <a:endParaRPr lang="en-US">
              <a:cs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p:cNvSpPr>
          <p:nvPr>
            <p:ph type="sldImg"/>
          </p:nvPr>
        </p:nvSpPr>
        <p:spPr bwMode="auto">
          <a:noFill/>
          <a:ln>
            <a:solidFill>
              <a:srgbClr val="000000"/>
            </a:solidFill>
            <a:miter lim="800000"/>
            <a:headEnd/>
            <a:tailEnd/>
          </a:ln>
        </p:spPr>
      </p:sp>
      <p:sp>
        <p:nvSpPr>
          <p:cNvPr id="1679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Knoesis center recently declared a center of excellence by Ohio governor</a:t>
            </a:r>
          </a:p>
        </p:txBody>
      </p:sp>
      <p:sp>
        <p:nvSpPr>
          <p:cNvPr id="167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D77EE8-B668-4268-8E82-24174DFCAA28}" type="slidenum">
              <a:rPr lang="en-US">
                <a:cs typeface="Arial" charset="0"/>
              </a:rPr>
              <a:pPr fontAlgn="base">
                <a:spcBef>
                  <a:spcPct val="0"/>
                </a:spcBef>
                <a:spcAft>
                  <a:spcPct val="0"/>
                </a:spcAft>
              </a:pPr>
              <a:t>75</a:t>
            </a:fld>
            <a:endParaRPr lang="en-US">
              <a:cs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p:cNvSpPr>
          <p:nvPr>
            <p:ph type="sldImg"/>
          </p:nvPr>
        </p:nvSpPr>
        <p:spPr bwMode="auto">
          <a:noFill/>
          <a:ln>
            <a:solidFill>
              <a:srgbClr val="000000"/>
            </a:solidFill>
            <a:miter lim="800000"/>
            <a:headEnd/>
            <a:tailEnd/>
          </a:ln>
        </p:spPr>
      </p:sp>
      <p:sp>
        <p:nvSpPr>
          <p:cNvPr id="169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9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A19E76-E986-4D69-8B47-0FEEB62F0D2B}" type="slidenum">
              <a:rPr lang="en-US">
                <a:cs typeface="Arial" charset="0"/>
              </a:rPr>
              <a:pPr fontAlgn="base">
                <a:spcBef>
                  <a:spcPct val="0"/>
                </a:spcBef>
                <a:spcAft>
                  <a:spcPct val="0"/>
                </a:spcAft>
              </a:pPr>
              <a:t>76</a:t>
            </a:fld>
            <a:endParaRPr lang="en-US">
              <a:cs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p:cNvSpPr>
          <p:nvPr>
            <p:ph type="sldImg"/>
          </p:nvPr>
        </p:nvSpPr>
        <p:spPr bwMode="auto">
          <a:noFill/>
          <a:ln>
            <a:solidFill>
              <a:srgbClr val="000000"/>
            </a:solidFill>
            <a:miter lim="800000"/>
            <a:headEnd/>
            <a:tailEnd/>
          </a:ln>
        </p:spPr>
      </p:sp>
      <p:sp>
        <p:nvSpPr>
          <p:cNvPr id="1720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2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C3DD80-BD7E-4386-9549-66D9E3BA1CA7}" type="slidenum">
              <a:rPr lang="en-US">
                <a:cs typeface="Arial" charset="0"/>
              </a:rPr>
              <a:pPr fontAlgn="base">
                <a:spcBef>
                  <a:spcPct val="0"/>
                </a:spcBef>
                <a:spcAft>
                  <a:spcPct val="0"/>
                </a:spcAft>
              </a:pPr>
              <a:t>77</a:t>
            </a:fld>
            <a:endParaRPr lang="en-US">
              <a:cs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bwMode="auto">
          <a:noFill/>
          <a:ln>
            <a:solidFill>
              <a:srgbClr val="000000"/>
            </a:solidFill>
            <a:miter lim="800000"/>
            <a:headEnd/>
            <a:tailEnd/>
          </a:ln>
        </p:spPr>
      </p:sp>
      <p:sp>
        <p:nvSpPr>
          <p:cNvPr id="1740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274C7E-5327-4C07-9052-C2BAF98E128C}" type="slidenum">
              <a:rPr lang="en-US">
                <a:cs typeface="Arial" charset="0"/>
              </a:rPr>
              <a:pPr fontAlgn="base">
                <a:spcBef>
                  <a:spcPct val="0"/>
                </a:spcBef>
                <a:spcAft>
                  <a:spcPct val="0"/>
                </a:spcAft>
              </a:pPr>
              <a:t>78</a:t>
            </a:fld>
            <a:endParaRPr lang="en-US">
              <a:cs typeface="Arial"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bwMode="auto">
          <a:noFill/>
          <a:ln>
            <a:solidFill>
              <a:srgbClr val="000000"/>
            </a:solidFill>
            <a:miter lim="800000"/>
            <a:headEnd/>
            <a:tailEnd/>
          </a:ln>
        </p:spPr>
      </p:sp>
      <p:sp>
        <p:nvSpPr>
          <p:cNvPr id="176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6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0D8CB7-E814-4B81-A955-4A85490C3266}" type="slidenum">
              <a:rPr lang="en-US">
                <a:cs typeface="Arial" charset="0"/>
              </a:rPr>
              <a:pPr fontAlgn="base">
                <a:spcBef>
                  <a:spcPct val="0"/>
                </a:spcBef>
                <a:spcAft>
                  <a:spcPct val="0"/>
                </a:spcAft>
              </a:pPr>
              <a:t>79</a:t>
            </a:fld>
            <a:endParaRPr lang="en-US">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E4F3D1-8221-4C1D-8F0D-CF9910E0EED9}" type="slidenum">
              <a:rPr lang="en-US">
                <a:cs typeface="Arial" charset="0"/>
              </a:rPr>
              <a:pPr fontAlgn="base">
                <a:spcBef>
                  <a:spcPct val="0"/>
                </a:spcBef>
                <a:spcAft>
                  <a:spcPct val="0"/>
                </a:spcAft>
              </a:pPr>
              <a:t>8</a:t>
            </a:fld>
            <a:endParaRPr lang="en-US">
              <a:cs typeface="Arial"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p:cNvSpPr>
            <a:spLocks noGrp="1" noRot="1" noChangeAspect="1"/>
          </p:cNvSpPr>
          <p:nvPr>
            <p:ph type="sldImg"/>
          </p:nvPr>
        </p:nvSpPr>
        <p:spPr bwMode="auto">
          <a:noFill/>
          <a:ln>
            <a:solidFill>
              <a:srgbClr val="000000"/>
            </a:solidFill>
            <a:miter lim="800000"/>
            <a:headEnd/>
            <a:tailEnd/>
          </a:ln>
        </p:spPr>
      </p:sp>
      <p:sp>
        <p:nvSpPr>
          <p:cNvPr id="1781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8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8D7F9B-3A52-4EB2-8C53-3B5B0F9F5544}" type="slidenum">
              <a:rPr lang="en-US">
                <a:cs typeface="Arial" charset="0"/>
              </a:rPr>
              <a:pPr fontAlgn="base">
                <a:spcBef>
                  <a:spcPct val="0"/>
                </a:spcBef>
                <a:spcAft>
                  <a:spcPct val="0"/>
                </a:spcAft>
              </a:pPr>
              <a:t>80</a:t>
            </a:fld>
            <a:endParaRPr lang="en-US">
              <a:cs typeface="Arial"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p:cNvSpPr>
            <a:spLocks noGrp="1" noRot="1" noChangeAspect="1"/>
          </p:cNvSpPr>
          <p:nvPr>
            <p:ph type="sldImg"/>
          </p:nvPr>
        </p:nvSpPr>
        <p:spPr bwMode="auto">
          <a:noFill/>
          <a:ln>
            <a:solidFill>
              <a:srgbClr val="000000"/>
            </a:solidFill>
            <a:miter lim="800000"/>
            <a:headEnd/>
            <a:tailEnd/>
          </a:ln>
        </p:spPr>
      </p:sp>
      <p:sp>
        <p:nvSpPr>
          <p:cNvPr id="1802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0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1A82D1E-5187-4F9C-B1AD-2E77C7B2593C}" type="slidenum">
              <a:rPr lang="en-US">
                <a:cs typeface="Arial" charset="0"/>
              </a:rPr>
              <a:pPr fontAlgn="base">
                <a:spcBef>
                  <a:spcPct val="0"/>
                </a:spcBef>
                <a:spcAft>
                  <a:spcPct val="0"/>
                </a:spcAft>
              </a:pPr>
              <a:t>81</a:t>
            </a:fld>
            <a:endParaRPr lang="en-US">
              <a:cs typeface="Arial"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p:cNvSpPr>
          <p:nvPr>
            <p:ph type="sldImg"/>
          </p:nvPr>
        </p:nvSpPr>
        <p:spPr bwMode="auto">
          <a:noFill/>
          <a:ln>
            <a:solidFill>
              <a:srgbClr val="000000"/>
            </a:solidFill>
            <a:miter lim="800000"/>
            <a:headEnd/>
            <a:tailEnd/>
          </a:ln>
        </p:spPr>
      </p:sp>
      <p:sp>
        <p:nvSpPr>
          <p:cNvPr id="1822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2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DF46C2E-E910-4DDA-A906-53506792523B}" type="slidenum">
              <a:rPr lang="en-US">
                <a:cs typeface="Arial" charset="0"/>
              </a:rPr>
              <a:pPr fontAlgn="base">
                <a:spcBef>
                  <a:spcPct val="0"/>
                </a:spcBef>
                <a:spcAft>
                  <a:spcPct val="0"/>
                </a:spcAft>
              </a:pPr>
              <a:t>82</a:t>
            </a:fld>
            <a:endParaRPr lang="en-US">
              <a:cs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noFill/>
          <a:ln>
            <a:solidFill>
              <a:srgbClr val="000000"/>
            </a:solidFill>
            <a:miter lim="800000"/>
            <a:headEnd/>
            <a:tailEnd/>
          </a:ln>
        </p:spPr>
      </p:sp>
      <p:sp>
        <p:nvSpPr>
          <p:cNvPr id="1843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4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AFDB9D-2B93-4D54-B83D-0790A84A83D4}" type="slidenum">
              <a:rPr lang="en-US">
                <a:cs typeface="Arial" charset="0"/>
              </a:rPr>
              <a:pPr fontAlgn="base">
                <a:spcBef>
                  <a:spcPct val="0"/>
                </a:spcBef>
                <a:spcAft>
                  <a:spcPct val="0"/>
                </a:spcAft>
              </a:pPr>
              <a:t>83</a:t>
            </a:fld>
            <a:endParaRPr lang="en-US">
              <a:cs typeface="Arial"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p:cNvSpPr>
          <p:nvPr>
            <p:ph type="sldImg"/>
          </p:nvPr>
        </p:nvSpPr>
        <p:spPr bwMode="auto">
          <a:noFill/>
          <a:ln>
            <a:solidFill>
              <a:srgbClr val="000000"/>
            </a:solidFill>
            <a:miter lim="800000"/>
            <a:headEnd/>
            <a:tailEnd/>
          </a:ln>
        </p:spPr>
      </p:sp>
      <p:sp>
        <p:nvSpPr>
          <p:cNvPr id="1863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6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331071-7D71-468C-AFC7-88ACBA1D1B32}" type="slidenum">
              <a:rPr lang="en-US">
                <a:cs typeface="Arial" charset="0"/>
              </a:rPr>
              <a:pPr fontAlgn="base">
                <a:spcBef>
                  <a:spcPct val="0"/>
                </a:spcBef>
                <a:spcAft>
                  <a:spcPct val="0"/>
                </a:spcAft>
              </a:pPr>
              <a:t>84</a:t>
            </a:fld>
            <a:endParaRPr lang="en-US">
              <a:cs typeface="Arial"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8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331E96-6150-4A90-90F9-9FDD578509E7}" type="slidenum">
              <a:rPr lang="en-US">
                <a:cs typeface="Arial" charset="0"/>
              </a:rPr>
              <a:pPr fontAlgn="base">
                <a:spcBef>
                  <a:spcPct val="0"/>
                </a:spcBef>
                <a:spcAft>
                  <a:spcPct val="0"/>
                </a:spcAft>
              </a:pPr>
              <a:t>85</a:t>
            </a:fld>
            <a:endParaRPr lang="en-US">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D9DBAC-3759-4ACB-816E-D112B1023C56}" type="slidenum">
              <a:rPr lang="en-US">
                <a:cs typeface="Arial" charset="0"/>
              </a:rPr>
              <a:pPr fontAlgn="base">
                <a:spcBef>
                  <a:spcPct val="0"/>
                </a:spcBef>
                <a:spcAft>
                  <a:spcPct val="0"/>
                </a:spcAft>
              </a:pPr>
              <a:t>9</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9" descr="C:\Users\camerond\Downloads\e_white_trans_new.png"/>
          <p:cNvPicPr>
            <a:picLocks noChangeAspect="1" noChangeArrowheads="1"/>
          </p:cNvPicPr>
          <p:nvPr/>
        </p:nvPicPr>
        <p:blipFill>
          <a:blip r:embed="rId2"/>
          <a:srcRect/>
          <a:stretch>
            <a:fillRect/>
          </a:stretch>
        </p:blipFill>
        <p:spPr bwMode="auto">
          <a:xfrm>
            <a:off x="7162800" y="6400800"/>
            <a:ext cx="508000" cy="228600"/>
          </a:xfrm>
          <a:prstGeom prst="rect">
            <a:avLst/>
          </a:prstGeom>
          <a:noFill/>
          <a:ln w="9525">
            <a:noFill/>
            <a:miter lim="800000"/>
            <a:headEnd/>
            <a:tailEnd/>
          </a:ln>
        </p:spPr>
      </p:pic>
      <p:pic>
        <p:nvPicPr>
          <p:cNvPr id="5" name="Picture 2" descr="C:\Users\camerond\Downloads\knoesis_white.JPG"/>
          <p:cNvPicPr>
            <a:picLocks noChangeAspect="1" noChangeArrowheads="1"/>
          </p:cNvPicPr>
          <p:nvPr/>
        </p:nvPicPr>
        <p:blipFill>
          <a:blip r:embed="rId3"/>
          <a:srcRect/>
          <a:stretch>
            <a:fillRect/>
          </a:stretch>
        </p:blipFill>
        <p:spPr bwMode="auto">
          <a:xfrm>
            <a:off x="7700963" y="6400800"/>
            <a:ext cx="1366837" cy="190500"/>
          </a:xfrm>
          <a:prstGeom prst="rect">
            <a:avLst/>
          </a:prstGeom>
          <a:noFill/>
          <a:effectLst>
            <a:outerShdw sx="1000" sy="1000" algn="ctr" rotWithShape="0">
              <a:srgbClr val="000000">
                <a:alpha val="43137"/>
              </a:srgbClr>
            </a:outerShdw>
          </a:effectLst>
        </p:spPr>
      </p:pic>
      <p:sp>
        <p:nvSpPr>
          <p:cNvPr id="6" name="TextBox 11"/>
          <p:cNvSpPr txBox="1"/>
          <p:nvPr/>
        </p:nvSpPr>
        <p:spPr>
          <a:xfrm>
            <a:off x="1752600" y="6059488"/>
            <a:ext cx="6629400" cy="369887"/>
          </a:xfrm>
          <a:prstGeom prst="rect">
            <a:avLst/>
          </a:prstGeom>
          <a:noFill/>
        </p:spPr>
        <p:txBody>
          <a:bodyPr>
            <a:spAutoFit/>
          </a:bodyPr>
          <a:lstStyle/>
          <a:p>
            <a:pPr fontAlgn="auto">
              <a:spcBef>
                <a:spcPts val="0"/>
              </a:spcBef>
              <a:spcAft>
                <a:spcPts val="0"/>
              </a:spcAft>
              <a:defRPr/>
            </a:pPr>
            <a:r>
              <a:rPr lang="en-US" dirty="0">
                <a:latin typeface="+mn-lt"/>
                <a:cs typeface="+mn-cs"/>
              </a:rPr>
              <a:t>Citation</a:t>
            </a:r>
            <a:endParaRPr lang="en-US" dirty="0">
              <a:latin typeface="+mn-lt"/>
              <a:cs typeface="+mn-cs"/>
            </a:endParaRPr>
          </a:p>
        </p:txBody>
      </p:sp>
      <p:pic>
        <p:nvPicPr>
          <p:cNvPr id="7" name="Picture 12" descr="WSUlogo.gif"/>
          <p:cNvPicPr>
            <a:picLocks noChangeAspect="1"/>
          </p:cNvPicPr>
          <p:nvPr/>
        </p:nvPicPr>
        <p:blipFill>
          <a:blip r:embed="rId4"/>
          <a:srcRect/>
          <a:stretch>
            <a:fillRect/>
          </a:stretch>
        </p:blipFill>
        <p:spPr bwMode="auto">
          <a:xfrm>
            <a:off x="381000" y="6199188"/>
            <a:ext cx="1066800" cy="506412"/>
          </a:xfrm>
          <a:prstGeom prst="rect">
            <a:avLst/>
          </a:prstGeom>
          <a:noFill/>
          <a:ln w="9525">
            <a:noFill/>
            <a:miter lim="800000"/>
            <a:headEnd/>
            <a:tailEnd/>
          </a:ln>
        </p:spPr>
      </p:pic>
      <p:pic>
        <p:nvPicPr>
          <p:cNvPr id="8" name="Picture 8" descr="Banner.jpg"/>
          <p:cNvPicPr>
            <a:picLocks noChangeAspect="1"/>
          </p:cNvPicPr>
          <p:nvPr userDrawn="1"/>
        </p:nvPicPr>
        <p:blipFill>
          <a:blip r:embed="rId5"/>
          <a:srcRect/>
          <a:stretch>
            <a:fillRect/>
          </a:stretch>
        </p:blipFill>
        <p:spPr bwMode="auto">
          <a:xfrm>
            <a:off x="0" y="0"/>
            <a:ext cx="9144000" cy="1447800"/>
          </a:xfrm>
          <a:prstGeom prst="rect">
            <a:avLst/>
          </a:prstGeom>
          <a:noFill/>
          <a:ln w="9525">
            <a:noFill/>
            <a:miter lim="800000"/>
            <a:headEnd/>
            <a:tailEnd/>
          </a:ln>
        </p:spPr>
      </p:pic>
      <p:sp>
        <p:nvSpPr>
          <p:cNvPr id="9" name="TextBox 15"/>
          <p:cNvSpPr txBox="1"/>
          <p:nvPr userDrawn="1"/>
        </p:nvSpPr>
        <p:spPr>
          <a:xfrm>
            <a:off x="1752600" y="6059488"/>
            <a:ext cx="6629400" cy="369887"/>
          </a:xfrm>
          <a:prstGeom prst="rect">
            <a:avLst/>
          </a:prstGeom>
          <a:noFill/>
        </p:spPr>
        <p:txBody>
          <a:bodyPr>
            <a:spAutoFit/>
          </a:bodyPr>
          <a:lstStyle/>
          <a:p>
            <a:pPr fontAlgn="auto">
              <a:spcBef>
                <a:spcPts val="0"/>
              </a:spcBef>
              <a:spcAft>
                <a:spcPts val="0"/>
              </a:spcAft>
              <a:defRPr/>
            </a:pPr>
            <a:r>
              <a:rPr lang="en-US" dirty="0">
                <a:latin typeface="+mn-lt"/>
                <a:cs typeface="+mn-cs"/>
              </a:rPr>
              <a:t>Citation</a:t>
            </a:r>
            <a:endParaRPr lang="en-US" dirty="0">
              <a:latin typeface="+mn-lt"/>
              <a:cs typeface="+mn-cs"/>
            </a:endParaRPr>
          </a:p>
        </p:txBody>
      </p:sp>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4" name="Picture 7" descr="C:\Users\camerond\Downloads\e_white_trans_new.png"/>
          <p:cNvPicPr>
            <a:picLocks noChangeAspect="1" noChangeArrowheads="1"/>
          </p:cNvPicPr>
          <p:nvPr/>
        </p:nvPicPr>
        <p:blipFill>
          <a:blip r:embed="rId2"/>
          <a:srcRect/>
          <a:stretch>
            <a:fillRect/>
          </a:stretch>
        </p:blipFill>
        <p:spPr bwMode="auto">
          <a:xfrm>
            <a:off x="7162800" y="6553200"/>
            <a:ext cx="508000" cy="228600"/>
          </a:xfrm>
          <a:prstGeom prst="rect">
            <a:avLst/>
          </a:prstGeom>
          <a:noFill/>
          <a:ln w="9525">
            <a:noFill/>
            <a:miter lim="800000"/>
            <a:headEnd/>
            <a:tailEnd/>
          </a:ln>
        </p:spPr>
      </p:pic>
      <p:pic>
        <p:nvPicPr>
          <p:cNvPr id="5" name="Picture 2" descr="C:\Users\camerond\Downloads\knoesis_white.JPG"/>
          <p:cNvPicPr>
            <a:picLocks noChangeAspect="1" noChangeArrowheads="1"/>
          </p:cNvPicPr>
          <p:nvPr/>
        </p:nvPicPr>
        <p:blipFill>
          <a:blip r:embed="rId3"/>
          <a:srcRect/>
          <a:stretch>
            <a:fillRect/>
          </a:stretch>
        </p:blipFill>
        <p:spPr bwMode="auto">
          <a:xfrm>
            <a:off x="7754938" y="6553200"/>
            <a:ext cx="1368425" cy="190500"/>
          </a:xfrm>
          <a:prstGeom prst="rect">
            <a:avLst/>
          </a:prstGeom>
          <a:noFill/>
          <a:effectLst>
            <a:outerShdw sx="1000" sy="1000" algn="ctr" rotWithShape="0">
              <a:srgbClr val="000000">
                <a:alpha val="43137"/>
              </a:srgbClr>
            </a:outerShdw>
          </a:effectLst>
        </p:spPr>
      </p:pic>
      <p:pic>
        <p:nvPicPr>
          <p:cNvPr id="6" name="Picture 10" descr="WSUlogo.gif"/>
          <p:cNvPicPr>
            <a:picLocks noChangeAspect="1"/>
          </p:cNvPicPr>
          <p:nvPr/>
        </p:nvPicPr>
        <p:blipFill>
          <a:blip r:embed="rId4"/>
          <a:srcRect/>
          <a:stretch>
            <a:fillRect/>
          </a:stretch>
        </p:blipFill>
        <p:spPr bwMode="auto">
          <a:xfrm>
            <a:off x="309563" y="6324600"/>
            <a:ext cx="1066800" cy="506413"/>
          </a:xfrm>
          <a:prstGeom prst="rect">
            <a:avLst/>
          </a:prstGeom>
          <a:noFill/>
          <a:ln w="9525">
            <a:noFill/>
            <a:miter lim="800000"/>
            <a:headEnd/>
            <a:tailEnd/>
          </a:ln>
        </p:spPr>
      </p:pic>
      <p:pic>
        <p:nvPicPr>
          <p:cNvPr id="7" name="Picture 11" descr="C:\Users\camerond\Downloads\e_white_trans_new.png"/>
          <p:cNvPicPr>
            <a:picLocks noChangeAspect="1" noChangeArrowheads="1"/>
          </p:cNvPicPr>
          <p:nvPr userDrawn="1"/>
        </p:nvPicPr>
        <p:blipFill>
          <a:blip r:embed="rId2"/>
          <a:srcRect/>
          <a:stretch>
            <a:fillRect/>
          </a:stretch>
        </p:blipFill>
        <p:spPr bwMode="auto">
          <a:xfrm>
            <a:off x="7162800" y="6553200"/>
            <a:ext cx="508000" cy="228600"/>
          </a:xfrm>
          <a:prstGeom prst="rect">
            <a:avLst/>
          </a:prstGeom>
          <a:noFill/>
          <a:ln w="9525">
            <a:noFill/>
            <a:miter lim="800000"/>
            <a:headEnd/>
            <a:tailEnd/>
          </a:ln>
        </p:spPr>
      </p:pic>
      <p:pic>
        <p:nvPicPr>
          <p:cNvPr id="8" name="Picture 2" descr="C:\Users\camerond\Downloads\knoesis_white.JPG"/>
          <p:cNvPicPr>
            <a:picLocks noChangeAspect="1" noChangeArrowheads="1"/>
          </p:cNvPicPr>
          <p:nvPr userDrawn="1"/>
        </p:nvPicPr>
        <p:blipFill>
          <a:blip r:embed="rId3"/>
          <a:srcRect/>
          <a:stretch>
            <a:fillRect/>
          </a:stretch>
        </p:blipFill>
        <p:spPr bwMode="auto">
          <a:xfrm>
            <a:off x="7754938" y="6553200"/>
            <a:ext cx="1368425" cy="190500"/>
          </a:xfrm>
          <a:prstGeom prst="rect">
            <a:avLst/>
          </a:prstGeom>
          <a:noFill/>
          <a:effectLst>
            <a:outerShdw sx="1000" sy="1000" algn="ctr" rotWithShape="0">
              <a:srgbClr val="000000">
                <a:alpha val="43137"/>
              </a:srgbClr>
            </a:outerShdw>
          </a:effectLst>
        </p:spPr>
      </p:pic>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itle 1"/>
          <p:cNvSpPr>
            <a:spLocks noGrp="1"/>
          </p:cNvSpPr>
          <p:nvPr>
            <p:ph type="title"/>
          </p:nvPr>
        </p:nvSpPr>
        <p:spPr>
          <a:xfrm>
            <a:off x="0" y="0"/>
            <a:ext cx="9144000" cy="914400"/>
          </a:xfrm>
          <a:prstGeom prst="rect">
            <a:avLst/>
          </a:prstGeom>
          <a:solidFill>
            <a:srgbClr val="336699"/>
          </a:solidFill>
        </p:spPr>
        <p:txBody>
          <a:bodyPr/>
          <a:lstStyle/>
          <a:p>
            <a:r>
              <a:rPr lang="en-US" dirty="0" smtClean="0"/>
              <a:t>Click to edit Master title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C:\Users\camerond\Downloads\e_white_trans_new.png"/>
          <p:cNvPicPr>
            <a:picLocks noChangeAspect="1" noChangeArrowheads="1"/>
          </p:cNvPicPr>
          <p:nvPr/>
        </p:nvPicPr>
        <p:blipFill>
          <a:blip r:embed="rId2"/>
          <a:srcRect/>
          <a:stretch>
            <a:fillRect/>
          </a:stretch>
        </p:blipFill>
        <p:spPr bwMode="auto">
          <a:xfrm>
            <a:off x="7162800" y="6553200"/>
            <a:ext cx="508000" cy="228600"/>
          </a:xfrm>
          <a:prstGeom prst="rect">
            <a:avLst/>
          </a:prstGeom>
          <a:noFill/>
          <a:ln w="9525">
            <a:noFill/>
            <a:miter lim="800000"/>
            <a:headEnd/>
            <a:tailEnd/>
          </a:ln>
        </p:spPr>
      </p:pic>
      <p:pic>
        <p:nvPicPr>
          <p:cNvPr id="5" name="Picture 2" descr="C:\Users\camerond\Downloads\knoesis_white.JPG"/>
          <p:cNvPicPr>
            <a:picLocks noChangeAspect="1" noChangeArrowheads="1"/>
          </p:cNvPicPr>
          <p:nvPr/>
        </p:nvPicPr>
        <p:blipFill>
          <a:blip r:embed="rId3"/>
          <a:srcRect/>
          <a:stretch>
            <a:fillRect/>
          </a:stretch>
        </p:blipFill>
        <p:spPr bwMode="auto">
          <a:xfrm>
            <a:off x="7754938" y="6553200"/>
            <a:ext cx="1368425" cy="190500"/>
          </a:xfrm>
          <a:prstGeom prst="rect">
            <a:avLst/>
          </a:prstGeom>
          <a:noFill/>
          <a:effectLst>
            <a:outerShdw sx="1000" sy="1000" algn="ctr" rotWithShape="0">
              <a:srgbClr val="000000">
                <a:alpha val="43137"/>
              </a:srgbClr>
            </a:outerShdw>
          </a:effectLst>
        </p:spPr>
      </p:pic>
      <p:pic>
        <p:nvPicPr>
          <p:cNvPr id="6" name="Picture 10" descr="WSUlogo.gif"/>
          <p:cNvPicPr>
            <a:picLocks noChangeAspect="1"/>
          </p:cNvPicPr>
          <p:nvPr/>
        </p:nvPicPr>
        <p:blipFill>
          <a:blip r:embed="rId4"/>
          <a:srcRect/>
          <a:stretch>
            <a:fillRect/>
          </a:stretch>
        </p:blipFill>
        <p:spPr bwMode="auto">
          <a:xfrm>
            <a:off x="309563" y="6324600"/>
            <a:ext cx="1066800" cy="506413"/>
          </a:xfrm>
          <a:prstGeom prst="rect">
            <a:avLst/>
          </a:prstGeom>
          <a:noFill/>
          <a:ln w="9525">
            <a:noFill/>
            <a:miter lim="800000"/>
            <a:headEnd/>
            <a:tailEnd/>
          </a:ln>
        </p:spPr>
      </p:pic>
      <p:pic>
        <p:nvPicPr>
          <p:cNvPr id="7" name="Picture 12" descr="C:\Users\camerond\Downloads\e_white_trans_new.png"/>
          <p:cNvPicPr>
            <a:picLocks noChangeAspect="1" noChangeArrowheads="1"/>
          </p:cNvPicPr>
          <p:nvPr userDrawn="1"/>
        </p:nvPicPr>
        <p:blipFill>
          <a:blip r:embed="rId2"/>
          <a:srcRect/>
          <a:stretch>
            <a:fillRect/>
          </a:stretch>
        </p:blipFill>
        <p:spPr bwMode="auto">
          <a:xfrm>
            <a:off x="7162800" y="6553200"/>
            <a:ext cx="508000" cy="228600"/>
          </a:xfrm>
          <a:prstGeom prst="rect">
            <a:avLst/>
          </a:prstGeom>
          <a:noFill/>
          <a:ln w="9525">
            <a:noFill/>
            <a:miter lim="800000"/>
            <a:headEnd/>
            <a:tailEnd/>
          </a:ln>
        </p:spPr>
      </p:pic>
      <p:pic>
        <p:nvPicPr>
          <p:cNvPr id="8" name="Picture 2" descr="C:\Users\camerond\Downloads\knoesis_white.JPG"/>
          <p:cNvPicPr>
            <a:picLocks noChangeAspect="1" noChangeArrowheads="1"/>
          </p:cNvPicPr>
          <p:nvPr userDrawn="1"/>
        </p:nvPicPr>
        <p:blipFill>
          <a:blip r:embed="rId3"/>
          <a:srcRect/>
          <a:stretch>
            <a:fillRect/>
          </a:stretch>
        </p:blipFill>
        <p:spPr bwMode="auto">
          <a:xfrm>
            <a:off x="7754938" y="6553200"/>
            <a:ext cx="1368425" cy="190500"/>
          </a:xfrm>
          <a:prstGeom prst="rect">
            <a:avLst/>
          </a:prstGeom>
          <a:noFill/>
          <a:effectLst>
            <a:outerShdw sx="1000" sy="1000" algn="ctr" rotWithShape="0">
              <a:srgbClr val="000000">
                <a:alpha val="43137"/>
              </a:srgbClr>
            </a:outerShdw>
          </a:effectLst>
        </p:spPr>
      </p:pic>
      <p:sp>
        <p:nvSpPr>
          <p:cNvPr id="9" name="Title 1"/>
          <p:cNvSpPr txBox="1">
            <a:spLocks/>
          </p:cNvSpPr>
          <p:nvPr userDrawn="1"/>
        </p:nvSpPr>
        <p:spPr>
          <a:xfrm>
            <a:off x="0" y="0"/>
            <a:ext cx="9144000" cy="914400"/>
          </a:xfrm>
          <a:prstGeom prst="rect">
            <a:avLst/>
          </a:prstGeom>
          <a:solidFill>
            <a:srgbClr val="336699"/>
          </a:solidFill>
        </p:spPr>
        <p:txBody>
          <a:bodyPr/>
          <a:lstStyle/>
          <a:p>
            <a:pPr algn="ctr" fontAlgn="auto">
              <a:spcAft>
                <a:spcPts val="0"/>
              </a:spcAft>
              <a:defRPr/>
            </a:pPr>
            <a:r>
              <a:rPr lang="en-US" sz="4400">
                <a:latin typeface="+mj-lt"/>
                <a:ea typeface="+mj-ea"/>
                <a:cs typeface="+mj-cs"/>
              </a:rPr>
              <a:t>Click to edit Master title style</a:t>
            </a:r>
            <a:endParaRPr lang="en-US" sz="4400" dirty="0">
              <a:latin typeface="+mj-lt"/>
              <a:ea typeface="+mj-ea"/>
              <a:cs typeface="+mj-cs"/>
            </a:endParaRP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3" name="Picture 5" descr="C:\Users\camerond\Downloads\e_white_trans_new.png"/>
          <p:cNvPicPr>
            <a:picLocks noChangeAspect="1" noChangeArrowheads="1"/>
          </p:cNvPicPr>
          <p:nvPr userDrawn="1"/>
        </p:nvPicPr>
        <p:blipFill>
          <a:blip r:embed="rId2"/>
          <a:srcRect/>
          <a:stretch>
            <a:fillRect/>
          </a:stretch>
        </p:blipFill>
        <p:spPr bwMode="auto">
          <a:xfrm>
            <a:off x="7162800" y="6553200"/>
            <a:ext cx="508000" cy="228600"/>
          </a:xfrm>
          <a:prstGeom prst="rect">
            <a:avLst/>
          </a:prstGeom>
          <a:noFill/>
          <a:ln w="9525">
            <a:noFill/>
            <a:miter lim="800000"/>
            <a:headEnd/>
            <a:tailEnd/>
          </a:ln>
        </p:spPr>
      </p:pic>
      <p:pic>
        <p:nvPicPr>
          <p:cNvPr id="4" name="Picture 2" descr="C:\Users\camerond\Downloads\knoesis_white.JPG"/>
          <p:cNvPicPr>
            <a:picLocks noChangeAspect="1" noChangeArrowheads="1"/>
          </p:cNvPicPr>
          <p:nvPr userDrawn="1"/>
        </p:nvPicPr>
        <p:blipFill>
          <a:blip r:embed="rId3"/>
          <a:srcRect/>
          <a:stretch>
            <a:fillRect/>
          </a:stretch>
        </p:blipFill>
        <p:spPr bwMode="auto">
          <a:xfrm>
            <a:off x="7754938" y="6553200"/>
            <a:ext cx="1368425" cy="190500"/>
          </a:xfrm>
          <a:prstGeom prst="rect">
            <a:avLst/>
          </a:prstGeom>
          <a:noFill/>
          <a:effectLst>
            <a:outerShdw sx="1000" sy="1000" algn="ctr" rotWithShape="0">
              <a:srgbClr val="000000">
                <a:alpha val="43137"/>
              </a:srgbClr>
            </a:outerShdw>
          </a:effectLst>
        </p:spPr>
      </p:pic>
      <p:pic>
        <p:nvPicPr>
          <p:cNvPr id="5" name="Picture 8" descr="WSUlogo.gif"/>
          <p:cNvPicPr>
            <a:picLocks noChangeAspect="1"/>
          </p:cNvPicPr>
          <p:nvPr userDrawn="1"/>
        </p:nvPicPr>
        <p:blipFill>
          <a:blip r:embed="rId4"/>
          <a:srcRect/>
          <a:stretch>
            <a:fillRect/>
          </a:stretch>
        </p:blipFill>
        <p:spPr bwMode="auto">
          <a:xfrm>
            <a:off x="309563" y="6324600"/>
            <a:ext cx="1066800" cy="506413"/>
          </a:xfrm>
          <a:prstGeom prst="rect">
            <a:avLst/>
          </a:prstGeom>
          <a:noFill/>
          <a:ln w="9525">
            <a:noFill/>
            <a:miter lim="800000"/>
            <a:headEnd/>
            <a:tailEnd/>
          </a:ln>
        </p:spPr>
      </p:pic>
      <p:sp>
        <p:nvSpPr>
          <p:cNvPr id="11" name="Title 1"/>
          <p:cNvSpPr>
            <a:spLocks noGrp="1"/>
          </p:cNvSpPr>
          <p:nvPr>
            <p:ph type="title"/>
          </p:nvPr>
        </p:nvSpPr>
        <p:spPr>
          <a:xfrm>
            <a:off x="0" y="0"/>
            <a:ext cx="9144000" cy="914400"/>
          </a:xfrm>
          <a:prstGeom prst="rect">
            <a:avLst/>
          </a:prstGeom>
          <a:solidFill>
            <a:srgbClr val="336699"/>
          </a:solidFill>
        </p:spPr>
        <p:txBody>
          <a:bodyPr/>
          <a:lstStyle/>
          <a:p>
            <a:r>
              <a:rPr lang="en-US" dirty="0" smtClean="0"/>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C:\Users\camerond\Downloads\e_white_trans_new.png"/>
          <p:cNvPicPr>
            <a:picLocks noChangeAspect="1" noChangeArrowheads="1"/>
          </p:cNvPicPr>
          <p:nvPr/>
        </p:nvPicPr>
        <p:blipFill>
          <a:blip r:embed="rId2"/>
          <a:srcRect/>
          <a:stretch>
            <a:fillRect/>
          </a:stretch>
        </p:blipFill>
        <p:spPr bwMode="auto">
          <a:xfrm>
            <a:off x="7183438" y="6553200"/>
            <a:ext cx="508000" cy="228600"/>
          </a:xfrm>
          <a:prstGeom prst="rect">
            <a:avLst/>
          </a:prstGeom>
          <a:noFill/>
          <a:ln w="9525">
            <a:noFill/>
            <a:miter lim="800000"/>
            <a:headEnd/>
            <a:tailEnd/>
          </a:ln>
        </p:spPr>
      </p:pic>
      <p:pic>
        <p:nvPicPr>
          <p:cNvPr id="5" name="Picture 2" descr="C:\Users\camerond\Downloads\knoesis_white.JPG"/>
          <p:cNvPicPr>
            <a:picLocks noChangeAspect="1" noChangeArrowheads="1"/>
          </p:cNvPicPr>
          <p:nvPr/>
        </p:nvPicPr>
        <p:blipFill>
          <a:blip r:embed="rId3"/>
          <a:srcRect/>
          <a:stretch>
            <a:fillRect/>
          </a:stretch>
        </p:blipFill>
        <p:spPr bwMode="auto">
          <a:xfrm>
            <a:off x="7777163" y="6553200"/>
            <a:ext cx="1366837" cy="190500"/>
          </a:xfrm>
          <a:prstGeom prst="rect">
            <a:avLst/>
          </a:prstGeom>
          <a:noFill/>
          <a:effectLst>
            <a:outerShdw sx="1000" sy="1000" algn="ctr" rotWithShape="0">
              <a:srgbClr val="000000">
                <a:alpha val="43137"/>
              </a:srgbClr>
            </a:outerShdw>
          </a:effectLst>
        </p:spPr>
      </p:pic>
      <p:pic>
        <p:nvPicPr>
          <p:cNvPr id="6" name="Picture 10" descr="WSUlogo.gif"/>
          <p:cNvPicPr>
            <a:picLocks noChangeAspect="1"/>
          </p:cNvPicPr>
          <p:nvPr/>
        </p:nvPicPr>
        <p:blipFill>
          <a:blip r:embed="rId4"/>
          <a:srcRect/>
          <a:stretch>
            <a:fillRect/>
          </a:stretch>
        </p:blipFill>
        <p:spPr bwMode="auto">
          <a:xfrm>
            <a:off x="309563" y="6324600"/>
            <a:ext cx="1066800" cy="506413"/>
          </a:xfrm>
          <a:prstGeom prst="rect">
            <a:avLst/>
          </a:prstGeom>
          <a:noFill/>
          <a:ln w="9525">
            <a:noFill/>
            <a:miter lim="800000"/>
            <a:headEnd/>
            <a:tailEnd/>
          </a:ln>
        </p:spPr>
      </p:pic>
      <p:pic>
        <p:nvPicPr>
          <p:cNvPr id="7" name="Picture 9" descr="C:\Users\camerond\Downloads\e_white_trans_new.png"/>
          <p:cNvPicPr>
            <a:picLocks noChangeAspect="1" noChangeArrowheads="1"/>
          </p:cNvPicPr>
          <p:nvPr userDrawn="1"/>
        </p:nvPicPr>
        <p:blipFill>
          <a:blip r:embed="rId2"/>
          <a:srcRect/>
          <a:stretch>
            <a:fillRect/>
          </a:stretch>
        </p:blipFill>
        <p:spPr bwMode="auto">
          <a:xfrm>
            <a:off x="7183438" y="6553200"/>
            <a:ext cx="508000" cy="228600"/>
          </a:xfrm>
          <a:prstGeom prst="rect">
            <a:avLst/>
          </a:prstGeom>
          <a:noFill/>
          <a:ln w="9525">
            <a:noFill/>
            <a:miter lim="800000"/>
            <a:headEnd/>
            <a:tailEnd/>
          </a:ln>
        </p:spPr>
      </p:pic>
      <p:pic>
        <p:nvPicPr>
          <p:cNvPr id="8" name="Picture 2" descr="C:\Users\camerond\Downloads\knoesis_white.JPG"/>
          <p:cNvPicPr>
            <a:picLocks noChangeAspect="1" noChangeArrowheads="1"/>
          </p:cNvPicPr>
          <p:nvPr userDrawn="1"/>
        </p:nvPicPr>
        <p:blipFill>
          <a:blip r:embed="rId3"/>
          <a:srcRect/>
          <a:stretch>
            <a:fillRect/>
          </a:stretch>
        </p:blipFill>
        <p:spPr bwMode="auto">
          <a:xfrm>
            <a:off x="7777163" y="6553200"/>
            <a:ext cx="1366837" cy="190500"/>
          </a:xfrm>
          <a:prstGeom prst="rect">
            <a:avLst/>
          </a:prstGeom>
          <a:noFill/>
          <a:effectLst>
            <a:outerShdw sx="1000" sy="1000" algn="ctr" rotWithShape="0">
              <a:srgbClr val="000000">
                <a:alpha val="43137"/>
              </a:srgbClr>
            </a:outerShdw>
          </a:effectLst>
        </p:spPr>
      </p:pic>
      <p:sp>
        <p:nvSpPr>
          <p:cNvPr id="2" name="Title 1"/>
          <p:cNvSpPr>
            <a:spLocks noGrp="1"/>
          </p:cNvSpPr>
          <p:nvPr>
            <p:ph type="title"/>
          </p:nvPr>
        </p:nvSpPr>
        <p:spPr>
          <a:xfrm>
            <a:off x="0" y="0"/>
            <a:ext cx="9144000" cy="914400"/>
          </a:xfrm>
          <a:prstGeom prst="rect">
            <a:avLst/>
          </a:prstGeom>
          <a:solidFill>
            <a:srgbClr val="336699"/>
          </a:solidFill>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C:\Users\camerond\Downloads\e_white_trans_new.png"/>
          <p:cNvPicPr>
            <a:picLocks noChangeAspect="1" noChangeArrowheads="1"/>
          </p:cNvPicPr>
          <p:nvPr/>
        </p:nvPicPr>
        <p:blipFill>
          <a:blip r:embed="rId2"/>
          <a:srcRect/>
          <a:stretch>
            <a:fillRect/>
          </a:stretch>
        </p:blipFill>
        <p:spPr bwMode="auto">
          <a:xfrm>
            <a:off x="7162800" y="6553200"/>
            <a:ext cx="508000" cy="228600"/>
          </a:xfrm>
          <a:prstGeom prst="rect">
            <a:avLst/>
          </a:prstGeom>
          <a:noFill/>
          <a:ln w="9525">
            <a:noFill/>
            <a:miter lim="800000"/>
            <a:headEnd/>
            <a:tailEnd/>
          </a:ln>
        </p:spPr>
      </p:pic>
      <p:pic>
        <p:nvPicPr>
          <p:cNvPr id="5" name="Picture 2" descr="C:\Users\camerond\Downloads\knoesis_white.JPG"/>
          <p:cNvPicPr>
            <a:picLocks noChangeAspect="1" noChangeArrowheads="1"/>
          </p:cNvPicPr>
          <p:nvPr/>
        </p:nvPicPr>
        <p:blipFill>
          <a:blip r:embed="rId3"/>
          <a:srcRect/>
          <a:stretch>
            <a:fillRect/>
          </a:stretch>
        </p:blipFill>
        <p:spPr bwMode="auto">
          <a:xfrm>
            <a:off x="7754938" y="6553200"/>
            <a:ext cx="1368425" cy="190500"/>
          </a:xfrm>
          <a:prstGeom prst="rect">
            <a:avLst/>
          </a:prstGeom>
          <a:noFill/>
          <a:effectLst>
            <a:outerShdw sx="1000" sy="1000" algn="ctr" rotWithShape="0">
              <a:srgbClr val="000000">
                <a:alpha val="43137"/>
              </a:srgbClr>
            </a:outerShdw>
          </a:effectLst>
        </p:spPr>
      </p:pic>
      <p:pic>
        <p:nvPicPr>
          <p:cNvPr id="6" name="Picture 10" descr="WSUlogo.gif"/>
          <p:cNvPicPr>
            <a:picLocks noChangeAspect="1"/>
          </p:cNvPicPr>
          <p:nvPr userDrawn="1"/>
        </p:nvPicPr>
        <p:blipFill>
          <a:blip r:embed="rId4"/>
          <a:srcRect/>
          <a:stretch>
            <a:fillRect/>
          </a:stretch>
        </p:blipFill>
        <p:spPr bwMode="auto">
          <a:xfrm>
            <a:off x="304800" y="6324600"/>
            <a:ext cx="1066800" cy="506413"/>
          </a:xfrm>
          <a:prstGeom prst="rect">
            <a:avLst/>
          </a:prstGeom>
          <a:noFill/>
          <a:ln w="9525">
            <a:noFill/>
            <a:miter lim="800000"/>
            <a:headEnd/>
            <a:tailEnd/>
          </a:ln>
        </p:spPr>
      </p:pic>
      <p:pic>
        <p:nvPicPr>
          <p:cNvPr id="7" name="Picture 12" descr="C:\Users\camerond\Downloads\e_white_trans_new.png"/>
          <p:cNvPicPr>
            <a:picLocks noChangeAspect="1" noChangeArrowheads="1"/>
          </p:cNvPicPr>
          <p:nvPr userDrawn="1"/>
        </p:nvPicPr>
        <p:blipFill>
          <a:blip r:embed="rId2"/>
          <a:srcRect/>
          <a:stretch>
            <a:fillRect/>
          </a:stretch>
        </p:blipFill>
        <p:spPr bwMode="auto">
          <a:xfrm>
            <a:off x="7162800" y="6553200"/>
            <a:ext cx="508000" cy="228600"/>
          </a:xfrm>
          <a:prstGeom prst="rect">
            <a:avLst/>
          </a:prstGeom>
          <a:noFill/>
          <a:ln w="9525">
            <a:noFill/>
            <a:miter lim="800000"/>
            <a:headEnd/>
            <a:tailEnd/>
          </a:ln>
        </p:spPr>
      </p:pic>
      <p:pic>
        <p:nvPicPr>
          <p:cNvPr id="8" name="Picture 2" descr="C:\Users\camerond\Downloads\knoesis_white.JPG"/>
          <p:cNvPicPr>
            <a:picLocks noChangeAspect="1" noChangeArrowheads="1"/>
          </p:cNvPicPr>
          <p:nvPr userDrawn="1"/>
        </p:nvPicPr>
        <p:blipFill>
          <a:blip r:embed="rId3"/>
          <a:srcRect/>
          <a:stretch>
            <a:fillRect/>
          </a:stretch>
        </p:blipFill>
        <p:spPr bwMode="auto">
          <a:xfrm>
            <a:off x="7754938" y="6553200"/>
            <a:ext cx="1368425" cy="190500"/>
          </a:xfrm>
          <a:prstGeom prst="rect">
            <a:avLst/>
          </a:prstGeom>
          <a:noFill/>
          <a:effectLst>
            <a:outerShdw sx="1000" sy="1000" algn="ctr" rotWithShape="0">
              <a:srgbClr val="000000">
                <a:alpha val="43137"/>
              </a:srgbClr>
            </a:outerShdw>
          </a:effectLst>
        </p:spPr>
      </p:pic>
      <p:sp>
        <p:nvSpPr>
          <p:cNvPr id="9" name="Title 1"/>
          <p:cNvSpPr txBox="1">
            <a:spLocks/>
          </p:cNvSpPr>
          <p:nvPr userDrawn="1"/>
        </p:nvSpPr>
        <p:spPr>
          <a:xfrm>
            <a:off x="0" y="0"/>
            <a:ext cx="9144000" cy="914400"/>
          </a:xfrm>
          <a:prstGeom prst="rect">
            <a:avLst/>
          </a:prstGeom>
          <a:solidFill>
            <a:srgbClr val="336699"/>
          </a:solidFill>
        </p:spPr>
        <p:txBody>
          <a:bodyPr/>
          <a:lstStyle/>
          <a:p>
            <a:pPr algn="ctr" fontAlgn="auto">
              <a:spcAft>
                <a:spcPts val="0"/>
              </a:spcAft>
              <a:defRPr/>
            </a:pPr>
            <a:r>
              <a:rPr lang="en-US" sz="4400">
                <a:latin typeface="+mj-lt"/>
                <a:ea typeface="+mj-ea"/>
                <a:cs typeface="+mj-cs"/>
              </a:rPr>
              <a:t>Click to edit Master title style</a:t>
            </a:r>
            <a:endParaRPr lang="en-US" sz="4400" dirty="0">
              <a:latin typeface="+mj-lt"/>
              <a:ea typeface="+mj-ea"/>
              <a:cs typeface="+mj-cs"/>
            </a:endParaRPr>
          </a:p>
        </p:txBody>
      </p:sp>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8" descr="C:\Users\camerond\Downloads\e_white_trans_new.png"/>
          <p:cNvPicPr>
            <a:picLocks noChangeAspect="1" noChangeArrowheads="1"/>
          </p:cNvPicPr>
          <p:nvPr/>
        </p:nvPicPr>
        <p:blipFill>
          <a:blip r:embed="rId2"/>
          <a:srcRect/>
          <a:stretch>
            <a:fillRect/>
          </a:stretch>
        </p:blipFill>
        <p:spPr bwMode="auto">
          <a:xfrm>
            <a:off x="7162800" y="6553200"/>
            <a:ext cx="508000" cy="228600"/>
          </a:xfrm>
          <a:prstGeom prst="rect">
            <a:avLst/>
          </a:prstGeom>
          <a:noFill/>
          <a:ln w="9525">
            <a:noFill/>
            <a:miter lim="800000"/>
            <a:headEnd/>
            <a:tailEnd/>
          </a:ln>
        </p:spPr>
      </p:pic>
      <p:pic>
        <p:nvPicPr>
          <p:cNvPr id="6" name="Picture 2" descr="C:\Users\camerond\Downloads\knoesis_white.JPG"/>
          <p:cNvPicPr>
            <a:picLocks noChangeAspect="1" noChangeArrowheads="1"/>
          </p:cNvPicPr>
          <p:nvPr/>
        </p:nvPicPr>
        <p:blipFill>
          <a:blip r:embed="rId3"/>
          <a:srcRect/>
          <a:stretch>
            <a:fillRect/>
          </a:stretch>
        </p:blipFill>
        <p:spPr bwMode="auto">
          <a:xfrm>
            <a:off x="7754938" y="6553200"/>
            <a:ext cx="1368425" cy="190500"/>
          </a:xfrm>
          <a:prstGeom prst="rect">
            <a:avLst/>
          </a:prstGeom>
          <a:noFill/>
          <a:effectLst>
            <a:outerShdw sx="1000" sy="1000" algn="ctr" rotWithShape="0">
              <a:srgbClr val="000000">
                <a:alpha val="43137"/>
              </a:srgbClr>
            </a:outerShdw>
          </a:effectLst>
        </p:spPr>
      </p:pic>
      <p:pic>
        <p:nvPicPr>
          <p:cNvPr id="7" name="Picture 11" descr="WSUlogo.gif"/>
          <p:cNvPicPr>
            <a:picLocks noChangeAspect="1"/>
          </p:cNvPicPr>
          <p:nvPr userDrawn="1"/>
        </p:nvPicPr>
        <p:blipFill>
          <a:blip r:embed="rId4"/>
          <a:srcRect/>
          <a:stretch>
            <a:fillRect/>
          </a:stretch>
        </p:blipFill>
        <p:spPr bwMode="auto">
          <a:xfrm>
            <a:off x="309563" y="6324600"/>
            <a:ext cx="1066800" cy="506413"/>
          </a:xfrm>
          <a:prstGeom prst="rect">
            <a:avLst/>
          </a:prstGeom>
          <a:noFill/>
          <a:ln w="9525">
            <a:noFill/>
            <a:miter lim="800000"/>
            <a:headEnd/>
            <a:tailEnd/>
          </a:ln>
        </p:spPr>
      </p:pic>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itle 1"/>
          <p:cNvSpPr>
            <a:spLocks noGrp="1"/>
          </p:cNvSpPr>
          <p:nvPr>
            <p:ph type="title"/>
          </p:nvPr>
        </p:nvSpPr>
        <p:spPr>
          <a:xfrm>
            <a:off x="0" y="0"/>
            <a:ext cx="9144000" cy="914400"/>
          </a:xfrm>
          <a:prstGeom prst="rect">
            <a:avLst/>
          </a:prstGeom>
          <a:solidFill>
            <a:srgbClr val="336699"/>
          </a:solidFill>
        </p:spPr>
        <p:txBody>
          <a:bodyPr/>
          <a:lstStyle/>
          <a:p>
            <a:r>
              <a:rPr lang="en-US" dirty="0" smtClean="0"/>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10" descr="C:\Users\camerond\Downloads\e_white_trans_new.png"/>
          <p:cNvPicPr>
            <a:picLocks noChangeAspect="1" noChangeArrowheads="1"/>
          </p:cNvPicPr>
          <p:nvPr/>
        </p:nvPicPr>
        <p:blipFill>
          <a:blip r:embed="rId2"/>
          <a:srcRect/>
          <a:stretch>
            <a:fillRect/>
          </a:stretch>
        </p:blipFill>
        <p:spPr bwMode="auto">
          <a:xfrm>
            <a:off x="7162800" y="6553200"/>
            <a:ext cx="508000" cy="228600"/>
          </a:xfrm>
          <a:prstGeom prst="rect">
            <a:avLst/>
          </a:prstGeom>
          <a:noFill/>
          <a:ln w="9525">
            <a:noFill/>
            <a:miter lim="800000"/>
            <a:headEnd/>
            <a:tailEnd/>
          </a:ln>
        </p:spPr>
      </p:pic>
      <p:pic>
        <p:nvPicPr>
          <p:cNvPr id="8" name="Picture 2" descr="C:\Users\camerond\Downloads\knoesis_white.JPG"/>
          <p:cNvPicPr>
            <a:picLocks noChangeAspect="1" noChangeArrowheads="1"/>
          </p:cNvPicPr>
          <p:nvPr/>
        </p:nvPicPr>
        <p:blipFill>
          <a:blip r:embed="rId3"/>
          <a:srcRect/>
          <a:stretch>
            <a:fillRect/>
          </a:stretch>
        </p:blipFill>
        <p:spPr bwMode="auto">
          <a:xfrm>
            <a:off x="7754938" y="6553200"/>
            <a:ext cx="1368425" cy="190500"/>
          </a:xfrm>
          <a:prstGeom prst="rect">
            <a:avLst/>
          </a:prstGeom>
          <a:noFill/>
          <a:effectLst>
            <a:outerShdw sx="1000" sy="1000" algn="ctr" rotWithShape="0">
              <a:srgbClr val="000000">
                <a:alpha val="43137"/>
              </a:srgbClr>
            </a:outerShdw>
          </a:effectLst>
        </p:spPr>
      </p:pic>
      <p:pic>
        <p:nvPicPr>
          <p:cNvPr id="9" name="Picture 13" descr="WSUlogo.gif"/>
          <p:cNvPicPr>
            <a:picLocks noChangeAspect="1"/>
          </p:cNvPicPr>
          <p:nvPr/>
        </p:nvPicPr>
        <p:blipFill>
          <a:blip r:embed="rId4"/>
          <a:srcRect/>
          <a:stretch>
            <a:fillRect/>
          </a:stretch>
        </p:blipFill>
        <p:spPr bwMode="auto">
          <a:xfrm>
            <a:off x="309563" y="6351588"/>
            <a:ext cx="1066800" cy="506412"/>
          </a:xfrm>
          <a:prstGeom prst="rect">
            <a:avLst/>
          </a:prstGeom>
          <a:noFill/>
          <a:ln w="9525">
            <a:noFill/>
            <a:miter lim="800000"/>
            <a:headEnd/>
            <a:tailEnd/>
          </a:ln>
        </p:spPr>
      </p:pic>
      <p:pic>
        <p:nvPicPr>
          <p:cNvPr id="10" name="Picture 15" descr="C:\Users\camerond\Downloads\e_white_trans_new.png"/>
          <p:cNvPicPr>
            <a:picLocks noChangeAspect="1" noChangeArrowheads="1"/>
          </p:cNvPicPr>
          <p:nvPr userDrawn="1"/>
        </p:nvPicPr>
        <p:blipFill>
          <a:blip r:embed="rId2"/>
          <a:srcRect/>
          <a:stretch>
            <a:fillRect/>
          </a:stretch>
        </p:blipFill>
        <p:spPr bwMode="auto">
          <a:xfrm>
            <a:off x="7162800" y="6553200"/>
            <a:ext cx="508000" cy="228600"/>
          </a:xfrm>
          <a:prstGeom prst="rect">
            <a:avLst/>
          </a:prstGeom>
          <a:noFill/>
          <a:ln w="9525">
            <a:noFill/>
            <a:miter lim="800000"/>
            <a:headEnd/>
            <a:tailEnd/>
          </a:ln>
        </p:spPr>
      </p:pic>
      <p:pic>
        <p:nvPicPr>
          <p:cNvPr id="11" name="Picture 2" descr="C:\Users\camerond\Downloads\knoesis_white.JPG"/>
          <p:cNvPicPr>
            <a:picLocks noChangeAspect="1" noChangeArrowheads="1"/>
          </p:cNvPicPr>
          <p:nvPr userDrawn="1"/>
        </p:nvPicPr>
        <p:blipFill>
          <a:blip r:embed="rId3"/>
          <a:srcRect/>
          <a:stretch>
            <a:fillRect/>
          </a:stretch>
        </p:blipFill>
        <p:spPr bwMode="auto">
          <a:xfrm>
            <a:off x="7754938" y="6553200"/>
            <a:ext cx="1368425" cy="190500"/>
          </a:xfrm>
          <a:prstGeom prst="rect">
            <a:avLst/>
          </a:prstGeom>
          <a:noFill/>
          <a:effectLst>
            <a:outerShdw sx="1000" sy="1000" algn="ctr" rotWithShape="0">
              <a:srgbClr val="000000">
                <a:alpha val="43137"/>
              </a:srgbClr>
            </a:outerShdw>
          </a:effectLst>
        </p:spPr>
      </p:pic>
      <p:pic>
        <p:nvPicPr>
          <p:cNvPr id="12" name="Picture 17" descr="WSUlogo.gif"/>
          <p:cNvPicPr>
            <a:picLocks noChangeAspect="1"/>
          </p:cNvPicPr>
          <p:nvPr userDrawn="1"/>
        </p:nvPicPr>
        <p:blipFill>
          <a:blip r:embed="rId4"/>
          <a:srcRect/>
          <a:stretch>
            <a:fillRect/>
          </a:stretch>
        </p:blipFill>
        <p:spPr bwMode="auto">
          <a:xfrm>
            <a:off x="309563" y="6324600"/>
            <a:ext cx="1066800" cy="506413"/>
          </a:xfrm>
          <a:prstGeom prst="rect">
            <a:avLst/>
          </a:prstGeom>
          <a:noFill/>
          <a:ln w="9525">
            <a:noFill/>
            <a:miter lim="800000"/>
            <a:headEnd/>
            <a:tailEnd/>
          </a:ln>
        </p:spPr>
      </p:pic>
      <p:sp>
        <p:nvSpPr>
          <p:cNvPr id="13" name="Title 1"/>
          <p:cNvSpPr txBox="1">
            <a:spLocks/>
          </p:cNvSpPr>
          <p:nvPr userDrawn="1"/>
        </p:nvSpPr>
        <p:spPr>
          <a:xfrm>
            <a:off x="0" y="0"/>
            <a:ext cx="9144000" cy="914400"/>
          </a:xfrm>
          <a:prstGeom prst="rect">
            <a:avLst/>
          </a:prstGeom>
          <a:solidFill>
            <a:srgbClr val="336699"/>
          </a:solidFill>
        </p:spPr>
        <p:txBody>
          <a:bodyPr/>
          <a:lstStyle/>
          <a:p>
            <a:pPr algn="ctr" fontAlgn="auto">
              <a:spcAft>
                <a:spcPts val="0"/>
              </a:spcAft>
              <a:defRPr/>
            </a:pPr>
            <a:r>
              <a:rPr lang="en-US" sz="4400">
                <a:latin typeface="+mj-lt"/>
                <a:ea typeface="+mj-ea"/>
                <a:cs typeface="+mj-cs"/>
              </a:rPr>
              <a:t>Click to edit Master title style</a:t>
            </a:r>
            <a:endParaRPr lang="en-US" sz="4400" dirty="0">
              <a:latin typeface="+mj-lt"/>
              <a:ea typeface="+mj-ea"/>
              <a:cs typeface="+mj-cs"/>
            </a:endParaRPr>
          </a:p>
        </p:txBody>
      </p:sp>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6" descr="C:\Users\camerond\Downloads\e_white_trans_new.png"/>
          <p:cNvPicPr>
            <a:picLocks noChangeAspect="1" noChangeArrowheads="1"/>
          </p:cNvPicPr>
          <p:nvPr/>
        </p:nvPicPr>
        <p:blipFill>
          <a:blip r:embed="rId2"/>
          <a:srcRect/>
          <a:stretch>
            <a:fillRect/>
          </a:stretch>
        </p:blipFill>
        <p:spPr bwMode="auto">
          <a:xfrm>
            <a:off x="7162800" y="6553200"/>
            <a:ext cx="508000" cy="228600"/>
          </a:xfrm>
          <a:prstGeom prst="rect">
            <a:avLst/>
          </a:prstGeom>
          <a:noFill/>
          <a:ln w="9525">
            <a:noFill/>
            <a:miter lim="800000"/>
            <a:headEnd/>
            <a:tailEnd/>
          </a:ln>
        </p:spPr>
      </p:pic>
      <p:pic>
        <p:nvPicPr>
          <p:cNvPr id="4" name="Picture 2" descr="C:\Users\camerond\Downloads\knoesis_white.JPG"/>
          <p:cNvPicPr>
            <a:picLocks noChangeAspect="1" noChangeArrowheads="1"/>
          </p:cNvPicPr>
          <p:nvPr/>
        </p:nvPicPr>
        <p:blipFill>
          <a:blip r:embed="rId3"/>
          <a:srcRect/>
          <a:stretch>
            <a:fillRect/>
          </a:stretch>
        </p:blipFill>
        <p:spPr bwMode="auto">
          <a:xfrm>
            <a:off x="7754938" y="6553200"/>
            <a:ext cx="1368425" cy="190500"/>
          </a:xfrm>
          <a:prstGeom prst="rect">
            <a:avLst/>
          </a:prstGeom>
          <a:noFill/>
          <a:effectLst>
            <a:outerShdw sx="1000" sy="1000" algn="ctr" rotWithShape="0">
              <a:srgbClr val="000000">
                <a:alpha val="43137"/>
              </a:srgbClr>
            </a:outerShdw>
          </a:effectLst>
        </p:spPr>
      </p:pic>
      <p:pic>
        <p:nvPicPr>
          <p:cNvPr id="5" name="Picture 9" descr="WSUlogo.gif"/>
          <p:cNvPicPr>
            <a:picLocks noChangeAspect="1"/>
          </p:cNvPicPr>
          <p:nvPr/>
        </p:nvPicPr>
        <p:blipFill>
          <a:blip r:embed="rId4"/>
          <a:srcRect/>
          <a:stretch>
            <a:fillRect/>
          </a:stretch>
        </p:blipFill>
        <p:spPr bwMode="auto">
          <a:xfrm>
            <a:off x="309563" y="6324600"/>
            <a:ext cx="1066800" cy="506413"/>
          </a:xfrm>
          <a:prstGeom prst="rect">
            <a:avLst/>
          </a:prstGeom>
          <a:noFill/>
          <a:ln w="9525">
            <a:noFill/>
            <a:miter lim="800000"/>
            <a:headEnd/>
            <a:tailEnd/>
          </a:ln>
        </p:spPr>
      </p:pic>
      <p:pic>
        <p:nvPicPr>
          <p:cNvPr id="6" name="Picture 10" descr="C:\Users\camerond\Downloads\e_white_trans_new.png"/>
          <p:cNvPicPr>
            <a:picLocks noChangeAspect="1" noChangeArrowheads="1"/>
          </p:cNvPicPr>
          <p:nvPr userDrawn="1"/>
        </p:nvPicPr>
        <p:blipFill>
          <a:blip r:embed="rId2"/>
          <a:srcRect/>
          <a:stretch>
            <a:fillRect/>
          </a:stretch>
        </p:blipFill>
        <p:spPr bwMode="auto">
          <a:xfrm>
            <a:off x="7162800" y="6553200"/>
            <a:ext cx="508000" cy="228600"/>
          </a:xfrm>
          <a:prstGeom prst="rect">
            <a:avLst/>
          </a:prstGeom>
          <a:noFill/>
          <a:ln w="9525">
            <a:noFill/>
            <a:miter lim="800000"/>
            <a:headEnd/>
            <a:tailEnd/>
          </a:ln>
        </p:spPr>
      </p:pic>
      <p:pic>
        <p:nvPicPr>
          <p:cNvPr id="7" name="Picture 2" descr="C:\Users\camerond\Downloads\knoesis_white.JPG"/>
          <p:cNvPicPr>
            <a:picLocks noChangeAspect="1" noChangeArrowheads="1"/>
          </p:cNvPicPr>
          <p:nvPr userDrawn="1"/>
        </p:nvPicPr>
        <p:blipFill>
          <a:blip r:embed="rId3"/>
          <a:srcRect/>
          <a:stretch>
            <a:fillRect/>
          </a:stretch>
        </p:blipFill>
        <p:spPr bwMode="auto">
          <a:xfrm>
            <a:off x="7754938" y="6553200"/>
            <a:ext cx="1368425" cy="190500"/>
          </a:xfrm>
          <a:prstGeom prst="rect">
            <a:avLst/>
          </a:prstGeom>
          <a:noFill/>
          <a:effectLst>
            <a:outerShdw sx="1000" sy="1000" algn="ctr" rotWithShape="0">
              <a:srgbClr val="000000">
                <a:alpha val="43137"/>
              </a:srgbClr>
            </a:outerShdw>
          </a:effectLst>
        </p:spPr>
      </p:pic>
      <p:sp>
        <p:nvSpPr>
          <p:cNvPr id="15" name="Title 1"/>
          <p:cNvSpPr>
            <a:spLocks noGrp="1"/>
          </p:cNvSpPr>
          <p:nvPr>
            <p:ph type="title"/>
          </p:nvPr>
        </p:nvSpPr>
        <p:spPr>
          <a:xfrm>
            <a:off x="0" y="0"/>
            <a:ext cx="9144000" cy="914400"/>
          </a:xfrm>
          <a:prstGeom prst="rect">
            <a:avLst/>
          </a:prstGeom>
          <a:solidFill>
            <a:srgbClr val="336699"/>
          </a:solidFill>
        </p:spPr>
        <p:txBody>
          <a:bodyPr/>
          <a:lstStyle/>
          <a:p>
            <a:r>
              <a:rPr lang="en-US" dirty="0"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5" descr="C:\Users\camerond\Downloads\e_white_trans_new.png"/>
          <p:cNvPicPr>
            <a:picLocks noChangeAspect="1" noChangeArrowheads="1"/>
          </p:cNvPicPr>
          <p:nvPr/>
        </p:nvPicPr>
        <p:blipFill>
          <a:blip r:embed="rId2"/>
          <a:srcRect/>
          <a:stretch>
            <a:fillRect/>
          </a:stretch>
        </p:blipFill>
        <p:spPr bwMode="auto">
          <a:xfrm>
            <a:off x="7162800" y="6553200"/>
            <a:ext cx="508000" cy="228600"/>
          </a:xfrm>
          <a:prstGeom prst="rect">
            <a:avLst/>
          </a:prstGeom>
          <a:noFill/>
          <a:ln w="9525">
            <a:noFill/>
            <a:miter lim="800000"/>
            <a:headEnd/>
            <a:tailEnd/>
          </a:ln>
        </p:spPr>
      </p:pic>
      <p:pic>
        <p:nvPicPr>
          <p:cNvPr id="4" name="Picture 2" descr="C:\Users\camerond\Downloads\knoesis_white.JPG"/>
          <p:cNvPicPr>
            <a:picLocks noChangeAspect="1" noChangeArrowheads="1"/>
          </p:cNvPicPr>
          <p:nvPr/>
        </p:nvPicPr>
        <p:blipFill>
          <a:blip r:embed="rId3"/>
          <a:srcRect/>
          <a:stretch>
            <a:fillRect/>
          </a:stretch>
        </p:blipFill>
        <p:spPr bwMode="auto">
          <a:xfrm>
            <a:off x="7754938" y="6553200"/>
            <a:ext cx="1368425" cy="190500"/>
          </a:xfrm>
          <a:prstGeom prst="rect">
            <a:avLst/>
          </a:prstGeom>
          <a:noFill/>
          <a:effectLst>
            <a:outerShdw sx="1000" sy="1000" algn="ctr" rotWithShape="0">
              <a:srgbClr val="000000">
                <a:alpha val="43137"/>
              </a:srgbClr>
            </a:outerShdw>
          </a:effectLst>
        </p:spPr>
      </p:pic>
      <p:pic>
        <p:nvPicPr>
          <p:cNvPr id="5" name="Picture 8" descr="WSUlogo.gif"/>
          <p:cNvPicPr>
            <a:picLocks noChangeAspect="1"/>
          </p:cNvPicPr>
          <p:nvPr userDrawn="1"/>
        </p:nvPicPr>
        <p:blipFill>
          <a:blip r:embed="rId4"/>
          <a:srcRect/>
          <a:stretch>
            <a:fillRect/>
          </a:stretch>
        </p:blipFill>
        <p:spPr bwMode="auto">
          <a:xfrm>
            <a:off x="309563" y="6324600"/>
            <a:ext cx="1066800" cy="506413"/>
          </a:xfrm>
          <a:prstGeom prst="rect">
            <a:avLst/>
          </a:prstGeom>
          <a:noFill/>
          <a:ln w="9525">
            <a:noFill/>
            <a:miter lim="800000"/>
            <a:headEnd/>
            <a:tailEnd/>
          </a:ln>
        </p:spPr>
      </p:pic>
      <p:sp>
        <p:nvSpPr>
          <p:cNvPr id="11" name="Title 1"/>
          <p:cNvSpPr>
            <a:spLocks noGrp="1"/>
          </p:cNvSpPr>
          <p:nvPr>
            <p:ph type="title"/>
          </p:nvPr>
        </p:nvSpPr>
        <p:spPr>
          <a:xfrm>
            <a:off x="0" y="0"/>
            <a:ext cx="9144000" cy="914400"/>
          </a:xfrm>
          <a:prstGeom prst="rect">
            <a:avLst/>
          </a:prstGeom>
          <a:solidFill>
            <a:srgbClr val="336699"/>
          </a:solidFill>
        </p:spPr>
        <p:txBody>
          <a:bodyPr/>
          <a:lstStyle/>
          <a:p>
            <a:r>
              <a:rPr lang="en-US" dirty="0" smtClean="0"/>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8" descr="C:\Users\camerond\Downloads\e_white_trans_new.png"/>
          <p:cNvPicPr>
            <a:picLocks noChangeAspect="1" noChangeArrowheads="1"/>
          </p:cNvPicPr>
          <p:nvPr/>
        </p:nvPicPr>
        <p:blipFill>
          <a:blip r:embed="rId2"/>
          <a:srcRect/>
          <a:stretch>
            <a:fillRect/>
          </a:stretch>
        </p:blipFill>
        <p:spPr bwMode="auto">
          <a:xfrm>
            <a:off x="7162800" y="6553200"/>
            <a:ext cx="508000" cy="228600"/>
          </a:xfrm>
          <a:prstGeom prst="rect">
            <a:avLst/>
          </a:prstGeom>
          <a:noFill/>
          <a:ln w="9525">
            <a:noFill/>
            <a:miter lim="800000"/>
            <a:headEnd/>
            <a:tailEnd/>
          </a:ln>
        </p:spPr>
      </p:pic>
      <p:pic>
        <p:nvPicPr>
          <p:cNvPr id="6" name="Picture 2" descr="C:\Users\camerond\Downloads\knoesis_white.JPG"/>
          <p:cNvPicPr>
            <a:picLocks noChangeAspect="1" noChangeArrowheads="1"/>
          </p:cNvPicPr>
          <p:nvPr/>
        </p:nvPicPr>
        <p:blipFill>
          <a:blip r:embed="rId3"/>
          <a:srcRect/>
          <a:stretch>
            <a:fillRect/>
          </a:stretch>
        </p:blipFill>
        <p:spPr bwMode="auto">
          <a:xfrm>
            <a:off x="7754938" y="6542088"/>
            <a:ext cx="1368425" cy="190500"/>
          </a:xfrm>
          <a:prstGeom prst="rect">
            <a:avLst/>
          </a:prstGeom>
          <a:noFill/>
          <a:effectLst>
            <a:outerShdw sx="1000" sy="1000" algn="ctr" rotWithShape="0">
              <a:srgbClr val="000000">
                <a:alpha val="43137"/>
              </a:srgbClr>
            </a:outerShdw>
          </a:effectLst>
        </p:spPr>
      </p:pic>
      <p:pic>
        <p:nvPicPr>
          <p:cNvPr id="7" name="Picture 11" descr="WSUlogo.gif"/>
          <p:cNvPicPr>
            <a:picLocks noChangeAspect="1"/>
          </p:cNvPicPr>
          <p:nvPr/>
        </p:nvPicPr>
        <p:blipFill>
          <a:blip r:embed="rId4"/>
          <a:srcRect/>
          <a:stretch>
            <a:fillRect/>
          </a:stretch>
        </p:blipFill>
        <p:spPr bwMode="auto">
          <a:xfrm>
            <a:off x="304800" y="6324600"/>
            <a:ext cx="1066800" cy="506413"/>
          </a:xfrm>
          <a:prstGeom prst="rect">
            <a:avLst/>
          </a:prstGeom>
          <a:noFill/>
          <a:ln w="9525">
            <a:noFill/>
            <a:miter lim="800000"/>
            <a:headEnd/>
            <a:tailEnd/>
          </a:ln>
        </p:spPr>
      </p:pic>
      <p:pic>
        <p:nvPicPr>
          <p:cNvPr id="8" name="Picture 13" descr="C:\Users\camerond\Downloads\e_white_trans_new.png"/>
          <p:cNvPicPr>
            <a:picLocks noChangeAspect="1" noChangeArrowheads="1"/>
          </p:cNvPicPr>
          <p:nvPr userDrawn="1"/>
        </p:nvPicPr>
        <p:blipFill>
          <a:blip r:embed="rId2"/>
          <a:srcRect/>
          <a:stretch>
            <a:fillRect/>
          </a:stretch>
        </p:blipFill>
        <p:spPr bwMode="auto">
          <a:xfrm>
            <a:off x="7162800" y="6553200"/>
            <a:ext cx="508000" cy="228600"/>
          </a:xfrm>
          <a:prstGeom prst="rect">
            <a:avLst/>
          </a:prstGeom>
          <a:noFill/>
          <a:ln w="9525">
            <a:noFill/>
            <a:miter lim="800000"/>
            <a:headEnd/>
            <a:tailEnd/>
          </a:ln>
        </p:spPr>
      </p:pic>
      <p:pic>
        <p:nvPicPr>
          <p:cNvPr id="9" name="Picture 2" descr="C:\Users\camerond\Downloads\knoesis_white.JPG"/>
          <p:cNvPicPr>
            <a:picLocks noChangeAspect="1" noChangeArrowheads="1"/>
          </p:cNvPicPr>
          <p:nvPr userDrawn="1"/>
        </p:nvPicPr>
        <p:blipFill>
          <a:blip r:embed="rId3"/>
          <a:srcRect/>
          <a:stretch>
            <a:fillRect/>
          </a:stretch>
        </p:blipFill>
        <p:spPr bwMode="auto">
          <a:xfrm>
            <a:off x="7754938" y="6542088"/>
            <a:ext cx="1368425" cy="190500"/>
          </a:xfrm>
          <a:prstGeom prst="rect">
            <a:avLst/>
          </a:prstGeom>
          <a:noFill/>
          <a:effectLst>
            <a:outerShdw sx="1000" sy="1000" algn="ctr" rotWithShape="0">
              <a:srgbClr val="000000">
                <a:alpha val="43137"/>
              </a:srgbClr>
            </a:outerShdw>
          </a:effectLst>
        </p:spPr>
      </p:pic>
      <p:sp>
        <p:nvSpPr>
          <p:cNvPr id="10" name="Title 1"/>
          <p:cNvSpPr txBox="1">
            <a:spLocks/>
          </p:cNvSpPr>
          <p:nvPr userDrawn="1"/>
        </p:nvSpPr>
        <p:spPr>
          <a:xfrm>
            <a:off x="0" y="0"/>
            <a:ext cx="9144000" cy="914400"/>
          </a:xfrm>
          <a:prstGeom prst="rect">
            <a:avLst/>
          </a:prstGeom>
          <a:solidFill>
            <a:srgbClr val="336699"/>
          </a:solidFill>
        </p:spPr>
        <p:txBody>
          <a:bodyPr/>
          <a:lstStyle/>
          <a:p>
            <a:pPr algn="ctr" fontAlgn="auto">
              <a:spcAft>
                <a:spcPts val="0"/>
              </a:spcAft>
              <a:defRPr/>
            </a:pPr>
            <a:r>
              <a:rPr lang="en-US" sz="4400">
                <a:latin typeface="+mj-lt"/>
                <a:ea typeface="+mj-ea"/>
                <a:cs typeface="+mj-cs"/>
              </a:rPr>
              <a:t>Click to edit Master title style</a:t>
            </a:r>
            <a:endParaRPr lang="en-US" sz="4400" dirty="0">
              <a:latin typeface="+mj-lt"/>
              <a:ea typeface="+mj-ea"/>
              <a:cs typeface="+mj-cs"/>
            </a:endParaRPr>
          </a:p>
        </p:txBody>
      </p:sp>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8" descr="C:\Users\camerond\Downloads\e_white_trans_new.png"/>
          <p:cNvPicPr>
            <a:picLocks noChangeAspect="1" noChangeArrowheads="1"/>
          </p:cNvPicPr>
          <p:nvPr/>
        </p:nvPicPr>
        <p:blipFill>
          <a:blip r:embed="rId2"/>
          <a:srcRect/>
          <a:stretch>
            <a:fillRect/>
          </a:stretch>
        </p:blipFill>
        <p:spPr bwMode="auto">
          <a:xfrm>
            <a:off x="7162800" y="6553200"/>
            <a:ext cx="508000" cy="228600"/>
          </a:xfrm>
          <a:prstGeom prst="rect">
            <a:avLst/>
          </a:prstGeom>
          <a:noFill/>
          <a:ln w="9525">
            <a:noFill/>
            <a:miter lim="800000"/>
            <a:headEnd/>
            <a:tailEnd/>
          </a:ln>
        </p:spPr>
      </p:pic>
      <p:pic>
        <p:nvPicPr>
          <p:cNvPr id="6" name="Picture 2" descr="C:\Users\camerond\Downloads\knoesis_white.JPG"/>
          <p:cNvPicPr>
            <a:picLocks noChangeAspect="1" noChangeArrowheads="1"/>
          </p:cNvPicPr>
          <p:nvPr/>
        </p:nvPicPr>
        <p:blipFill>
          <a:blip r:embed="rId3"/>
          <a:srcRect/>
          <a:stretch>
            <a:fillRect/>
          </a:stretch>
        </p:blipFill>
        <p:spPr bwMode="auto">
          <a:xfrm>
            <a:off x="7754938" y="6553200"/>
            <a:ext cx="1368425" cy="190500"/>
          </a:xfrm>
          <a:prstGeom prst="rect">
            <a:avLst/>
          </a:prstGeom>
          <a:noFill/>
          <a:effectLst>
            <a:outerShdw sx="1000" sy="1000" algn="ctr" rotWithShape="0">
              <a:srgbClr val="000000">
                <a:alpha val="43137"/>
              </a:srgbClr>
            </a:outerShdw>
          </a:effectLst>
        </p:spPr>
      </p:pic>
      <p:pic>
        <p:nvPicPr>
          <p:cNvPr id="7" name="Picture 11" descr="WSUlogo.gif"/>
          <p:cNvPicPr>
            <a:picLocks noChangeAspect="1"/>
          </p:cNvPicPr>
          <p:nvPr/>
        </p:nvPicPr>
        <p:blipFill>
          <a:blip r:embed="rId4"/>
          <a:srcRect/>
          <a:stretch>
            <a:fillRect/>
          </a:stretch>
        </p:blipFill>
        <p:spPr bwMode="auto">
          <a:xfrm>
            <a:off x="309563" y="6324600"/>
            <a:ext cx="1066800" cy="506413"/>
          </a:xfrm>
          <a:prstGeom prst="rect">
            <a:avLst/>
          </a:prstGeom>
          <a:noFill/>
          <a:ln w="9525">
            <a:noFill/>
            <a:miter lim="800000"/>
            <a:headEnd/>
            <a:tailEnd/>
          </a:ln>
        </p:spPr>
      </p:pic>
      <p:pic>
        <p:nvPicPr>
          <p:cNvPr id="8" name="Picture 13" descr="C:\Users\camerond\Downloads\e_white_trans_new.png"/>
          <p:cNvPicPr>
            <a:picLocks noChangeAspect="1" noChangeArrowheads="1"/>
          </p:cNvPicPr>
          <p:nvPr userDrawn="1"/>
        </p:nvPicPr>
        <p:blipFill>
          <a:blip r:embed="rId2"/>
          <a:srcRect/>
          <a:stretch>
            <a:fillRect/>
          </a:stretch>
        </p:blipFill>
        <p:spPr bwMode="auto">
          <a:xfrm>
            <a:off x="7162800" y="6553200"/>
            <a:ext cx="508000" cy="228600"/>
          </a:xfrm>
          <a:prstGeom prst="rect">
            <a:avLst/>
          </a:prstGeom>
          <a:noFill/>
          <a:ln w="9525">
            <a:noFill/>
            <a:miter lim="800000"/>
            <a:headEnd/>
            <a:tailEnd/>
          </a:ln>
        </p:spPr>
      </p:pic>
      <p:pic>
        <p:nvPicPr>
          <p:cNvPr id="9" name="Picture 2" descr="C:\Users\camerond\Downloads\knoesis_white.JPG"/>
          <p:cNvPicPr>
            <a:picLocks noChangeAspect="1" noChangeArrowheads="1"/>
          </p:cNvPicPr>
          <p:nvPr userDrawn="1"/>
        </p:nvPicPr>
        <p:blipFill>
          <a:blip r:embed="rId3"/>
          <a:srcRect/>
          <a:stretch>
            <a:fillRect/>
          </a:stretch>
        </p:blipFill>
        <p:spPr bwMode="auto">
          <a:xfrm>
            <a:off x="7754938" y="6553200"/>
            <a:ext cx="1368425" cy="190500"/>
          </a:xfrm>
          <a:prstGeom prst="rect">
            <a:avLst/>
          </a:prstGeom>
          <a:noFill/>
          <a:effectLst>
            <a:outerShdw sx="1000" sy="1000" algn="ctr" rotWithShape="0">
              <a:srgbClr val="000000">
                <a:alpha val="43137"/>
              </a:srgbClr>
            </a:outerShdw>
          </a:effectLst>
        </p:spPr>
      </p:pic>
      <p:sp>
        <p:nvSpPr>
          <p:cNvPr id="10" name="Title 1"/>
          <p:cNvSpPr txBox="1">
            <a:spLocks/>
          </p:cNvSpPr>
          <p:nvPr userDrawn="1"/>
        </p:nvSpPr>
        <p:spPr>
          <a:xfrm>
            <a:off x="0" y="0"/>
            <a:ext cx="9144000" cy="914400"/>
          </a:xfrm>
          <a:prstGeom prst="rect">
            <a:avLst/>
          </a:prstGeom>
          <a:solidFill>
            <a:srgbClr val="336699"/>
          </a:solidFill>
        </p:spPr>
        <p:txBody>
          <a:bodyPr/>
          <a:lstStyle/>
          <a:p>
            <a:pPr algn="ctr" fontAlgn="auto">
              <a:spcAft>
                <a:spcPts val="0"/>
              </a:spcAft>
              <a:defRPr/>
            </a:pPr>
            <a:r>
              <a:rPr lang="en-US" sz="4400">
                <a:latin typeface="+mj-lt"/>
                <a:ea typeface="+mj-ea"/>
                <a:cs typeface="+mj-cs"/>
              </a:rPr>
              <a:t>Click to edit Master title style</a:t>
            </a:r>
            <a:endParaRPr lang="en-US" sz="4400" dirty="0">
              <a:latin typeface="+mj-lt"/>
              <a:ea typeface="+mj-ea"/>
              <a:cs typeface="+mj-cs"/>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userDrawn="1"/>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bit.ly/coe-k" TargetMode="External"/><Relationship Id="rId5" Type="http://schemas.openxmlformats.org/officeDocument/2006/relationships/hyperlink" Target="http://knoesis.org/amit" TargetMode="External"/><Relationship Id="rId4" Type="http://schemas.openxmlformats.org/officeDocument/2006/relationships/hyperlink" Target="http://ontolog.cim3.net/cgi-bin/wiki.pl?SOCoP/Workshop_Agenda_2010_12_03" TargetMode="Externa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w3.org/2005/Incubator/"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www.w3.org/" TargetMode="Externa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knoesis.wright.edu/research/semsci/application_domain/sem_sensor/demos/semsos_buckeye/ssw.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knoesis.wright.edu/research/semsci/application_domain/sem_sensor/demos/semsos_mesowest/ssos_demo.htm"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hyperlink" Target="http://www.google.com/imgres?imgurl=http://c2.api.ning.com/files/-gO6ebjV*05Uzl2rtNN0bbSUxR*yYyrHyjwiVdUK3q-4BgU9*cxkO-Ty8urRxFpWjE7LC5BlELmnMkHDLxuum62NpiCm2xYh/APPLE.jpg&amp;imgrefurl=http://nerdfighters.ning.com/profile/mattdenaro&amp;usg=__mpVu0j4ae691D_sXrZpBIDR79Z4=&amp;h=348&amp;w=345&amp;sz=11&amp;hl=en&amp;start=3&amp;um=1&amp;itbs=1&amp;tbnid=ZNd25DpnMp8byM:&amp;tbnh=120&amp;tbnw=119&amp;prev=/images?q=apple&amp;um=1&amp;hl=en&amp;rls=com.microsoft:*&amp;tbs=isch:1" TargetMode="External"/><Relationship Id="rId3" Type="http://schemas.openxmlformats.org/officeDocument/2006/relationships/hyperlink" Target="http://www.google.com/imgres?imgurl=http://www.mysterycheckup.com/pics/magnifyingglass.gif&amp;imgrefurl=http://mysterycheckup.com/&amp;usg=__1N3UTwMHsK40fYw_QlWMgdegdzU=&amp;h=600&amp;w=600&amp;sz=25&amp;hl=en&amp;start=8&amp;um=1&amp;itbs=1&amp;tbnid=f0yOx__-yrfFwM:&amp;tbnh=135&amp;tbnw=135&amp;prev=/images?q=magnifying+glass&amp;um=1&amp;hl=en&amp;sa=N&amp;rls=com.microsoft:*&amp;ndsp=20&amp;tbs=isch:1" TargetMode="External"/><Relationship Id="rId7" Type="http://schemas.openxmlformats.org/officeDocument/2006/relationships/hyperlink" Target="http://www.google.com/imgres?imgurl=http://blogs.skokielibrary.info/radar/files/2010/04/Computer1.jpg&amp;imgrefurl=http://blogs.skokielibrary.info/radar/&amp;usg=__fEgZk9abvC5gx6uTJbuOrJN0_k4=&amp;h=377&amp;w=353&amp;sz=20&amp;hl=en&amp;start=1&amp;um=1&amp;itbs=1&amp;tbnid=JY0zA4972ttCLM:&amp;tbnh=122&amp;tbnw=114&amp;prev=/images?q=computer&amp;um=1&amp;hl=en&amp;rls=com.microsoft:*&amp;tbs=isch:1" TargetMode="External"/><Relationship Id="rId12" Type="http://schemas.openxmlformats.org/officeDocument/2006/relationships/image" Target="../media/image36.jpeg"/><Relationship Id="rId17" Type="http://schemas.openxmlformats.org/officeDocument/2006/relationships/image" Target="../media/image19.png"/><Relationship Id="rId2" Type="http://schemas.openxmlformats.org/officeDocument/2006/relationships/notesSlide" Target="../notesSlides/notesSlide45.xml"/><Relationship Id="rId16"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hyperlink" Target="http://www.google.com/imgres?imgurl=http://www.clker.com/cliparts/c/2/7/a/1216137653542424074narrowhouse_cartoon_eye.svg.hi.png&amp;imgrefurl=http://www.clker.com/clipart-23244.html&amp;usg=__LrV6uU7AYSoyh_DtdCOyuYFoXIg=&amp;h=600&amp;w=600&amp;sz=94&amp;hl=en&amp;start=54&amp;um=1&amp;itbs=1&amp;tbnid=SY6If_wIwJv8YM:&amp;tbnh=135&amp;tbnw=135&amp;prev=/images?q=big+eyes+cartoon&amp;start=40&amp;um=1&amp;hl=en&amp;sa=N&amp;rls=com.microsoft:*&amp;ndsp=20&amp;tbs=isch:1" TargetMode="External"/><Relationship Id="rId5" Type="http://schemas.openxmlformats.org/officeDocument/2006/relationships/hyperlink" Target="http://www.google.com/imgres?imgurl=http://www.sjcseagles.org/clip-art-(camera1).gif&amp;imgrefurl=http://www.sjcseagles.org/garland-home-page.htm&amp;usg=__WGD06Pvt0knf_728KLo5u5d8xn8=&amp;h=234&amp;w=302&amp;sz=7&amp;hl=en&amp;start=58&amp;um=1&amp;itbs=1&amp;tbnid=R4CK1ZpEYZk3iM:&amp;tbnh=90&amp;tbnw=116&amp;prev=/images?q=camera+clip+art&amp;start=40&amp;um=1&amp;hl=en&amp;sa=N&amp;rls=com.microsoft:*&amp;ndsp=20&amp;tbs=isch:1" TargetMode="External"/><Relationship Id="rId15" Type="http://schemas.openxmlformats.org/officeDocument/2006/relationships/image" Target="../media/image15.png"/><Relationship Id="rId10" Type="http://schemas.openxmlformats.org/officeDocument/2006/relationships/image" Target="../media/image35.jpeg"/><Relationship Id="rId4" Type="http://schemas.openxmlformats.org/officeDocument/2006/relationships/image" Target="../media/image32.jpeg"/><Relationship Id="rId9" Type="http://schemas.openxmlformats.org/officeDocument/2006/relationships/hyperlink" Target="http://www.google.com/imgres?imgurl=http://1.bp.blogspot.com/_wssoejhm2w8/S79HIixFYzI/AAAAAAAAAq4/oyC906ibY0s/s320/cartoon-brain.jpg&amp;imgrefurl=http://youthguy07.blogspot.com/2010/04/thinkingabout-thinking.html&amp;usg=__cL5RC5dk9eN9xKpggQ3vn5y1npA=&amp;h=231&amp;w=241&amp;sz=19&amp;hl=en&amp;start=1&amp;um=1&amp;itbs=1&amp;tbnid=6j1TKxEtIhCLKM:&amp;tbnh=105&amp;tbnw=110&amp;prev=/images?q=brain+cartoon&amp;um=1&amp;hl=en&amp;rls=com.microsoft:*&amp;tbs=isch:1" TargetMode="External"/><Relationship Id="rId14" Type="http://schemas.openxmlformats.org/officeDocument/2006/relationships/image" Target="../media/image37.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15.png"/><Relationship Id="rId3" Type="http://schemas.openxmlformats.org/officeDocument/2006/relationships/hyperlink" Target="http://www.google.com/imgres?imgurl=http://www.clker.com/cliparts/c/2/7/a/1216137653542424074narrowhouse_cartoon_eye.svg.hi.png&amp;imgrefurl=http://www.clker.com/clipart-23244.html&amp;usg=__LrV6uU7AYSoyh_DtdCOyuYFoXIg=&amp;h=600&amp;w=600&amp;sz=94&amp;hl=en&amp;start=54&amp;um=1&amp;itbs=1&amp;tbnid=SY6If_wIwJv8YM:&amp;tbnh=135&amp;tbnw=135&amp;prev=/images?q=big+eyes+cartoon&amp;start=40&amp;um=1&amp;hl=en&amp;sa=N&amp;rls=com.microsoft:*&amp;ndsp=20&amp;tbs=isch:1" TargetMode="External"/><Relationship Id="rId7" Type="http://schemas.openxmlformats.org/officeDocument/2006/relationships/hyperlink" Target="http://www.google.com/imgres?imgurl=http://blogs.skokielibrary.info/radar/files/2010/04/Computer1.jpg&amp;imgrefurl=http://blogs.skokielibrary.info/radar/&amp;usg=__fEgZk9abvC5gx6uTJbuOrJN0_k4=&amp;h=377&amp;w=353&amp;sz=20&amp;hl=en&amp;start=1&amp;um=1&amp;itbs=1&amp;tbnid=JY0zA4972ttCLM:&amp;tbnh=122&amp;tbnw=114&amp;prev=/images?q=computer&amp;um=1&amp;hl=en&amp;rls=com.microsoft:*&amp;tbs=isch:1" TargetMode="External"/><Relationship Id="rId12"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hyperlink" Target="http://www.google.com/imgres?imgurl=http://c2.api.ning.com/files/-gO6ebjV*05Uzl2rtNN0bbSUxR*yYyrHyjwiVdUK3q-4BgU9*cxkO-Ty8urRxFpWjE7LC5BlELmnMkHDLxuum62NpiCm2xYh/APPLE.jpg&amp;imgrefurl=http://nerdfighters.ning.com/profile/mattdenaro&amp;usg=__mpVu0j4ae691D_sXrZpBIDR79Z4=&amp;h=348&amp;w=345&amp;sz=11&amp;hl=en&amp;start=3&amp;um=1&amp;itbs=1&amp;tbnid=ZNd25DpnMp8byM:&amp;tbnh=120&amp;tbnw=119&amp;prev=/images?q=apple&amp;um=1&amp;hl=en&amp;rls=com.microsoft:*&amp;tbs=isch:1" TargetMode="External"/><Relationship Id="rId5" Type="http://schemas.openxmlformats.org/officeDocument/2006/relationships/hyperlink" Target="http://www.google.com/imgres?imgurl=http://www.sjcseagles.org/clip-art-(camera1).gif&amp;imgrefurl=http://www.sjcseagles.org/garland-home-page.htm&amp;usg=__WGD06Pvt0knf_728KLo5u5d8xn8=&amp;h=234&amp;w=302&amp;sz=7&amp;hl=en&amp;start=58&amp;um=1&amp;itbs=1&amp;tbnid=R4CK1ZpEYZk3iM:&amp;tbnh=90&amp;tbnw=116&amp;prev=/images?q=camera+clip+art&amp;start=40&amp;um=1&amp;hl=en&amp;sa=N&amp;rls=com.microsoft:*&amp;ndsp=20&amp;tbs=isch:1" TargetMode="External"/><Relationship Id="rId15" Type="http://schemas.openxmlformats.org/officeDocument/2006/relationships/image" Target="../media/image19.png"/><Relationship Id="rId10" Type="http://schemas.openxmlformats.org/officeDocument/2006/relationships/image" Target="../media/image35.jpeg"/><Relationship Id="rId4" Type="http://schemas.openxmlformats.org/officeDocument/2006/relationships/image" Target="../media/image36.jpeg"/><Relationship Id="rId9" Type="http://schemas.openxmlformats.org/officeDocument/2006/relationships/hyperlink" Target="http://www.google.com/imgres?imgurl=http://1.bp.blogspot.com/_wssoejhm2w8/S79HIixFYzI/AAAAAAAAAq4/oyC906ibY0s/s320/cartoon-brain.jpg&amp;imgrefurl=http://youthguy07.blogspot.com/2010/04/thinkingabout-thinking.html&amp;usg=__cL5RC5dk9eN9xKpggQ3vn5y1npA=&amp;h=231&amp;w=241&amp;sz=19&amp;hl=en&amp;start=1&amp;um=1&amp;itbs=1&amp;tbnid=6j1TKxEtIhCLKM:&amp;tbnh=105&amp;tbnw=110&amp;prev=/images?q=brain+cartoon&amp;um=1&amp;hl=en&amp;rls=com.microsoft:*&amp;tbs=isch:1" TargetMode="External"/><Relationship Id="rId14" Type="http://schemas.openxmlformats.org/officeDocument/2006/relationships/image" Target="../media/image17.jpeg"/></Relationships>
</file>

<file path=ppt/slides/_rels/slide48.xml.rels><?xml version="1.0" encoding="UTF-8" standalone="yes"?>
<Relationships xmlns="http://schemas.openxmlformats.org/package/2006/relationships"><Relationship Id="rId3" Type="http://schemas.openxmlformats.org/officeDocument/2006/relationships/hyperlink" Target="http://www.google.com/imgres?imgurl=http://www.sjcseagles.org/clip-art-(camera1).gif&amp;imgrefurl=http://www.sjcseagles.org/garland-home-page.htm&amp;usg=__WGD06Pvt0knf_728KLo5u5d8xn8=&amp;h=234&amp;w=302&amp;sz=7&amp;hl=en&amp;start=58&amp;um=1&amp;itbs=1&amp;tbnid=R4CK1ZpEYZk3iM:&amp;tbnh=90&amp;tbnw=116&amp;prev=/images?q=camera+clip+art&amp;start=40&amp;um=1&amp;hl=en&amp;sa=N&amp;rls=com.microsoft:*&amp;ndsp=20&amp;tbs=isch:1"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hyperlink" Target="http://www.google.com/imgres?imgurl=http://www.clker.com/cliparts/c/2/7/a/1216137653542424074narrowhouse_cartoon_eye.svg.hi.png&amp;imgrefurl=http://www.clker.com/clipart-23244.html&amp;usg=__LrV6uU7AYSoyh_DtdCOyuYFoXIg=&amp;h=600&amp;w=600&amp;sz=94&amp;hl=en&amp;start=54&amp;um=1&amp;itbs=1&amp;tbnid=SY6If_wIwJv8YM:&amp;tbnh=135&amp;tbnw=135&amp;prev=/images?q=big+eyes+cartoon&amp;start=40&amp;um=1&amp;hl=en&amp;sa=N&amp;rls=com.microsoft:*&amp;ndsp=20&amp;tbs=isch:1" TargetMode="External"/><Relationship Id="rId4" Type="http://schemas.openxmlformats.org/officeDocument/2006/relationships/image" Target="../media/image33.jpeg"/></Relationships>
</file>

<file path=ppt/slides/_rels/slide4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www.google.com/imgres?imgurl=http://blogs.skokielibrary.info/radar/files/2010/04/Computer1.jpg&amp;imgrefurl=http://blogs.skokielibrary.info/radar/&amp;usg=__fEgZk9abvC5gx6uTJbuOrJN0_k4=&amp;h=377&amp;w=353&amp;sz=20&amp;hl=en&amp;start=1&amp;um=1&amp;itbs=1&amp;tbnid=JY0zA4972ttCLM:&amp;tbnh=122&amp;tbnw=114&amp;prev=/images?q=computer&amp;um=1&amp;hl=en&amp;rls=com.microsoft:*&amp;tbs=isch:1" TargetMode="External"/><Relationship Id="rId7" Type="http://schemas.openxmlformats.org/officeDocument/2006/relationships/hyperlink" Target="http://www.google.com/imgres?imgurl=http://1.bp.blogspot.com/_wssoejhm2w8/S79HIixFYzI/AAAAAAAAAq4/oyC906ibY0s/s320/cartoon-brain.jpg&amp;imgrefurl=http://youthguy07.blogspot.com/2010/04/thinkingabout-thinking.html&amp;usg=__cL5RC5dk9eN9xKpggQ3vn5y1npA=&amp;h=231&amp;w=241&amp;sz=19&amp;hl=en&amp;start=1&amp;um=1&amp;itbs=1&amp;tbnid=6j1TKxEtIhCLKM:&amp;tbnh=105&amp;tbnw=110&amp;prev=/images?q=brain+cartoon&amp;um=1&amp;hl=en&amp;rls=com.microsoft:*&amp;tbs=isch:1"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hyperlink" Target="http://www.google.com/imgres?imgurl=http://c2.api.ning.com/files/-gO6ebjV*05Uzl2rtNN0bbSUxR*yYyrHyjwiVdUK3q-4BgU9*cxkO-Ty8urRxFpWjE7LC5BlELmnMkHDLxuum62NpiCm2xYh/APPLE.jpg&amp;imgrefurl=http://nerdfighters.ning.com/profile/mattdenaro&amp;usg=__mpVu0j4ae691D_sXrZpBIDR79Z4=&amp;h=348&amp;w=345&amp;sz=11&amp;hl=en&amp;start=3&amp;um=1&amp;itbs=1&amp;tbnid=ZNd25DpnMp8byM:&amp;tbnh=120&amp;tbnw=119&amp;prev=/images?q=apple&amp;um=1&amp;hl=en&amp;rls=com.microsoft:*&amp;tbs=isch:1" TargetMode="Externa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google.com/imgres?imgurl=http://c2.api.ning.com/files/-gO6ebjV*05Uzl2rtNN0bbSUxR*yYyrHyjwiVdUK3q-4BgU9*cxkO-Ty8urRxFpWjE7LC5BlELmnMkHDLxuum62NpiCm2xYh/APPLE.jpg&amp;imgrefurl=http://nerdfighters.ning.com/profile/mattdenaro&amp;usg=__mpVu0j4ae691D_sXrZpBIDR79Z4=&amp;h=348&amp;w=345&amp;sz=11&amp;hl=en&amp;start=3&amp;um=1&amp;itbs=1&amp;tbnid=ZNd25DpnMp8byM:&amp;tbnh=120&amp;tbnw=119&amp;prev=/images?q=apple&amp;um=1&amp;hl=en&amp;rls=com.microsoft:*&amp;tbs=isch:1"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5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www.google.com/imgres?imgurl=http://www.clker.com/cliparts/c/2/7/a/1216137653542424074narrowhouse_cartoon_eye.svg.hi.png&amp;imgrefurl=http://www.clker.com/clipart-23244.html&amp;usg=__LrV6uU7AYSoyh_DtdCOyuYFoXIg=&amp;h=600&amp;w=600&amp;sz=94&amp;hl=en&amp;start=54&amp;um=1&amp;itbs=1&amp;tbnid=SY6If_wIwJv8YM:&amp;tbnh=135&amp;tbnw=135&amp;prev=/images?q=big+eyes+cartoon&amp;start=40&amp;um=1&amp;hl=en&amp;sa=N&amp;rls=com.microsoft:*&amp;ndsp=20&amp;tbs=isch:1" TargetMode="External"/><Relationship Id="rId7" Type="http://schemas.openxmlformats.org/officeDocument/2006/relationships/hyperlink" Target="http://www.google.com/imgres?imgurl=http://blogs.skokielibrary.info/radar/files/2010/04/Computer1.jpg&amp;imgrefurl=http://blogs.skokielibrary.info/radar/&amp;usg=__fEgZk9abvC5gx6uTJbuOrJN0_k4=&amp;h=377&amp;w=353&amp;sz=20&amp;hl=en&amp;start=1&amp;um=1&amp;itbs=1&amp;tbnid=JY0zA4972ttCLM:&amp;tbnh=122&amp;tbnw=114&amp;prev=/images?q=computer&amp;um=1&amp;hl=en&amp;rls=com.microsoft:*&amp;tbs=isch:1"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hyperlink" Target="http://www.google.com/imgres?imgurl=http://www.sjcseagles.org/clip-art-(camera1).gif&amp;imgrefurl=http://www.sjcseagles.org/garland-home-page.htm&amp;usg=__WGD06Pvt0knf_728KLo5u5d8xn8=&amp;h=234&amp;w=302&amp;sz=7&amp;hl=en&amp;start=58&amp;um=1&amp;itbs=1&amp;tbnid=R4CK1ZpEYZk3iM:&amp;tbnh=90&amp;tbnw=116&amp;prev=/images?q=camera+clip+art&amp;start=40&amp;um=1&amp;hl=en&amp;sa=N&amp;rls=com.microsoft:*&amp;ndsp=20&amp;tbs=isch:1" TargetMode="External"/><Relationship Id="rId10" Type="http://schemas.openxmlformats.org/officeDocument/2006/relationships/image" Target="../media/image35.jpeg"/><Relationship Id="rId4" Type="http://schemas.openxmlformats.org/officeDocument/2006/relationships/image" Target="../media/image36.jpeg"/><Relationship Id="rId9" Type="http://schemas.openxmlformats.org/officeDocument/2006/relationships/hyperlink" Target="http://www.google.com/imgres?imgurl=http://1.bp.blogspot.com/_wssoejhm2w8/S79HIixFYzI/AAAAAAAAAq4/oyC906ibY0s/s320/cartoon-brain.jpg&amp;imgrefurl=http://youthguy07.blogspot.com/2010/04/thinkingabout-thinking.html&amp;usg=__cL5RC5dk9eN9xKpggQ3vn5y1npA=&amp;h=231&amp;w=241&amp;sz=19&amp;hl=en&amp;start=1&amp;um=1&amp;itbs=1&amp;tbnid=6j1TKxEtIhCLKM:&amp;tbnh=105&amp;tbnw=110&amp;prev=/images?q=brain+cartoon&amp;um=1&amp;hl=en&amp;rls=com.microsoft:*&amp;tbs=isch:1"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www.google.com/imgres?imgurl=http://www.clker.com/cliparts/c/2/7/a/1216137653542424074narrowhouse_cartoon_eye.svg.hi.png&amp;imgrefurl=http://www.clker.com/clipart-23244.html&amp;usg=__LrV6uU7AYSoyh_DtdCOyuYFoXIg=&amp;h=600&amp;w=600&amp;sz=94&amp;hl=en&amp;start=54&amp;um=1&amp;itbs=1&amp;tbnid=SY6If_wIwJv8YM:&amp;tbnh=135&amp;tbnw=135&amp;prev=/images?q=big+eyes+cartoon&amp;start=40&amp;um=1&amp;hl=en&amp;sa=N&amp;rls=com.microsoft:*&amp;ndsp=20&amp;tbs=isch:1" TargetMode="External"/><Relationship Id="rId7" Type="http://schemas.openxmlformats.org/officeDocument/2006/relationships/hyperlink" Target="http://www.google.com/imgres?imgurl=http://blogs.skokielibrary.info/radar/files/2010/04/Computer1.jpg&amp;imgrefurl=http://blogs.skokielibrary.info/radar/&amp;usg=__fEgZk9abvC5gx6uTJbuOrJN0_k4=&amp;h=377&amp;w=353&amp;sz=20&amp;hl=en&amp;start=1&amp;um=1&amp;itbs=1&amp;tbnid=JY0zA4972ttCLM:&amp;tbnh=122&amp;tbnw=114&amp;prev=/images?q=computer&amp;um=1&amp;hl=en&amp;rls=com.microsoft:*&amp;tbs=isch:1" TargetMode="External"/><Relationship Id="rId12"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hyperlink" Target="http://www.google.com/imgres?imgurl=http://1.bp.blogspot.com/_wssoejhm2w8/S79HIixFYzI/AAAAAAAAAq4/oyC906ibY0s/s320/cartoon-brain.jpg&amp;imgrefurl=http://youthguy07.blogspot.com/2010/04/thinkingabout-thinking.html&amp;usg=__cL5RC5dk9eN9xKpggQ3vn5y1npA=&amp;h=231&amp;w=241&amp;sz=19&amp;hl=en&amp;start=1&amp;um=1&amp;itbs=1&amp;tbnid=6j1TKxEtIhCLKM:&amp;tbnh=105&amp;tbnw=110&amp;prev=/images?q=brain+cartoon&amp;um=1&amp;hl=en&amp;rls=com.microsoft:*&amp;tbs=isch:1" TargetMode="External"/><Relationship Id="rId5" Type="http://schemas.openxmlformats.org/officeDocument/2006/relationships/hyperlink" Target="http://www.google.com/imgres?imgurl=http://www.sjcseagles.org/clip-art-(camera1).gif&amp;imgrefurl=http://www.sjcseagles.org/garland-home-page.htm&amp;usg=__WGD06Pvt0knf_728KLo5u5d8xn8=&amp;h=234&amp;w=302&amp;sz=7&amp;hl=en&amp;start=58&amp;um=1&amp;itbs=1&amp;tbnid=R4CK1ZpEYZk3iM:&amp;tbnh=90&amp;tbnw=116&amp;prev=/images?q=camera+clip+art&amp;start=40&amp;um=1&amp;hl=en&amp;sa=N&amp;rls=com.microsoft:*&amp;ndsp=20&amp;tbs=isch:1" TargetMode="External"/><Relationship Id="rId10"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hyperlink" Target="http://www.google.com/imgres?imgurl=http://c2.api.ning.com/files/-gO6ebjV*05Uzl2rtNN0bbSUxR*yYyrHyjwiVdUK3q-4BgU9*cxkO-Ty8urRxFpWjE7LC5BlELmnMkHDLxuum62NpiCm2xYh/APPLE.jpg&amp;imgrefurl=http://nerdfighters.ning.com/profile/mattdenaro&amp;usg=__mpVu0j4ae691D_sXrZpBIDR79Z4=&amp;h=348&amp;w=345&amp;sz=11&amp;hl=en&amp;start=3&amp;um=1&amp;itbs=1&amp;tbnid=ZNd25DpnMp8byM:&amp;tbnh=120&amp;tbnw=119&amp;prev=/images?q=apple&amp;um=1&amp;hl=en&amp;rls=com.microsoft:*&amp;tbs=isch:1"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3" Type="http://schemas.openxmlformats.org/officeDocument/2006/relationships/hyperlink" Target="http://knoesis.org/projects/sensorweb/demos/trusted_perception_cycle/"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6.xml.rels><?xml version="1.0" encoding="UTF-8" standalone="yes"?>
<Relationships xmlns="http://schemas.openxmlformats.org/package/2006/relationships"><Relationship Id="rId3" Type="http://schemas.openxmlformats.org/officeDocument/2006/relationships/hyperlink" Target="http://knoesis.wright.edu/research/semsci/application_domain/sem_sensor/demos/semsos_buckeye/ssw.html"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knoesis.wright.edu/research/semsci/application_domain/sem_sensor/demos/sensor_discovery_on_lod/sample.htm"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3.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2.png"/><Relationship Id="rId4" Type="http://schemas.openxmlformats.org/officeDocument/2006/relationships/image" Target="../media/image2.jpeg"/></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2.png"/><Relationship Id="rId4" Type="http://schemas.openxmlformats.org/officeDocument/2006/relationships/image" Target="../media/image2.jpeg"/></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hyperlink" Target="http://knoesis.org/research/semweb/projects/stt/"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hyperlink" Target="http://wiki.knoesis.org/index.php/LinkedSensorData" TargetMode="External"/><Relationship Id="rId4" Type="http://schemas.openxmlformats.org/officeDocument/2006/relationships/hyperlink" Target="http://wiki.knoesis.org/index.php/SSW"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9" descr="joshi-building.jpg"/>
          <p:cNvPicPr>
            <a:picLocks noChangeAspect="1"/>
          </p:cNvPicPr>
          <p:nvPr/>
        </p:nvPicPr>
        <p:blipFill>
          <a:blip r:embed="rId3"/>
          <a:srcRect/>
          <a:stretch>
            <a:fillRect/>
          </a:stretch>
        </p:blipFill>
        <p:spPr bwMode="auto">
          <a:xfrm>
            <a:off x="304800" y="4572000"/>
            <a:ext cx="2239963" cy="1676400"/>
          </a:xfrm>
          <a:prstGeom prst="rect">
            <a:avLst/>
          </a:prstGeom>
          <a:noFill/>
          <a:ln w="9525">
            <a:noFill/>
            <a:miter lim="800000"/>
            <a:headEnd/>
            <a:tailEnd/>
          </a:ln>
        </p:spPr>
      </p:pic>
      <p:sp>
        <p:nvSpPr>
          <p:cNvPr id="15362" name="Title 1"/>
          <p:cNvSpPr>
            <a:spLocks noGrp="1"/>
          </p:cNvSpPr>
          <p:nvPr>
            <p:ph type="ctrTitle"/>
          </p:nvPr>
        </p:nvSpPr>
        <p:spPr bwMode="auto">
          <a:xfrm>
            <a:off x="685800" y="2362200"/>
            <a:ext cx="7772400" cy="1470025"/>
          </a:xfrm>
          <a:noFill/>
          <a:ln>
            <a:miter lim="800000"/>
            <a:headEnd/>
            <a:tailEnd/>
          </a:ln>
        </p:spPr>
        <p:txBody>
          <a:bodyPr vert="horz" wrap="square" lIns="91440" tIns="45720" rIns="91440" bIns="45720" numCol="1" anchor="t" anchorCtr="0" compatLnSpc="1">
            <a:prstTxWarp prst="textNoShape">
              <a:avLst/>
            </a:prstTxWarp>
          </a:bodyPr>
          <a:lstStyle/>
          <a:p>
            <a:r>
              <a:rPr lang="en-US" smtClean="0"/>
              <a:t>Semantic Provenance: Trusted Biomedical Data Integration</a:t>
            </a:r>
          </a:p>
        </p:txBody>
      </p:sp>
      <p:sp>
        <p:nvSpPr>
          <p:cNvPr id="3" name="Subtitle 2"/>
          <p:cNvSpPr>
            <a:spLocks noGrp="1"/>
          </p:cNvSpPr>
          <p:nvPr>
            <p:ph type="subTitle" idx="1"/>
          </p:nvPr>
        </p:nvSpPr>
        <p:spPr>
          <a:xfrm>
            <a:off x="685800" y="1447800"/>
            <a:ext cx="8153400" cy="2057400"/>
          </a:xfrm>
        </p:spPr>
        <p:txBody>
          <a:bodyPr/>
          <a:lstStyle/>
          <a:p>
            <a:pPr fontAlgn="auto">
              <a:spcAft>
                <a:spcPts val="0"/>
              </a:spcAft>
              <a:buFont typeface="Arial" pitchFamily="34" charset="0"/>
              <a:buNone/>
              <a:defRPr/>
            </a:pPr>
            <a:r>
              <a:rPr lang="en-US" b="1" dirty="0" smtClean="0">
                <a:solidFill>
                  <a:srgbClr val="336699"/>
                </a:solidFill>
              </a:rPr>
              <a:t>Spatial Semantics for Better Interoperability and Analysis: </a:t>
            </a:r>
          </a:p>
          <a:p>
            <a:pPr fontAlgn="auto">
              <a:spcAft>
                <a:spcPts val="0"/>
              </a:spcAft>
              <a:buFont typeface="Arial" pitchFamily="34" charset="0"/>
              <a:buNone/>
              <a:defRPr/>
            </a:pPr>
            <a:r>
              <a:rPr lang="en-US" sz="1800" b="1" dirty="0" smtClean="0">
                <a:solidFill>
                  <a:srgbClr val="7030A0"/>
                </a:solidFill>
              </a:rPr>
              <a:t>Challenges And Experiences In Building Semantically Rich Applications In Web 3.0</a:t>
            </a:r>
          </a:p>
          <a:p>
            <a:pPr fontAlgn="auto">
              <a:spcAft>
                <a:spcPts val="0"/>
              </a:spcAft>
              <a:buFont typeface="Arial" pitchFamily="34" charset="0"/>
              <a:buNone/>
              <a:defRPr/>
            </a:pPr>
            <a:r>
              <a:rPr lang="en-US" sz="1600" b="1" dirty="0" smtClean="0">
                <a:solidFill>
                  <a:srgbClr val="339966"/>
                </a:solidFill>
              </a:rPr>
              <a:t>(</a:t>
            </a:r>
            <a:r>
              <a:rPr lang="en-US" sz="1600" b="1" dirty="0" smtClean="0">
                <a:solidFill>
                  <a:srgbClr val="002060"/>
                </a:solidFill>
              </a:rPr>
              <a:t>Keynote at the 3rd Annual Spatial Ontology Community of Practice Workshop (</a:t>
            </a:r>
            <a:r>
              <a:rPr lang="en-US" sz="1600" b="1" dirty="0" err="1" smtClean="0">
                <a:solidFill>
                  <a:srgbClr val="002060"/>
                </a:solidFill>
                <a:hlinkClick r:id="rId4"/>
              </a:rPr>
              <a:t>SOCoP</a:t>
            </a:r>
            <a:r>
              <a:rPr lang="en-US" sz="1600" b="1" dirty="0" smtClean="0">
                <a:solidFill>
                  <a:srgbClr val="002060"/>
                </a:solidFill>
              </a:rPr>
              <a:t>), </a:t>
            </a:r>
            <a:br>
              <a:rPr lang="en-US" sz="1600" b="1" dirty="0" smtClean="0">
                <a:solidFill>
                  <a:srgbClr val="002060"/>
                </a:solidFill>
              </a:rPr>
            </a:br>
            <a:r>
              <a:rPr lang="en-US" sz="1600" b="1" dirty="0" smtClean="0">
                <a:solidFill>
                  <a:srgbClr val="002060"/>
                </a:solidFill>
              </a:rPr>
              <a:t>USGS Reston, VA, December 03, 2010</a:t>
            </a:r>
            <a:r>
              <a:rPr lang="en-US" sz="1600" b="1" dirty="0" smtClean="0">
                <a:solidFill>
                  <a:srgbClr val="339966"/>
                </a:solidFill>
              </a:rPr>
              <a:t>)</a:t>
            </a:r>
          </a:p>
          <a:p>
            <a:pPr fontAlgn="auto">
              <a:spcAft>
                <a:spcPts val="0"/>
              </a:spcAft>
              <a:buFont typeface="Arial" pitchFamily="34" charset="0"/>
              <a:buNone/>
              <a:defRPr/>
            </a:pPr>
            <a:r>
              <a:rPr lang="en-US" sz="1600" b="1" dirty="0" smtClean="0">
                <a:solidFill>
                  <a:srgbClr val="339966"/>
                </a:solidFill>
                <a:hlinkClick r:id="rId5"/>
              </a:rPr>
              <a:t/>
            </a:r>
            <a:br>
              <a:rPr lang="en-US" sz="1600" b="1" dirty="0" smtClean="0">
                <a:solidFill>
                  <a:srgbClr val="339966"/>
                </a:solidFill>
                <a:hlinkClick r:id="rId5"/>
              </a:rPr>
            </a:br>
            <a:r>
              <a:rPr lang="en-US" sz="1600" b="1" dirty="0" err="1" smtClean="0">
                <a:solidFill>
                  <a:srgbClr val="336699"/>
                </a:solidFill>
                <a:latin typeface="Georgia" pitchFamily="18" charset="0"/>
                <a:hlinkClick r:id="rId5"/>
              </a:rPr>
              <a:t>Amit</a:t>
            </a:r>
            <a:r>
              <a:rPr lang="en-US" sz="1600" b="1" dirty="0" smtClean="0">
                <a:solidFill>
                  <a:srgbClr val="336699"/>
                </a:solidFill>
                <a:latin typeface="Georgia" pitchFamily="18" charset="0"/>
                <a:hlinkClick r:id="rId5"/>
              </a:rPr>
              <a:t> Sheth</a:t>
            </a:r>
            <a:endParaRPr lang="en-US" sz="1600" b="1" dirty="0" smtClean="0">
              <a:solidFill>
                <a:srgbClr val="336699"/>
              </a:solidFill>
              <a:latin typeface="Georgia" pitchFamily="18" charset="0"/>
            </a:endParaRPr>
          </a:p>
          <a:p>
            <a:pPr fontAlgn="auto">
              <a:spcAft>
                <a:spcPts val="0"/>
              </a:spcAft>
              <a:buFont typeface="Arial" pitchFamily="34" charset="0"/>
              <a:buNone/>
              <a:defRPr/>
            </a:pPr>
            <a:r>
              <a:rPr lang="en-US" sz="1600" dirty="0" smtClean="0">
                <a:solidFill>
                  <a:srgbClr val="339966"/>
                </a:solidFill>
                <a:latin typeface="Georgia" pitchFamily="18" charset="0"/>
              </a:rPr>
              <a:t>LexisNexis Ohio Eminent Scholar</a:t>
            </a:r>
          </a:p>
          <a:p>
            <a:pPr fontAlgn="auto">
              <a:spcAft>
                <a:spcPts val="0"/>
              </a:spcAft>
              <a:buFont typeface="Arial" pitchFamily="34" charset="0"/>
              <a:buNone/>
              <a:defRPr/>
            </a:pPr>
            <a:r>
              <a:rPr lang="en-US" sz="1600" dirty="0" smtClean="0">
                <a:solidFill>
                  <a:srgbClr val="339966"/>
                </a:solidFill>
                <a:latin typeface="Georgia" pitchFamily="18" charset="0"/>
              </a:rPr>
              <a:t>Ohio Center of Excellence in Knowledge-enabled Computing – </a:t>
            </a:r>
            <a:r>
              <a:rPr lang="en-US" sz="1600" dirty="0" err="1" smtClean="0">
                <a:solidFill>
                  <a:srgbClr val="7030A0"/>
                </a:solidFill>
                <a:latin typeface="Georgia" pitchFamily="18" charset="0"/>
              </a:rPr>
              <a:t>Kno.e.sis</a:t>
            </a:r>
            <a:endParaRPr lang="en-US" sz="1600" dirty="0" smtClean="0">
              <a:solidFill>
                <a:srgbClr val="7030A0"/>
              </a:solidFill>
              <a:latin typeface="Georgia" pitchFamily="18" charset="0"/>
            </a:endParaRPr>
          </a:p>
          <a:p>
            <a:pPr fontAlgn="auto">
              <a:spcAft>
                <a:spcPts val="0"/>
              </a:spcAft>
              <a:buFont typeface="Arial" pitchFamily="34" charset="0"/>
              <a:buNone/>
              <a:defRPr/>
            </a:pPr>
            <a:r>
              <a:rPr lang="en-US" sz="1600" dirty="0" smtClean="0">
                <a:solidFill>
                  <a:srgbClr val="339966"/>
                </a:solidFill>
                <a:latin typeface="Georgia" pitchFamily="18" charset="0"/>
              </a:rPr>
              <a:t>Wright State University, Dayton, OH </a:t>
            </a:r>
          </a:p>
          <a:p>
            <a:pPr fontAlgn="auto">
              <a:spcAft>
                <a:spcPts val="0"/>
              </a:spcAft>
              <a:buFont typeface="Arial" pitchFamily="34" charset="0"/>
              <a:buNone/>
              <a:defRPr/>
            </a:pPr>
            <a:r>
              <a:rPr lang="en-US" sz="1600" dirty="0" smtClean="0">
                <a:solidFill>
                  <a:srgbClr val="336699"/>
                </a:solidFill>
                <a:latin typeface="Georgia" pitchFamily="18" charset="0"/>
              </a:rPr>
              <a:t>http://knoesis.org</a:t>
            </a:r>
            <a:r>
              <a:rPr lang="en-US" sz="1600" b="1" dirty="0" smtClean="0">
                <a:solidFill>
                  <a:schemeClr val="accent6">
                    <a:lumMod val="50000"/>
                  </a:schemeClr>
                </a:solidFill>
              </a:rPr>
              <a:t/>
            </a:r>
            <a:br>
              <a:rPr lang="en-US" sz="1600" b="1" dirty="0" smtClean="0">
                <a:solidFill>
                  <a:schemeClr val="accent6">
                    <a:lumMod val="50000"/>
                  </a:schemeClr>
                </a:solidFill>
              </a:rPr>
            </a:br>
            <a:endParaRPr lang="en-US" sz="1600" dirty="0" smtClean="0">
              <a:solidFill>
                <a:schemeClr val="accent6">
                  <a:lumMod val="50000"/>
                </a:schemeClr>
              </a:solidFill>
            </a:endParaRPr>
          </a:p>
          <a:p>
            <a:pPr fontAlgn="auto">
              <a:spcAft>
                <a:spcPts val="0"/>
              </a:spcAft>
              <a:buFont typeface="Arial" pitchFamily="34" charset="0"/>
              <a:buNone/>
              <a:defRPr/>
            </a:pPr>
            <a:endParaRPr lang="en-US" dirty="0"/>
          </a:p>
        </p:txBody>
      </p:sp>
      <p:pic>
        <p:nvPicPr>
          <p:cNvPr id="15364" name="Picture 12" descr="OhioCOE.jpg">
            <a:hlinkClick r:id="rId6"/>
          </p:cNvPr>
          <p:cNvPicPr>
            <a:picLocks noChangeAspect="1"/>
          </p:cNvPicPr>
          <p:nvPr/>
        </p:nvPicPr>
        <p:blipFill>
          <a:blip r:embed="rId7"/>
          <a:srcRect l="8333" t="31140" r="11667" b="48820"/>
          <a:stretch>
            <a:fillRect/>
          </a:stretch>
        </p:blipFill>
        <p:spPr bwMode="auto">
          <a:xfrm>
            <a:off x="6553200" y="6399213"/>
            <a:ext cx="2590800" cy="458787"/>
          </a:xfrm>
          <a:prstGeom prst="rect">
            <a:avLst/>
          </a:prstGeom>
          <a:noFill/>
          <a:ln w="9525">
            <a:noFill/>
            <a:miter lim="800000"/>
            <a:headEnd/>
            <a:tailEnd/>
          </a:ln>
        </p:spPr>
      </p:pic>
      <p:pic>
        <p:nvPicPr>
          <p:cNvPr id="15365" name="Picture 2"/>
          <p:cNvPicPr>
            <a:picLocks noChangeAspect="1" noChangeArrowheads="1"/>
          </p:cNvPicPr>
          <p:nvPr/>
        </p:nvPicPr>
        <p:blipFill>
          <a:blip r:embed="rId8"/>
          <a:srcRect/>
          <a:stretch>
            <a:fillRect/>
          </a:stretch>
        </p:blipFill>
        <p:spPr bwMode="auto">
          <a:xfrm>
            <a:off x="7205663" y="4495800"/>
            <a:ext cx="847725" cy="1008063"/>
          </a:xfrm>
          <a:prstGeom prst="rect">
            <a:avLst/>
          </a:prstGeom>
          <a:noFill/>
          <a:ln w="9525">
            <a:noFill/>
            <a:miter lim="800000"/>
            <a:headEnd/>
            <a:tailEnd/>
          </a:ln>
        </p:spPr>
      </p:pic>
      <p:sp>
        <p:nvSpPr>
          <p:cNvPr id="9" name="TextBox 8"/>
          <p:cNvSpPr txBox="1"/>
          <p:nvPr/>
        </p:nvSpPr>
        <p:spPr>
          <a:xfrm>
            <a:off x="6248400" y="5516563"/>
            <a:ext cx="2894013" cy="739775"/>
          </a:xfrm>
          <a:prstGeom prst="rect">
            <a:avLst/>
          </a:prstGeom>
          <a:noFill/>
        </p:spPr>
        <p:txBody>
          <a:bodyPr wrap="none">
            <a:spAutoFit/>
          </a:bodyPr>
          <a:lstStyle/>
          <a:p>
            <a:pPr fontAlgn="auto">
              <a:spcBef>
                <a:spcPts val="0"/>
              </a:spcBef>
              <a:spcAft>
                <a:spcPts val="0"/>
              </a:spcAft>
              <a:defRPr/>
            </a:pPr>
            <a:r>
              <a:rPr lang="en-US" sz="1400" dirty="0">
                <a:solidFill>
                  <a:schemeClr val="bg2">
                    <a:lumMod val="25000"/>
                  </a:schemeClr>
                </a:solidFill>
                <a:latin typeface="+mn-lt"/>
                <a:cs typeface="+mn-cs"/>
              </a:rPr>
              <a:t>Thanks: Cory Henson, </a:t>
            </a:r>
            <a:r>
              <a:rPr lang="en-US" sz="1400" dirty="0" err="1">
                <a:solidFill>
                  <a:schemeClr val="bg2">
                    <a:lumMod val="25000"/>
                  </a:schemeClr>
                </a:solidFill>
                <a:latin typeface="+mn-lt"/>
                <a:cs typeface="+mn-cs"/>
              </a:rPr>
              <a:t>Prateek</a:t>
            </a:r>
            <a:r>
              <a:rPr lang="en-US" sz="1400" dirty="0">
                <a:solidFill>
                  <a:schemeClr val="bg2">
                    <a:lumMod val="25000"/>
                  </a:schemeClr>
                </a:solidFill>
                <a:latin typeface="+mn-lt"/>
                <a:cs typeface="+mn-cs"/>
              </a:rPr>
              <a:t> Jain</a:t>
            </a:r>
          </a:p>
          <a:p>
            <a:pPr fontAlgn="auto">
              <a:spcBef>
                <a:spcPts val="0"/>
              </a:spcBef>
              <a:spcAft>
                <a:spcPts val="0"/>
              </a:spcAft>
              <a:defRPr/>
            </a:pPr>
            <a:r>
              <a:rPr lang="en-US" sz="1400" dirty="0">
                <a:solidFill>
                  <a:schemeClr val="bg2">
                    <a:lumMod val="25000"/>
                  </a:schemeClr>
                </a:solidFill>
                <a:latin typeface="+mn-lt"/>
                <a:cs typeface="+mn-cs"/>
              </a:rPr>
              <a:t>&amp; </a:t>
            </a:r>
            <a:r>
              <a:rPr lang="en-US" sz="1400" dirty="0" err="1">
                <a:solidFill>
                  <a:schemeClr val="bg2">
                    <a:lumMod val="25000"/>
                  </a:schemeClr>
                </a:solidFill>
                <a:latin typeface="+mn-lt"/>
                <a:cs typeface="+mn-cs"/>
              </a:rPr>
              <a:t>Kno.e.sis</a:t>
            </a:r>
            <a:r>
              <a:rPr lang="en-US" sz="1400" dirty="0">
                <a:solidFill>
                  <a:schemeClr val="bg2">
                    <a:lumMod val="25000"/>
                  </a:schemeClr>
                </a:solidFill>
                <a:latin typeface="+mn-lt"/>
                <a:cs typeface="+mn-cs"/>
              </a:rPr>
              <a:t> Team. </a:t>
            </a:r>
            <a:r>
              <a:rPr lang="en-US" sz="1400" dirty="0" err="1">
                <a:solidFill>
                  <a:schemeClr val="bg2">
                    <a:lumMod val="25000"/>
                  </a:schemeClr>
                </a:solidFill>
                <a:latin typeface="+mn-lt"/>
                <a:cs typeface="+mn-cs"/>
              </a:rPr>
              <a:t>Ack</a:t>
            </a:r>
            <a:r>
              <a:rPr lang="en-US" sz="1400" dirty="0">
                <a:solidFill>
                  <a:schemeClr val="bg2">
                    <a:lumMod val="25000"/>
                  </a:schemeClr>
                </a:solidFill>
                <a:latin typeface="+mn-lt"/>
                <a:cs typeface="+mn-cs"/>
              </a:rPr>
              <a:t>: NSF and other</a:t>
            </a:r>
          </a:p>
          <a:p>
            <a:pPr fontAlgn="auto">
              <a:spcBef>
                <a:spcPts val="0"/>
              </a:spcBef>
              <a:spcAft>
                <a:spcPts val="0"/>
              </a:spcAft>
              <a:defRPr/>
            </a:pPr>
            <a:r>
              <a:rPr lang="en-US" sz="1400" dirty="0">
                <a:solidFill>
                  <a:schemeClr val="bg2">
                    <a:lumMod val="25000"/>
                  </a:schemeClr>
                </a:solidFill>
                <a:latin typeface="+mn-lt"/>
                <a:cs typeface="+mn-cs"/>
              </a:rPr>
              <a:t>Funding sources.</a:t>
            </a:r>
            <a:endParaRPr lang="en-US" sz="1400" dirty="0">
              <a:solidFill>
                <a:schemeClr val="bg2">
                  <a:lumMod val="25000"/>
                </a:schemeClr>
              </a:solidFill>
              <a:latin typeface="+mn-lt"/>
              <a:cs typeface="+mn-cs"/>
            </a:endParaRPr>
          </a:p>
        </p:txBody>
      </p:sp>
      <p:pic>
        <p:nvPicPr>
          <p:cNvPr id="15367" name="Picture 7"/>
          <p:cNvPicPr>
            <a:picLocks noChangeAspect="1"/>
          </p:cNvPicPr>
          <p:nvPr/>
        </p:nvPicPr>
        <p:blipFill>
          <a:blip r:embed="rId9"/>
          <a:srcRect l="5414" t="7201" r="37895"/>
          <a:stretch>
            <a:fillRect/>
          </a:stretch>
        </p:blipFill>
        <p:spPr bwMode="auto">
          <a:xfrm>
            <a:off x="8001000" y="4495800"/>
            <a:ext cx="809625" cy="995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bwMode="auto">
          <a:xfrm>
            <a:off x="0" y="0"/>
            <a:ext cx="9144000" cy="762000"/>
          </a:xfrm>
          <a:ln>
            <a:miter lim="800000"/>
            <a:headEnd/>
            <a:tailEnd/>
          </a:ln>
        </p:spPr>
        <p:txBody>
          <a:bodyPr vert="horz" wrap="square" lIns="91440" tIns="45720" rIns="91440" bIns="45720" numCol="1" anchor="t" anchorCtr="0" compatLnSpc="1">
            <a:prstTxWarp prst="textNoShape">
              <a:avLst/>
            </a:prstTxWarp>
          </a:bodyPr>
          <a:lstStyle/>
          <a:p>
            <a:r>
              <a:rPr lang="en-US" sz="3800" smtClean="0"/>
              <a:t>Accessing Can Be Difficult</a:t>
            </a:r>
          </a:p>
        </p:txBody>
      </p:sp>
      <p:pic>
        <p:nvPicPr>
          <p:cNvPr id="33794" name="Content Placeholder 3" descr="Schools-GreeneCounty.jpg"/>
          <p:cNvPicPr>
            <a:picLocks noGrp="1" noChangeAspect="1"/>
          </p:cNvPicPr>
          <p:nvPr>
            <p:ph idx="1"/>
          </p:nvPr>
        </p:nvPicPr>
        <p:blipFill>
          <a:blip r:embed="rId3"/>
          <a:srcRect/>
          <a:stretch>
            <a:fillRect/>
          </a:stretch>
        </p:blipFill>
        <p:spPr bwMode="auto">
          <a:xfrm>
            <a:off x="315913" y="1363663"/>
            <a:ext cx="8447087" cy="4884737"/>
          </a:xfrm>
          <a:noFill/>
          <a:ln>
            <a:miter lim="800000"/>
            <a:headEnd/>
            <a:tailEnd/>
          </a:ln>
        </p:spPr>
      </p:pic>
      <p:sp>
        <p:nvSpPr>
          <p:cNvPr id="5" name="Oval 4"/>
          <p:cNvSpPr/>
          <p:nvPr/>
        </p:nvSpPr>
        <p:spPr>
          <a:xfrm>
            <a:off x="1295400" y="1524000"/>
            <a:ext cx="1600200" cy="304800"/>
          </a:xfrm>
          <a:prstGeom prst="ellipse">
            <a:avLst/>
          </a:prstGeom>
          <a:noFill/>
          <a:ln w="50800">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10000"/>
                </a:schemeClr>
              </a:solidFill>
            </a:endParaRPr>
          </a:p>
        </p:txBody>
      </p:sp>
      <p:sp>
        <p:nvSpPr>
          <p:cNvPr id="6" name="Oval 5"/>
          <p:cNvSpPr/>
          <p:nvPr/>
        </p:nvSpPr>
        <p:spPr>
          <a:xfrm>
            <a:off x="228600" y="2438400"/>
            <a:ext cx="2057400" cy="533400"/>
          </a:xfrm>
          <a:prstGeom prst="ellipse">
            <a:avLst/>
          </a:prstGeom>
          <a:noFill/>
          <a:ln w="50800">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10000"/>
                </a:schemeClr>
              </a:solidFill>
            </a:endParaRPr>
          </a:p>
        </p:txBody>
      </p:sp>
      <p:sp>
        <p:nvSpPr>
          <p:cNvPr id="7" name="Down Arrow 6"/>
          <p:cNvSpPr/>
          <p:nvPr/>
        </p:nvSpPr>
        <p:spPr>
          <a:xfrm rot="1953897">
            <a:off x="1100138" y="1703388"/>
            <a:ext cx="328612" cy="784225"/>
          </a:xfrm>
          <a:prstGeom prst="downArrow">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EE39C486-BC7D-48CB-9B86-143C28F3EB18}" type="slidenum">
              <a:rPr lang="en-US">
                <a:solidFill>
                  <a:schemeClr val="bg1">
                    <a:lumMod val="10000"/>
                  </a:schemeClr>
                </a:solidFill>
                <a:latin typeface="+mn-lt"/>
                <a:cs typeface="+mn-cs"/>
              </a:rPr>
              <a:pPr fontAlgn="auto">
                <a:spcBef>
                  <a:spcPts val="0"/>
                </a:spcBef>
                <a:spcAft>
                  <a:spcPts val="0"/>
                </a:spcAft>
                <a:defRPr/>
              </a:pPr>
              <a:t>10</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bwMode="auto">
          <a:xfrm>
            <a:off x="0" y="0"/>
            <a:ext cx="9144000" cy="838200"/>
          </a:xfrm>
          <a:ln>
            <a:miter lim="800000"/>
            <a:headEnd/>
            <a:tailEnd/>
          </a:ln>
        </p:spPr>
        <p:txBody>
          <a:bodyPr vert="horz" wrap="square" lIns="91440" tIns="45720" rIns="91440" bIns="45720" numCol="1" anchor="t" anchorCtr="0" compatLnSpc="1">
            <a:prstTxWarp prst="textNoShape">
              <a:avLst/>
            </a:prstTxWarp>
          </a:bodyPr>
          <a:lstStyle/>
          <a:p>
            <a:r>
              <a:rPr lang="en-US" sz="3600" smtClean="0"/>
              <a:t>Must Ask for Information the “Right” Way</a:t>
            </a:r>
          </a:p>
        </p:txBody>
      </p:sp>
      <p:pic>
        <p:nvPicPr>
          <p:cNvPr id="35842" name="Content Placeholder 3" descr="Schools-GreeneCounty-Ohio.jpg"/>
          <p:cNvPicPr>
            <a:picLocks noGrp="1" noChangeAspect="1"/>
          </p:cNvPicPr>
          <p:nvPr>
            <p:ph idx="1"/>
          </p:nvPr>
        </p:nvPicPr>
        <p:blipFill>
          <a:blip r:embed="rId3"/>
          <a:srcRect/>
          <a:stretch>
            <a:fillRect/>
          </a:stretch>
        </p:blipFill>
        <p:spPr bwMode="auto">
          <a:xfrm>
            <a:off x="457200" y="2147888"/>
            <a:ext cx="8229600" cy="3430587"/>
          </a:xfrm>
          <a:noFill/>
          <a:ln>
            <a:miter lim="800000"/>
            <a:headEnd/>
            <a:tailEnd/>
          </a:ln>
        </p:spPr>
      </p:pic>
      <p:sp>
        <p:nvSpPr>
          <p:cNvPr id="5" name="Oval 4"/>
          <p:cNvSpPr/>
          <p:nvPr/>
        </p:nvSpPr>
        <p:spPr>
          <a:xfrm>
            <a:off x="1524000" y="2133600"/>
            <a:ext cx="1600200" cy="457200"/>
          </a:xfrm>
          <a:prstGeom prst="ellipse">
            <a:avLst/>
          </a:prstGeom>
          <a:noFill/>
          <a:ln w="50800">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304800" y="2971800"/>
            <a:ext cx="2514600" cy="533400"/>
          </a:xfrm>
          <a:prstGeom prst="ellipse">
            <a:avLst/>
          </a:prstGeom>
          <a:noFill/>
          <a:ln w="50800">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Down Arrow 7"/>
          <p:cNvSpPr/>
          <p:nvPr/>
        </p:nvSpPr>
        <p:spPr>
          <a:xfrm rot="2133141">
            <a:off x="1363663" y="2387600"/>
            <a:ext cx="368300" cy="862013"/>
          </a:xfrm>
          <a:prstGeom prst="downArrow">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B72DF6B4-92FD-4D73-BE60-13F392E1413C}" type="slidenum">
              <a:rPr lang="en-US">
                <a:solidFill>
                  <a:schemeClr val="bg1">
                    <a:lumMod val="10000"/>
                  </a:schemeClr>
                </a:solidFill>
                <a:latin typeface="+mn-lt"/>
                <a:cs typeface="+mn-cs"/>
              </a:rPr>
              <a:pPr fontAlgn="auto">
                <a:spcBef>
                  <a:spcPts val="0"/>
                </a:spcBef>
                <a:spcAft>
                  <a:spcPts val="0"/>
                </a:spcAft>
                <a:defRPr/>
              </a:pPr>
              <a:t>11</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lgn="l"/>
            <a:r>
              <a:rPr lang="en-US" smtClean="0"/>
              <a:t>Why is This Issue Relevant?</a:t>
            </a:r>
          </a:p>
        </p:txBody>
      </p:sp>
      <p:sp>
        <p:nvSpPr>
          <p:cNvPr id="24579" name="Content Placeholder 2"/>
          <p:cNvSpPr>
            <a:spLocks noGrp="1"/>
          </p:cNvSpPr>
          <p:nvPr>
            <p:ph idx="1"/>
          </p:nvPr>
        </p:nvSpPr>
        <p:spPr>
          <a:xfrm>
            <a:off x="457200" y="1295400"/>
            <a:ext cx="8229600" cy="4525963"/>
          </a:xfrm>
        </p:spPr>
        <p:txBody>
          <a:bodyPr/>
          <a:lstStyle/>
          <a:p>
            <a:pPr fontAlgn="auto">
              <a:spcAft>
                <a:spcPts val="0"/>
              </a:spcAft>
              <a:buFont typeface="Arial" pitchFamily="34" charset="0"/>
              <a:buChar char="•"/>
              <a:defRPr/>
            </a:pPr>
            <a:r>
              <a:rPr lang="en-US" sz="3600" dirty="0" smtClean="0">
                <a:solidFill>
                  <a:schemeClr val="bg1">
                    <a:lumMod val="10000"/>
                  </a:schemeClr>
                </a:solidFill>
              </a:rPr>
              <a:t>Spatial data becoming more significant day by day.</a:t>
            </a:r>
          </a:p>
          <a:p>
            <a:pPr fontAlgn="auto">
              <a:spcAft>
                <a:spcPts val="0"/>
              </a:spcAft>
              <a:buFont typeface="Arial" pitchFamily="34" charset="0"/>
              <a:buChar char="•"/>
              <a:defRPr/>
            </a:pPr>
            <a:r>
              <a:rPr lang="en-US" sz="3600" dirty="0" smtClean="0">
                <a:solidFill>
                  <a:schemeClr val="bg1">
                    <a:lumMod val="10000"/>
                  </a:schemeClr>
                </a:solidFill>
              </a:rPr>
              <a:t>Crucial for multitude of applications:</a:t>
            </a:r>
          </a:p>
          <a:p>
            <a:pPr lvl="1" fontAlgn="auto">
              <a:spcAft>
                <a:spcPts val="0"/>
              </a:spcAft>
              <a:buFont typeface="Arial" pitchFamily="34" charset="0"/>
              <a:buChar char="–"/>
              <a:defRPr/>
            </a:pPr>
            <a:r>
              <a:rPr lang="en-US" dirty="0" smtClean="0">
                <a:solidFill>
                  <a:srgbClr val="0070C0"/>
                </a:solidFill>
              </a:rPr>
              <a:t>Social Networks like Twitter, </a:t>
            </a:r>
            <a:r>
              <a:rPr lang="en-US" dirty="0" err="1" smtClean="0">
                <a:solidFill>
                  <a:srgbClr val="0070C0"/>
                </a:solidFill>
              </a:rPr>
              <a:t>Facebook</a:t>
            </a:r>
            <a:r>
              <a:rPr lang="en-US" dirty="0" smtClean="0">
                <a:solidFill>
                  <a:srgbClr val="0070C0"/>
                </a:solidFill>
              </a:rPr>
              <a:t> and Foursquare. </a:t>
            </a:r>
          </a:p>
          <a:p>
            <a:pPr lvl="1" fontAlgn="auto">
              <a:spcAft>
                <a:spcPts val="0"/>
              </a:spcAft>
              <a:buFont typeface="Arial" pitchFamily="34" charset="0"/>
              <a:buChar char="–"/>
              <a:defRPr/>
            </a:pPr>
            <a:r>
              <a:rPr lang="en-US" dirty="0" smtClean="0">
                <a:solidFill>
                  <a:srgbClr val="0070C0"/>
                </a:solidFill>
              </a:rPr>
              <a:t>GPS</a:t>
            </a:r>
          </a:p>
          <a:p>
            <a:pPr lvl="1" fontAlgn="auto">
              <a:spcAft>
                <a:spcPts val="0"/>
              </a:spcAft>
              <a:buFont typeface="Arial" pitchFamily="34" charset="0"/>
              <a:buChar char="–"/>
              <a:defRPr/>
            </a:pPr>
            <a:r>
              <a:rPr lang="en-US" dirty="0" smtClean="0">
                <a:solidFill>
                  <a:srgbClr val="0070C0"/>
                </a:solidFill>
              </a:rPr>
              <a:t> Military</a:t>
            </a:r>
          </a:p>
          <a:p>
            <a:pPr lvl="1" fontAlgn="auto">
              <a:spcAft>
                <a:spcPts val="0"/>
              </a:spcAft>
              <a:buFont typeface="Arial" pitchFamily="34" charset="0"/>
              <a:buChar char="–"/>
              <a:defRPr/>
            </a:pPr>
            <a:r>
              <a:rPr lang="en-US" dirty="0" smtClean="0">
                <a:solidFill>
                  <a:srgbClr val="0070C0"/>
                </a:solidFill>
              </a:rPr>
              <a:t> Location Aware Services: Four Square Check-In</a:t>
            </a:r>
          </a:p>
          <a:p>
            <a:pPr lvl="1" fontAlgn="auto">
              <a:spcAft>
                <a:spcPts val="0"/>
              </a:spcAft>
              <a:buFont typeface="Arial" pitchFamily="34" charset="0"/>
              <a:buChar char="–"/>
              <a:defRPr/>
            </a:pPr>
            <a:r>
              <a:rPr lang="en-US" dirty="0" smtClean="0">
                <a:solidFill>
                  <a:srgbClr val="0070C0"/>
                </a:solidFill>
              </a:rPr>
              <a:t> weather data…</a:t>
            </a:r>
          </a:p>
        </p:txBody>
      </p:sp>
      <p:sp>
        <p:nvSpPr>
          <p:cNvPr id="4" name="TextBox 3"/>
          <p:cNvSpPr txBox="1"/>
          <p:nvPr/>
        </p:nvSpPr>
        <p:spPr>
          <a:xfrm>
            <a:off x="457200" y="3352800"/>
            <a:ext cx="8686800" cy="3354388"/>
          </a:xfrm>
          <a:prstGeom prst="rect">
            <a:avLst/>
          </a:prstGeom>
          <a:noFill/>
        </p:spPr>
        <p:txBody>
          <a:bodyPr>
            <a:spAutoFit/>
          </a:bodyPr>
          <a:lstStyle/>
          <a:p>
            <a:pPr marL="344488" indent="-344488" fontAlgn="auto">
              <a:spcBef>
                <a:spcPts val="0"/>
              </a:spcBef>
              <a:spcAft>
                <a:spcPts val="0"/>
              </a:spcAft>
              <a:buFont typeface="Arial" pitchFamily="34" charset="0"/>
              <a:buChar char="•"/>
              <a:defRPr/>
            </a:pPr>
            <a:r>
              <a:rPr lang="en-US" sz="3600" dirty="0">
                <a:solidFill>
                  <a:schemeClr val="bg1">
                    <a:lumMod val="10000"/>
                  </a:schemeClr>
                </a:solidFill>
                <a:latin typeface="+mn-lt"/>
                <a:cs typeface="+mn-cs"/>
              </a:rPr>
              <a:t>Spatial Data availability on Web continuously increasing. </a:t>
            </a:r>
          </a:p>
          <a:p>
            <a:pPr lvl="1" fontAlgn="auto">
              <a:spcBef>
                <a:spcPts val="0"/>
              </a:spcBef>
              <a:spcAft>
                <a:spcPts val="0"/>
              </a:spcAft>
              <a:defRPr/>
            </a:pPr>
            <a:r>
              <a:rPr lang="en-US" sz="2800" dirty="0">
                <a:solidFill>
                  <a:srgbClr val="002060"/>
                </a:solidFill>
                <a:latin typeface="+mn-lt"/>
                <a:cs typeface="+mn-cs"/>
              </a:rPr>
              <a:t>Twitter Feeds, </a:t>
            </a:r>
            <a:r>
              <a:rPr lang="en-US" sz="2800" dirty="0" err="1">
                <a:solidFill>
                  <a:srgbClr val="002060"/>
                </a:solidFill>
                <a:latin typeface="+mn-lt"/>
                <a:cs typeface="+mn-cs"/>
              </a:rPr>
              <a:t>Facebook</a:t>
            </a:r>
            <a:r>
              <a:rPr lang="en-US" sz="2800" dirty="0">
                <a:solidFill>
                  <a:srgbClr val="002060"/>
                </a:solidFill>
                <a:latin typeface="+mn-lt"/>
                <a:cs typeface="+mn-cs"/>
              </a:rPr>
              <a:t> posts.</a:t>
            </a:r>
          </a:p>
          <a:p>
            <a:pPr lvl="1" fontAlgn="auto">
              <a:spcBef>
                <a:spcPts val="0"/>
              </a:spcBef>
              <a:spcAft>
                <a:spcPts val="0"/>
              </a:spcAft>
              <a:defRPr/>
            </a:pPr>
            <a:r>
              <a:rPr lang="en-US" sz="2800" dirty="0">
                <a:solidFill>
                  <a:srgbClr val="002060"/>
                </a:solidFill>
                <a:latin typeface="+mn-lt"/>
                <a:cs typeface="+mn-cs"/>
              </a:rPr>
              <a:t>Naïve users contribute and correct spatial data too which can lead to discrepancies in data representation.</a:t>
            </a:r>
          </a:p>
          <a:p>
            <a:pPr lvl="2" fontAlgn="auto">
              <a:spcBef>
                <a:spcPts val="0"/>
              </a:spcBef>
              <a:spcAft>
                <a:spcPts val="0"/>
              </a:spcAft>
              <a:defRPr/>
            </a:pPr>
            <a:r>
              <a:rPr lang="en-US" sz="2800" dirty="0">
                <a:solidFill>
                  <a:srgbClr val="002060"/>
                </a:solidFill>
                <a:latin typeface="+mn-lt"/>
                <a:cs typeface="+mn-cs"/>
              </a:rPr>
              <a:t>E.g. </a:t>
            </a:r>
            <a:r>
              <a:rPr lang="en-US" sz="2800" dirty="0" err="1">
                <a:solidFill>
                  <a:srgbClr val="002060"/>
                </a:solidFill>
                <a:latin typeface="+mn-lt"/>
                <a:cs typeface="+mn-cs"/>
              </a:rPr>
              <a:t>Geonames</a:t>
            </a:r>
            <a:r>
              <a:rPr lang="en-US" sz="2800" dirty="0">
                <a:solidFill>
                  <a:srgbClr val="002060"/>
                </a:solidFill>
                <a:latin typeface="+mn-lt"/>
                <a:cs typeface="+mn-cs"/>
              </a:rPr>
              <a:t>, Open Street Maps</a:t>
            </a:r>
          </a:p>
          <a:p>
            <a:pPr fontAlgn="auto">
              <a:spcBef>
                <a:spcPts val="0"/>
              </a:spcBef>
              <a:spcAft>
                <a:spcPts val="0"/>
              </a:spcAft>
              <a:defRPr/>
            </a:pPr>
            <a:endParaRPr lang="en-US" sz="2800" dirty="0">
              <a:latin typeface="+mn-lt"/>
              <a:cs typeface="+mn-cs"/>
            </a:endParaRPr>
          </a:p>
        </p:txBody>
      </p:sp>
      <p:sp>
        <p:nvSpPr>
          <p:cNvPr id="5"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152432DE-F6F4-4F90-B83B-E94CFD48CFE6}" type="slidenum">
              <a:rPr lang="en-US">
                <a:solidFill>
                  <a:schemeClr val="bg1">
                    <a:lumMod val="10000"/>
                  </a:schemeClr>
                </a:solidFill>
                <a:latin typeface="+mn-lt"/>
                <a:cs typeface="+mn-cs"/>
              </a:rPr>
              <a:pPr fontAlgn="auto">
                <a:spcBef>
                  <a:spcPts val="0"/>
                </a:spcBef>
                <a:spcAft>
                  <a:spcPts val="0"/>
                </a:spcAft>
                <a:defRPr/>
              </a:pPr>
              <a:t>12</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blinds(horizontal)">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blinds(horizontal)">
                                      <p:cBhvr>
                                        <p:cTn id="12" dur="500"/>
                                        <p:tgtEl>
                                          <p:spTgt spid="245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 calcmode="lin" valueType="num">
                                      <p:cBhvr additive="base">
                                        <p:cTn id="17" dur="500" fill="hold"/>
                                        <p:tgtEl>
                                          <p:spTgt spid="24579">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4579">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4579">
                                            <p:txEl>
                                              <p:pRg st="3" end="3"/>
                                            </p:txEl>
                                          </p:spTgt>
                                        </p:tgtEl>
                                        <p:attrNameLst>
                                          <p:attrName>style.visibility</p:attrName>
                                        </p:attrNameLst>
                                      </p:cBhvr>
                                      <p:to>
                                        <p:strVal val="visible"/>
                                      </p:to>
                                    </p:set>
                                    <p:anim calcmode="lin" valueType="num">
                                      <p:cBhvr additive="base">
                                        <p:cTn id="21" dur="500" fill="hold"/>
                                        <p:tgtEl>
                                          <p:spTgt spid="24579">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4579">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24579">
                                            <p:txEl>
                                              <p:pRg st="4" end="4"/>
                                            </p:txEl>
                                          </p:spTgt>
                                        </p:tgtEl>
                                        <p:attrNameLst>
                                          <p:attrName>style.visibility</p:attrName>
                                        </p:attrNameLst>
                                      </p:cBhvr>
                                      <p:to>
                                        <p:strVal val="visible"/>
                                      </p:to>
                                    </p:set>
                                    <p:anim calcmode="lin" valueType="num">
                                      <p:cBhvr additive="base">
                                        <p:cTn id="25" dur="500" fill="hold"/>
                                        <p:tgtEl>
                                          <p:spTgt spid="24579">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4579">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4579">
                                            <p:txEl>
                                              <p:pRg st="5" end="5"/>
                                            </p:txEl>
                                          </p:spTgt>
                                        </p:tgtEl>
                                        <p:attrNameLst>
                                          <p:attrName>style.visibility</p:attrName>
                                        </p:attrNameLst>
                                      </p:cBhvr>
                                      <p:to>
                                        <p:strVal val="visible"/>
                                      </p:to>
                                    </p:set>
                                    <p:anim calcmode="lin" valueType="num">
                                      <p:cBhvr additive="base">
                                        <p:cTn id="29" dur="500" fill="hold"/>
                                        <p:tgtEl>
                                          <p:spTgt spid="24579">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4579">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24579">
                                            <p:txEl>
                                              <p:pRg st="6" end="6"/>
                                            </p:txEl>
                                          </p:spTgt>
                                        </p:tgtEl>
                                        <p:attrNameLst>
                                          <p:attrName>style.visibility</p:attrName>
                                        </p:attrNameLst>
                                      </p:cBhvr>
                                      <p:to>
                                        <p:strVal val="visible"/>
                                      </p:to>
                                    </p:set>
                                    <p:anim calcmode="lin" valueType="num">
                                      <p:cBhvr additive="base">
                                        <p:cTn id="33" dur="500" fill="hold"/>
                                        <p:tgtEl>
                                          <p:spTgt spid="24579">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2457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8" fill="hold" nodeType="clickEffect">
                                  <p:stCondLst>
                                    <p:cond delay="0"/>
                                  </p:stCondLst>
                                  <p:childTnLst>
                                    <p:anim calcmode="lin" valueType="num">
                                      <p:cBhvr additive="base">
                                        <p:cTn id="38" dur="500"/>
                                        <p:tgtEl>
                                          <p:spTgt spid="24579">
                                            <p:txEl>
                                              <p:pRg st="2" end="2"/>
                                            </p:txEl>
                                          </p:spTgt>
                                        </p:tgtEl>
                                        <p:attrNameLst>
                                          <p:attrName>ppt_x</p:attrName>
                                        </p:attrNameLst>
                                      </p:cBhvr>
                                      <p:tavLst>
                                        <p:tav tm="0">
                                          <p:val>
                                            <p:strVal val="ppt_x"/>
                                          </p:val>
                                        </p:tav>
                                        <p:tav tm="100000">
                                          <p:val>
                                            <p:strVal val="0-ppt_w/2"/>
                                          </p:val>
                                        </p:tav>
                                      </p:tavLst>
                                    </p:anim>
                                    <p:anim calcmode="lin" valueType="num">
                                      <p:cBhvr additive="base">
                                        <p:cTn id="39" dur="500"/>
                                        <p:tgtEl>
                                          <p:spTgt spid="24579">
                                            <p:txEl>
                                              <p:pRg st="2" end="2"/>
                                            </p:txEl>
                                          </p:spTgt>
                                        </p:tgtEl>
                                        <p:attrNameLst>
                                          <p:attrName>ppt_y</p:attrName>
                                        </p:attrNameLst>
                                      </p:cBhvr>
                                      <p:tavLst>
                                        <p:tav tm="0">
                                          <p:val>
                                            <p:strVal val="ppt_y"/>
                                          </p:val>
                                        </p:tav>
                                        <p:tav tm="100000">
                                          <p:val>
                                            <p:strVal val="ppt_y"/>
                                          </p:val>
                                        </p:tav>
                                      </p:tavLst>
                                    </p:anim>
                                    <p:set>
                                      <p:cBhvr>
                                        <p:cTn id="40" dur="1" fill="hold">
                                          <p:stCondLst>
                                            <p:cond delay="499"/>
                                          </p:stCondLst>
                                        </p:cTn>
                                        <p:tgtEl>
                                          <p:spTgt spid="24579">
                                            <p:txEl>
                                              <p:pRg st="2" end="2"/>
                                            </p:txEl>
                                          </p:spTgt>
                                        </p:tgtEl>
                                        <p:attrNameLst>
                                          <p:attrName>style.visibility</p:attrName>
                                        </p:attrNameLst>
                                      </p:cBhvr>
                                      <p:to>
                                        <p:strVal val="hidden"/>
                                      </p:to>
                                    </p:set>
                                  </p:childTnLst>
                                </p:cTn>
                              </p:par>
                              <p:par>
                                <p:cTn id="41" presetID="2" presetClass="exit" presetSubtype="2" fill="hold" nodeType="withEffect">
                                  <p:stCondLst>
                                    <p:cond delay="0"/>
                                  </p:stCondLst>
                                  <p:childTnLst>
                                    <p:anim calcmode="lin" valueType="num">
                                      <p:cBhvr additive="base">
                                        <p:cTn id="42" dur="500"/>
                                        <p:tgtEl>
                                          <p:spTgt spid="24579">
                                            <p:txEl>
                                              <p:pRg st="3" end="3"/>
                                            </p:txEl>
                                          </p:spTgt>
                                        </p:tgtEl>
                                        <p:attrNameLst>
                                          <p:attrName>ppt_x</p:attrName>
                                        </p:attrNameLst>
                                      </p:cBhvr>
                                      <p:tavLst>
                                        <p:tav tm="0">
                                          <p:val>
                                            <p:strVal val="ppt_x"/>
                                          </p:val>
                                        </p:tav>
                                        <p:tav tm="100000">
                                          <p:val>
                                            <p:strVal val="1+ppt_w/2"/>
                                          </p:val>
                                        </p:tav>
                                      </p:tavLst>
                                    </p:anim>
                                    <p:anim calcmode="lin" valueType="num">
                                      <p:cBhvr additive="base">
                                        <p:cTn id="43" dur="500"/>
                                        <p:tgtEl>
                                          <p:spTgt spid="24579">
                                            <p:txEl>
                                              <p:pRg st="3" end="3"/>
                                            </p:txEl>
                                          </p:spTgt>
                                        </p:tgtEl>
                                        <p:attrNameLst>
                                          <p:attrName>ppt_y</p:attrName>
                                        </p:attrNameLst>
                                      </p:cBhvr>
                                      <p:tavLst>
                                        <p:tav tm="0">
                                          <p:val>
                                            <p:strVal val="ppt_y"/>
                                          </p:val>
                                        </p:tav>
                                        <p:tav tm="100000">
                                          <p:val>
                                            <p:strVal val="ppt_y"/>
                                          </p:val>
                                        </p:tav>
                                      </p:tavLst>
                                    </p:anim>
                                    <p:set>
                                      <p:cBhvr>
                                        <p:cTn id="44" dur="1" fill="hold">
                                          <p:stCondLst>
                                            <p:cond delay="499"/>
                                          </p:stCondLst>
                                        </p:cTn>
                                        <p:tgtEl>
                                          <p:spTgt spid="24579">
                                            <p:txEl>
                                              <p:pRg st="3" end="3"/>
                                            </p:txEl>
                                          </p:spTgt>
                                        </p:tgtEl>
                                        <p:attrNameLst>
                                          <p:attrName>style.visibility</p:attrName>
                                        </p:attrNameLst>
                                      </p:cBhvr>
                                      <p:to>
                                        <p:strVal val="hidden"/>
                                      </p:to>
                                    </p:set>
                                  </p:childTnLst>
                                </p:cTn>
                              </p:par>
                              <p:par>
                                <p:cTn id="45" presetID="2" presetClass="exit" presetSubtype="8" fill="hold" nodeType="withEffect">
                                  <p:stCondLst>
                                    <p:cond delay="0"/>
                                  </p:stCondLst>
                                  <p:childTnLst>
                                    <p:anim calcmode="lin" valueType="num">
                                      <p:cBhvr additive="base">
                                        <p:cTn id="46" dur="500"/>
                                        <p:tgtEl>
                                          <p:spTgt spid="24579">
                                            <p:txEl>
                                              <p:pRg st="4" end="4"/>
                                            </p:txEl>
                                          </p:spTgt>
                                        </p:tgtEl>
                                        <p:attrNameLst>
                                          <p:attrName>ppt_x</p:attrName>
                                        </p:attrNameLst>
                                      </p:cBhvr>
                                      <p:tavLst>
                                        <p:tav tm="0">
                                          <p:val>
                                            <p:strVal val="ppt_x"/>
                                          </p:val>
                                        </p:tav>
                                        <p:tav tm="100000">
                                          <p:val>
                                            <p:strVal val="0-ppt_w/2"/>
                                          </p:val>
                                        </p:tav>
                                      </p:tavLst>
                                    </p:anim>
                                    <p:anim calcmode="lin" valueType="num">
                                      <p:cBhvr additive="base">
                                        <p:cTn id="47" dur="500"/>
                                        <p:tgtEl>
                                          <p:spTgt spid="24579">
                                            <p:txEl>
                                              <p:pRg st="4" end="4"/>
                                            </p:txEl>
                                          </p:spTgt>
                                        </p:tgtEl>
                                        <p:attrNameLst>
                                          <p:attrName>ppt_y</p:attrName>
                                        </p:attrNameLst>
                                      </p:cBhvr>
                                      <p:tavLst>
                                        <p:tav tm="0">
                                          <p:val>
                                            <p:strVal val="ppt_y"/>
                                          </p:val>
                                        </p:tav>
                                        <p:tav tm="100000">
                                          <p:val>
                                            <p:strVal val="ppt_y"/>
                                          </p:val>
                                        </p:tav>
                                      </p:tavLst>
                                    </p:anim>
                                    <p:set>
                                      <p:cBhvr>
                                        <p:cTn id="48" dur="1" fill="hold">
                                          <p:stCondLst>
                                            <p:cond delay="499"/>
                                          </p:stCondLst>
                                        </p:cTn>
                                        <p:tgtEl>
                                          <p:spTgt spid="24579">
                                            <p:txEl>
                                              <p:pRg st="4" end="4"/>
                                            </p:txEl>
                                          </p:spTgt>
                                        </p:tgtEl>
                                        <p:attrNameLst>
                                          <p:attrName>style.visibility</p:attrName>
                                        </p:attrNameLst>
                                      </p:cBhvr>
                                      <p:to>
                                        <p:strVal val="hidden"/>
                                      </p:to>
                                    </p:set>
                                  </p:childTnLst>
                                </p:cTn>
                              </p:par>
                              <p:par>
                                <p:cTn id="49" presetID="2" presetClass="exit" presetSubtype="2" fill="hold" nodeType="withEffect">
                                  <p:stCondLst>
                                    <p:cond delay="0"/>
                                  </p:stCondLst>
                                  <p:childTnLst>
                                    <p:anim calcmode="lin" valueType="num">
                                      <p:cBhvr additive="base">
                                        <p:cTn id="50" dur="500"/>
                                        <p:tgtEl>
                                          <p:spTgt spid="24579">
                                            <p:txEl>
                                              <p:pRg st="5" end="5"/>
                                            </p:txEl>
                                          </p:spTgt>
                                        </p:tgtEl>
                                        <p:attrNameLst>
                                          <p:attrName>ppt_x</p:attrName>
                                        </p:attrNameLst>
                                      </p:cBhvr>
                                      <p:tavLst>
                                        <p:tav tm="0">
                                          <p:val>
                                            <p:strVal val="ppt_x"/>
                                          </p:val>
                                        </p:tav>
                                        <p:tav tm="100000">
                                          <p:val>
                                            <p:strVal val="1+ppt_w/2"/>
                                          </p:val>
                                        </p:tav>
                                      </p:tavLst>
                                    </p:anim>
                                    <p:anim calcmode="lin" valueType="num">
                                      <p:cBhvr additive="base">
                                        <p:cTn id="51" dur="500"/>
                                        <p:tgtEl>
                                          <p:spTgt spid="24579">
                                            <p:txEl>
                                              <p:pRg st="5" end="5"/>
                                            </p:txEl>
                                          </p:spTgt>
                                        </p:tgtEl>
                                        <p:attrNameLst>
                                          <p:attrName>ppt_y</p:attrName>
                                        </p:attrNameLst>
                                      </p:cBhvr>
                                      <p:tavLst>
                                        <p:tav tm="0">
                                          <p:val>
                                            <p:strVal val="ppt_y"/>
                                          </p:val>
                                        </p:tav>
                                        <p:tav tm="100000">
                                          <p:val>
                                            <p:strVal val="ppt_y"/>
                                          </p:val>
                                        </p:tav>
                                      </p:tavLst>
                                    </p:anim>
                                    <p:set>
                                      <p:cBhvr>
                                        <p:cTn id="52" dur="1" fill="hold">
                                          <p:stCondLst>
                                            <p:cond delay="499"/>
                                          </p:stCondLst>
                                        </p:cTn>
                                        <p:tgtEl>
                                          <p:spTgt spid="24579">
                                            <p:txEl>
                                              <p:pRg st="5" end="5"/>
                                            </p:txEl>
                                          </p:spTgt>
                                        </p:tgtEl>
                                        <p:attrNameLst>
                                          <p:attrName>style.visibility</p:attrName>
                                        </p:attrNameLst>
                                      </p:cBhvr>
                                      <p:to>
                                        <p:strVal val="hidden"/>
                                      </p:to>
                                    </p:set>
                                  </p:childTnLst>
                                </p:cTn>
                              </p:par>
                              <p:par>
                                <p:cTn id="53" presetID="2" presetClass="exit" presetSubtype="8" fill="hold" nodeType="withEffect">
                                  <p:stCondLst>
                                    <p:cond delay="0"/>
                                  </p:stCondLst>
                                  <p:childTnLst>
                                    <p:anim calcmode="lin" valueType="num">
                                      <p:cBhvr additive="base">
                                        <p:cTn id="54" dur="500"/>
                                        <p:tgtEl>
                                          <p:spTgt spid="24579">
                                            <p:txEl>
                                              <p:pRg st="6" end="6"/>
                                            </p:txEl>
                                          </p:spTgt>
                                        </p:tgtEl>
                                        <p:attrNameLst>
                                          <p:attrName>ppt_x</p:attrName>
                                        </p:attrNameLst>
                                      </p:cBhvr>
                                      <p:tavLst>
                                        <p:tav tm="0">
                                          <p:val>
                                            <p:strVal val="ppt_x"/>
                                          </p:val>
                                        </p:tav>
                                        <p:tav tm="100000">
                                          <p:val>
                                            <p:strVal val="0-ppt_w/2"/>
                                          </p:val>
                                        </p:tav>
                                      </p:tavLst>
                                    </p:anim>
                                    <p:anim calcmode="lin" valueType="num">
                                      <p:cBhvr additive="base">
                                        <p:cTn id="55" dur="500"/>
                                        <p:tgtEl>
                                          <p:spTgt spid="24579">
                                            <p:txEl>
                                              <p:pRg st="6" end="6"/>
                                            </p:txEl>
                                          </p:spTgt>
                                        </p:tgtEl>
                                        <p:attrNameLst>
                                          <p:attrName>ppt_y</p:attrName>
                                        </p:attrNameLst>
                                      </p:cBhvr>
                                      <p:tavLst>
                                        <p:tav tm="0">
                                          <p:val>
                                            <p:strVal val="ppt_y"/>
                                          </p:val>
                                        </p:tav>
                                        <p:tav tm="100000">
                                          <p:val>
                                            <p:strVal val="ppt_y"/>
                                          </p:val>
                                        </p:tav>
                                      </p:tavLst>
                                    </p:anim>
                                    <p:set>
                                      <p:cBhvr>
                                        <p:cTn id="56" dur="1" fill="hold">
                                          <p:stCondLst>
                                            <p:cond delay="499"/>
                                          </p:stCondLst>
                                        </p:cTn>
                                        <p:tgtEl>
                                          <p:spTgt spid="24579">
                                            <p:txEl>
                                              <p:pRg st="6" end="6"/>
                                            </p:txEl>
                                          </p:spTgt>
                                        </p:tgtEl>
                                        <p:attrNameLst>
                                          <p:attrName>style.visibility</p:attrName>
                                        </p:attrNameLst>
                                      </p:cBhvr>
                                      <p:to>
                                        <p:strVal val="hidden"/>
                                      </p:to>
                                    </p:set>
                                  </p:childTnLst>
                                </p:cTn>
                              </p:par>
                              <p:par>
                                <p:cTn id="57" presetID="3" presetClass="entr" presetSubtype="10" fill="hold" nodeType="withEffect">
                                  <p:stCondLst>
                                    <p:cond delay="0"/>
                                  </p:stCondLst>
                                  <p:childTnLst>
                                    <p:set>
                                      <p:cBhvr>
                                        <p:cTn id="58" dur="1" fill="hold">
                                          <p:stCondLst>
                                            <p:cond delay="0"/>
                                          </p:stCondLst>
                                        </p:cTn>
                                        <p:tgtEl>
                                          <p:spTgt spid="4">
                                            <p:txEl>
                                              <p:pRg st="0" end="0"/>
                                            </p:txEl>
                                          </p:spTgt>
                                        </p:tgtEl>
                                        <p:attrNameLst>
                                          <p:attrName>style.visibility</p:attrName>
                                        </p:attrNameLst>
                                      </p:cBhvr>
                                      <p:to>
                                        <p:strVal val="visible"/>
                                      </p:to>
                                    </p:set>
                                    <p:animEffect transition="in" filter="blinds(horizontal)">
                                      <p:cBhvr>
                                        <p:cTn id="59" dur="500"/>
                                        <p:tgtEl>
                                          <p:spTgt spid="4">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nodeType="clickEffect">
                                  <p:stCondLst>
                                    <p:cond delay="0"/>
                                  </p:stCondLst>
                                  <p:childTnLst>
                                    <p:set>
                                      <p:cBhvr>
                                        <p:cTn id="63" dur="1" fill="hold">
                                          <p:stCondLst>
                                            <p:cond delay="0"/>
                                          </p:stCondLst>
                                        </p:cTn>
                                        <p:tgtEl>
                                          <p:spTgt spid="4">
                                            <p:txEl>
                                              <p:pRg st="1" end="1"/>
                                            </p:txEl>
                                          </p:spTgt>
                                        </p:tgtEl>
                                        <p:attrNameLst>
                                          <p:attrName>style.visibility</p:attrName>
                                        </p:attrNameLst>
                                      </p:cBhvr>
                                      <p:to>
                                        <p:strVal val="visible"/>
                                      </p:to>
                                    </p:set>
                                    <p:anim calcmode="lin" valueType="num">
                                      <p:cBhvr additive="base">
                                        <p:cTn id="64"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65"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nodeType="clickEffect">
                                  <p:stCondLst>
                                    <p:cond delay="0"/>
                                  </p:stCondLst>
                                  <p:childTnLst>
                                    <p:set>
                                      <p:cBhvr>
                                        <p:cTn id="69" dur="1" fill="hold">
                                          <p:stCondLst>
                                            <p:cond delay="0"/>
                                          </p:stCondLst>
                                        </p:cTn>
                                        <p:tgtEl>
                                          <p:spTgt spid="4">
                                            <p:txEl>
                                              <p:pRg st="2" end="2"/>
                                            </p:txEl>
                                          </p:spTgt>
                                        </p:tgtEl>
                                        <p:attrNameLst>
                                          <p:attrName>style.visibility</p:attrName>
                                        </p:attrNameLst>
                                      </p:cBhvr>
                                      <p:to>
                                        <p:strVal val="visible"/>
                                      </p:to>
                                    </p:set>
                                    <p:anim calcmode="lin" valueType="num">
                                      <p:cBhvr additive="base">
                                        <p:cTn id="70"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71" dur="500" fill="hold"/>
                                        <p:tgtEl>
                                          <p:spTgt spid="4">
                                            <p:txEl>
                                              <p:pRg st="2" end="2"/>
                                            </p:txEl>
                                          </p:spTgt>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4">
                                            <p:txEl>
                                              <p:pRg st="3" end="3"/>
                                            </p:txEl>
                                          </p:spTgt>
                                        </p:tgtEl>
                                        <p:attrNameLst>
                                          <p:attrName>style.visibility</p:attrName>
                                        </p:attrNameLst>
                                      </p:cBhvr>
                                      <p:to>
                                        <p:strVal val="visible"/>
                                      </p:to>
                                    </p:set>
                                    <p:anim calcmode="lin" valueType="num">
                                      <p:cBhvr additive="base">
                                        <p:cTn id="74"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75"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lgn="l"/>
            <a:r>
              <a:rPr lang="en-US" smtClean="0"/>
              <a:t>What We Want</a:t>
            </a:r>
          </a:p>
        </p:txBody>
      </p:sp>
      <p:sp>
        <p:nvSpPr>
          <p:cNvPr id="26627" name="Content Placeholder 2"/>
          <p:cNvSpPr>
            <a:spLocks noGrp="1"/>
          </p:cNvSpPr>
          <p:nvPr>
            <p:ph idx="1"/>
          </p:nvPr>
        </p:nvSpPr>
        <p:spPr>
          <a:xfrm>
            <a:off x="0" y="2514600"/>
            <a:ext cx="9144000" cy="3840163"/>
          </a:xfrm>
        </p:spPr>
        <p:txBody>
          <a:bodyPr/>
          <a:lstStyle/>
          <a:p>
            <a:pPr fontAlgn="auto">
              <a:spcAft>
                <a:spcPts val="0"/>
              </a:spcAft>
              <a:buFontTx/>
              <a:buNone/>
              <a:defRPr/>
            </a:pPr>
            <a:endParaRPr lang="en-US" sz="2400" i="1" dirty="0" smtClean="0">
              <a:solidFill>
                <a:schemeClr val="bg1">
                  <a:lumMod val="10000"/>
                </a:schemeClr>
              </a:solidFill>
            </a:endParaRPr>
          </a:p>
          <a:p>
            <a:pPr fontAlgn="auto">
              <a:spcAft>
                <a:spcPts val="0"/>
              </a:spcAft>
              <a:buFontTx/>
              <a:buNone/>
              <a:defRPr/>
            </a:pPr>
            <a:endParaRPr lang="en-US" sz="2400" i="1" dirty="0" smtClean="0">
              <a:solidFill>
                <a:schemeClr val="bg1">
                  <a:lumMod val="10000"/>
                </a:schemeClr>
              </a:solidFill>
            </a:endParaRPr>
          </a:p>
          <a:p>
            <a:pPr fontAlgn="auto">
              <a:spcAft>
                <a:spcPts val="0"/>
              </a:spcAft>
              <a:buFont typeface="Arial" pitchFamily="34" charset="0"/>
              <a:buChar char="•"/>
              <a:defRPr/>
            </a:pPr>
            <a:endParaRPr lang="en-US" sz="2800" dirty="0" smtClean="0">
              <a:solidFill>
                <a:schemeClr val="bg1">
                  <a:lumMod val="10000"/>
                </a:schemeClr>
              </a:solidFill>
            </a:endParaRPr>
          </a:p>
        </p:txBody>
      </p:sp>
      <p:sp>
        <p:nvSpPr>
          <p:cNvPr id="4" name="Rounded Rectangle 3"/>
          <p:cNvSpPr/>
          <p:nvPr/>
        </p:nvSpPr>
        <p:spPr>
          <a:xfrm>
            <a:off x="304800" y="2743200"/>
            <a:ext cx="2743200" cy="1447800"/>
          </a:xfrm>
          <a:prstGeom prst="round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solidFill>
                  <a:schemeClr val="tx1"/>
                </a:solidFill>
              </a:rPr>
              <a:t>User’s Query</a:t>
            </a:r>
            <a:endParaRPr lang="en-US" sz="2800" dirty="0">
              <a:solidFill>
                <a:schemeClr val="tx1"/>
              </a:solidFill>
            </a:endParaRPr>
          </a:p>
        </p:txBody>
      </p:sp>
      <p:sp>
        <p:nvSpPr>
          <p:cNvPr id="5" name="Rounded Rectangle 4"/>
          <p:cNvSpPr/>
          <p:nvPr/>
        </p:nvSpPr>
        <p:spPr>
          <a:xfrm>
            <a:off x="6096000" y="2743200"/>
            <a:ext cx="2819400" cy="1447800"/>
          </a:xfrm>
          <a:prstGeom prst="round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solidFill>
                  <a:schemeClr val="tx1"/>
                </a:solidFill>
              </a:rPr>
              <a:t>Spatial Information of Interest</a:t>
            </a:r>
            <a:endParaRPr lang="en-US" sz="2800" dirty="0">
              <a:solidFill>
                <a:schemeClr val="tx1"/>
              </a:solidFill>
            </a:endParaRPr>
          </a:p>
        </p:txBody>
      </p:sp>
      <p:sp>
        <p:nvSpPr>
          <p:cNvPr id="6" name="TextBox 5"/>
          <p:cNvSpPr txBox="1"/>
          <p:nvPr/>
        </p:nvSpPr>
        <p:spPr>
          <a:xfrm>
            <a:off x="228600" y="1981200"/>
            <a:ext cx="8482013" cy="646113"/>
          </a:xfrm>
          <a:prstGeom prst="rect">
            <a:avLst/>
          </a:prstGeom>
          <a:noFill/>
        </p:spPr>
        <p:txBody>
          <a:bodyPr wrap="none">
            <a:spAutoFit/>
          </a:bodyPr>
          <a:lstStyle/>
          <a:p>
            <a:pPr fontAlgn="auto">
              <a:spcBef>
                <a:spcPts val="0"/>
              </a:spcBef>
              <a:spcAft>
                <a:spcPts val="0"/>
              </a:spcAft>
              <a:defRPr/>
            </a:pPr>
            <a:r>
              <a:rPr lang="en-US" sz="3600" dirty="0">
                <a:solidFill>
                  <a:schemeClr val="bg1">
                    <a:lumMod val="10000"/>
                  </a:schemeClr>
                </a:solidFill>
                <a:latin typeface="+mn-lt"/>
                <a:cs typeface="+mn-cs"/>
              </a:rPr>
              <a:t> Automatically align conceptual mismatches </a:t>
            </a:r>
            <a:endParaRPr lang="en-US" sz="3600" dirty="0">
              <a:latin typeface="+mn-lt"/>
              <a:cs typeface="+mn-cs"/>
            </a:endParaRPr>
          </a:p>
        </p:txBody>
      </p:sp>
      <p:sp>
        <p:nvSpPr>
          <p:cNvPr id="7" name="Left Brace 6"/>
          <p:cNvSpPr/>
          <p:nvPr/>
        </p:nvSpPr>
        <p:spPr>
          <a:xfrm>
            <a:off x="3124200" y="2667000"/>
            <a:ext cx="457200" cy="1676400"/>
          </a:xfrm>
          <a:prstGeom prst="leftBrace">
            <a:avLst>
              <a:gd name="adj1" fmla="val 45000"/>
              <a:gd name="adj2" fmla="val 50000"/>
            </a:avLst>
          </a:prstGeom>
          <a:ln w="28575">
            <a:solidFill>
              <a:srgbClr val="336699"/>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8" name="Right Brace 7"/>
          <p:cNvSpPr/>
          <p:nvPr/>
        </p:nvSpPr>
        <p:spPr>
          <a:xfrm>
            <a:off x="5410200" y="2667000"/>
            <a:ext cx="533400" cy="1676400"/>
          </a:xfrm>
          <a:prstGeom prst="rightBrace">
            <a:avLst>
              <a:gd name="adj1" fmla="val 28334"/>
              <a:gd name="adj2" fmla="val 50000"/>
            </a:avLst>
          </a:prstGeom>
          <a:ln w="28575">
            <a:solidFill>
              <a:srgbClr val="336699"/>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39944" name="TextBox 8"/>
          <p:cNvSpPr txBox="1">
            <a:spLocks noChangeArrowheads="1"/>
          </p:cNvSpPr>
          <p:nvPr/>
        </p:nvSpPr>
        <p:spPr bwMode="auto">
          <a:xfrm>
            <a:off x="3352800" y="2895600"/>
            <a:ext cx="2286000" cy="1200150"/>
          </a:xfrm>
          <a:prstGeom prst="rect">
            <a:avLst/>
          </a:prstGeom>
          <a:noFill/>
          <a:ln w="9525">
            <a:noFill/>
            <a:miter lim="800000"/>
            <a:headEnd/>
            <a:tailEnd/>
          </a:ln>
        </p:spPr>
        <p:txBody>
          <a:bodyPr>
            <a:spAutoFit/>
          </a:bodyPr>
          <a:lstStyle/>
          <a:p>
            <a:pPr algn="ctr"/>
            <a:r>
              <a:rPr lang="en-US" sz="3600" b="1">
                <a:solidFill>
                  <a:srgbClr val="336699"/>
                </a:solidFill>
                <a:latin typeface="Calibri" pitchFamily="34" charset="0"/>
              </a:rPr>
              <a:t>Semantic Operators</a:t>
            </a:r>
          </a:p>
        </p:txBody>
      </p:sp>
      <p:sp>
        <p:nvSpPr>
          <p:cNvPr id="10"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4CFF99DB-F434-4EA4-981B-0A3F0377C81C}" type="slidenum">
              <a:rPr lang="en-US">
                <a:solidFill>
                  <a:schemeClr val="bg1">
                    <a:lumMod val="10000"/>
                  </a:schemeClr>
                </a:solidFill>
                <a:latin typeface="+mn-lt"/>
                <a:cs typeface="+mn-cs"/>
              </a:rPr>
              <a:pPr fontAlgn="auto">
                <a:spcBef>
                  <a:spcPts val="0"/>
                </a:spcBef>
                <a:spcAft>
                  <a:spcPts val="0"/>
                </a:spcAft>
                <a:defRPr/>
              </a:pPr>
              <a:t>13</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lgn="l"/>
            <a:r>
              <a:rPr lang="en-US" smtClean="0"/>
              <a:t>What is the Problem?</a:t>
            </a:r>
          </a:p>
        </p:txBody>
      </p:sp>
      <p:sp>
        <p:nvSpPr>
          <p:cNvPr id="30723" name="Content Placeholder 2"/>
          <p:cNvSpPr>
            <a:spLocks noGrp="1"/>
          </p:cNvSpPr>
          <p:nvPr>
            <p:ph idx="1"/>
          </p:nvPr>
        </p:nvSpPr>
        <p:spPr>
          <a:xfrm>
            <a:off x="0" y="1066800"/>
            <a:ext cx="9144000" cy="4525963"/>
          </a:xfrm>
        </p:spPr>
        <p:txBody>
          <a:bodyPr/>
          <a:lstStyle/>
          <a:p>
            <a:pPr marL="273050" indent="-273050" fontAlgn="auto">
              <a:spcBef>
                <a:spcPts val="575"/>
              </a:spcBef>
              <a:spcAft>
                <a:spcPts val="0"/>
              </a:spcAft>
              <a:buFont typeface="Calibri" pitchFamily="34" charset="0"/>
              <a:buChar char="•"/>
              <a:defRPr/>
            </a:pPr>
            <a:r>
              <a:rPr lang="en-US" dirty="0" smtClean="0">
                <a:solidFill>
                  <a:schemeClr val="bg1">
                    <a:lumMod val="10000"/>
                  </a:schemeClr>
                </a:solidFill>
              </a:rPr>
              <a:t>Existing approaches only analyze spatial information and queries at the lexical and syntactic level.</a:t>
            </a:r>
          </a:p>
          <a:p>
            <a:pPr marL="273050" indent="-273050" fontAlgn="auto">
              <a:spcBef>
                <a:spcPts val="575"/>
              </a:spcBef>
              <a:spcAft>
                <a:spcPts val="0"/>
              </a:spcAft>
              <a:buFont typeface="Arial" pitchFamily="34" charset="0"/>
              <a:buNone/>
              <a:defRPr/>
            </a:pPr>
            <a:endParaRPr lang="en-US" sz="800" dirty="0" smtClean="0">
              <a:solidFill>
                <a:schemeClr val="bg1">
                  <a:lumMod val="10000"/>
                </a:schemeClr>
              </a:solidFill>
            </a:endParaRPr>
          </a:p>
          <a:p>
            <a:pPr marL="273050" indent="-273050" fontAlgn="auto">
              <a:spcBef>
                <a:spcPts val="575"/>
              </a:spcBef>
              <a:spcAft>
                <a:spcPts val="0"/>
              </a:spcAft>
              <a:buFont typeface="Calibri" pitchFamily="34" charset="0"/>
              <a:buChar char="•"/>
              <a:defRPr/>
            </a:pPr>
            <a:r>
              <a:rPr lang="en-US" dirty="0" smtClean="0">
                <a:solidFill>
                  <a:schemeClr val="bg1">
                    <a:lumMod val="10000"/>
                  </a:schemeClr>
                </a:solidFill>
              </a:rPr>
              <a:t>Mismatches are common between how a query is expressed and how information of interest is represented.</a:t>
            </a:r>
          </a:p>
          <a:p>
            <a:pPr lvl="1" fontAlgn="auto">
              <a:spcAft>
                <a:spcPts val="0"/>
              </a:spcAft>
              <a:buFont typeface="Calibri" pitchFamily="34" charset="0"/>
              <a:buChar char="•"/>
              <a:defRPr/>
            </a:pPr>
            <a:r>
              <a:rPr lang="en-US" dirty="0" smtClean="0">
                <a:solidFill>
                  <a:schemeClr val="bg1">
                    <a:lumMod val="10000"/>
                  </a:schemeClr>
                </a:solidFill>
              </a:rPr>
              <a:t>Question: “Find schools in NJ”.</a:t>
            </a:r>
          </a:p>
          <a:p>
            <a:pPr lvl="1" fontAlgn="auto">
              <a:spcAft>
                <a:spcPts val="0"/>
              </a:spcAft>
              <a:buFont typeface="Calibri" pitchFamily="34" charset="0"/>
              <a:buChar char="•"/>
              <a:defRPr/>
            </a:pPr>
            <a:r>
              <a:rPr lang="en-US" dirty="0" smtClean="0">
                <a:solidFill>
                  <a:schemeClr val="bg1">
                    <a:lumMod val="10000"/>
                  </a:schemeClr>
                </a:solidFill>
              </a:rPr>
              <a:t>Answer: Sorry, no answers found! </a:t>
            </a:r>
          </a:p>
          <a:p>
            <a:pPr lvl="1" fontAlgn="auto">
              <a:spcAft>
                <a:spcPts val="0"/>
              </a:spcAft>
              <a:buFont typeface="Calibri" pitchFamily="34" charset="0"/>
              <a:buChar char="•"/>
              <a:defRPr/>
            </a:pPr>
            <a:r>
              <a:rPr lang="en-US" dirty="0" smtClean="0">
                <a:solidFill>
                  <a:schemeClr val="bg1">
                    <a:lumMod val="10000"/>
                  </a:schemeClr>
                </a:solidFill>
              </a:rPr>
              <a:t>Reason: Only counties are in states.</a:t>
            </a:r>
          </a:p>
        </p:txBody>
      </p:sp>
      <p:sp>
        <p:nvSpPr>
          <p:cNvPr id="4" name="TextBox 3"/>
          <p:cNvSpPr txBox="1"/>
          <p:nvPr/>
        </p:nvSpPr>
        <p:spPr>
          <a:xfrm>
            <a:off x="0" y="3954463"/>
            <a:ext cx="9144000" cy="2370137"/>
          </a:xfrm>
          <a:prstGeom prst="rect">
            <a:avLst/>
          </a:prstGeom>
          <a:noFill/>
        </p:spPr>
        <p:txBody>
          <a:bodyPr>
            <a:spAutoFit/>
          </a:bodyPr>
          <a:lstStyle/>
          <a:p>
            <a:pPr marL="273050" indent="-273050" fontAlgn="auto">
              <a:spcBef>
                <a:spcPts val="575"/>
              </a:spcBef>
              <a:spcAft>
                <a:spcPts val="0"/>
              </a:spcAft>
              <a:buFont typeface="Calibri" pitchFamily="34" charset="0"/>
              <a:buChar char="•"/>
              <a:defRPr/>
            </a:pPr>
            <a:r>
              <a:rPr lang="en-US" sz="3600" dirty="0">
                <a:solidFill>
                  <a:schemeClr val="bg1">
                    <a:lumMod val="10000"/>
                  </a:schemeClr>
                </a:solidFill>
                <a:latin typeface="+mn-lt"/>
                <a:cs typeface="+mn-cs"/>
              </a:rPr>
              <a:t>Natural language introduces much ambiguity for semantic relationships between entities in a query. </a:t>
            </a:r>
          </a:p>
          <a:p>
            <a:pPr lvl="1" fontAlgn="auto">
              <a:spcBef>
                <a:spcPts val="0"/>
              </a:spcBef>
              <a:spcAft>
                <a:spcPts val="0"/>
              </a:spcAft>
              <a:buFont typeface="Calibri" pitchFamily="34" charset="0"/>
              <a:buChar char="•"/>
              <a:defRPr/>
            </a:pPr>
            <a:r>
              <a:rPr lang="en-US" sz="2200" dirty="0">
                <a:solidFill>
                  <a:schemeClr val="bg1">
                    <a:lumMod val="10000"/>
                  </a:schemeClr>
                </a:solidFill>
                <a:latin typeface="+mn-lt"/>
                <a:cs typeface="+mn-cs"/>
              </a:rPr>
              <a:t>Find Schools </a:t>
            </a:r>
            <a:r>
              <a:rPr lang="en-US" sz="2200" i="1" dirty="0">
                <a:solidFill>
                  <a:schemeClr val="bg1">
                    <a:lumMod val="10000"/>
                  </a:schemeClr>
                </a:solidFill>
                <a:latin typeface="+mn-lt"/>
                <a:cs typeface="+mn-cs"/>
              </a:rPr>
              <a:t>in</a:t>
            </a:r>
            <a:r>
              <a:rPr lang="en-US" sz="2200" dirty="0">
                <a:solidFill>
                  <a:schemeClr val="bg1">
                    <a:lumMod val="10000"/>
                  </a:schemeClr>
                </a:solidFill>
                <a:latin typeface="+mn-lt"/>
                <a:cs typeface="+mn-cs"/>
              </a:rPr>
              <a:t> Greene County.</a:t>
            </a:r>
            <a:endParaRPr lang="en-US" dirty="0">
              <a:solidFill>
                <a:schemeClr val="bg1">
                  <a:lumMod val="10000"/>
                </a:schemeClr>
              </a:solidFill>
              <a:latin typeface="+mn-lt"/>
              <a:cs typeface="+mn-cs"/>
            </a:endParaRPr>
          </a:p>
          <a:p>
            <a:pPr fontAlgn="auto">
              <a:spcBef>
                <a:spcPts val="0"/>
              </a:spcBef>
              <a:spcAft>
                <a:spcPts val="0"/>
              </a:spcAft>
              <a:defRPr/>
            </a:pPr>
            <a:endParaRPr lang="en-US" dirty="0">
              <a:latin typeface="+mn-lt"/>
              <a:cs typeface="+mn-cs"/>
            </a:endParaRPr>
          </a:p>
        </p:txBody>
      </p:sp>
      <p:sp>
        <p:nvSpPr>
          <p:cNvPr id="5"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35790EF2-F421-42A1-BCCF-40BD0C34DF5C}" type="slidenum">
              <a:rPr lang="en-US">
                <a:solidFill>
                  <a:schemeClr val="bg1">
                    <a:lumMod val="10000"/>
                  </a:schemeClr>
                </a:solidFill>
                <a:latin typeface="+mn-lt"/>
                <a:cs typeface="+mn-cs"/>
              </a:rPr>
              <a:pPr fontAlgn="auto">
                <a:spcBef>
                  <a:spcPts val="0"/>
                </a:spcBef>
                <a:spcAft>
                  <a:spcPts val="0"/>
                </a:spcAft>
                <a:defRPr/>
              </a:pPr>
              <a:t>14</a:t>
            </a:fld>
            <a:endParaRPr lang="en-US" dirty="0">
              <a:solidFill>
                <a:schemeClr val="bg1">
                  <a:lumMod val="10000"/>
                </a:schemeClr>
              </a:solidFill>
              <a:latin typeface="+mn-lt"/>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23">
                                            <p:txEl>
                                              <p:pRg st="2" end="2"/>
                                            </p:txEl>
                                          </p:spTgt>
                                        </p:tgtEl>
                                        <p:attrNameLst>
                                          <p:attrName>style.visibility</p:attrName>
                                        </p:attrNameLst>
                                      </p:cBhvr>
                                      <p:to>
                                        <p:strVal val="visible"/>
                                      </p:to>
                                    </p:set>
                                    <p:animEffect transition="in" filter="blinds(horizontal)">
                                      <p:cBhvr>
                                        <p:cTn id="7" dur="500"/>
                                        <p:tgtEl>
                                          <p:spTgt spid="3072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0723">
                                            <p:txEl>
                                              <p:pRg st="3" end="3"/>
                                            </p:txEl>
                                          </p:spTgt>
                                        </p:tgtEl>
                                        <p:attrNameLst>
                                          <p:attrName>style.visibility</p:attrName>
                                        </p:attrNameLst>
                                      </p:cBhvr>
                                      <p:to>
                                        <p:strVal val="visible"/>
                                      </p:to>
                                    </p:set>
                                    <p:anim calcmode="lin" valueType="num">
                                      <p:cBhvr additive="base">
                                        <p:cTn id="12" dur="500" fill="hold"/>
                                        <p:tgtEl>
                                          <p:spTgt spid="30723">
                                            <p:txEl>
                                              <p:pRg st="3" end="3"/>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0723">
                                            <p:txEl>
                                              <p:pRg st="3" end="3"/>
                                            </p:txEl>
                                          </p:spTgt>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0723">
                                            <p:txEl>
                                              <p:pRg st="4" end="4"/>
                                            </p:txEl>
                                          </p:spTgt>
                                        </p:tgtEl>
                                        <p:attrNameLst>
                                          <p:attrName>style.visibility</p:attrName>
                                        </p:attrNameLst>
                                      </p:cBhvr>
                                      <p:to>
                                        <p:strVal val="visible"/>
                                      </p:to>
                                    </p:set>
                                    <p:anim calcmode="lin" valueType="num">
                                      <p:cBhvr additive="base">
                                        <p:cTn id="16" dur="500" fill="hold"/>
                                        <p:tgtEl>
                                          <p:spTgt spid="30723">
                                            <p:txEl>
                                              <p:pRg st="4" end="4"/>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30723">
                                            <p:txEl>
                                              <p:pRg st="4" end="4"/>
                                            </p:txEl>
                                          </p:spTgt>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30723">
                                            <p:txEl>
                                              <p:pRg st="5" end="5"/>
                                            </p:txEl>
                                          </p:spTgt>
                                        </p:tgtEl>
                                        <p:attrNameLst>
                                          <p:attrName>style.visibility</p:attrName>
                                        </p:attrNameLst>
                                      </p:cBhvr>
                                      <p:to>
                                        <p:strVal val="visible"/>
                                      </p:to>
                                    </p:set>
                                    <p:anim calcmode="lin" valueType="num">
                                      <p:cBhvr additive="base">
                                        <p:cTn id="20" dur="500" fill="hold"/>
                                        <p:tgtEl>
                                          <p:spTgt spid="30723">
                                            <p:txEl>
                                              <p:pRg st="5" end="5"/>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3072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8" fill="hold" nodeType="clickEffect">
                                  <p:stCondLst>
                                    <p:cond delay="0"/>
                                  </p:stCondLst>
                                  <p:childTnLst>
                                    <p:anim calcmode="lin" valueType="num">
                                      <p:cBhvr additive="base">
                                        <p:cTn id="25" dur="500"/>
                                        <p:tgtEl>
                                          <p:spTgt spid="30723">
                                            <p:txEl>
                                              <p:pRg st="3" end="3"/>
                                            </p:txEl>
                                          </p:spTgt>
                                        </p:tgtEl>
                                        <p:attrNameLst>
                                          <p:attrName>ppt_x</p:attrName>
                                        </p:attrNameLst>
                                      </p:cBhvr>
                                      <p:tavLst>
                                        <p:tav tm="0">
                                          <p:val>
                                            <p:strVal val="ppt_x"/>
                                          </p:val>
                                        </p:tav>
                                        <p:tav tm="100000">
                                          <p:val>
                                            <p:strVal val="0-ppt_w/2"/>
                                          </p:val>
                                        </p:tav>
                                      </p:tavLst>
                                    </p:anim>
                                    <p:anim calcmode="lin" valueType="num">
                                      <p:cBhvr additive="base">
                                        <p:cTn id="26" dur="500"/>
                                        <p:tgtEl>
                                          <p:spTgt spid="30723">
                                            <p:txEl>
                                              <p:pRg st="3" end="3"/>
                                            </p:txEl>
                                          </p:spTgt>
                                        </p:tgtEl>
                                        <p:attrNameLst>
                                          <p:attrName>ppt_y</p:attrName>
                                        </p:attrNameLst>
                                      </p:cBhvr>
                                      <p:tavLst>
                                        <p:tav tm="0">
                                          <p:val>
                                            <p:strVal val="ppt_y"/>
                                          </p:val>
                                        </p:tav>
                                        <p:tav tm="100000">
                                          <p:val>
                                            <p:strVal val="ppt_y"/>
                                          </p:val>
                                        </p:tav>
                                      </p:tavLst>
                                    </p:anim>
                                    <p:set>
                                      <p:cBhvr>
                                        <p:cTn id="27" dur="1" fill="hold">
                                          <p:stCondLst>
                                            <p:cond delay="499"/>
                                          </p:stCondLst>
                                        </p:cTn>
                                        <p:tgtEl>
                                          <p:spTgt spid="30723">
                                            <p:txEl>
                                              <p:pRg st="3" end="3"/>
                                            </p:txEl>
                                          </p:spTgt>
                                        </p:tgtEl>
                                        <p:attrNameLst>
                                          <p:attrName>style.visibility</p:attrName>
                                        </p:attrNameLst>
                                      </p:cBhvr>
                                      <p:to>
                                        <p:strVal val="hidden"/>
                                      </p:to>
                                    </p:set>
                                  </p:childTnLst>
                                </p:cTn>
                              </p:par>
                              <p:par>
                                <p:cTn id="28" presetID="2" presetClass="exit" presetSubtype="8" fill="hold" nodeType="withEffect">
                                  <p:stCondLst>
                                    <p:cond delay="0"/>
                                  </p:stCondLst>
                                  <p:childTnLst>
                                    <p:anim calcmode="lin" valueType="num">
                                      <p:cBhvr additive="base">
                                        <p:cTn id="29" dur="500"/>
                                        <p:tgtEl>
                                          <p:spTgt spid="30723">
                                            <p:txEl>
                                              <p:pRg st="4" end="4"/>
                                            </p:txEl>
                                          </p:spTgt>
                                        </p:tgtEl>
                                        <p:attrNameLst>
                                          <p:attrName>ppt_x</p:attrName>
                                        </p:attrNameLst>
                                      </p:cBhvr>
                                      <p:tavLst>
                                        <p:tav tm="0">
                                          <p:val>
                                            <p:strVal val="ppt_x"/>
                                          </p:val>
                                        </p:tav>
                                        <p:tav tm="100000">
                                          <p:val>
                                            <p:strVal val="0-ppt_w/2"/>
                                          </p:val>
                                        </p:tav>
                                      </p:tavLst>
                                    </p:anim>
                                    <p:anim calcmode="lin" valueType="num">
                                      <p:cBhvr additive="base">
                                        <p:cTn id="30" dur="500"/>
                                        <p:tgtEl>
                                          <p:spTgt spid="30723">
                                            <p:txEl>
                                              <p:pRg st="4" end="4"/>
                                            </p:txEl>
                                          </p:spTgt>
                                        </p:tgtEl>
                                        <p:attrNameLst>
                                          <p:attrName>ppt_y</p:attrName>
                                        </p:attrNameLst>
                                      </p:cBhvr>
                                      <p:tavLst>
                                        <p:tav tm="0">
                                          <p:val>
                                            <p:strVal val="ppt_y"/>
                                          </p:val>
                                        </p:tav>
                                        <p:tav tm="100000">
                                          <p:val>
                                            <p:strVal val="ppt_y"/>
                                          </p:val>
                                        </p:tav>
                                      </p:tavLst>
                                    </p:anim>
                                    <p:set>
                                      <p:cBhvr>
                                        <p:cTn id="31" dur="1" fill="hold">
                                          <p:stCondLst>
                                            <p:cond delay="499"/>
                                          </p:stCondLst>
                                        </p:cTn>
                                        <p:tgtEl>
                                          <p:spTgt spid="30723">
                                            <p:txEl>
                                              <p:pRg st="4" end="4"/>
                                            </p:txEl>
                                          </p:spTgt>
                                        </p:tgtEl>
                                        <p:attrNameLst>
                                          <p:attrName>style.visibility</p:attrName>
                                        </p:attrNameLst>
                                      </p:cBhvr>
                                      <p:to>
                                        <p:strVal val="hidden"/>
                                      </p:to>
                                    </p:set>
                                  </p:childTnLst>
                                </p:cTn>
                              </p:par>
                              <p:par>
                                <p:cTn id="32" presetID="2" presetClass="exit" presetSubtype="8" fill="hold" nodeType="withEffect">
                                  <p:stCondLst>
                                    <p:cond delay="0"/>
                                  </p:stCondLst>
                                  <p:childTnLst>
                                    <p:anim calcmode="lin" valueType="num">
                                      <p:cBhvr additive="base">
                                        <p:cTn id="33" dur="500"/>
                                        <p:tgtEl>
                                          <p:spTgt spid="30723">
                                            <p:txEl>
                                              <p:pRg st="5" end="5"/>
                                            </p:txEl>
                                          </p:spTgt>
                                        </p:tgtEl>
                                        <p:attrNameLst>
                                          <p:attrName>ppt_x</p:attrName>
                                        </p:attrNameLst>
                                      </p:cBhvr>
                                      <p:tavLst>
                                        <p:tav tm="0">
                                          <p:val>
                                            <p:strVal val="ppt_x"/>
                                          </p:val>
                                        </p:tav>
                                        <p:tav tm="100000">
                                          <p:val>
                                            <p:strVal val="0-ppt_w/2"/>
                                          </p:val>
                                        </p:tav>
                                      </p:tavLst>
                                    </p:anim>
                                    <p:anim calcmode="lin" valueType="num">
                                      <p:cBhvr additive="base">
                                        <p:cTn id="34" dur="500"/>
                                        <p:tgtEl>
                                          <p:spTgt spid="30723">
                                            <p:txEl>
                                              <p:pRg st="5" end="5"/>
                                            </p:txEl>
                                          </p:spTgt>
                                        </p:tgtEl>
                                        <p:attrNameLst>
                                          <p:attrName>ppt_y</p:attrName>
                                        </p:attrNameLst>
                                      </p:cBhvr>
                                      <p:tavLst>
                                        <p:tav tm="0">
                                          <p:val>
                                            <p:strVal val="ppt_y"/>
                                          </p:val>
                                        </p:tav>
                                        <p:tav tm="100000">
                                          <p:val>
                                            <p:strVal val="ppt_y"/>
                                          </p:val>
                                        </p:tav>
                                      </p:tavLst>
                                    </p:anim>
                                    <p:set>
                                      <p:cBhvr>
                                        <p:cTn id="35" dur="1" fill="hold">
                                          <p:stCondLst>
                                            <p:cond delay="499"/>
                                          </p:stCondLst>
                                        </p:cTn>
                                        <p:tgtEl>
                                          <p:spTgt spid="30723">
                                            <p:txEl>
                                              <p:pRg st="5" end="5"/>
                                            </p:txEl>
                                          </p:spTgt>
                                        </p:tgtEl>
                                        <p:attrNameLst>
                                          <p:attrName>style.visibility</p:attrName>
                                        </p:attrNameLst>
                                      </p:cBhvr>
                                      <p:to>
                                        <p:strVal val="hidden"/>
                                      </p:to>
                                    </p:set>
                                  </p:childTnLst>
                                </p:cTn>
                              </p:par>
                              <p:par>
                                <p:cTn id="36" presetID="3" presetClass="entr" presetSubtype="10" fill="hold"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blinds(horizontal)">
                                      <p:cBhvr>
                                        <p:cTn id="38" dur="500"/>
                                        <p:tgtEl>
                                          <p:spTgt spid="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 calcmode="lin" valueType="num">
                                      <p:cBhvr additive="base">
                                        <p:cTn id="4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lgn="l"/>
            <a:r>
              <a:rPr lang="en-US" smtClean="0"/>
              <a:t>What Needs to be Done?</a:t>
            </a:r>
          </a:p>
        </p:txBody>
      </p:sp>
      <p:sp>
        <p:nvSpPr>
          <p:cNvPr id="32771" name="Content Placeholder 2"/>
          <p:cNvSpPr>
            <a:spLocks noGrp="1"/>
          </p:cNvSpPr>
          <p:nvPr>
            <p:ph idx="1"/>
          </p:nvPr>
        </p:nvSpPr>
        <p:spPr>
          <a:xfrm>
            <a:off x="0" y="1066800"/>
            <a:ext cx="9144000" cy="5105400"/>
          </a:xfrm>
        </p:spPr>
        <p:txBody>
          <a:bodyPr/>
          <a:lstStyle/>
          <a:p>
            <a:pPr fontAlgn="auto">
              <a:spcAft>
                <a:spcPts val="0"/>
              </a:spcAft>
              <a:buFont typeface="Arial" pitchFamily="34" charset="0"/>
              <a:buChar char="•"/>
              <a:defRPr/>
            </a:pPr>
            <a:r>
              <a:rPr lang="en-US" dirty="0" smtClean="0">
                <a:solidFill>
                  <a:srgbClr val="0070C0"/>
                </a:solidFill>
              </a:rPr>
              <a:t>Reduce users’ burden </a:t>
            </a:r>
            <a:r>
              <a:rPr lang="en-US" dirty="0" smtClean="0">
                <a:solidFill>
                  <a:schemeClr val="bg1">
                    <a:lumMod val="10000"/>
                  </a:schemeClr>
                </a:solidFill>
              </a:rPr>
              <a:t>of having to know how information of interest is represented and structured to enable access by broad population.</a:t>
            </a:r>
          </a:p>
          <a:p>
            <a:pPr fontAlgn="auto">
              <a:spcAft>
                <a:spcPts val="0"/>
              </a:spcAft>
              <a:buFont typeface="Arial" pitchFamily="34" charset="0"/>
              <a:buChar char="•"/>
              <a:defRPr/>
            </a:pPr>
            <a:r>
              <a:rPr lang="en-US" dirty="0" smtClean="0">
                <a:solidFill>
                  <a:srgbClr val="0070C0"/>
                </a:solidFill>
              </a:rPr>
              <a:t>Resolve mismatches </a:t>
            </a:r>
            <a:r>
              <a:rPr lang="en-US" dirty="0" smtClean="0">
                <a:solidFill>
                  <a:schemeClr val="bg1">
                    <a:lumMod val="10000"/>
                  </a:schemeClr>
                </a:solidFill>
              </a:rPr>
              <a:t>between a query and information of interest due to differences in granularity to improve recall of relevant information. </a:t>
            </a:r>
          </a:p>
          <a:p>
            <a:pPr fontAlgn="auto">
              <a:spcAft>
                <a:spcPts val="0"/>
              </a:spcAft>
              <a:buFont typeface="Arial" pitchFamily="34" charset="0"/>
              <a:buChar char="•"/>
              <a:defRPr/>
            </a:pPr>
            <a:r>
              <a:rPr lang="en-US" dirty="0" smtClean="0">
                <a:solidFill>
                  <a:srgbClr val="0070C0"/>
                </a:solidFill>
              </a:rPr>
              <a:t>Resolve ambiguous relationships </a:t>
            </a:r>
            <a:r>
              <a:rPr lang="en-US" dirty="0" smtClean="0">
                <a:solidFill>
                  <a:schemeClr val="bg1">
                    <a:lumMod val="10000"/>
                  </a:schemeClr>
                </a:solidFill>
              </a:rPr>
              <a:t>between entities based on natural language to reduce the amount of wrong information retrieved.</a:t>
            </a:r>
          </a:p>
        </p:txBody>
      </p:sp>
      <p:sp>
        <p:nvSpPr>
          <p:cNvPr id="4"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88080864-B3C9-4292-A6AC-BB0BA6046191}" type="slidenum">
              <a:rPr lang="en-US">
                <a:solidFill>
                  <a:schemeClr val="bg1">
                    <a:lumMod val="10000"/>
                  </a:schemeClr>
                </a:solidFill>
                <a:latin typeface="+mn-lt"/>
                <a:cs typeface="+mn-cs"/>
              </a:rPr>
              <a:pPr fontAlgn="auto">
                <a:spcBef>
                  <a:spcPts val="0"/>
                </a:spcBef>
                <a:spcAft>
                  <a:spcPts val="0"/>
                </a:spcAft>
                <a:defRPr/>
              </a:pPr>
              <a:t>15</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lgn="l"/>
            <a:r>
              <a:rPr lang="en-US" smtClean="0"/>
              <a:t>Existing Mechanism for Querying RDF</a:t>
            </a:r>
          </a:p>
        </p:txBody>
      </p:sp>
      <p:sp>
        <p:nvSpPr>
          <p:cNvPr id="36867" name="Content Placeholder 2"/>
          <p:cNvSpPr>
            <a:spLocks noGrp="1"/>
          </p:cNvSpPr>
          <p:nvPr>
            <p:ph idx="1"/>
          </p:nvPr>
        </p:nvSpPr>
        <p:spPr/>
        <p:txBody>
          <a:bodyPr/>
          <a:lstStyle/>
          <a:p>
            <a:pPr fontAlgn="auto">
              <a:spcAft>
                <a:spcPts val="0"/>
              </a:spcAft>
              <a:buFont typeface="Arial" pitchFamily="34" charset="0"/>
              <a:buChar char="•"/>
              <a:defRPr/>
            </a:pPr>
            <a:endParaRPr lang="en-US" sz="3600" dirty="0" smtClean="0">
              <a:solidFill>
                <a:schemeClr val="bg1">
                  <a:lumMod val="10000"/>
                </a:schemeClr>
              </a:solidFill>
            </a:endParaRPr>
          </a:p>
          <a:p>
            <a:pPr fontAlgn="auto">
              <a:spcAft>
                <a:spcPts val="0"/>
              </a:spcAft>
              <a:buFont typeface="Arial" pitchFamily="34" charset="0"/>
              <a:buChar char="•"/>
              <a:defRPr/>
            </a:pPr>
            <a:r>
              <a:rPr lang="en-US" sz="3600" dirty="0" smtClean="0">
                <a:solidFill>
                  <a:schemeClr val="bg1">
                    <a:lumMod val="10000"/>
                  </a:schemeClr>
                </a:solidFill>
              </a:rPr>
              <a:t>SPARQL</a:t>
            </a:r>
          </a:p>
          <a:p>
            <a:pPr fontAlgn="auto">
              <a:spcAft>
                <a:spcPts val="0"/>
              </a:spcAft>
              <a:buFont typeface="Arial" pitchFamily="34" charset="0"/>
              <a:buChar char="•"/>
              <a:defRPr/>
            </a:pPr>
            <a:endParaRPr lang="en-US" sz="3600" dirty="0" smtClean="0">
              <a:solidFill>
                <a:schemeClr val="bg1">
                  <a:lumMod val="10000"/>
                </a:schemeClr>
              </a:solidFill>
            </a:endParaRPr>
          </a:p>
          <a:p>
            <a:pPr fontAlgn="auto">
              <a:spcAft>
                <a:spcPts val="0"/>
              </a:spcAft>
              <a:buFont typeface="Arial" pitchFamily="34" charset="0"/>
              <a:buChar char="•"/>
              <a:defRPr/>
            </a:pPr>
            <a:r>
              <a:rPr lang="en-US" sz="3600" dirty="0" smtClean="0">
                <a:solidFill>
                  <a:schemeClr val="bg1">
                    <a:lumMod val="10000"/>
                  </a:schemeClr>
                </a:solidFill>
              </a:rPr>
              <a:t>Regular Expression Based Querying Approaches</a:t>
            </a:r>
          </a:p>
          <a:p>
            <a:pPr fontAlgn="auto">
              <a:spcAft>
                <a:spcPts val="0"/>
              </a:spcAft>
              <a:buFont typeface="Arial" pitchFamily="34" charset="0"/>
              <a:buChar char="•"/>
              <a:defRPr/>
            </a:pPr>
            <a:endParaRPr lang="en-US" sz="3600" dirty="0" smtClean="0">
              <a:solidFill>
                <a:schemeClr val="bg1">
                  <a:lumMod val="10000"/>
                </a:schemeClr>
              </a:solidFill>
            </a:endParaRPr>
          </a:p>
          <a:p>
            <a:pPr fontAlgn="auto">
              <a:spcAft>
                <a:spcPts val="0"/>
              </a:spcAft>
              <a:buFont typeface="Arial" pitchFamily="34" charset="0"/>
              <a:buChar char="•"/>
              <a:defRPr/>
            </a:pPr>
            <a:endParaRPr lang="en-US" sz="3600" dirty="0" smtClean="0">
              <a:solidFill>
                <a:schemeClr val="bg1">
                  <a:lumMod val="10000"/>
                </a:schemeClr>
              </a:solidFill>
            </a:endParaRPr>
          </a:p>
        </p:txBody>
      </p:sp>
      <p:sp>
        <p:nvSpPr>
          <p:cNvPr id="4"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6EFBC4AF-9FFC-4C8F-8EC1-423D9D4E8974}" type="slidenum">
              <a:rPr lang="en-US">
                <a:solidFill>
                  <a:schemeClr val="bg1">
                    <a:lumMod val="10000"/>
                  </a:schemeClr>
                </a:solidFill>
                <a:latin typeface="+mn-lt"/>
                <a:cs typeface="+mn-cs"/>
              </a:rPr>
              <a:pPr fontAlgn="auto">
                <a:spcBef>
                  <a:spcPts val="0"/>
                </a:spcBef>
                <a:spcAft>
                  <a:spcPts val="0"/>
                </a:spcAft>
                <a:defRPr/>
              </a:pPr>
              <a:t>16</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lgn="l"/>
            <a:r>
              <a:rPr lang="en-US" smtClean="0"/>
              <a:t>Common Query Testing All Approaches</a:t>
            </a:r>
          </a:p>
        </p:txBody>
      </p:sp>
      <p:sp>
        <p:nvSpPr>
          <p:cNvPr id="38915" name="Content Placeholder 2"/>
          <p:cNvSpPr>
            <a:spLocks noGrp="1"/>
          </p:cNvSpPr>
          <p:nvPr>
            <p:ph idx="1"/>
          </p:nvPr>
        </p:nvSpPr>
        <p:spPr/>
        <p:txBody>
          <a:bodyPr/>
          <a:lstStyle/>
          <a:p>
            <a:pPr fontAlgn="auto">
              <a:spcAft>
                <a:spcPts val="0"/>
              </a:spcAft>
              <a:buFont typeface="Wingdings 2" charset="2"/>
              <a:buNone/>
              <a:defRPr/>
            </a:pPr>
            <a:endParaRPr lang="en-US" sz="3600" dirty="0" smtClean="0">
              <a:solidFill>
                <a:schemeClr val="bg1">
                  <a:lumMod val="10000"/>
                </a:schemeClr>
              </a:solidFill>
            </a:endParaRPr>
          </a:p>
          <a:p>
            <a:pPr fontAlgn="auto">
              <a:spcAft>
                <a:spcPts val="0"/>
              </a:spcAft>
              <a:buFont typeface="Wingdings 2" charset="2"/>
              <a:buNone/>
              <a:defRPr/>
            </a:pPr>
            <a:r>
              <a:rPr lang="en-US" sz="3600" dirty="0" smtClean="0">
                <a:solidFill>
                  <a:schemeClr val="bg1">
                    <a:lumMod val="10000"/>
                  </a:schemeClr>
                </a:solidFill>
              </a:rPr>
              <a:t>			</a:t>
            </a:r>
          </a:p>
          <a:p>
            <a:pPr fontAlgn="auto">
              <a:spcAft>
                <a:spcPts val="0"/>
              </a:spcAft>
              <a:buFont typeface="Wingdings 2" charset="2"/>
              <a:buNone/>
              <a:defRPr/>
            </a:pPr>
            <a:endParaRPr lang="en-US" sz="3600" dirty="0" smtClean="0">
              <a:solidFill>
                <a:schemeClr val="bg1">
                  <a:lumMod val="10000"/>
                </a:schemeClr>
              </a:solidFill>
            </a:endParaRPr>
          </a:p>
          <a:p>
            <a:pPr fontAlgn="auto">
              <a:spcAft>
                <a:spcPts val="0"/>
              </a:spcAft>
              <a:buFont typeface="Wingdings 2" charset="2"/>
              <a:buNone/>
              <a:defRPr/>
            </a:pPr>
            <a:r>
              <a:rPr lang="en-US" sz="3600" dirty="0" smtClean="0">
                <a:solidFill>
                  <a:schemeClr val="bg1">
                    <a:lumMod val="10000"/>
                  </a:schemeClr>
                </a:solidFill>
              </a:rPr>
              <a:t>“Find Schools Located in the State of Ohio”</a:t>
            </a:r>
          </a:p>
        </p:txBody>
      </p:sp>
      <p:sp>
        <p:nvSpPr>
          <p:cNvPr id="4"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5F0C1AFC-8247-4B7A-A280-56EE8D68B0FD}" type="slidenum">
              <a:rPr lang="en-US">
                <a:solidFill>
                  <a:schemeClr val="bg1">
                    <a:lumMod val="10000"/>
                  </a:schemeClr>
                </a:solidFill>
                <a:latin typeface="+mn-lt"/>
                <a:cs typeface="+mn-cs"/>
              </a:rPr>
              <a:pPr fontAlgn="auto">
                <a:spcBef>
                  <a:spcPts val="0"/>
                </a:spcBef>
                <a:spcAft>
                  <a:spcPts val="0"/>
                </a:spcAft>
                <a:defRPr/>
              </a:pPr>
              <a:t>17</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p:cNvPicPr>
            <a:picLocks noChangeAspect="1" noChangeArrowheads="1"/>
          </p:cNvPicPr>
          <p:nvPr/>
        </p:nvPicPr>
        <p:blipFill>
          <a:blip r:embed="rId3"/>
          <a:srcRect/>
          <a:stretch>
            <a:fillRect/>
          </a:stretch>
        </p:blipFill>
        <p:spPr bwMode="auto">
          <a:xfrm>
            <a:off x="2774950" y="1314450"/>
            <a:ext cx="3594100" cy="4229100"/>
          </a:xfrm>
          <a:prstGeom prst="rect">
            <a:avLst/>
          </a:prstGeom>
          <a:noFill/>
          <a:ln w="9525">
            <a:noFill/>
            <a:miter lim="800000"/>
            <a:headEnd/>
            <a:tailEnd/>
          </a:ln>
        </p:spPr>
      </p:pic>
      <p:sp>
        <p:nvSpPr>
          <p:cNvPr id="50178"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lgn="l"/>
            <a:r>
              <a:rPr lang="en-US" smtClean="0"/>
              <a:t>In a Perfect Scenario</a:t>
            </a:r>
          </a:p>
        </p:txBody>
      </p:sp>
      <p:sp>
        <p:nvSpPr>
          <p:cNvPr id="17" name="Right Arrow 16"/>
          <p:cNvSpPr/>
          <p:nvPr/>
        </p:nvSpPr>
        <p:spPr>
          <a:xfrm>
            <a:off x="2971800" y="3505200"/>
            <a:ext cx="2971800" cy="990600"/>
          </a:xfrm>
          <a:prstGeom prst="rightArrow">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36699"/>
                </a:solidFill>
              </a:rPr>
              <a:t>parent feature</a:t>
            </a:r>
          </a:p>
        </p:txBody>
      </p:sp>
      <p:sp>
        <p:nvSpPr>
          <p:cNvPr id="10" name="Rectangle 9"/>
          <p:cNvSpPr/>
          <p:nvPr/>
        </p:nvSpPr>
        <p:spPr>
          <a:xfrm>
            <a:off x="533400" y="3505200"/>
            <a:ext cx="1600200" cy="914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solidFill>
                  <a:srgbClr val="339966"/>
                </a:solidFill>
              </a:rPr>
              <a:t>School</a:t>
            </a:r>
          </a:p>
        </p:txBody>
      </p:sp>
      <p:sp>
        <p:nvSpPr>
          <p:cNvPr id="11" name="Rectangle 10"/>
          <p:cNvSpPr/>
          <p:nvPr/>
        </p:nvSpPr>
        <p:spPr>
          <a:xfrm>
            <a:off x="7239000" y="3505200"/>
            <a:ext cx="1600200" cy="914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solidFill>
                  <a:srgbClr val="339966"/>
                </a:solidFill>
              </a:rPr>
              <a:t>Ohio</a:t>
            </a:r>
            <a:endParaRPr lang="en-US" sz="3600" dirty="0">
              <a:solidFill>
                <a:srgbClr val="339966"/>
              </a:solidFill>
            </a:endParaRPr>
          </a:p>
        </p:txBody>
      </p:sp>
      <p:sp>
        <p:nvSpPr>
          <p:cNvPr id="7"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696DF9EA-F734-4B00-99E1-1B93DB3B8B3F}" type="slidenum">
              <a:rPr lang="en-US">
                <a:solidFill>
                  <a:schemeClr val="bg1">
                    <a:lumMod val="10000"/>
                  </a:schemeClr>
                </a:solidFill>
                <a:latin typeface="+mn-lt"/>
                <a:cs typeface="+mn-cs"/>
              </a:rPr>
              <a:pPr fontAlgn="auto">
                <a:spcBef>
                  <a:spcPts val="0"/>
                </a:spcBef>
                <a:spcAft>
                  <a:spcPts val="0"/>
                </a:spcAft>
                <a:defRPr/>
              </a:pPr>
              <a:t>18</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3"/>
          <a:srcRect/>
          <a:stretch>
            <a:fillRect/>
          </a:stretch>
        </p:blipFill>
        <p:spPr bwMode="auto">
          <a:xfrm>
            <a:off x="2774950" y="1314450"/>
            <a:ext cx="3594100" cy="4229100"/>
          </a:xfrm>
          <a:prstGeom prst="rect">
            <a:avLst/>
          </a:prstGeom>
          <a:noFill/>
          <a:ln w="9525">
            <a:noFill/>
            <a:miter lim="800000"/>
            <a:headEnd/>
            <a:tailEnd/>
          </a:ln>
        </p:spPr>
      </p:pic>
      <p:sp>
        <p:nvSpPr>
          <p:cNvPr id="52226"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lgn="l"/>
            <a:r>
              <a:rPr lang="en-US" smtClean="0"/>
              <a:t>In a Not so Perfect Scenario</a:t>
            </a:r>
          </a:p>
        </p:txBody>
      </p:sp>
      <p:sp>
        <p:nvSpPr>
          <p:cNvPr id="20" name="Rectangle 19"/>
          <p:cNvSpPr/>
          <p:nvPr/>
        </p:nvSpPr>
        <p:spPr>
          <a:xfrm>
            <a:off x="3810000" y="3505200"/>
            <a:ext cx="1600200" cy="9144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solidFill>
                  <a:srgbClr val="336699"/>
                </a:solidFill>
              </a:rPr>
              <a:t>County</a:t>
            </a:r>
            <a:endParaRPr lang="en-US" sz="3600" dirty="0">
              <a:solidFill>
                <a:srgbClr val="336699"/>
              </a:solidFill>
            </a:endParaRPr>
          </a:p>
        </p:txBody>
      </p:sp>
      <p:sp>
        <p:nvSpPr>
          <p:cNvPr id="22" name="Right Arrow 21"/>
          <p:cNvSpPr/>
          <p:nvPr/>
        </p:nvSpPr>
        <p:spPr>
          <a:xfrm>
            <a:off x="2209800" y="3505200"/>
            <a:ext cx="1524000" cy="1066800"/>
          </a:xfrm>
          <a:prstGeom prst="rightArrow">
            <a:avLst>
              <a:gd name="adj1" fmla="val 50000"/>
              <a:gd name="adj2" fmla="val 50000"/>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36699"/>
                </a:solidFill>
              </a:rPr>
              <a:t>parent feature</a:t>
            </a:r>
          </a:p>
        </p:txBody>
      </p:sp>
      <p:sp>
        <p:nvSpPr>
          <p:cNvPr id="23" name="Rectangle 22"/>
          <p:cNvSpPr/>
          <p:nvPr/>
        </p:nvSpPr>
        <p:spPr>
          <a:xfrm>
            <a:off x="533400" y="3505200"/>
            <a:ext cx="1600200" cy="914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solidFill>
                  <a:srgbClr val="339966"/>
                </a:solidFill>
              </a:rPr>
              <a:t>School</a:t>
            </a:r>
          </a:p>
        </p:txBody>
      </p:sp>
      <p:sp>
        <p:nvSpPr>
          <p:cNvPr id="24" name="Rectangle 23"/>
          <p:cNvSpPr/>
          <p:nvPr/>
        </p:nvSpPr>
        <p:spPr>
          <a:xfrm>
            <a:off x="7239000" y="3505200"/>
            <a:ext cx="1600200" cy="914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solidFill>
                  <a:srgbClr val="339966"/>
                </a:solidFill>
              </a:rPr>
              <a:t>Ohio</a:t>
            </a:r>
            <a:endParaRPr lang="en-US" sz="3600" dirty="0">
              <a:solidFill>
                <a:srgbClr val="339966"/>
              </a:solidFill>
            </a:endParaRPr>
          </a:p>
        </p:txBody>
      </p:sp>
      <p:sp>
        <p:nvSpPr>
          <p:cNvPr id="26" name="Right Arrow 25"/>
          <p:cNvSpPr/>
          <p:nvPr/>
        </p:nvSpPr>
        <p:spPr>
          <a:xfrm>
            <a:off x="5562600" y="3505200"/>
            <a:ext cx="1524000" cy="1066800"/>
          </a:xfrm>
          <a:prstGeom prst="rightArrow">
            <a:avLst>
              <a:gd name="adj1" fmla="val 50000"/>
              <a:gd name="adj2" fmla="val 50000"/>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36699"/>
                </a:solidFill>
              </a:rPr>
              <a:t>parent feature</a:t>
            </a:r>
          </a:p>
        </p:txBody>
      </p:sp>
      <p:sp>
        <p:nvSpPr>
          <p:cNvPr id="9"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35B74AE4-D807-425F-BEF2-9528F209419C}" type="slidenum">
              <a:rPr lang="en-US">
                <a:solidFill>
                  <a:schemeClr val="bg1">
                    <a:lumMod val="10000"/>
                  </a:schemeClr>
                </a:solidFill>
                <a:latin typeface="+mn-lt"/>
                <a:cs typeface="+mn-cs"/>
              </a:rPr>
              <a:pPr fontAlgn="auto">
                <a:spcBef>
                  <a:spcPts val="0"/>
                </a:spcBef>
                <a:spcAft>
                  <a:spcPts val="0"/>
                </a:spcAft>
                <a:defRPr/>
              </a:pPr>
              <a:t>19</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0" y="0"/>
            <a:ext cx="9144000" cy="1143000"/>
          </a:xfrm>
          <a:ln>
            <a:miter lim="800000"/>
            <a:headEnd/>
            <a:tailEnd/>
          </a:ln>
        </p:spPr>
        <p:txBody>
          <a:bodyPr vert="horz" wrap="square" lIns="91440" tIns="45720" rIns="91440" bIns="45720" numCol="1" anchor="t" anchorCtr="0" compatLnSpc="1">
            <a:prstTxWarp prst="textNoShape">
              <a:avLst/>
            </a:prstTxWarp>
          </a:bodyPr>
          <a:lstStyle/>
          <a:p>
            <a:r>
              <a:rPr lang="en-US" sz="3200" smtClean="0"/>
              <a:t>Semantics as core enabler, enhancer @ Kno.e.sis</a:t>
            </a:r>
          </a:p>
        </p:txBody>
      </p:sp>
      <p:sp>
        <p:nvSpPr>
          <p:cNvPr id="17410" name="Slide Number Placeholder 2"/>
          <p:cNvSpPr>
            <a:spLocks noGrp="1"/>
          </p:cNvSpPr>
          <p:nvPr>
            <p:ph type="sldNum" sz="quarter" idx="4294967295"/>
          </p:nvPr>
        </p:nvSpPr>
        <p:spPr bwMode="auto">
          <a:xfrm>
            <a:off x="3581400" y="6492875"/>
            <a:ext cx="2133600" cy="365125"/>
          </a:xfrm>
          <a:prstGeom prst="rect">
            <a:avLst/>
          </a:prstGeom>
          <a:noFill/>
          <a:ln>
            <a:miter lim="800000"/>
            <a:headEnd/>
            <a:tailEnd/>
          </a:ln>
        </p:spPr>
        <p:txBody>
          <a:bodyPr/>
          <a:lstStyle/>
          <a:p>
            <a:fld id="{D8613861-7EB8-40E8-8D9E-14B2B5CC11F9}" type="slidenum">
              <a:rPr lang="en-US">
                <a:solidFill>
                  <a:srgbClr val="898989"/>
                </a:solidFill>
                <a:latin typeface="Calibri" pitchFamily="34" charset="0"/>
              </a:rPr>
              <a:pPr/>
              <a:t>2</a:t>
            </a:fld>
            <a:endParaRPr lang="en-US">
              <a:solidFill>
                <a:srgbClr val="898989"/>
              </a:solidFill>
              <a:latin typeface="Calibri" pitchFamily="34" charset="0"/>
            </a:endParaRPr>
          </a:p>
        </p:txBody>
      </p:sp>
      <p:pic>
        <p:nvPicPr>
          <p:cNvPr id="17411" name="Picture 3"/>
          <p:cNvPicPr>
            <a:picLocks noChangeAspect="1"/>
          </p:cNvPicPr>
          <p:nvPr/>
        </p:nvPicPr>
        <p:blipFill>
          <a:blip r:embed="rId3"/>
          <a:srcRect l="18056" r="12415"/>
          <a:stretch>
            <a:fillRect/>
          </a:stretch>
        </p:blipFill>
        <p:spPr bwMode="auto">
          <a:xfrm>
            <a:off x="0" y="1600200"/>
            <a:ext cx="6553200" cy="4713288"/>
          </a:xfrm>
          <a:prstGeom prst="rect">
            <a:avLst/>
          </a:prstGeom>
          <a:noFill/>
          <a:ln w="9525">
            <a:noFill/>
            <a:miter lim="800000"/>
            <a:headEnd/>
            <a:tailEnd/>
          </a:ln>
        </p:spPr>
      </p:pic>
      <p:sp>
        <p:nvSpPr>
          <p:cNvPr id="17412" name="TextBox 4"/>
          <p:cNvSpPr txBox="1">
            <a:spLocks noChangeArrowheads="1"/>
          </p:cNvSpPr>
          <p:nvPr/>
        </p:nvSpPr>
        <p:spPr bwMode="auto">
          <a:xfrm>
            <a:off x="4800600" y="1524000"/>
            <a:ext cx="4343400" cy="2554288"/>
          </a:xfrm>
          <a:prstGeom prst="rect">
            <a:avLst/>
          </a:prstGeom>
          <a:noFill/>
          <a:ln w="9525">
            <a:noFill/>
            <a:miter lim="800000"/>
            <a:headEnd/>
            <a:tailEnd/>
          </a:ln>
        </p:spPr>
        <p:txBody>
          <a:bodyPr>
            <a:spAutoFit/>
          </a:bodyPr>
          <a:lstStyle/>
          <a:p>
            <a:pPr algn="r"/>
            <a:r>
              <a:rPr lang="en-US" sz="2000">
                <a:solidFill>
                  <a:srgbClr val="660066"/>
                </a:solidFill>
                <a:latin typeface="Calibri" pitchFamily="34" charset="0"/>
              </a:rPr>
              <a:t>15 faculty</a:t>
            </a:r>
          </a:p>
          <a:p>
            <a:pPr algn="r"/>
            <a:r>
              <a:rPr lang="en-US" sz="2000">
                <a:solidFill>
                  <a:srgbClr val="660066"/>
                </a:solidFill>
                <a:latin typeface="Calibri" pitchFamily="34" charset="0"/>
              </a:rPr>
              <a:t>45+ PhD students &amp; post-docs</a:t>
            </a:r>
          </a:p>
          <a:p>
            <a:pPr algn="r"/>
            <a:r>
              <a:rPr lang="en-US" sz="2000">
                <a:solidFill>
                  <a:srgbClr val="660066"/>
                </a:solidFill>
                <a:latin typeface="Calibri" pitchFamily="34" charset="0"/>
              </a:rPr>
              <a:t>Excellent Industry collaborations </a:t>
            </a:r>
            <a:br>
              <a:rPr lang="en-US" sz="2000">
                <a:solidFill>
                  <a:srgbClr val="660066"/>
                </a:solidFill>
                <a:latin typeface="Calibri" pitchFamily="34" charset="0"/>
              </a:rPr>
            </a:br>
            <a:r>
              <a:rPr lang="en-US" sz="2000">
                <a:solidFill>
                  <a:srgbClr val="660066"/>
                </a:solidFill>
                <a:latin typeface="Calibri" pitchFamily="34" charset="0"/>
              </a:rPr>
              <a:t>(MSFT, GOOG, IBM, Yahoo!, HP)</a:t>
            </a:r>
          </a:p>
          <a:p>
            <a:pPr algn="r"/>
            <a:r>
              <a:rPr lang="en-US" sz="2000">
                <a:solidFill>
                  <a:srgbClr val="660066"/>
                </a:solidFill>
                <a:latin typeface="Calibri" pitchFamily="34" charset="0"/>
              </a:rPr>
              <a:t>Well funded</a:t>
            </a:r>
          </a:p>
          <a:p>
            <a:pPr algn="r"/>
            <a:r>
              <a:rPr lang="en-US" sz="2000">
                <a:solidFill>
                  <a:srgbClr val="660066"/>
                </a:solidFill>
                <a:latin typeface="Calibri" pitchFamily="34" charset="0"/>
              </a:rPr>
              <a:t>Multidisciplinary</a:t>
            </a:r>
          </a:p>
          <a:p>
            <a:pPr algn="r"/>
            <a:r>
              <a:rPr lang="en-US" sz="2000">
                <a:solidFill>
                  <a:srgbClr val="660066"/>
                </a:solidFill>
                <a:latin typeface="Calibri" pitchFamily="34" charset="0"/>
              </a:rPr>
              <a:t>Exceptional Graduates</a:t>
            </a:r>
          </a:p>
          <a:p>
            <a:pPr algn="r"/>
            <a:endParaRPr lang="en-US" sz="2000">
              <a:solidFill>
                <a:srgbClr val="660066"/>
              </a:solidFill>
              <a:latin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273" name="Picture 2"/>
          <p:cNvPicPr>
            <a:picLocks noChangeAspect="1" noChangeArrowheads="1"/>
          </p:cNvPicPr>
          <p:nvPr/>
        </p:nvPicPr>
        <p:blipFill>
          <a:blip r:embed="rId3"/>
          <a:srcRect/>
          <a:stretch>
            <a:fillRect/>
          </a:stretch>
        </p:blipFill>
        <p:spPr bwMode="auto">
          <a:xfrm>
            <a:off x="2774950" y="1314450"/>
            <a:ext cx="3594100" cy="4229100"/>
          </a:xfrm>
          <a:prstGeom prst="rect">
            <a:avLst/>
          </a:prstGeom>
          <a:noFill/>
          <a:ln w="9525">
            <a:noFill/>
            <a:miter lim="800000"/>
            <a:headEnd/>
            <a:tailEnd/>
          </a:ln>
        </p:spPr>
      </p:pic>
      <p:sp>
        <p:nvSpPr>
          <p:cNvPr id="27" name="Rectangle 26"/>
          <p:cNvSpPr/>
          <p:nvPr/>
        </p:nvSpPr>
        <p:spPr>
          <a:xfrm>
            <a:off x="3886200" y="2514600"/>
            <a:ext cx="1600200" cy="9144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solidFill>
                  <a:srgbClr val="336699"/>
                </a:solidFill>
              </a:rPr>
              <a:t>County</a:t>
            </a:r>
            <a:endParaRPr lang="en-US" sz="3600" dirty="0">
              <a:solidFill>
                <a:srgbClr val="336699"/>
              </a:solidFill>
            </a:endParaRPr>
          </a:p>
        </p:txBody>
      </p:sp>
      <p:sp>
        <p:nvSpPr>
          <p:cNvPr id="28" name="Right Arrow 27"/>
          <p:cNvSpPr/>
          <p:nvPr/>
        </p:nvSpPr>
        <p:spPr>
          <a:xfrm>
            <a:off x="2286000" y="2514600"/>
            <a:ext cx="1524000" cy="1066800"/>
          </a:xfrm>
          <a:prstGeom prst="rightArrow">
            <a:avLst>
              <a:gd name="adj1" fmla="val 50000"/>
              <a:gd name="adj2" fmla="val 50000"/>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36699"/>
                </a:solidFill>
              </a:rPr>
              <a:t>parent feature</a:t>
            </a:r>
          </a:p>
        </p:txBody>
      </p:sp>
      <p:sp>
        <p:nvSpPr>
          <p:cNvPr id="29" name="Rectangle 28"/>
          <p:cNvSpPr/>
          <p:nvPr/>
        </p:nvSpPr>
        <p:spPr>
          <a:xfrm>
            <a:off x="533400" y="2590800"/>
            <a:ext cx="1600200" cy="914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solidFill>
                  <a:srgbClr val="339966"/>
                </a:solidFill>
              </a:rPr>
              <a:t>School</a:t>
            </a:r>
          </a:p>
        </p:txBody>
      </p:sp>
      <p:sp>
        <p:nvSpPr>
          <p:cNvPr id="30" name="Rectangle 29"/>
          <p:cNvSpPr/>
          <p:nvPr/>
        </p:nvSpPr>
        <p:spPr>
          <a:xfrm>
            <a:off x="7162800" y="2514600"/>
            <a:ext cx="1600200" cy="914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solidFill>
                  <a:srgbClr val="339966"/>
                </a:solidFill>
              </a:rPr>
              <a:t>Ohio</a:t>
            </a:r>
            <a:endParaRPr lang="en-US" sz="3600" dirty="0">
              <a:solidFill>
                <a:srgbClr val="339966"/>
              </a:solidFill>
            </a:endParaRPr>
          </a:p>
        </p:txBody>
      </p:sp>
      <p:sp>
        <p:nvSpPr>
          <p:cNvPr id="31" name="Right Arrow 30"/>
          <p:cNvSpPr/>
          <p:nvPr/>
        </p:nvSpPr>
        <p:spPr>
          <a:xfrm>
            <a:off x="5562600" y="2514600"/>
            <a:ext cx="1524000" cy="1066800"/>
          </a:xfrm>
          <a:prstGeom prst="rightArrow">
            <a:avLst>
              <a:gd name="adj1" fmla="val 50000"/>
              <a:gd name="adj2" fmla="val 50000"/>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36699"/>
                </a:solidFill>
              </a:rPr>
              <a:t>parent feature</a:t>
            </a:r>
          </a:p>
        </p:txBody>
      </p:sp>
      <p:sp>
        <p:nvSpPr>
          <p:cNvPr id="54279"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lgn="l"/>
            <a:r>
              <a:rPr lang="en-US" smtClean="0"/>
              <a:t>And Finally..</a:t>
            </a:r>
          </a:p>
        </p:txBody>
      </p:sp>
      <p:sp>
        <p:nvSpPr>
          <p:cNvPr id="20" name="Down Arrow 19"/>
          <p:cNvSpPr/>
          <p:nvPr/>
        </p:nvSpPr>
        <p:spPr>
          <a:xfrm rot="17747892">
            <a:off x="3443288" y="2716212"/>
            <a:ext cx="533400" cy="2619375"/>
          </a:xfrm>
          <a:prstGeom prst="downArrow">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336699"/>
              </a:solidFill>
            </a:endParaRPr>
          </a:p>
        </p:txBody>
      </p:sp>
      <p:sp>
        <p:nvSpPr>
          <p:cNvPr id="21" name="Rectangle 20"/>
          <p:cNvSpPr/>
          <p:nvPr/>
        </p:nvSpPr>
        <p:spPr>
          <a:xfrm>
            <a:off x="3633788" y="3657600"/>
            <a:ext cx="2286000" cy="304800"/>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FFCC66"/>
                </a:solidFill>
              </a:rPr>
              <a:t>Exchange students </a:t>
            </a:r>
          </a:p>
        </p:txBody>
      </p:sp>
      <p:sp>
        <p:nvSpPr>
          <p:cNvPr id="32" name="Right Arrow 31"/>
          <p:cNvSpPr/>
          <p:nvPr/>
        </p:nvSpPr>
        <p:spPr>
          <a:xfrm>
            <a:off x="3581400" y="4648200"/>
            <a:ext cx="1524000" cy="1066800"/>
          </a:xfrm>
          <a:prstGeom prst="rightArrow">
            <a:avLst>
              <a:gd name="adj1" fmla="val 50000"/>
              <a:gd name="adj2" fmla="val 50000"/>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36699"/>
                </a:solidFill>
              </a:rPr>
              <a:t>parent feature</a:t>
            </a:r>
          </a:p>
        </p:txBody>
      </p:sp>
      <p:sp>
        <p:nvSpPr>
          <p:cNvPr id="33" name="Rectangle 32"/>
          <p:cNvSpPr/>
          <p:nvPr/>
        </p:nvSpPr>
        <p:spPr>
          <a:xfrm>
            <a:off x="1752600" y="4648200"/>
            <a:ext cx="1600200" cy="914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solidFill>
                  <a:srgbClr val="339966"/>
                </a:solidFill>
              </a:rPr>
              <a:t>School</a:t>
            </a:r>
          </a:p>
        </p:txBody>
      </p:sp>
      <p:pic>
        <p:nvPicPr>
          <p:cNvPr id="54284" name="Picture 2"/>
          <p:cNvPicPr>
            <a:picLocks noChangeAspect="1" noChangeArrowheads="1"/>
          </p:cNvPicPr>
          <p:nvPr/>
        </p:nvPicPr>
        <p:blipFill>
          <a:blip r:embed="rId4"/>
          <a:srcRect/>
          <a:stretch>
            <a:fillRect/>
          </a:stretch>
        </p:blipFill>
        <p:spPr bwMode="auto">
          <a:xfrm>
            <a:off x="5181600" y="4130675"/>
            <a:ext cx="1676400" cy="2727325"/>
          </a:xfrm>
          <a:prstGeom prst="rect">
            <a:avLst/>
          </a:prstGeom>
          <a:noFill/>
          <a:ln w="9525">
            <a:noFill/>
            <a:miter lim="800000"/>
            <a:headEnd/>
            <a:tailEnd/>
          </a:ln>
        </p:spPr>
      </p:pic>
      <p:sp>
        <p:nvSpPr>
          <p:cNvPr id="54285" name="TextBox 15"/>
          <p:cNvSpPr txBox="1">
            <a:spLocks noChangeArrowheads="1"/>
          </p:cNvSpPr>
          <p:nvPr/>
        </p:nvSpPr>
        <p:spPr bwMode="auto">
          <a:xfrm>
            <a:off x="5410200" y="4953000"/>
            <a:ext cx="1371600" cy="523875"/>
          </a:xfrm>
          <a:prstGeom prst="rect">
            <a:avLst/>
          </a:prstGeom>
          <a:noFill/>
          <a:ln w="9525">
            <a:noFill/>
            <a:miter lim="800000"/>
            <a:headEnd/>
            <a:tailEnd/>
          </a:ln>
        </p:spPr>
        <p:txBody>
          <a:bodyPr>
            <a:spAutoFit/>
          </a:bodyPr>
          <a:lstStyle/>
          <a:p>
            <a:r>
              <a:rPr lang="en-US" sz="2800">
                <a:solidFill>
                  <a:srgbClr val="FFCC66"/>
                </a:solidFill>
                <a:latin typeface="Calibri" pitchFamily="34" charset="0"/>
              </a:rPr>
              <a:t>Indiana</a:t>
            </a:r>
          </a:p>
        </p:txBody>
      </p:sp>
      <p:sp>
        <p:nvSpPr>
          <p:cNvPr id="15"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899CFCA7-E415-4F1C-AF3F-61A6B9C648DD}" type="slidenum">
              <a:rPr lang="en-US">
                <a:solidFill>
                  <a:schemeClr val="bg1">
                    <a:lumMod val="10000"/>
                  </a:schemeClr>
                </a:solidFill>
                <a:latin typeface="+mn-lt"/>
                <a:cs typeface="+mn-cs"/>
              </a:rPr>
              <a:pPr fontAlgn="auto">
                <a:spcBef>
                  <a:spcPts val="0"/>
                </a:spcBef>
                <a:spcAft>
                  <a:spcPts val="0"/>
                </a:spcAft>
                <a:defRPr/>
              </a:pPr>
              <a:t>20</a:t>
            </a:fld>
            <a:endParaRPr lang="en-US" dirty="0">
              <a:solidFill>
                <a:schemeClr val="bg1">
                  <a:lumMod val="10000"/>
                </a:schemeClr>
              </a:solidFill>
              <a:latin typeface="+mn-lt"/>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1" grpId="0" animBg="1"/>
      <p:bldP spid="20" grpId="0" animBg="1"/>
      <p:bldP spid="21"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lgn="l"/>
            <a:r>
              <a:rPr lang="en-US" smtClean="0"/>
              <a:t>Proposed Approach</a:t>
            </a:r>
          </a:p>
        </p:txBody>
      </p:sp>
      <p:sp>
        <p:nvSpPr>
          <p:cNvPr id="49155" name="Content Placeholder 2"/>
          <p:cNvSpPr>
            <a:spLocks noGrp="1"/>
          </p:cNvSpPr>
          <p:nvPr>
            <p:ph idx="1"/>
          </p:nvPr>
        </p:nvSpPr>
        <p:spPr>
          <a:xfrm>
            <a:off x="0" y="990600"/>
            <a:ext cx="9144000" cy="5135563"/>
          </a:xfrm>
        </p:spPr>
        <p:txBody>
          <a:bodyPr/>
          <a:lstStyle/>
          <a:p>
            <a:pPr fontAlgn="auto">
              <a:spcAft>
                <a:spcPts val="0"/>
              </a:spcAft>
              <a:buFont typeface="Arial" pitchFamily="34" charset="0"/>
              <a:buChar char="•"/>
              <a:defRPr/>
            </a:pPr>
            <a:r>
              <a:rPr lang="en-US" sz="2800" dirty="0" smtClean="0">
                <a:solidFill>
                  <a:schemeClr val="bg1">
                    <a:lumMod val="10000"/>
                  </a:schemeClr>
                </a:solidFill>
              </a:rPr>
              <a:t>Define operators to ease writing of expressive queries by implicit usage of semantic relations between query terms and hence remove the burden of expressing named relations in a query. </a:t>
            </a:r>
          </a:p>
          <a:p>
            <a:pPr fontAlgn="auto">
              <a:spcAft>
                <a:spcPts val="0"/>
              </a:spcAft>
              <a:buFont typeface="Arial" pitchFamily="34" charset="0"/>
              <a:buChar char="•"/>
              <a:defRPr/>
            </a:pPr>
            <a:r>
              <a:rPr lang="en-US" sz="2800" dirty="0" smtClean="0">
                <a:solidFill>
                  <a:schemeClr val="bg1">
                    <a:lumMod val="10000"/>
                  </a:schemeClr>
                </a:solidFill>
              </a:rPr>
              <a:t>Define transformation rules for operators based on work by </a:t>
            </a:r>
            <a:r>
              <a:rPr lang="en-US" sz="2800" dirty="0" smtClean="0">
                <a:solidFill>
                  <a:srgbClr val="0070C0"/>
                </a:solidFill>
              </a:rPr>
              <a:t>Winston’s taxonomy of part-whole relations</a:t>
            </a:r>
            <a:r>
              <a:rPr lang="en-US" sz="2800" dirty="0" smtClean="0">
                <a:solidFill>
                  <a:schemeClr val="bg1">
                    <a:lumMod val="10000"/>
                  </a:schemeClr>
                </a:solidFill>
              </a:rPr>
              <a:t>.</a:t>
            </a:r>
          </a:p>
          <a:p>
            <a:pPr fontAlgn="auto">
              <a:spcAft>
                <a:spcPts val="0"/>
              </a:spcAft>
              <a:buFont typeface="Arial" pitchFamily="34" charset="0"/>
              <a:buChar char="•"/>
              <a:defRPr/>
            </a:pPr>
            <a:r>
              <a:rPr lang="en-US" sz="2800" dirty="0" smtClean="0">
                <a:solidFill>
                  <a:schemeClr val="bg1">
                    <a:lumMod val="10000"/>
                  </a:schemeClr>
                </a:solidFill>
              </a:rPr>
              <a:t>Rule based approach allows applicability in different domains with appropriate modifications.</a:t>
            </a:r>
          </a:p>
          <a:p>
            <a:pPr fontAlgn="auto">
              <a:spcAft>
                <a:spcPts val="0"/>
              </a:spcAft>
              <a:buFont typeface="Arial" pitchFamily="34" charset="0"/>
              <a:buChar char="•"/>
              <a:defRPr/>
            </a:pPr>
            <a:r>
              <a:rPr lang="en-US" sz="2800" dirty="0" err="1" smtClean="0">
                <a:solidFill>
                  <a:srgbClr val="0070C0"/>
                </a:solidFill>
              </a:rPr>
              <a:t>Pa</a:t>
            </a:r>
            <a:r>
              <a:rPr lang="en-US" sz="2800" dirty="0" err="1" smtClean="0">
                <a:solidFill>
                  <a:schemeClr val="bg1">
                    <a:lumMod val="10000"/>
                  </a:schemeClr>
                </a:solidFill>
              </a:rPr>
              <a:t>rtonomical</a:t>
            </a:r>
            <a:r>
              <a:rPr lang="en-US" sz="2800" dirty="0" smtClean="0">
                <a:solidFill>
                  <a:schemeClr val="bg1">
                    <a:lumMod val="10000"/>
                  </a:schemeClr>
                </a:solidFill>
              </a:rPr>
              <a:t> </a:t>
            </a:r>
            <a:r>
              <a:rPr lang="en-US" sz="2800" dirty="0" smtClean="0">
                <a:solidFill>
                  <a:srgbClr val="0070C0"/>
                </a:solidFill>
              </a:rPr>
              <a:t>R</a:t>
            </a:r>
            <a:r>
              <a:rPr lang="en-US" sz="2800" dirty="0" smtClean="0">
                <a:solidFill>
                  <a:schemeClr val="bg1">
                    <a:lumMod val="10000"/>
                  </a:schemeClr>
                </a:solidFill>
              </a:rPr>
              <a:t>elationship Based </a:t>
            </a:r>
            <a:r>
              <a:rPr lang="en-US" sz="2800" dirty="0" smtClean="0">
                <a:solidFill>
                  <a:srgbClr val="0070C0"/>
                </a:solidFill>
              </a:rPr>
              <a:t>Q</a:t>
            </a:r>
            <a:r>
              <a:rPr lang="en-US" sz="2800" dirty="0" smtClean="0">
                <a:solidFill>
                  <a:schemeClr val="bg1">
                    <a:lumMod val="10000"/>
                  </a:schemeClr>
                </a:solidFill>
              </a:rPr>
              <a:t>uery Rewriting System (</a:t>
            </a:r>
            <a:r>
              <a:rPr lang="en-US" sz="2800" dirty="0" smtClean="0">
                <a:solidFill>
                  <a:srgbClr val="0070C0"/>
                </a:solidFill>
              </a:rPr>
              <a:t>PARQ</a:t>
            </a:r>
            <a:r>
              <a:rPr lang="en-US" sz="2800" dirty="0" smtClean="0">
                <a:solidFill>
                  <a:schemeClr val="bg1">
                    <a:lumMod val="10000"/>
                  </a:schemeClr>
                </a:solidFill>
              </a:rPr>
              <a:t>) implements this approach.</a:t>
            </a:r>
          </a:p>
        </p:txBody>
      </p:sp>
      <p:sp>
        <p:nvSpPr>
          <p:cNvPr id="4"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81CEC1B2-96E9-447A-95E8-5225882AF1C8}" type="slidenum">
              <a:rPr lang="en-US">
                <a:solidFill>
                  <a:schemeClr val="bg1">
                    <a:lumMod val="10000"/>
                  </a:schemeClr>
                </a:solidFill>
                <a:latin typeface="+mn-lt"/>
                <a:cs typeface="+mn-cs"/>
              </a:rPr>
              <a:pPr fontAlgn="auto">
                <a:spcBef>
                  <a:spcPts val="0"/>
                </a:spcBef>
                <a:spcAft>
                  <a:spcPts val="0"/>
                </a:spcAft>
                <a:defRPr/>
              </a:pPr>
              <a:t>21</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lgn="l"/>
            <a:r>
              <a:rPr lang="en-US" smtClean="0"/>
              <a:t>Meta Rules for Winston’s Categories </a:t>
            </a:r>
          </a:p>
        </p:txBody>
      </p:sp>
      <p:sp>
        <p:nvSpPr>
          <p:cNvPr id="51203" name="Content Placeholder 2"/>
          <p:cNvSpPr>
            <a:spLocks noGrp="1"/>
          </p:cNvSpPr>
          <p:nvPr>
            <p:ph idx="1"/>
          </p:nvPr>
        </p:nvSpPr>
        <p:spPr>
          <a:xfrm>
            <a:off x="304800" y="914400"/>
            <a:ext cx="8229600" cy="1143000"/>
          </a:xfrm>
        </p:spPr>
        <p:txBody>
          <a:bodyPr/>
          <a:lstStyle/>
          <a:p>
            <a:pPr fontAlgn="auto">
              <a:spcAft>
                <a:spcPts val="0"/>
              </a:spcAft>
              <a:buFont typeface="Arial" pitchFamily="34" charset="0"/>
              <a:buNone/>
              <a:defRPr/>
            </a:pPr>
            <a:r>
              <a:rPr lang="en-US" sz="3600" dirty="0" smtClean="0">
                <a:solidFill>
                  <a:srgbClr val="336699"/>
                </a:solidFill>
              </a:rPr>
              <a:t>Transitivity</a:t>
            </a:r>
          </a:p>
          <a:p>
            <a:pPr marL="454025" lvl="1" indent="3175" fontAlgn="auto">
              <a:spcAft>
                <a:spcPts val="0"/>
              </a:spcAft>
              <a:buFont typeface="Arial" pitchFamily="34" charset="0"/>
              <a:buNone/>
              <a:tabLst>
                <a:tab pos="3551238" algn="l"/>
                <a:tab pos="6294438" algn="l"/>
              </a:tabLst>
              <a:defRPr/>
            </a:pPr>
            <a:r>
              <a:rPr lang="en-US" sz="1600" dirty="0" smtClean="0">
                <a:solidFill>
                  <a:schemeClr val="bg1">
                    <a:lumMod val="10000"/>
                  </a:schemeClr>
                </a:solidFill>
              </a:rPr>
              <a:t>(a </a:t>
            </a:r>
            <a:r>
              <a:rPr lang="el-GR" sz="1600" dirty="0" smtClean="0">
                <a:solidFill>
                  <a:schemeClr val="bg1">
                    <a:lumMod val="10000"/>
                  </a:schemeClr>
                </a:solidFill>
              </a:rPr>
              <a:t>φ</a:t>
            </a:r>
            <a:r>
              <a:rPr lang="en-US" sz="1600" dirty="0" smtClean="0">
                <a:solidFill>
                  <a:schemeClr val="bg1">
                    <a:lumMod val="10000"/>
                  </a:schemeClr>
                </a:solidFill>
              </a:rPr>
              <a:t>-part of b)	(b </a:t>
            </a:r>
            <a:r>
              <a:rPr lang="el-GR" sz="1600" dirty="0" smtClean="0">
                <a:solidFill>
                  <a:schemeClr val="bg1">
                    <a:lumMod val="10000"/>
                  </a:schemeClr>
                </a:solidFill>
              </a:rPr>
              <a:t>φ</a:t>
            </a:r>
            <a:r>
              <a:rPr lang="en-US" sz="1600" dirty="0" smtClean="0">
                <a:solidFill>
                  <a:schemeClr val="bg1">
                    <a:lumMod val="10000"/>
                  </a:schemeClr>
                </a:solidFill>
              </a:rPr>
              <a:t>-part of c)	(a </a:t>
            </a:r>
            <a:r>
              <a:rPr lang="el-GR" sz="1600" dirty="0" smtClean="0">
                <a:solidFill>
                  <a:schemeClr val="bg1">
                    <a:lumMod val="10000"/>
                  </a:schemeClr>
                </a:solidFill>
              </a:rPr>
              <a:t>φ</a:t>
            </a:r>
            <a:r>
              <a:rPr lang="en-US" sz="1600" dirty="0" smtClean="0">
                <a:solidFill>
                  <a:schemeClr val="bg1">
                    <a:lumMod val="10000"/>
                  </a:schemeClr>
                </a:solidFill>
              </a:rPr>
              <a:t>-part of c)</a:t>
            </a:r>
          </a:p>
          <a:p>
            <a:pPr lvl="1" fontAlgn="auto">
              <a:spcBef>
                <a:spcPts val="575"/>
              </a:spcBef>
              <a:spcAft>
                <a:spcPts val="0"/>
              </a:spcAft>
              <a:buClr>
                <a:schemeClr val="accent1"/>
              </a:buClr>
              <a:buFont typeface="Arial" pitchFamily="34" charset="0"/>
              <a:buChar char="–"/>
              <a:defRPr/>
            </a:pPr>
            <a:endParaRPr lang="en-US" sz="2000" dirty="0" smtClean="0">
              <a:solidFill>
                <a:schemeClr val="bg1">
                  <a:lumMod val="10000"/>
                </a:schemeClr>
              </a:solidFill>
            </a:endParaRPr>
          </a:p>
          <a:p>
            <a:pPr lvl="1" fontAlgn="auto">
              <a:spcBef>
                <a:spcPts val="575"/>
              </a:spcBef>
              <a:spcAft>
                <a:spcPts val="0"/>
              </a:spcAft>
              <a:buClr>
                <a:schemeClr val="accent1"/>
              </a:buClr>
              <a:buFont typeface="Arial" pitchFamily="34" charset="0"/>
              <a:buChar char="–"/>
              <a:defRPr/>
            </a:pPr>
            <a:endParaRPr lang="en-US" sz="800" dirty="0" smtClean="0">
              <a:solidFill>
                <a:schemeClr val="bg1">
                  <a:lumMod val="10000"/>
                </a:schemeClr>
              </a:solidFill>
            </a:endParaRPr>
          </a:p>
          <a:p>
            <a:pPr lvl="1" fontAlgn="auto">
              <a:spcBef>
                <a:spcPts val="575"/>
              </a:spcBef>
              <a:spcAft>
                <a:spcPts val="0"/>
              </a:spcAft>
              <a:buClr>
                <a:schemeClr val="accent1"/>
              </a:buClr>
              <a:buFont typeface="Arial" pitchFamily="34" charset="0"/>
              <a:buChar char="–"/>
              <a:defRPr/>
            </a:pPr>
            <a:endParaRPr lang="en-US" sz="800" dirty="0" smtClean="0">
              <a:solidFill>
                <a:schemeClr val="bg1">
                  <a:lumMod val="10000"/>
                </a:schemeClr>
              </a:solidFill>
            </a:endParaRPr>
          </a:p>
          <a:p>
            <a:pPr lvl="1" fontAlgn="auto">
              <a:spcBef>
                <a:spcPts val="575"/>
              </a:spcBef>
              <a:spcAft>
                <a:spcPts val="0"/>
              </a:spcAft>
              <a:buClr>
                <a:schemeClr val="accent1"/>
              </a:buClr>
              <a:buFontTx/>
              <a:buNone/>
              <a:defRPr/>
            </a:pPr>
            <a:endParaRPr lang="en-US" sz="2000" dirty="0" smtClean="0">
              <a:solidFill>
                <a:schemeClr val="bg1">
                  <a:lumMod val="10000"/>
                </a:schemeClr>
              </a:solidFill>
            </a:endParaRPr>
          </a:p>
          <a:p>
            <a:pPr lvl="1" fontAlgn="auto">
              <a:spcBef>
                <a:spcPts val="575"/>
              </a:spcBef>
              <a:spcAft>
                <a:spcPts val="0"/>
              </a:spcAft>
              <a:buClr>
                <a:schemeClr val="accent1"/>
              </a:buClr>
              <a:buFontTx/>
              <a:buNone/>
              <a:defRPr/>
            </a:pPr>
            <a:endParaRPr lang="en-US" sz="1200" dirty="0" smtClean="0">
              <a:solidFill>
                <a:schemeClr val="bg1">
                  <a:lumMod val="10000"/>
                </a:schemeClr>
              </a:solidFill>
            </a:endParaRPr>
          </a:p>
          <a:p>
            <a:pPr lvl="1" fontAlgn="auto">
              <a:spcBef>
                <a:spcPts val="575"/>
              </a:spcBef>
              <a:spcAft>
                <a:spcPts val="0"/>
              </a:spcAft>
              <a:buClr>
                <a:schemeClr val="accent1"/>
              </a:buClr>
              <a:buFontTx/>
              <a:buNone/>
              <a:defRPr/>
            </a:pPr>
            <a:endParaRPr lang="en-US" sz="1200" dirty="0" smtClean="0">
              <a:solidFill>
                <a:schemeClr val="bg1">
                  <a:lumMod val="10000"/>
                </a:schemeClr>
              </a:solidFill>
            </a:endParaRPr>
          </a:p>
        </p:txBody>
      </p:sp>
      <p:sp>
        <p:nvSpPr>
          <p:cNvPr id="4" name="Right Arrow 3"/>
          <p:cNvSpPr/>
          <p:nvPr/>
        </p:nvSpPr>
        <p:spPr>
          <a:xfrm>
            <a:off x="304800" y="1752600"/>
            <a:ext cx="2819400" cy="685800"/>
          </a:xfrm>
          <a:prstGeom prst="rightArrow">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bg1">
                    <a:lumMod val="10000"/>
                  </a:schemeClr>
                </a:solidFill>
              </a:rPr>
              <a:t>Dayton place-part of Ohio</a:t>
            </a:r>
            <a:endParaRPr lang="en-US" dirty="0">
              <a:solidFill>
                <a:schemeClr val="bg1">
                  <a:lumMod val="10000"/>
                </a:schemeClr>
              </a:solidFill>
            </a:endParaRPr>
          </a:p>
        </p:txBody>
      </p:sp>
      <p:sp>
        <p:nvSpPr>
          <p:cNvPr id="10" name="Right Arrow 9"/>
          <p:cNvSpPr/>
          <p:nvPr/>
        </p:nvSpPr>
        <p:spPr>
          <a:xfrm>
            <a:off x="3352800" y="1752600"/>
            <a:ext cx="2819400" cy="685800"/>
          </a:xfrm>
          <a:prstGeom prst="rightArrow">
            <a:avLst>
              <a:gd name="adj1" fmla="val 50000"/>
              <a:gd name="adj2" fmla="val 64286"/>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bg1">
                    <a:lumMod val="10000"/>
                  </a:schemeClr>
                </a:solidFill>
              </a:rPr>
              <a:t>Ohio place-part of US</a:t>
            </a:r>
            <a:endParaRPr lang="en-US" dirty="0">
              <a:solidFill>
                <a:schemeClr val="bg1">
                  <a:lumMod val="10000"/>
                </a:schemeClr>
              </a:solidFill>
            </a:endParaRPr>
          </a:p>
        </p:txBody>
      </p:sp>
      <p:sp>
        <p:nvSpPr>
          <p:cNvPr id="11" name="Rectangle 10"/>
          <p:cNvSpPr/>
          <p:nvPr/>
        </p:nvSpPr>
        <p:spPr>
          <a:xfrm>
            <a:off x="6324600" y="1828800"/>
            <a:ext cx="2590800" cy="6096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bg1">
                    <a:lumMod val="10000"/>
                  </a:schemeClr>
                </a:solidFill>
              </a:rPr>
              <a:t>Dayton place-part of US</a:t>
            </a:r>
            <a:endParaRPr lang="en-US" dirty="0">
              <a:solidFill>
                <a:schemeClr val="bg1">
                  <a:lumMod val="10000"/>
                </a:schemeClr>
              </a:solidFill>
            </a:endParaRPr>
          </a:p>
        </p:txBody>
      </p:sp>
      <p:sp>
        <p:nvSpPr>
          <p:cNvPr id="12" name="Right Arrow 11"/>
          <p:cNvSpPr/>
          <p:nvPr/>
        </p:nvSpPr>
        <p:spPr>
          <a:xfrm>
            <a:off x="304800" y="3200400"/>
            <a:ext cx="2819400" cy="1155700"/>
          </a:xfrm>
          <a:prstGeom prst="rightArrow">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bg1">
                    <a:lumMod val="10000"/>
                  </a:schemeClr>
                </a:solidFill>
              </a:rPr>
              <a:t>Sri Lank place-part of Indian Ocean</a:t>
            </a:r>
            <a:endParaRPr lang="en-US" dirty="0">
              <a:solidFill>
                <a:schemeClr val="bg1">
                  <a:lumMod val="10000"/>
                </a:schemeClr>
              </a:solidFill>
            </a:endParaRPr>
          </a:p>
        </p:txBody>
      </p:sp>
      <p:sp>
        <p:nvSpPr>
          <p:cNvPr id="13" name="Right Arrow 12"/>
          <p:cNvSpPr/>
          <p:nvPr/>
        </p:nvSpPr>
        <p:spPr>
          <a:xfrm>
            <a:off x="3352800" y="3276600"/>
            <a:ext cx="2819400" cy="1066800"/>
          </a:xfrm>
          <a:prstGeom prst="rightArrow">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bg1">
                    <a:lumMod val="10000"/>
                  </a:schemeClr>
                </a:solidFill>
              </a:rPr>
              <a:t>Sri Lank place-part of Bay of Bengal</a:t>
            </a:r>
            <a:endParaRPr lang="en-US" dirty="0">
              <a:solidFill>
                <a:schemeClr val="bg1">
                  <a:lumMod val="10000"/>
                </a:schemeClr>
              </a:solidFill>
            </a:endParaRPr>
          </a:p>
        </p:txBody>
      </p:sp>
      <p:sp>
        <p:nvSpPr>
          <p:cNvPr id="14" name="Rectangle 13"/>
          <p:cNvSpPr/>
          <p:nvPr/>
        </p:nvSpPr>
        <p:spPr>
          <a:xfrm>
            <a:off x="6324600" y="3505200"/>
            <a:ext cx="2590800" cy="6096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bg1">
                    <a:lumMod val="10000"/>
                  </a:schemeClr>
                </a:solidFill>
              </a:rPr>
              <a:t>Indian Ocean overlaps with Bay of Bengal</a:t>
            </a:r>
            <a:endParaRPr lang="en-US" dirty="0">
              <a:solidFill>
                <a:schemeClr val="bg1">
                  <a:lumMod val="10000"/>
                </a:schemeClr>
              </a:solidFill>
            </a:endParaRPr>
          </a:p>
        </p:txBody>
      </p:sp>
      <p:sp>
        <p:nvSpPr>
          <p:cNvPr id="15" name="Right Arrow 14"/>
          <p:cNvSpPr/>
          <p:nvPr/>
        </p:nvSpPr>
        <p:spPr>
          <a:xfrm>
            <a:off x="304800" y="5105400"/>
            <a:ext cx="2819400" cy="1155700"/>
          </a:xfrm>
          <a:prstGeom prst="rightArrow">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bg1">
                    <a:lumMod val="10000"/>
                  </a:schemeClr>
                </a:solidFill>
              </a:rPr>
              <a:t>White House instance of Building</a:t>
            </a:r>
            <a:endParaRPr lang="en-US" dirty="0">
              <a:solidFill>
                <a:schemeClr val="bg1">
                  <a:lumMod val="10000"/>
                </a:schemeClr>
              </a:solidFill>
            </a:endParaRPr>
          </a:p>
        </p:txBody>
      </p:sp>
      <p:sp>
        <p:nvSpPr>
          <p:cNvPr id="16" name="Right Arrow 15"/>
          <p:cNvSpPr/>
          <p:nvPr/>
        </p:nvSpPr>
        <p:spPr>
          <a:xfrm>
            <a:off x="3352800" y="5181600"/>
            <a:ext cx="2819400" cy="1066800"/>
          </a:xfrm>
          <a:prstGeom prst="rightArrow">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bg1">
                    <a:lumMod val="10000"/>
                  </a:schemeClr>
                </a:solidFill>
              </a:rPr>
              <a:t>Barack is in </a:t>
            </a:r>
          </a:p>
          <a:p>
            <a:pPr algn="ctr" fontAlgn="auto">
              <a:spcBef>
                <a:spcPts val="0"/>
              </a:spcBef>
              <a:spcAft>
                <a:spcPts val="0"/>
              </a:spcAft>
              <a:defRPr/>
            </a:pPr>
            <a:r>
              <a:rPr lang="en-US" dirty="0">
                <a:solidFill>
                  <a:schemeClr val="bg1">
                    <a:lumMod val="10000"/>
                  </a:schemeClr>
                </a:solidFill>
              </a:rPr>
              <a:t>the White House</a:t>
            </a:r>
            <a:endParaRPr lang="en-US" dirty="0">
              <a:solidFill>
                <a:schemeClr val="bg1">
                  <a:lumMod val="10000"/>
                </a:schemeClr>
              </a:solidFill>
            </a:endParaRPr>
          </a:p>
        </p:txBody>
      </p:sp>
      <p:sp>
        <p:nvSpPr>
          <p:cNvPr id="17" name="Rectangle 16"/>
          <p:cNvSpPr/>
          <p:nvPr/>
        </p:nvSpPr>
        <p:spPr>
          <a:xfrm>
            <a:off x="6324600" y="5410200"/>
            <a:ext cx="2590800" cy="6096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bg1">
                    <a:lumMod val="10000"/>
                  </a:schemeClr>
                </a:solidFill>
              </a:rPr>
              <a:t>Barack is</a:t>
            </a:r>
          </a:p>
          <a:p>
            <a:pPr algn="ctr" fontAlgn="auto">
              <a:spcBef>
                <a:spcPts val="0"/>
              </a:spcBef>
              <a:spcAft>
                <a:spcPts val="0"/>
              </a:spcAft>
              <a:defRPr/>
            </a:pPr>
            <a:r>
              <a:rPr lang="en-US" dirty="0">
                <a:solidFill>
                  <a:schemeClr val="bg1">
                    <a:lumMod val="10000"/>
                  </a:schemeClr>
                </a:solidFill>
              </a:rPr>
              <a:t>In the building</a:t>
            </a:r>
            <a:endParaRPr lang="en-US" dirty="0">
              <a:solidFill>
                <a:schemeClr val="bg1">
                  <a:lumMod val="10000"/>
                </a:schemeClr>
              </a:solidFill>
            </a:endParaRPr>
          </a:p>
        </p:txBody>
      </p:sp>
      <p:sp>
        <p:nvSpPr>
          <p:cNvPr id="18" name="TextBox 17"/>
          <p:cNvSpPr txBox="1"/>
          <p:nvPr/>
        </p:nvSpPr>
        <p:spPr>
          <a:xfrm>
            <a:off x="0" y="2590800"/>
            <a:ext cx="7658100" cy="1169988"/>
          </a:xfrm>
          <a:prstGeom prst="rect">
            <a:avLst/>
          </a:prstGeom>
          <a:noFill/>
        </p:spPr>
        <p:txBody>
          <a:bodyPr wrap="none">
            <a:spAutoFit/>
          </a:bodyPr>
          <a:lstStyle/>
          <a:p>
            <a:pPr marL="285750" lvl="1" fontAlgn="auto">
              <a:spcBef>
                <a:spcPts val="0"/>
              </a:spcBef>
              <a:spcAft>
                <a:spcPts val="0"/>
              </a:spcAft>
              <a:buClr>
                <a:schemeClr val="accent1"/>
              </a:buClr>
              <a:defRPr/>
            </a:pPr>
            <a:r>
              <a:rPr lang="en-US" sz="3600" dirty="0">
                <a:solidFill>
                  <a:srgbClr val="336699"/>
                </a:solidFill>
                <a:latin typeface="+mn-lt"/>
                <a:cs typeface="+mn-cs"/>
              </a:rPr>
              <a:t>Overlap</a:t>
            </a:r>
          </a:p>
          <a:p>
            <a:pPr lvl="1" fontAlgn="auto">
              <a:spcBef>
                <a:spcPts val="0"/>
              </a:spcBef>
              <a:spcAft>
                <a:spcPts val="0"/>
              </a:spcAft>
              <a:tabLst>
                <a:tab pos="3551238" algn="l"/>
                <a:tab pos="6294438" algn="l"/>
              </a:tabLst>
              <a:defRPr/>
            </a:pPr>
            <a:r>
              <a:rPr lang="en-US" sz="1600" dirty="0">
                <a:solidFill>
                  <a:schemeClr val="bg1">
                    <a:lumMod val="10000"/>
                  </a:schemeClr>
                </a:solidFill>
                <a:latin typeface="+mn-lt"/>
                <a:cs typeface="+mn-cs"/>
              </a:rPr>
              <a:t>(a place-part of b)	(a place-part of b)	(b overlaps c)</a:t>
            </a:r>
          </a:p>
          <a:p>
            <a:pPr fontAlgn="auto">
              <a:spcBef>
                <a:spcPts val="0"/>
              </a:spcBef>
              <a:spcAft>
                <a:spcPts val="0"/>
              </a:spcAft>
              <a:defRPr/>
            </a:pPr>
            <a:endParaRPr lang="en-US" dirty="0">
              <a:latin typeface="+mn-lt"/>
              <a:cs typeface="+mn-cs"/>
            </a:endParaRPr>
          </a:p>
        </p:txBody>
      </p:sp>
      <p:sp>
        <p:nvSpPr>
          <p:cNvPr id="19" name="TextBox 18"/>
          <p:cNvSpPr txBox="1"/>
          <p:nvPr/>
        </p:nvSpPr>
        <p:spPr>
          <a:xfrm>
            <a:off x="228600" y="4495800"/>
            <a:ext cx="7658100" cy="1169988"/>
          </a:xfrm>
          <a:prstGeom prst="rect">
            <a:avLst/>
          </a:prstGeom>
          <a:noFill/>
        </p:spPr>
        <p:txBody>
          <a:bodyPr wrap="none">
            <a:spAutoFit/>
          </a:bodyPr>
          <a:lstStyle/>
          <a:p>
            <a:pPr lvl="1" indent="-742950" fontAlgn="auto">
              <a:spcBef>
                <a:spcPts val="0"/>
              </a:spcBef>
              <a:spcAft>
                <a:spcPts val="0"/>
              </a:spcAft>
              <a:buClr>
                <a:schemeClr val="accent1"/>
              </a:buClr>
              <a:defRPr/>
            </a:pPr>
            <a:r>
              <a:rPr lang="en-US" sz="3600" dirty="0">
                <a:solidFill>
                  <a:srgbClr val="336699"/>
                </a:solidFill>
                <a:latin typeface="+mn-lt"/>
                <a:cs typeface="+mn-cs"/>
              </a:rPr>
              <a:t>Spatial Inclusion</a:t>
            </a:r>
          </a:p>
          <a:p>
            <a:pPr lvl="1" fontAlgn="auto">
              <a:spcBef>
                <a:spcPts val="0"/>
              </a:spcBef>
              <a:spcAft>
                <a:spcPts val="0"/>
              </a:spcAft>
              <a:tabLst>
                <a:tab pos="3551238" algn="l"/>
                <a:tab pos="6294438" algn="l"/>
              </a:tabLst>
              <a:defRPr/>
            </a:pPr>
            <a:r>
              <a:rPr lang="en-US" sz="1600" dirty="0">
                <a:solidFill>
                  <a:schemeClr val="bg1">
                    <a:lumMod val="10000"/>
                  </a:schemeClr>
                </a:solidFill>
                <a:latin typeface="+mn-lt"/>
                <a:cs typeface="+mn-cs"/>
              </a:rPr>
              <a:t>(a place-part of b)	(a place-part of b)	(b overlaps c)</a:t>
            </a:r>
          </a:p>
          <a:p>
            <a:pPr fontAlgn="auto">
              <a:spcBef>
                <a:spcPts val="0"/>
              </a:spcBef>
              <a:spcAft>
                <a:spcPts val="0"/>
              </a:spcAft>
              <a:defRPr/>
            </a:pPr>
            <a:endParaRPr lang="en-US" dirty="0">
              <a:latin typeface="+mn-lt"/>
              <a:cs typeface="+mn-cs"/>
            </a:endParaRPr>
          </a:p>
        </p:txBody>
      </p:sp>
      <p:sp>
        <p:nvSpPr>
          <p:cNvPr id="20"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EC151CAC-7996-4931-9B0F-31E4145E81E8}" type="slidenum">
              <a:rPr lang="en-US">
                <a:solidFill>
                  <a:schemeClr val="bg1">
                    <a:lumMod val="10000"/>
                  </a:schemeClr>
                </a:solidFill>
                <a:latin typeface="+mn-lt"/>
                <a:cs typeface="+mn-cs"/>
              </a:rPr>
              <a:pPr fontAlgn="auto">
                <a:spcBef>
                  <a:spcPts val="0"/>
                </a:spcBef>
                <a:spcAft>
                  <a:spcPts val="0"/>
                </a:spcAft>
                <a:defRPr/>
              </a:pPr>
              <a:t>22</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1203">
                                            <p:txEl>
                                              <p:pRg st="0" end="0"/>
                                            </p:txEl>
                                          </p:spTgt>
                                        </p:tgtEl>
                                        <p:attrNameLst>
                                          <p:attrName>style.visibility</p:attrName>
                                        </p:attrNameLst>
                                      </p:cBhvr>
                                      <p:to>
                                        <p:strVal val="visible"/>
                                      </p:to>
                                    </p:set>
                                    <p:animEffect transition="in" filter="blinds(horizontal)">
                                      <p:cBhvr>
                                        <p:cTn id="16" dur="500"/>
                                        <p:tgtEl>
                                          <p:spTgt spid="51203">
                                            <p:txEl>
                                              <p:pRg st="0" end="0"/>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51203">
                                            <p:txEl>
                                              <p:pRg st="1" end="1"/>
                                            </p:txEl>
                                          </p:spTgt>
                                        </p:tgtEl>
                                        <p:attrNameLst>
                                          <p:attrName>style.visibility</p:attrName>
                                        </p:attrNameLst>
                                      </p:cBhvr>
                                      <p:to>
                                        <p:strVal val="visible"/>
                                      </p:to>
                                    </p:set>
                                    <p:animEffect transition="in" filter="blinds(horizontal)">
                                      <p:cBhvr>
                                        <p:cTn id="19" dur="500"/>
                                        <p:tgtEl>
                                          <p:spTgt spid="5120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linds(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linds(horizontal)">
                                      <p:cBhvr>
                                        <p:cTn id="38" dur="500"/>
                                        <p:tgtEl>
                                          <p:spTgt spid="1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linds(horizontal)">
                                      <p:cBhvr>
                                        <p:cTn id="41" dur="500"/>
                                        <p:tgtEl>
                                          <p:spTgt spid="15"/>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linds(horizontal)">
                                      <p:cBhvr>
                                        <p:cTn id="44" dur="500"/>
                                        <p:tgtEl>
                                          <p:spTgt spid="1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P spid="4" grpId="0" animBg="1"/>
      <p:bldP spid="10" grpId="0" animBg="1"/>
      <p:bldP spid="11" grpId="0" animBg="1"/>
      <p:bldP spid="12" grpId="0" animBg="1"/>
      <p:bldP spid="13" grpId="0" animBg="1"/>
      <p:bldP spid="14" grpId="0" animBg="1"/>
      <p:bldP spid="15" grpId="0" animBg="1"/>
      <p:bldP spid="16" grpId="0" animBg="1"/>
      <p:bldP spid="17" grpId="0" animBg="1"/>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590800" y="5410200"/>
            <a:ext cx="3733800" cy="3048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2590800" y="5638800"/>
            <a:ext cx="3733800" cy="3048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2590800" y="2590800"/>
            <a:ext cx="3733800" cy="3048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420"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lgn="l"/>
            <a:r>
              <a:rPr lang="en-US" smtClean="0"/>
              <a:t>Slight and Severe Mismatch</a:t>
            </a:r>
          </a:p>
        </p:txBody>
      </p:sp>
      <p:sp>
        <p:nvSpPr>
          <p:cNvPr id="5" name="Rectangle 4"/>
          <p:cNvSpPr/>
          <p:nvPr/>
        </p:nvSpPr>
        <p:spPr>
          <a:xfrm>
            <a:off x="1676400" y="1295400"/>
            <a:ext cx="5410200" cy="18288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600" dirty="0">
              <a:solidFill>
                <a:schemeClr val="bg1">
                  <a:lumMod val="10000"/>
                </a:schemeClr>
              </a:solidFill>
              <a:cs typeface="Arial" charset="0"/>
            </a:endParaRPr>
          </a:p>
          <a:p>
            <a:pPr fontAlgn="auto">
              <a:spcBef>
                <a:spcPts val="0"/>
              </a:spcBef>
              <a:spcAft>
                <a:spcPts val="0"/>
              </a:spcAft>
              <a:defRPr/>
            </a:pPr>
            <a:r>
              <a:rPr lang="en-US" sz="1600" dirty="0">
                <a:solidFill>
                  <a:schemeClr val="bg1">
                    <a:lumMod val="10000"/>
                  </a:schemeClr>
                </a:solidFill>
                <a:cs typeface="Arial" charset="0"/>
              </a:rPr>
              <a:t>SELECT ?school</a:t>
            </a:r>
          </a:p>
          <a:p>
            <a:pPr fontAlgn="auto">
              <a:spcBef>
                <a:spcPts val="0"/>
              </a:spcBef>
              <a:spcAft>
                <a:spcPts val="0"/>
              </a:spcAft>
              <a:tabLst>
                <a:tab pos="685800" algn="l"/>
                <a:tab pos="914400" algn="l"/>
                <a:tab pos="1951038" algn="l"/>
                <a:tab pos="3825875" algn="l"/>
              </a:tabLst>
              <a:defRPr/>
            </a:pPr>
            <a:r>
              <a:rPr lang="en-US" sz="1600" dirty="0">
                <a:solidFill>
                  <a:schemeClr val="bg1">
                    <a:lumMod val="10000"/>
                  </a:schemeClr>
                </a:solidFill>
                <a:cs typeface="Arial" charset="0"/>
              </a:rPr>
              <a:t>WHERE </a:t>
            </a:r>
            <a:r>
              <a:rPr lang="en-US" sz="1600" dirty="0">
                <a:solidFill>
                  <a:schemeClr val="bg1">
                    <a:lumMod val="10000"/>
                  </a:schemeClr>
                </a:solidFill>
                <a:cs typeface="Arial" charset="0"/>
              </a:rPr>
              <a:t>	{</a:t>
            </a:r>
            <a:endParaRPr lang="en-US" sz="1600" dirty="0">
              <a:solidFill>
                <a:schemeClr val="bg1">
                  <a:lumMod val="10000"/>
                </a:schemeClr>
              </a:solidFill>
              <a:cs typeface="Arial" charset="0"/>
            </a:endParaRPr>
          </a:p>
          <a:p>
            <a:pPr fontAlgn="auto">
              <a:spcBef>
                <a:spcPts val="0"/>
              </a:spcBef>
              <a:spcAft>
                <a:spcPts val="0"/>
              </a:spcAft>
              <a:tabLst>
                <a:tab pos="685800" algn="l"/>
                <a:tab pos="914400" algn="l"/>
                <a:tab pos="1951038" algn="l"/>
                <a:tab pos="3825875" algn="l"/>
              </a:tabLst>
              <a:defRPr/>
            </a:pPr>
            <a:r>
              <a:rPr lang="en-US" sz="1600" dirty="0">
                <a:solidFill>
                  <a:schemeClr val="bg1">
                    <a:lumMod val="10000"/>
                  </a:schemeClr>
                </a:solidFill>
                <a:cs typeface="Arial" charset="0"/>
              </a:rPr>
              <a:t>	  </a:t>
            </a:r>
            <a:r>
              <a:rPr lang="en-US" sz="1600" dirty="0">
                <a:solidFill>
                  <a:schemeClr val="bg1">
                    <a:lumMod val="10000"/>
                  </a:schemeClr>
                </a:solidFill>
                <a:cs typeface="Arial" charset="0"/>
              </a:rPr>
              <a:t>	?state	</a:t>
            </a:r>
            <a:r>
              <a:rPr lang="en-US" sz="1600" dirty="0" err="1">
                <a:solidFill>
                  <a:schemeClr val="bg1">
                    <a:lumMod val="10000"/>
                  </a:schemeClr>
                </a:solidFill>
                <a:cs typeface="Arial" charset="0"/>
              </a:rPr>
              <a:t>geo:featureClass</a:t>
            </a:r>
            <a:r>
              <a:rPr lang="en-US" sz="1600" dirty="0">
                <a:solidFill>
                  <a:schemeClr val="bg1">
                    <a:lumMod val="10000"/>
                  </a:schemeClr>
                </a:solidFill>
                <a:cs typeface="Arial" charset="0"/>
              </a:rPr>
              <a:t>	</a:t>
            </a:r>
            <a:r>
              <a:rPr lang="en-US" sz="1600" dirty="0" err="1">
                <a:solidFill>
                  <a:schemeClr val="bg1">
                    <a:lumMod val="10000"/>
                  </a:schemeClr>
                </a:solidFill>
                <a:cs typeface="Arial" charset="0"/>
              </a:rPr>
              <a:t>geo:A</a:t>
            </a:r>
            <a:r>
              <a:rPr lang="en-US" sz="1600" dirty="0">
                <a:solidFill>
                  <a:schemeClr val="bg1">
                    <a:lumMod val="10000"/>
                  </a:schemeClr>
                </a:solidFill>
                <a:cs typeface="Arial" charset="0"/>
              </a:rPr>
              <a:t>		 </a:t>
            </a:r>
            <a:r>
              <a:rPr lang="en-US" sz="1600" dirty="0">
                <a:solidFill>
                  <a:schemeClr val="bg1">
                    <a:lumMod val="10000"/>
                  </a:schemeClr>
                </a:solidFill>
                <a:cs typeface="Arial" charset="0"/>
              </a:rPr>
              <a:t>	?schools	</a:t>
            </a:r>
            <a:r>
              <a:rPr lang="en-US" sz="1600" dirty="0" err="1">
                <a:solidFill>
                  <a:schemeClr val="bg1">
                    <a:lumMod val="10000"/>
                  </a:schemeClr>
                </a:solidFill>
                <a:cs typeface="Arial" charset="0"/>
              </a:rPr>
              <a:t>geo:featureClass</a:t>
            </a:r>
            <a:r>
              <a:rPr lang="en-US" sz="1600" dirty="0">
                <a:solidFill>
                  <a:schemeClr val="bg1">
                    <a:lumMod val="10000"/>
                  </a:schemeClr>
                </a:solidFill>
                <a:cs typeface="Arial" charset="0"/>
              </a:rPr>
              <a:t>	</a:t>
            </a:r>
            <a:r>
              <a:rPr lang="en-US" sz="1600" dirty="0" err="1">
                <a:solidFill>
                  <a:schemeClr val="bg1">
                    <a:lumMod val="10000"/>
                  </a:schemeClr>
                </a:solidFill>
                <a:cs typeface="Arial" charset="0"/>
              </a:rPr>
              <a:t>geo:S</a:t>
            </a:r>
            <a:endParaRPr lang="en-US" sz="1600" dirty="0">
              <a:solidFill>
                <a:schemeClr val="bg1">
                  <a:lumMod val="10000"/>
                </a:schemeClr>
              </a:solidFill>
              <a:cs typeface="Arial" charset="0"/>
            </a:endParaRPr>
          </a:p>
          <a:p>
            <a:pPr fontAlgn="auto">
              <a:spcBef>
                <a:spcPts val="0"/>
              </a:spcBef>
              <a:spcAft>
                <a:spcPts val="0"/>
              </a:spcAft>
              <a:tabLst>
                <a:tab pos="685800" algn="l"/>
                <a:tab pos="914400" algn="l"/>
                <a:tab pos="1951038" algn="l"/>
                <a:tab pos="3825875" algn="l"/>
              </a:tabLst>
              <a:defRPr/>
            </a:pPr>
            <a:r>
              <a:rPr lang="en-US" sz="1600" dirty="0">
                <a:solidFill>
                  <a:schemeClr val="bg1">
                    <a:lumMod val="10000"/>
                  </a:schemeClr>
                </a:solidFill>
                <a:cs typeface="Arial" charset="0"/>
              </a:rPr>
              <a:t>                  </a:t>
            </a:r>
            <a:r>
              <a:rPr lang="en-US" sz="1600" dirty="0">
                <a:solidFill>
                  <a:schemeClr val="bg1">
                    <a:lumMod val="10000"/>
                  </a:schemeClr>
                </a:solidFill>
                <a:cs typeface="Arial" charset="0"/>
              </a:rPr>
              <a:t>	?state	</a:t>
            </a:r>
            <a:r>
              <a:rPr lang="en-US" sz="1600" dirty="0" err="1">
                <a:solidFill>
                  <a:schemeClr val="bg1">
                    <a:lumMod val="10000"/>
                  </a:schemeClr>
                </a:solidFill>
                <a:cs typeface="Arial" charset="0"/>
              </a:rPr>
              <a:t>geo:name</a:t>
            </a:r>
            <a:r>
              <a:rPr lang="en-US" sz="1600" dirty="0">
                <a:solidFill>
                  <a:schemeClr val="bg1">
                    <a:lumMod val="10000"/>
                  </a:schemeClr>
                </a:solidFill>
                <a:cs typeface="Arial" charset="0"/>
              </a:rPr>
              <a:t>	"</a:t>
            </a:r>
            <a:r>
              <a:rPr lang="en-US" sz="1600" dirty="0">
                <a:solidFill>
                  <a:schemeClr val="bg1">
                    <a:lumMod val="10000"/>
                  </a:schemeClr>
                </a:solidFill>
                <a:cs typeface="Arial" charset="0"/>
              </a:rPr>
              <a:t>Ohio</a:t>
            </a:r>
            <a:r>
              <a:rPr lang="en-US" sz="1600" dirty="0">
                <a:solidFill>
                  <a:schemeClr val="bg1">
                    <a:lumMod val="10000"/>
                  </a:schemeClr>
                </a:solidFill>
                <a:cs typeface="Arial" charset="0"/>
              </a:rPr>
              <a:t>“</a:t>
            </a:r>
            <a:endParaRPr lang="en-US" sz="1600" dirty="0">
              <a:solidFill>
                <a:schemeClr val="bg1">
                  <a:lumMod val="10000"/>
                </a:schemeClr>
              </a:solidFill>
              <a:cs typeface="Arial" charset="0"/>
            </a:endParaRPr>
          </a:p>
          <a:p>
            <a:pPr fontAlgn="auto">
              <a:spcBef>
                <a:spcPts val="0"/>
              </a:spcBef>
              <a:spcAft>
                <a:spcPts val="0"/>
              </a:spcAft>
              <a:tabLst>
                <a:tab pos="685800" algn="l"/>
                <a:tab pos="914400" algn="l"/>
                <a:tab pos="1951038" algn="l"/>
                <a:tab pos="3825875" algn="l"/>
              </a:tabLst>
              <a:defRPr/>
            </a:pPr>
            <a:r>
              <a:rPr lang="en-US" sz="1600" dirty="0">
                <a:solidFill>
                  <a:schemeClr val="bg1">
                    <a:lumMod val="10000"/>
                  </a:schemeClr>
                </a:solidFill>
                <a:cs typeface="Arial" charset="0"/>
              </a:rPr>
              <a:t>	     ?</a:t>
            </a:r>
            <a:r>
              <a:rPr lang="en-US" sz="1600" dirty="0">
                <a:solidFill>
                  <a:schemeClr val="bg1">
                    <a:lumMod val="10000"/>
                  </a:schemeClr>
                </a:solidFill>
                <a:cs typeface="Arial" charset="0"/>
              </a:rPr>
              <a:t>schools	</a:t>
            </a:r>
            <a:r>
              <a:rPr lang="en-US" sz="1600" dirty="0" err="1">
                <a:solidFill>
                  <a:schemeClr val="bg1">
                    <a:lumMod val="10000"/>
                  </a:schemeClr>
                </a:solidFill>
                <a:cs typeface="Arial" charset="0"/>
              </a:rPr>
              <a:t>geo:parentFeature</a:t>
            </a:r>
            <a:r>
              <a:rPr lang="en-US" sz="1600" dirty="0">
                <a:solidFill>
                  <a:schemeClr val="bg1">
                    <a:lumMod val="10000"/>
                  </a:schemeClr>
                </a:solidFill>
                <a:cs typeface="Arial" charset="0"/>
              </a:rPr>
              <a:t>	?</a:t>
            </a:r>
            <a:r>
              <a:rPr lang="en-US" sz="1600" dirty="0">
                <a:solidFill>
                  <a:schemeClr val="bg1">
                    <a:lumMod val="10000"/>
                  </a:schemeClr>
                </a:solidFill>
                <a:cs typeface="Arial" charset="0"/>
              </a:rPr>
              <a:t>state </a:t>
            </a:r>
          </a:p>
          <a:p>
            <a:pPr fontAlgn="auto">
              <a:spcBef>
                <a:spcPts val="0"/>
              </a:spcBef>
              <a:spcAft>
                <a:spcPts val="0"/>
              </a:spcAft>
              <a:tabLst>
                <a:tab pos="685800" algn="l"/>
                <a:tab pos="914400" algn="l"/>
                <a:tab pos="1951038" algn="l"/>
                <a:tab pos="3825875" algn="l"/>
              </a:tabLst>
              <a:defRPr/>
            </a:pPr>
            <a:r>
              <a:rPr lang="en-US" sz="1600" dirty="0">
                <a:solidFill>
                  <a:schemeClr val="bg1">
                    <a:lumMod val="10000"/>
                  </a:schemeClr>
                </a:solidFill>
                <a:cs typeface="Arial" charset="0"/>
              </a:rPr>
              <a:t>  	</a:t>
            </a:r>
            <a:r>
              <a:rPr lang="en-US" sz="1600" dirty="0">
                <a:solidFill>
                  <a:schemeClr val="bg1">
                    <a:lumMod val="10000"/>
                  </a:schemeClr>
                </a:solidFill>
                <a:cs typeface="Arial" charset="0"/>
              </a:rPr>
              <a:t>}</a:t>
            </a:r>
            <a:endParaRPr lang="en-US" sz="1600" dirty="0">
              <a:solidFill>
                <a:schemeClr val="bg1">
                  <a:lumMod val="10000"/>
                </a:schemeClr>
              </a:solidFill>
              <a:cs typeface="Arial" charset="0"/>
            </a:endParaRPr>
          </a:p>
          <a:p>
            <a:pPr algn="ctr" fontAlgn="auto">
              <a:spcBef>
                <a:spcPts val="0"/>
              </a:spcBef>
              <a:spcAft>
                <a:spcPts val="0"/>
              </a:spcAft>
              <a:defRPr/>
            </a:pPr>
            <a:endParaRPr lang="en-US" sz="1600" dirty="0">
              <a:solidFill>
                <a:schemeClr val="bg1">
                  <a:lumMod val="10000"/>
                </a:schemeClr>
              </a:solidFill>
              <a:cs typeface="Arial" charset="0"/>
            </a:endParaRPr>
          </a:p>
        </p:txBody>
      </p:sp>
      <p:sp>
        <p:nvSpPr>
          <p:cNvPr id="10" name="Rectangle 9"/>
          <p:cNvSpPr/>
          <p:nvPr/>
        </p:nvSpPr>
        <p:spPr>
          <a:xfrm>
            <a:off x="1676400" y="4038600"/>
            <a:ext cx="5410200" cy="22098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600" dirty="0">
                <a:solidFill>
                  <a:schemeClr val="bg1">
                    <a:lumMod val="10000"/>
                  </a:schemeClr>
                </a:solidFill>
                <a:cs typeface="Arial" charset="0"/>
              </a:rPr>
              <a:t>SELECT ?school</a:t>
            </a:r>
          </a:p>
          <a:p>
            <a:pPr fontAlgn="auto">
              <a:spcBef>
                <a:spcPts val="0"/>
              </a:spcBef>
              <a:spcAft>
                <a:spcPts val="0"/>
              </a:spcAft>
              <a:tabLst>
                <a:tab pos="685800" algn="l"/>
                <a:tab pos="914400" algn="l"/>
                <a:tab pos="1951038" algn="l"/>
                <a:tab pos="3825875" algn="l"/>
              </a:tabLst>
              <a:defRPr/>
            </a:pPr>
            <a:r>
              <a:rPr lang="en-US" sz="1600" dirty="0">
                <a:solidFill>
                  <a:schemeClr val="bg1">
                    <a:lumMod val="10000"/>
                  </a:schemeClr>
                </a:solidFill>
                <a:cs typeface="Arial" charset="0"/>
              </a:rPr>
              <a:t>WHERE	{</a:t>
            </a:r>
            <a:endParaRPr lang="en-US" sz="1600" dirty="0">
              <a:solidFill>
                <a:schemeClr val="bg1">
                  <a:lumMod val="10000"/>
                </a:schemeClr>
              </a:solidFill>
              <a:cs typeface="Arial" charset="0"/>
            </a:endParaRPr>
          </a:p>
          <a:p>
            <a:pPr fontAlgn="auto">
              <a:spcBef>
                <a:spcPts val="0"/>
              </a:spcBef>
              <a:spcAft>
                <a:spcPts val="0"/>
              </a:spcAft>
              <a:tabLst>
                <a:tab pos="685800" algn="l"/>
                <a:tab pos="914400" algn="l"/>
                <a:tab pos="1951038" algn="l"/>
                <a:tab pos="3825875" algn="l"/>
              </a:tabLst>
              <a:defRPr/>
            </a:pPr>
            <a:r>
              <a:rPr lang="en-US" sz="1600" dirty="0">
                <a:solidFill>
                  <a:schemeClr val="bg1">
                    <a:lumMod val="10000"/>
                  </a:schemeClr>
                </a:solidFill>
                <a:cs typeface="Arial" charset="0"/>
              </a:rPr>
              <a:t>	</a:t>
            </a:r>
            <a:r>
              <a:rPr lang="en-US" sz="1600" dirty="0">
                <a:solidFill>
                  <a:schemeClr val="bg1">
                    <a:lumMod val="10000"/>
                  </a:schemeClr>
                </a:solidFill>
                <a:cs typeface="Arial" charset="0"/>
              </a:rPr>
              <a:t>	?</a:t>
            </a:r>
            <a:r>
              <a:rPr lang="en-US" sz="1600" dirty="0">
                <a:solidFill>
                  <a:schemeClr val="bg1">
                    <a:lumMod val="10000"/>
                  </a:schemeClr>
                </a:solidFill>
                <a:cs typeface="Arial" charset="0"/>
              </a:rPr>
              <a:t>state        </a:t>
            </a:r>
            <a:r>
              <a:rPr lang="en-US" sz="1600" dirty="0">
                <a:solidFill>
                  <a:schemeClr val="bg1">
                    <a:lumMod val="10000"/>
                  </a:schemeClr>
                </a:solidFill>
                <a:cs typeface="Arial" charset="0"/>
              </a:rPr>
              <a:t>	</a:t>
            </a:r>
            <a:r>
              <a:rPr lang="en-US" sz="1600" dirty="0" err="1">
                <a:solidFill>
                  <a:schemeClr val="bg1">
                    <a:lumMod val="10000"/>
                  </a:schemeClr>
                </a:solidFill>
                <a:cs typeface="Arial" charset="0"/>
              </a:rPr>
              <a:t>geo:featureClass</a:t>
            </a:r>
            <a:r>
              <a:rPr lang="en-US" sz="1600" dirty="0">
                <a:solidFill>
                  <a:schemeClr val="bg1">
                    <a:lumMod val="10000"/>
                  </a:schemeClr>
                </a:solidFill>
                <a:cs typeface="Arial" charset="0"/>
              </a:rPr>
              <a:t>        	</a:t>
            </a:r>
            <a:r>
              <a:rPr lang="en-US" sz="1600" dirty="0" err="1">
                <a:solidFill>
                  <a:schemeClr val="bg1">
                    <a:lumMod val="10000"/>
                  </a:schemeClr>
                </a:solidFill>
                <a:cs typeface="Arial" charset="0"/>
              </a:rPr>
              <a:t>geo:A</a:t>
            </a:r>
            <a:r>
              <a:rPr lang="en-US" sz="1600" dirty="0">
                <a:solidFill>
                  <a:schemeClr val="bg1">
                    <a:lumMod val="10000"/>
                  </a:schemeClr>
                </a:solidFill>
                <a:cs typeface="Arial" charset="0"/>
              </a:rPr>
              <a:t>	 	</a:t>
            </a:r>
            <a:r>
              <a:rPr lang="en-US" sz="1600" dirty="0">
                <a:solidFill>
                  <a:schemeClr val="bg1">
                    <a:lumMod val="10000"/>
                  </a:schemeClr>
                </a:solidFill>
                <a:cs typeface="Arial" charset="0"/>
              </a:rPr>
              <a:t>	?</a:t>
            </a:r>
            <a:r>
              <a:rPr lang="en-US" sz="1600" dirty="0">
                <a:solidFill>
                  <a:schemeClr val="bg1">
                    <a:lumMod val="10000"/>
                  </a:schemeClr>
                </a:solidFill>
                <a:cs typeface="Arial" charset="0"/>
              </a:rPr>
              <a:t>schools    </a:t>
            </a:r>
            <a:r>
              <a:rPr lang="en-US" sz="1600" dirty="0">
                <a:solidFill>
                  <a:schemeClr val="bg1">
                    <a:lumMod val="10000"/>
                  </a:schemeClr>
                </a:solidFill>
                <a:cs typeface="Arial" charset="0"/>
              </a:rPr>
              <a:t>	</a:t>
            </a:r>
            <a:r>
              <a:rPr lang="en-US" sz="1600" dirty="0" err="1">
                <a:solidFill>
                  <a:schemeClr val="bg1">
                    <a:lumMod val="10000"/>
                  </a:schemeClr>
                </a:solidFill>
                <a:cs typeface="Arial" charset="0"/>
              </a:rPr>
              <a:t>geo:featureClass</a:t>
            </a:r>
            <a:r>
              <a:rPr lang="en-US" sz="1600" dirty="0">
                <a:solidFill>
                  <a:schemeClr val="bg1">
                    <a:lumMod val="10000"/>
                  </a:schemeClr>
                </a:solidFill>
                <a:cs typeface="Arial" charset="0"/>
              </a:rPr>
              <a:t>        	</a:t>
            </a:r>
            <a:r>
              <a:rPr lang="en-US" sz="1600" dirty="0" err="1">
                <a:solidFill>
                  <a:schemeClr val="bg1">
                    <a:lumMod val="10000"/>
                  </a:schemeClr>
                </a:solidFill>
                <a:cs typeface="Arial" charset="0"/>
              </a:rPr>
              <a:t>geo:S</a:t>
            </a:r>
            <a:endParaRPr lang="en-US" sz="1600" dirty="0">
              <a:solidFill>
                <a:schemeClr val="bg1">
                  <a:lumMod val="10000"/>
                </a:schemeClr>
              </a:solidFill>
              <a:cs typeface="Arial" charset="0"/>
            </a:endParaRPr>
          </a:p>
          <a:p>
            <a:pPr fontAlgn="auto">
              <a:spcBef>
                <a:spcPts val="0"/>
              </a:spcBef>
              <a:spcAft>
                <a:spcPts val="0"/>
              </a:spcAft>
              <a:tabLst>
                <a:tab pos="685800" algn="l"/>
                <a:tab pos="914400" algn="l"/>
                <a:tab pos="1951038" algn="l"/>
                <a:tab pos="3825875" algn="l"/>
              </a:tabLst>
              <a:defRPr/>
            </a:pPr>
            <a:r>
              <a:rPr lang="en-US" sz="1600" dirty="0">
                <a:solidFill>
                  <a:schemeClr val="bg1">
                    <a:lumMod val="10000"/>
                  </a:schemeClr>
                </a:solidFill>
                <a:cs typeface="Arial" charset="0"/>
              </a:rPr>
              <a:t>	 </a:t>
            </a:r>
            <a:r>
              <a:rPr lang="en-US" sz="1600" dirty="0">
                <a:solidFill>
                  <a:schemeClr val="bg1">
                    <a:lumMod val="10000"/>
                  </a:schemeClr>
                </a:solidFill>
                <a:cs typeface="Arial" charset="0"/>
              </a:rPr>
              <a:t>	?state        	</a:t>
            </a:r>
            <a:r>
              <a:rPr lang="en-US" sz="1600" dirty="0" err="1">
                <a:solidFill>
                  <a:schemeClr val="bg1">
                    <a:lumMod val="10000"/>
                  </a:schemeClr>
                </a:solidFill>
                <a:cs typeface="Arial" charset="0"/>
              </a:rPr>
              <a:t>geo:name</a:t>
            </a:r>
            <a:r>
              <a:rPr lang="en-US" sz="1600" dirty="0">
                <a:solidFill>
                  <a:schemeClr val="bg1">
                    <a:lumMod val="10000"/>
                  </a:schemeClr>
                </a:solidFill>
                <a:cs typeface="Arial" charset="0"/>
              </a:rPr>
              <a:t>               	"</a:t>
            </a:r>
            <a:r>
              <a:rPr lang="en-US" sz="1600" dirty="0">
                <a:solidFill>
                  <a:schemeClr val="bg1">
                    <a:lumMod val="10000"/>
                  </a:schemeClr>
                </a:solidFill>
                <a:cs typeface="Arial" charset="0"/>
              </a:rPr>
              <a:t>Ohio“</a:t>
            </a:r>
          </a:p>
          <a:p>
            <a:pPr fontAlgn="auto">
              <a:spcBef>
                <a:spcPts val="0"/>
              </a:spcBef>
              <a:spcAft>
                <a:spcPts val="0"/>
              </a:spcAft>
              <a:tabLst>
                <a:tab pos="685800" algn="l"/>
                <a:tab pos="914400" algn="l"/>
                <a:tab pos="1951038" algn="l"/>
                <a:tab pos="3825875" algn="l"/>
              </a:tabLst>
              <a:defRPr/>
            </a:pPr>
            <a:r>
              <a:rPr lang="en-US" sz="1600" dirty="0">
                <a:solidFill>
                  <a:schemeClr val="bg1">
                    <a:lumMod val="10000"/>
                  </a:schemeClr>
                </a:solidFill>
                <a:cs typeface="Arial" charset="0"/>
              </a:rPr>
              <a:t>	 </a:t>
            </a:r>
            <a:r>
              <a:rPr lang="en-US" sz="1600" dirty="0">
                <a:solidFill>
                  <a:schemeClr val="bg1">
                    <a:lumMod val="10000"/>
                  </a:schemeClr>
                </a:solidFill>
                <a:cs typeface="Arial" charset="0"/>
              </a:rPr>
              <a:t>	?</a:t>
            </a:r>
            <a:r>
              <a:rPr lang="en-US" sz="1600" dirty="0">
                <a:solidFill>
                  <a:schemeClr val="bg1">
                    <a:lumMod val="10000"/>
                  </a:schemeClr>
                </a:solidFill>
                <a:cs typeface="Arial" charset="0"/>
              </a:rPr>
              <a:t>school    </a:t>
            </a:r>
            <a:r>
              <a:rPr lang="en-US" sz="1600" dirty="0">
                <a:solidFill>
                  <a:schemeClr val="bg1">
                    <a:lumMod val="10000"/>
                  </a:schemeClr>
                </a:solidFill>
                <a:cs typeface="Arial" charset="0"/>
              </a:rPr>
              <a:t>	</a:t>
            </a:r>
            <a:r>
              <a:rPr lang="en-US" sz="1600" dirty="0" err="1">
                <a:solidFill>
                  <a:schemeClr val="bg1">
                    <a:lumMod val="10000"/>
                  </a:schemeClr>
                </a:solidFill>
                <a:cs typeface="Arial" charset="0"/>
              </a:rPr>
              <a:t>geo:parentFeature</a:t>
            </a:r>
            <a:r>
              <a:rPr lang="en-US" sz="1600" dirty="0">
                <a:solidFill>
                  <a:schemeClr val="bg1">
                    <a:lumMod val="10000"/>
                  </a:schemeClr>
                </a:solidFill>
                <a:cs typeface="Arial" charset="0"/>
              </a:rPr>
              <a:t>    	?</a:t>
            </a:r>
            <a:r>
              <a:rPr lang="en-US" sz="1600" dirty="0">
                <a:solidFill>
                  <a:schemeClr val="bg1">
                    <a:lumMod val="10000"/>
                  </a:schemeClr>
                </a:solidFill>
                <a:cs typeface="Arial" charset="0"/>
              </a:rPr>
              <a:t>county </a:t>
            </a:r>
          </a:p>
          <a:p>
            <a:pPr fontAlgn="auto">
              <a:spcBef>
                <a:spcPts val="0"/>
              </a:spcBef>
              <a:spcAft>
                <a:spcPts val="0"/>
              </a:spcAft>
              <a:tabLst>
                <a:tab pos="685800" algn="l"/>
                <a:tab pos="914400" algn="l"/>
                <a:tab pos="1951038" algn="l"/>
                <a:tab pos="3825875" algn="l"/>
              </a:tabLst>
              <a:defRPr/>
            </a:pPr>
            <a:r>
              <a:rPr lang="en-US" sz="1600" dirty="0">
                <a:solidFill>
                  <a:schemeClr val="bg1">
                    <a:lumMod val="10000"/>
                  </a:schemeClr>
                </a:solidFill>
                <a:cs typeface="Arial" charset="0"/>
              </a:rPr>
              <a:t>	</a:t>
            </a:r>
            <a:r>
              <a:rPr lang="en-US" sz="1600" dirty="0">
                <a:solidFill>
                  <a:schemeClr val="bg1">
                    <a:lumMod val="10000"/>
                  </a:schemeClr>
                </a:solidFill>
                <a:cs typeface="Arial" charset="0"/>
              </a:rPr>
              <a:t>	?county	</a:t>
            </a:r>
            <a:r>
              <a:rPr lang="en-US" sz="1600" dirty="0" err="1">
                <a:solidFill>
                  <a:schemeClr val="bg1">
                    <a:lumMod val="10000"/>
                  </a:schemeClr>
                </a:solidFill>
                <a:cs typeface="Arial" charset="0"/>
              </a:rPr>
              <a:t>geo:parentFeature</a:t>
            </a:r>
            <a:r>
              <a:rPr lang="en-US" sz="1600" dirty="0">
                <a:solidFill>
                  <a:schemeClr val="bg1">
                    <a:lumMod val="10000"/>
                  </a:schemeClr>
                </a:solidFill>
                <a:cs typeface="Arial" charset="0"/>
              </a:rPr>
              <a:t>    	?state</a:t>
            </a:r>
            <a:endParaRPr lang="en-US" sz="1600" dirty="0">
              <a:solidFill>
                <a:schemeClr val="bg1">
                  <a:lumMod val="10000"/>
                </a:schemeClr>
              </a:solidFill>
              <a:cs typeface="Arial" charset="0"/>
            </a:endParaRPr>
          </a:p>
          <a:p>
            <a:pPr fontAlgn="auto">
              <a:spcBef>
                <a:spcPts val="0"/>
              </a:spcBef>
              <a:spcAft>
                <a:spcPts val="0"/>
              </a:spcAft>
              <a:tabLst>
                <a:tab pos="685800" algn="l"/>
                <a:tab pos="914400" algn="l"/>
                <a:tab pos="1951038" algn="l"/>
                <a:tab pos="3825875" algn="l"/>
              </a:tabLst>
              <a:defRPr/>
            </a:pPr>
            <a:r>
              <a:rPr lang="en-US" sz="1600" dirty="0">
                <a:solidFill>
                  <a:schemeClr val="bg1">
                    <a:lumMod val="10000"/>
                  </a:schemeClr>
                </a:solidFill>
                <a:cs typeface="Arial" charset="0"/>
              </a:rPr>
              <a:t>          </a:t>
            </a:r>
            <a:r>
              <a:rPr lang="en-US" sz="1600" dirty="0">
                <a:solidFill>
                  <a:schemeClr val="bg1">
                    <a:lumMod val="10000"/>
                  </a:schemeClr>
                </a:solidFill>
                <a:cs typeface="Arial" charset="0"/>
              </a:rPr>
              <a:t>	}</a:t>
            </a:r>
            <a:endParaRPr lang="en-US" sz="1600" dirty="0">
              <a:solidFill>
                <a:schemeClr val="bg1">
                  <a:lumMod val="10000"/>
                </a:schemeClr>
              </a:solidFill>
              <a:cs typeface="Arial" charset="0"/>
            </a:endParaRPr>
          </a:p>
        </p:txBody>
      </p:sp>
      <p:sp>
        <p:nvSpPr>
          <p:cNvPr id="19" name="Curved Left Arrow 18"/>
          <p:cNvSpPr/>
          <p:nvPr/>
        </p:nvSpPr>
        <p:spPr>
          <a:xfrm>
            <a:off x="7116763" y="2133600"/>
            <a:ext cx="1189037" cy="32766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10000"/>
                </a:schemeClr>
              </a:solidFill>
            </a:endParaRPr>
          </a:p>
        </p:txBody>
      </p:sp>
      <p:sp>
        <p:nvSpPr>
          <p:cNvPr id="15" name="Down Arrow Callout 14"/>
          <p:cNvSpPr/>
          <p:nvPr/>
        </p:nvSpPr>
        <p:spPr>
          <a:xfrm>
            <a:off x="2819400" y="3200400"/>
            <a:ext cx="2514600" cy="762000"/>
          </a:xfrm>
          <a:prstGeom prst="downArrowCallout">
            <a:avLst/>
          </a:prstGeom>
          <a:solidFill>
            <a:schemeClr val="tx1"/>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rgbClr val="336699"/>
                </a:solidFill>
              </a:rPr>
              <a:t>Query Re-Writer</a:t>
            </a:r>
          </a:p>
        </p:txBody>
      </p:sp>
      <p:sp>
        <p:nvSpPr>
          <p:cNvPr id="11"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B9EFE35D-8539-4498-BE33-D0D4188D5861}" type="slidenum">
              <a:rPr lang="en-US">
                <a:solidFill>
                  <a:schemeClr val="bg1">
                    <a:lumMod val="10000"/>
                  </a:schemeClr>
                </a:solidFill>
                <a:latin typeface="+mn-lt"/>
                <a:cs typeface="+mn-cs"/>
              </a:rPr>
              <a:pPr fontAlgn="auto">
                <a:spcBef>
                  <a:spcPts val="0"/>
                </a:spcBef>
                <a:spcAft>
                  <a:spcPts val="0"/>
                </a:spcAft>
                <a:defRPr/>
              </a:pPr>
              <a:t>23</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z="4000" smtClean="0"/>
              <a:t>Where Do We Stand With All Mechanisms..</a:t>
            </a:r>
          </a:p>
        </p:txBody>
      </p:sp>
      <p:graphicFrame>
        <p:nvGraphicFramePr>
          <p:cNvPr id="4" name="Content Placeholder 3"/>
          <p:cNvGraphicFramePr>
            <a:graphicFrameLocks noGrp="1"/>
          </p:cNvGraphicFramePr>
          <p:nvPr>
            <p:ph idx="1"/>
          </p:nvPr>
        </p:nvGraphicFramePr>
        <p:xfrm>
          <a:off x="228600" y="1600200"/>
          <a:ext cx="8610600" cy="3292475"/>
        </p:xfrm>
        <a:graphic>
          <a:graphicData uri="http://schemas.openxmlformats.org/drawingml/2006/table">
            <a:tbl>
              <a:tblPr/>
              <a:tblGrid>
                <a:gridCol w="1629032"/>
                <a:gridCol w="1418968"/>
                <a:gridCol w="2149388"/>
                <a:gridCol w="1784178"/>
                <a:gridCol w="1629032"/>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Georgia" charset="0"/>
                        <a:cs typeface="Arial" charset="0"/>
                      </a:endParaRPr>
                    </a:p>
                  </a:txBody>
                  <a:tcPr marL="96819" marR="968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lumMod val="10000"/>
                            </a:schemeClr>
                          </a:solidFill>
                          <a:effectLst/>
                          <a:latin typeface="Georgia" charset="0"/>
                          <a:cs typeface="Arial" charset="0"/>
                        </a:rPr>
                        <a:t>Ease of Writing </a:t>
                      </a:r>
                    </a:p>
                  </a:txBody>
                  <a:tcPr marL="96819" marR="9681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lumMod val="10000"/>
                            </a:schemeClr>
                          </a:solidFill>
                          <a:effectLst/>
                          <a:latin typeface="Georgia" charset="0"/>
                          <a:cs typeface="Arial" charset="0"/>
                        </a:rPr>
                        <a:t>Expressivity</a:t>
                      </a:r>
                    </a:p>
                  </a:txBody>
                  <a:tcPr marL="96819" marR="9681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lumMod val="10000"/>
                            </a:schemeClr>
                          </a:solidFill>
                          <a:effectLst/>
                          <a:latin typeface="Georgia" charset="0"/>
                          <a:cs typeface="Arial" charset="0"/>
                        </a:rPr>
                        <a:t>Works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lumMod val="10000"/>
                            </a:schemeClr>
                          </a:solidFill>
                          <a:effectLst/>
                          <a:latin typeface="Georgia" charset="0"/>
                          <a:cs typeface="Arial" charset="0"/>
                        </a:rPr>
                        <a:t>in all scenarios</a:t>
                      </a:r>
                    </a:p>
                  </a:txBody>
                  <a:tcPr marL="96819" marR="9681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lumMod val="10000"/>
                            </a:schemeClr>
                          </a:solidFill>
                          <a:effectLst/>
                          <a:latin typeface="Georgia" charset="0"/>
                          <a:cs typeface="Arial" charset="0"/>
                        </a:rPr>
                        <a:t>Schema agnostic</a:t>
                      </a:r>
                    </a:p>
                  </a:txBody>
                  <a:tcPr marL="96819" marR="9681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Georgia" charset="0"/>
                          <a:cs typeface="Arial" charset="0"/>
                        </a:rPr>
                        <a:t>SPARQL</a:t>
                      </a:r>
                    </a:p>
                  </a:txBody>
                  <a:tcPr marL="96819" marR="968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2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Georgia" charset="0"/>
                          <a:cs typeface="Arial" charset="0"/>
                        </a:rPr>
                        <a:t>X</a:t>
                      </a:r>
                    </a:p>
                  </a:txBody>
                  <a:tcPr marL="96819" marR="968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2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Georgia" charset="0"/>
                          <a:cs typeface="Arial" charset="0"/>
                        </a:rPr>
                        <a:t>√</a:t>
                      </a:r>
                    </a:p>
                  </a:txBody>
                  <a:tcPr marL="96819" marR="968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2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Georgia" charset="0"/>
                          <a:cs typeface="Arial" charset="0"/>
                        </a:rPr>
                        <a:t>X</a:t>
                      </a:r>
                    </a:p>
                  </a:txBody>
                  <a:tcPr marL="96819" marR="968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2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Georgia" charset="0"/>
                          <a:cs typeface="Arial" charset="0"/>
                        </a:rPr>
                        <a:t>X</a:t>
                      </a:r>
                    </a:p>
                  </a:txBody>
                  <a:tcPr marL="96819" marR="968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2A7"/>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Georgia" charset="0"/>
                          <a:cs typeface="Arial" charset="0"/>
                        </a:rPr>
                        <a:t>PSPARQL</a:t>
                      </a:r>
                    </a:p>
                  </a:txBody>
                  <a:tcPr marL="96819" marR="968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2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Georgia" charset="0"/>
                          <a:cs typeface="Arial" charset="0"/>
                        </a:rPr>
                        <a:t>√</a:t>
                      </a:r>
                    </a:p>
                  </a:txBody>
                  <a:tcPr marL="96819" marR="968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2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Georgia" charset="0"/>
                          <a:cs typeface="Arial" charset="0"/>
                        </a:rPr>
                        <a:t>√</a:t>
                      </a:r>
                    </a:p>
                  </a:txBody>
                  <a:tcPr marL="96819" marR="968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2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Georgia" charset="0"/>
                          <a:cs typeface="Arial" charset="0"/>
                        </a:rPr>
                        <a:t>X</a:t>
                      </a:r>
                    </a:p>
                  </a:txBody>
                  <a:tcPr marL="96819" marR="968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2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Georgia" charset="0"/>
                          <a:cs typeface="Arial" charset="0"/>
                        </a:rPr>
                        <a:t>√</a:t>
                      </a:r>
                    </a:p>
                  </a:txBody>
                  <a:tcPr marL="96819" marR="968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2A7"/>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Georgia" charset="0"/>
                          <a:cs typeface="Arial" charset="0"/>
                        </a:rPr>
                        <a:t>Our Approach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Georgia" charset="0"/>
                          <a:cs typeface="Arial" charset="0"/>
                        </a:rPr>
                        <a:t>(PARQ)</a:t>
                      </a:r>
                    </a:p>
                  </a:txBody>
                  <a:tcPr marL="96819" marR="968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2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Georgia" charset="0"/>
                          <a:cs typeface="Arial" charset="0"/>
                        </a:rPr>
                        <a:t>√</a:t>
                      </a:r>
                    </a:p>
                  </a:txBody>
                  <a:tcPr marL="96819" marR="968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2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Georgia" charset="0"/>
                          <a:cs typeface="Arial" charset="0"/>
                        </a:rPr>
                        <a:t>√</a:t>
                      </a:r>
                    </a:p>
                  </a:txBody>
                  <a:tcPr marL="96819" marR="968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2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Georgia" charset="0"/>
                          <a:cs typeface="Arial" charset="0"/>
                        </a:rPr>
                        <a:t>√</a:t>
                      </a:r>
                    </a:p>
                  </a:txBody>
                  <a:tcPr marL="96819" marR="968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2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Georgia" charset="0"/>
                          <a:cs typeface="Arial" charset="0"/>
                        </a:rPr>
                        <a:t>√</a:t>
                      </a:r>
                    </a:p>
                  </a:txBody>
                  <a:tcPr marL="96819" marR="968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2A7"/>
                    </a:solidFill>
                  </a:tcPr>
                </a:tc>
              </a:tr>
            </a:tbl>
          </a:graphicData>
        </a:graphic>
      </p:graphicFrame>
      <p:sp>
        <p:nvSpPr>
          <p:cNvPr id="5"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CFEEE4E6-0E27-47C8-A573-60C8FC42BF13}" type="slidenum">
              <a:rPr lang="en-US">
                <a:solidFill>
                  <a:schemeClr val="bg1">
                    <a:lumMod val="10000"/>
                  </a:schemeClr>
                </a:solidFill>
                <a:latin typeface="+mn-lt"/>
                <a:cs typeface="+mn-cs"/>
              </a:rPr>
              <a:pPr fontAlgn="auto">
                <a:spcBef>
                  <a:spcPts val="0"/>
                </a:spcBef>
                <a:spcAft>
                  <a:spcPts val="0"/>
                </a:spcAft>
                <a:defRPr/>
              </a:pPr>
              <a:t>24</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lgn="l"/>
            <a:r>
              <a:rPr lang="en-US" smtClean="0"/>
              <a:t>Evaluation</a:t>
            </a:r>
          </a:p>
        </p:txBody>
      </p:sp>
      <p:sp>
        <p:nvSpPr>
          <p:cNvPr id="61443" name="Content Placeholder 2"/>
          <p:cNvSpPr>
            <a:spLocks noGrp="1"/>
          </p:cNvSpPr>
          <p:nvPr>
            <p:ph idx="1"/>
          </p:nvPr>
        </p:nvSpPr>
        <p:spPr>
          <a:xfrm>
            <a:off x="0" y="914400"/>
            <a:ext cx="9144000" cy="5486400"/>
          </a:xfrm>
        </p:spPr>
        <p:txBody>
          <a:bodyPr/>
          <a:lstStyle/>
          <a:p>
            <a:pPr fontAlgn="auto">
              <a:spcAft>
                <a:spcPts val="0"/>
              </a:spcAft>
              <a:buFont typeface="Arial" pitchFamily="34" charset="0"/>
              <a:buChar char="•"/>
              <a:defRPr/>
            </a:pPr>
            <a:r>
              <a:rPr lang="en-US" sz="3600" dirty="0" smtClean="0">
                <a:solidFill>
                  <a:schemeClr val="bg1">
                    <a:lumMod val="10000"/>
                  </a:schemeClr>
                </a:solidFill>
              </a:rPr>
              <a:t>Performed on publicly available datasets </a:t>
            </a:r>
            <a:r>
              <a:rPr lang="en-US" sz="2400" dirty="0" smtClean="0">
                <a:solidFill>
                  <a:schemeClr val="bg1">
                    <a:lumMod val="10000"/>
                  </a:schemeClr>
                </a:solidFill>
              </a:rPr>
              <a:t>(</a:t>
            </a:r>
            <a:r>
              <a:rPr lang="en-US" sz="2400" dirty="0" err="1" smtClean="0">
                <a:solidFill>
                  <a:schemeClr val="bg1">
                    <a:lumMod val="10000"/>
                  </a:schemeClr>
                </a:solidFill>
              </a:rPr>
              <a:t>Geonames</a:t>
            </a:r>
            <a:r>
              <a:rPr lang="en-US" sz="2400" dirty="0" smtClean="0">
                <a:solidFill>
                  <a:schemeClr val="bg1">
                    <a:lumMod val="10000"/>
                  </a:schemeClr>
                </a:solidFill>
              </a:rPr>
              <a:t> and British Ordnance Survey Ontology)</a:t>
            </a:r>
          </a:p>
          <a:p>
            <a:pPr fontAlgn="auto">
              <a:spcAft>
                <a:spcPts val="0"/>
              </a:spcAft>
              <a:buFont typeface="Arial" pitchFamily="34" charset="0"/>
              <a:buChar char="•"/>
              <a:defRPr/>
            </a:pPr>
            <a:r>
              <a:rPr lang="en-US" sz="3600" dirty="0" smtClean="0">
                <a:solidFill>
                  <a:schemeClr val="bg1">
                    <a:lumMod val="10000"/>
                  </a:schemeClr>
                </a:solidFill>
              </a:rPr>
              <a:t>Utilized 120 questions  from </a:t>
            </a:r>
            <a:r>
              <a:rPr lang="en-US" sz="3600" dirty="0" smtClean="0">
                <a:solidFill>
                  <a:srgbClr val="0070C0"/>
                </a:solidFill>
              </a:rPr>
              <a:t>National Geographic Bee</a:t>
            </a:r>
            <a:r>
              <a:rPr lang="en-US" sz="3600" dirty="0" smtClean="0">
                <a:solidFill>
                  <a:schemeClr val="bg1">
                    <a:lumMod val="10000"/>
                  </a:schemeClr>
                </a:solidFill>
              </a:rPr>
              <a:t> and 46 questions from trivia related to </a:t>
            </a:r>
            <a:r>
              <a:rPr lang="en-US" sz="3600" dirty="0" smtClean="0">
                <a:solidFill>
                  <a:srgbClr val="0070C0"/>
                </a:solidFill>
              </a:rPr>
              <a:t>British Administrative Geography</a:t>
            </a:r>
          </a:p>
          <a:p>
            <a:pPr fontAlgn="auto">
              <a:spcAft>
                <a:spcPts val="0"/>
              </a:spcAft>
              <a:buFont typeface="Arial" pitchFamily="34" charset="0"/>
              <a:buChar char="•"/>
              <a:defRPr/>
            </a:pPr>
            <a:r>
              <a:rPr lang="en-US" sz="3600" dirty="0" smtClean="0">
                <a:solidFill>
                  <a:schemeClr val="bg1">
                    <a:lumMod val="10000"/>
                  </a:schemeClr>
                </a:solidFill>
              </a:rPr>
              <a:t>Questions serialized into SPARQL Queries by 4 human respondents unfamiliar with ontology</a:t>
            </a:r>
          </a:p>
          <a:p>
            <a:pPr fontAlgn="auto">
              <a:spcAft>
                <a:spcPts val="0"/>
              </a:spcAft>
              <a:buFont typeface="Arial" pitchFamily="34" charset="0"/>
              <a:buChar char="•"/>
              <a:defRPr/>
            </a:pPr>
            <a:r>
              <a:rPr lang="en-US" sz="3600" dirty="0" smtClean="0">
                <a:solidFill>
                  <a:schemeClr val="bg1">
                    <a:lumMod val="10000"/>
                  </a:schemeClr>
                </a:solidFill>
              </a:rPr>
              <a:t>Performance of PARQ compared with PSPARQL and SPARQL</a:t>
            </a:r>
          </a:p>
          <a:p>
            <a:pPr fontAlgn="auto">
              <a:spcAft>
                <a:spcPts val="0"/>
              </a:spcAft>
              <a:buFont typeface="Arial" pitchFamily="34" charset="0"/>
              <a:buChar char="•"/>
              <a:defRPr/>
            </a:pPr>
            <a:endParaRPr lang="en-US" dirty="0" smtClean="0">
              <a:solidFill>
                <a:schemeClr val="bg1">
                  <a:lumMod val="10000"/>
                </a:schemeClr>
              </a:solidFill>
            </a:endParaRPr>
          </a:p>
          <a:p>
            <a:pPr lvl="1" fontAlgn="auto">
              <a:spcAft>
                <a:spcPts val="0"/>
              </a:spcAft>
              <a:buFont typeface="Arial" pitchFamily="34" charset="0"/>
              <a:buChar char="–"/>
              <a:defRPr/>
            </a:pPr>
            <a:endParaRPr lang="en-US" sz="2000" baseline="30000" dirty="0" smtClean="0">
              <a:solidFill>
                <a:schemeClr val="bg1">
                  <a:lumMod val="10000"/>
                </a:schemeClr>
              </a:solidFill>
            </a:endParaRPr>
          </a:p>
        </p:txBody>
      </p:sp>
      <p:sp>
        <p:nvSpPr>
          <p:cNvPr id="4"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DD73A037-E04C-4BF7-8E98-3152492C97B6}" type="slidenum">
              <a:rPr lang="en-US">
                <a:solidFill>
                  <a:schemeClr val="bg1">
                    <a:lumMod val="10000"/>
                  </a:schemeClr>
                </a:solidFill>
                <a:latin typeface="+mn-lt"/>
                <a:cs typeface="+mn-cs"/>
              </a:rPr>
              <a:pPr fontAlgn="auto">
                <a:spcBef>
                  <a:spcPts val="0"/>
                </a:spcBef>
                <a:spcAft>
                  <a:spcPts val="0"/>
                </a:spcAft>
                <a:defRPr/>
              </a:pPr>
              <a:t>25</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43">
                                            <p:txEl>
                                              <p:pRg st="1" end="1"/>
                                            </p:txEl>
                                          </p:spTgt>
                                        </p:tgtEl>
                                        <p:attrNameLst>
                                          <p:attrName>style.visibility</p:attrName>
                                        </p:attrNameLst>
                                      </p:cBhvr>
                                      <p:to>
                                        <p:strVal val="visible"/>
                                      </p:to>
                                    </p:set>
                                    <p:animEffect transition="in" filter="blinds(horizontal)">
                                      <p:cBhvr>
                                        <p:cTn id="7" dur="500"/>
                                        <p:tgtEl>
                                          <p:spTgt spid="614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43">
                                            <p:txEl>
                                              <p:pRg st="2" end="2"/>
                                            </p:txEl>
                                          </p:spTgt>
                                        </p:tgtEl>
                                        <p:attrNameLst>
                                          <p:attrName>style.visibility</p:attrName>
                                        </p:attrNameLst>
                                      </p:cBhvr>
                                      <p:to>
                                        <p:strVal val="visible"/>
                                      </p:to>
                                    </p:set>
                                    <p:animEffect transition="in" filter="blinds(horizontal)">
                                      <p:cBhvr>
                                        <p:cTn id="12" dur="500"/>
                                        <p:tgtEl>
                                          <p:spTgt spid="614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1443">
                                            <p:txEl>
                                              <p:pRg st="3" end="3"/>
                                            </p:txEl>
                                          </p:spTgt>
                                        </p:tgtEl>
                                        <p:attrNameLst>
                                          <p:attrName>style.visibility</p:attrName>
                                        </p:attrNameLst>
                                      </p:cBhvr>
                                      <p:to>
                                        <p:strVal val="visible"/>
                                      </p:to>
                                    </p:set>
                                    <p:animEffect transition="in" filter="blinds(horizontal)">
                                      <p:cBhvr>
                                        <p:cTn id="17" dur="500"/>
                                        <p:tgtEl>
                                          <p:spTgt spid="614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lgn="l"/>
            <a:r>
              <a:rPr lang="en-US" smtClean="0"/>
              <a:t>Sample Queries</a:t>
            </a:r>
          </a:p>
        </p:txBody>
      </p:sp>
      <p:sp>
        <p:nvSpPr>
          <p:cNvPr id="63491" name="Content Placeholder 2"/>
          <p:cNvSpPr>
            <a:spLocks noGrp="1"/>
          </p:cNvSpPr>
          <p:nvPr>
            <p:ph idx="1"/>
          </p:nvPr>
        </p:nvSpPr>
        <p:spPr>
          <a:xfrm>
            <a:off x="304800" y="1066800"/>
            <a:ext cx="8229600" cy="4525963"/>
          </a:xfrm>
        </p:spPr>
        <p:txBody>
          <a:bodyPr/>
          <a:lstStyle/>
          <a:p>
            <a:pPr fontAlgn="auto">
              <a:spcAft>
                <a:spcPts val="0"/>
              </a:spcAft>
              <a:buFont typeface="Arial" pitchFamily="34" charset="0"/>
              <a:buChar char="•"/>
              <a:defRPr/>
            </a:pPr>
            <a:r>
              <a:rPr lang="en-US" sz="2400" i="1" dirty="0" smtClean="0">
                <a:solidFill>
                  <a:schemeClr val="bg1">
                    <a:lumMod val="10000"/>
                  </a:schemeClr>
                </a:solidFill>
              </a:rPr>
              <a:t>“</a:t>
            </a:r>
            <a:r>
              <a:rPr lang="en-US" sz="3600" i="1" dirty="0" smtClean="0">
                <a:solidFill>
                  <a:schemeClr val="bg1">
                    <a:lumMod val="10000"/>
                  </a:schemeClr>
                </a:solidFill>
              </a:rPr>
              <a:t>In which English county, also known as "The Jurassic Coast" because of the many fossils to be found there, will you find the village of Beer Hackett?”</a:t>
            </a:r>
          </a:p>
          <a:p>
            <a:pPr fontAlgn="auto">
              <a:spcAft>
                <a:spcPts val="0"/>
              </a:spcAft>
              <a:buFont typeface="Arial" pitchFamily="34" charset="0"/>
              <a:buChar char="•"/>
              <a:defRPr/>
            </a:pPr>
            <a:endParaRPr lang="en-US" sz="1000" i="1" dirty="0" smtClean="0">
              <a:solidFill>
                <a:schemeClr val="bg1">
                  <a:lumMod val="10000"/>
                </a:schemeClr>
              </a:solidFill>
            </a:endParaRPr>
          </a:p>
          <a:p>
            <a:pPr fontAlgn="auto">
              <a:spcAft>
                <a:spcPts val="0"/>
              </a:spcAft>
              <a:buFont typeface="Arial" pitchFamily="34" charset="0"/>
              <a:buChar char="•"/>
              <a:defRPr/>
            </a:pPr>
            <a:r>
              <a:rPr lang="en-US" sz="3600" i="1" dirty="0" smtClean="0">
                <a:solidFill>
                  <a:schemeClr val="bg1">
                    <a:lumMod val="10000"/>
                  </a:schemeClr>
                </a:solidFill>
              </a:rPr>
              <a:t>“The Gobi Desert is the main physical feature in the southern half of a country also known as the homeland of Genghis Khan. Name this country.”</a:t>
            </a:r>
          </a:p>
          <a:p>
            <a:pPr fontAlgn="auto">
              <a:spcAft>
                <a:spcPts val="0"/>
              </a:spcAft>
              <a:buFont typeface="Arial" pitchFamily="34" charset="0"/>
              <a:buChar char="•"/>
              <a:defRPr/>
            </a:pPr>
            <a:endParaRPr lang="en-US" sz="2400" i="1" dirty="0" smtClean="0">
              <a:solidFill>
                <a:schemeClr val="bg1">
                  <a:lumMod val="10000"/>
                </a:schemeClr>
              </a:solidFill>
            </a:endParaRPr>
          </a:p>
        </p:txBody>
      </p:sp>
      <p:sp>
        <p:nvSpPr>
          <p:cNvPr id="4"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D9177B8B-B571-42CD-B958-9C360C4B04AF}" type="slidenum">
              <a:rPr lang="en-US">
                <a:solidFill>
                  <a:schemeClr val="bg1">
                    <a:lumMod val="10000"/>
                  </a:schemeClr>
                </a:solidFill>
                <a:latin typeface="+mn-lt"/>
                <a:cs typeface="+mn-cs"/>
              </a:rPr>
              <a:pPr fontAlgn="auto">
                <a:spcBef>
                  <a:spcPts val="0"/>
                </a:spcBef>
                <a:spcAft>
                  <a:spcPts val="0"/>
                </a:spcAft>
                <a:defRPr/>
              </a:pPr>
              <a:t>26</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lgn="l"/>
            <a:r>
              <a:rPr lang="en-US" smtClean="0"/>
              <a:t>PARQ  - vs -  SPARQL</a:t>
            </a:r>
          </a:p>
        </p:txBody>
      </p:sp>
      <p:graphicFrame>
        <p:nvGraphicFramePr>
          <p:cNvPr id="4" name="Content Placeholder 3"/>
          <p:cNvGraphicFramePr>
            <a:graphicFrameLocks noGrp="1"/>
          </p:cNvGraphicFramePr>
          <p:nvPr>
            <p:ph idx="1"/>
          </p:nvPr>
        </p:nvGraphicFramePr>
        <p:xfrm>
          <a:off x="228600" y="1600200"/>
          <a:ext cx="8686800" cy="3870325"/>
        </p:xfrm>
        <a:graphic>
          <a:graphicData uri="http://schemas.openxmlformats.org/drawingml/2006/table">
            <a:tbl>
              <a:tblPr/>
              <a:tblGrid>
                <a:gridCol w="1737360"/>
                <a:gridCol w="1560406"/>
                <a:gridCol w="1914314"/>
                <a:gridCol w="1737360"/>
                <a:gridCol w="1737360"/>
              </a:tblGrid>
              <a:tr h="6838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rgbClr val="FFFFFF"/>
                        </a:solidFill>
                        <a:effectLst/>
                        <a:latin typeface="Georgia" charset="0"/>
                        <a:cs typeface="Arial" charset="0"/>
                      </a:endParaRP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lumMod val="10000"/>
                            </a:schemeClr>
                          </a:solidFill>
                          <a:effectLst/>
                          <a:latin typeface="Georgia" charset="0"/>
                          <a:cs typeface="Arial" charset="0"/>
                        </a:rPr>
                        <a:t>System</a:t>
                      </a:r>
                    </a:p>
                  </a:txBody>
                  <a:tcPr marL="94053" marR="94053"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lumMod val="10000"/>
                            </a:schemeClr>
                          </a:solidFill>
                          <a:effectLst/>
                          <a:latin typeface="Georgia" charset="0"/>
                          <a:cs typeface="Arial" charset="0"/>
                        </a:rPr>
                        <a:t># of Queries Answered</a:t>
                      </a:r>
                    </a:p>
                  </a:txBody>
                  <a:tcPr marL="94053" marR="94053"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lumMod val="10000"/>
                            </a:schemeClr>
                          </a:solidFill>
                          <a:effectLst/>
                          <a:latin typeface="Georgia" charset="0"/>
                          <a:cs typeface="Arial" charset="0"/>
                        </a:rPr>
                        <a:t>Precision</a:t>
                      </a:r>
                    </a:p>
                  </a:txBody>
                  <a:tcPr marL="94053" marR="94053"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lumMod val="10000"/>
                            </a:schemeClr>
                          </a:solidFill>
                          <a:effectLst/>
                          <a:latin typeface="Georgia" charset="0"/>
                          <a:cs typeface="Arial" charset="0"/>
                        </a:rPr>
                        <a:t>Recall</a:t>
                      </a:r>
                    </a:p>
                  </a:txBody>
                  <a:tcPr marL="94053" marR="94053"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66"/>
                    </a:solidFill>
                  </a:tcPr>
                </a:tc>
              </a:tr>
              <a:tr h="39076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Georgia" charset="0"/>
                          <a:cs typeface="Arial" charset="0"/>
                        </a:rPr>
                        <a:t>Respondent1</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Georgia" charset="0"/>
                          <a:cs typeface="Arial" charset="0"/>
                        </a:rPr>
                        <a:t>PARQ</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Georgia" charset="0"/>
                          <a:cs typeface="Arial" charset="0"/>
                        </a:rPr>
                        <a:t>82</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Georgia" charset="0"/>
                          <a:cs typeface="Arial" charset="0"/>
                        </a:rPr>
                        <a:t>100%</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Georgia" charset="0"/>
                          <a:cs typeface="Arial" charset="0"/>
                        </a:rPr>
                        <a:t>68.3%</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r>
              <a:tr h="39076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Georgia" charset="0"/>
                        <a:cs typeface="Arial" charset="0"/>
                      </a:endParaRP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Georgia" charset="0"/>
                          <a:cs typeface="Arial" charset="0"/>
                        </a:rPr>
                        <a:t>SPARQL</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Georgia" charset="0"/>
                          <a:cs typeface="Arial" charset="0"/>
                        </a:rPr>
                        <a:t>25</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Georgia" charset="0"/>
                          <a:cs typeface="Arial" charset="0"/>
                        </a:rPr>
                        <a:t>100%</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Georgia" charset="0"/>
                          <a:cs typeface="Arial" charset="0"/>
                        </a:rPr>
                        <a:t>20.83%</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r>
              <a:tr h="39076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Georgia" charset="0"/>
                          <a:cs typeface="Arial" charset="0"/>
                        </a:rPr>
                        <a:t>Respondent2</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Georgia" charset="0"/>
                          <a:cs typeface="Arial" charset="0"/>
                        </a:rPr>
                        <a:t>PARQ</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Georgia" charset="0"/>
                          <a:cs typeface="Arial" charset="0"/>
                        </a:rPr>
                        <a:t>93</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Georgia" charset="0"/>
                          <a:cs typeface="Arial" charset="0"/>
                        </a:rPr>
                        <a:t>100%</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Georgia" charset="0"/>
                          <a:cs typeface="Arial" charset="0"/>
                        </a:rPr>
                        <a:t>77.5%</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r>
              <a:tr h="39076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Georgia" charset="0"/>
                        <a:cs typeface="Arial" charset="0"/>
                      </a:endParaRP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Georgia" charset="0"/>
                          <a:cs typeface="Arial" charset="0"/>
                        </a:rPr>
                        <a:t>SPARQL</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Georgia" charset="0"/>
                          <a:cs typeface="Arial" charset="0"/>
                        </a:rPr>
                        <a:t>26</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Georgia" charset="0"/>
                          <a:cs typeface="Arial" charset="0"/>
                        </a:rPr>
                        <a:t>100%</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Georgia" charset="0"/>
                          <a:cs typeface="Arial" charset="0"/>
                        </a:rPr>
                        <a:t>21.6%</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r>
              <a:tr h="39076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Georgia" charset="0"/>
                          <a:cs typeface="Arial" charset="0"/>
                        </a:rPr>
                        <a:t>Respondent3</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Georgia" charset="0"/>
                          <a:cs typeface="Arial" charset="0"/>
                        </a:rPr>
                        <a:t>PARQ</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Georgia" charset="0"/>
                          <a:cs typeface="Arial" charset="0"/>
                        </a:rPr>
                        <a:t>61</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Georgia" charset="0"/>
                          <a:cs typeface="Arial" charset="0"/>
                        </a:rPr>
                        <a:t>100%</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Georgia" charset="0"/>
                          <a:cs typeface="Arial" charset="0"/>
                        </a:rPr>
                        <a:t>50.83%</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r>
              <a:tr h="39076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Georgia" charset="0"/>
                        <a:cs typeface="Arial" charset="0"/>
                      </a:endParaRP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Georgia" charset="0"/>
                          <a:cs typeface="Arial" charset="0"/>
                        </a:rPr>
                        <a:t>SPARQL</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Georgia" charset="0"/>
                          <a:cs typeface="Arial" charset="0"/>
                        </a:rPr>
                        <a:t>19</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Georgia" charset="0"/>
                          <a:cs typeface="Arial" charset="0"/>
                        </a:rPr>
                        <a:t>100%</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Georgia" charset="0"/>
                          <a:cs typeface="Arial" charset="0"/>
                        </a:rPr>
                        <a:t>15.83%</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r>
              <a:tr h="39076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Georgia" charset="0"/>
                          <a:cs typeface="Arial" charset="0"/>
                        </a:rPr>
                        <a:t>Respondent4</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Georgia" charset="0"/>
                          <a:cs typeface="Arial" charset="0"/>
                        </a:rPr>
                        <a:t>PARQ</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Georgia" charset="0"/>
                          <a:cs typeface="Arial" charset="0"/>
                        </a:rPr>
                        <a:t>103</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Georgia" charset="0"/>
                          <a:cs typeface="Arial" charset="0"/>
                        </a:rPr>
                        <a:t>100%</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Georgia" charset="0"/>
                          <a:cs typeface="Arial" charset="0"/>
                        </a:rPr>
                        <a:t>85.83%</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r>
              <a:tr h="39076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Georgia" charset="0"/>
                        <a:cs typeface="Arial" charset="0"/>
                      </a:endParaRP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Georgia" charset="0"/>
                          <a:cs typeface="Arial" charset="0"/>
                        </a:rPr>
                        <a:t>SPARQL</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Georgia" charset="0"/>
                          <a:cs typeface="Arial" charset="0"/>
                        </a:rPr>
                        <a:t>33</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Georgia" charset="0"/>
                          <a:cs typeface="Arial" charset="0"/>
                        </a:rPr>
                        <a:t>100%</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Georgia" charset="0"/>
                          <a:cs typeface="Arial" charset="0"/>
                        </a:rPr>
                        <a:t>27.5%</a:t>
                      </a:r>
                    </a:p>
                  </a:txBody>
                  <a:tcPr marL="94053" marR="9405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r>
            </a:tbl>
          </a:graphicData>
        </a:graphic>
      </p:graphicFrame>
      <p:sp>
        <p:nvSpPr>
          <p:cNvPr id="5"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F1943818-F8A5-406E-9C7E-6F7CE400F09C}" type="slidenum">
              <a:rPr lang="en-US">
                <a:solidFill>
                  <a:schemeClr val="bg1">
                    <a:lumMod val="10000"/>
                  </a:schemeClr>
                </a:solidFill>
                <a:latin typeface="+mn-lt"/>
                <a:cs typeface="+mn-cs"/>
              </a:rPr>
              <a:pPr fontAlgn="auto">
                <a:spcBef>
                  <a:spcPts val="0"/>
                </a:spcBef>
                <a:spcAft>
                  <a:spcPts val="0"/>
                </a:spcAft>
                <a:defRPr/>
              </a:pPr>
              <a:t>27</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lgn="l"/>
            <a:r>
              <a:rPr lang="en-US" smtClean="0"/>
              <a:t>PARQ  - vs -  PSPARQL</a:t>
            </a:r>
          </a:p>
        </p:txBody>
      </p:sp>
      <p:graphicFrame>
        <p:nvGraphicFramePr>
          <p:cNvPr id="4" name="Content Placeholder 3"/>
          <p:cNvGraphicFramePr>
            <a:graphicFrameLocks noGrp="1"/>
          </p:cNvGraphicFramePr>
          <p:nvPr>
            <p:ph idx="1"/>
          </p:nvPr>
        </p:nvGraphicFramePr>
        <p:xfrm>
          <a:off x="533400" y="1143000"/>
          <a:ext cx="8229600" cy="2103438"/>
        </p:xfrm>
        <a:graphic>
          <a:graphicData uri="http://schemas.openxmlformats.org/drawingml/2006/table">
            <a:tbl>
              <a:tblPr/>
              <a:tblGrid>
                <a:gridCol w="2057400"/>
                <a:gridCol w="2057400"/>
                <a:gridCol w="2057400"/>
                <a:gridCol w="2057400"/>
              </a:tblGrid>
              <a:tr h="519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lumMod val="10000"/>
                            </a:schemeClr>
                          </a:solidFill>
                          <a:effectLst/>
                          <a:latin typeface="Georgia" charset="0"/>
                          <a:cs typeface="Arial" charset="0"/>
                        </a:rPr>
                        <a:t>System</a:t>
                      </a:r>
                    </a:p>
                  </a:txBody>
                  <a:tcPr marL="113512" marR="1135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lumMod val="10000"/>
                            </a:schemeClr>
                          </a:solidFill>
                          <a:effectLst/>
                          <a:latin typeface="Georgia" charset="0"/>
                          <a:cs typeface="Arial" charset="0"/>
                        </a:rPr>
                        <a:t>Precision</a:t>
                      </a:r>
                    </a:p>
                  </a:txBody>
                  <a:tcPr marL="113512" marR="1135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lumMod val="10000"/>
                            </a:schemeClr>
                          </a:solidFill>
                          <a:effectLst/>
                          <a:latin typeface="Georgia" charset="0"/>
                          <a:cs typeface="Arial" charset="0"/>
                        </a:rPr>
                        <a:t>Recall</a:t>
                      </a:r>
                    </a:p>
                  </a:txBody>
                  <a:tcPr marL="113512" marR="1135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lumMod val="10000"/>
                            </a:schemeClr>
                          </a:solidFill>
                          <a:effectLst/>
                          <a:latin typeface="Georgia" charset="0"/>
                          <a:cs typeface="Arial" charset="0"/>
                        </a:rPr>
                        <a:t>Execution time/query in seconds</a:t>
                      </a:r>
                    </a:p>
                  </a:txBody>
                  <a:tcPr marL="113512" marR="1135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66"/>
                    </a:solidFill>
                  </a:tcPr>
                </a:tc>
              </a:tr>
              <a:tr h="2968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Georgia" charset="0"/>
                          <a:cs typeface="Arial" charset="0"/>
                        </a:rPr>
                        <a:t>PARQ</a:t>
                      </a:r>
                    </a:p>
                  </a:txBody>
                  <a:tcPr marL="113512" marR="1135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Georgia" charset="0"/>
                          <a:cs typeface="Arial" charset="0"/>
                        </a:rPr>
                        <a:t>100%</a:t>
                      </a:r>
                    </a:p>
                  </a:txBody>
                  <a:tcPr marL="113512" marR="1135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Georgia" charset="0"/>
                          <a:cs typeface="Arial" charset="0"/>
                        </a:rPr>
                        <a:t>86.7%</a:t>
                      </a:r>
                    </a:p>
                  </a:txBody>
                  <a:tcPr marL="113512" marR="1135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Georgia" charset="0"/>
                          <a:cs typeface="Arial" charset="0"/>
                        </a:rPr>
                        <a:t>0.3976</a:t>
                      </a:r>
                    </a:p>
                  </a:txBody>
                  <a:tcPr marL="113512" marR="1135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r>
              <a:tr h="2968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Georgia" charset="0"/>
                          <a:cs typeface="Arial" charset="0"/>
                        </a:rPr>
                        <a:t>PSPARQL</a:t>
                      </a:r>
                    </a:p>
                  </a:txBody>
                  <a:tcPr marL="113512" marR="1135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Georgia" charset="0"/>
                          <a:cs typeface="Arial" charset="0"/>
                        </a:rPr>
                        <a:t>6.414%</a:t>
                      </a:r>
                    </a:p>
                  </a:txBody>
                  <a:tcPr marL="113512" marR="1135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Georgia" charset="0"/>
                          <a:cs typeface="Arial" charset="0"/>
                        </a:rPr>
                        <a:t>86.7%</a:t>
                      </a:r>
                    </a:p>
                  </a:txBody>
                  <a:tcPr marL="113512" marR="1135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Georgia" charset="0"/>
                          <a:cs typeface="Arial" charset="0"/>
                        </a:rPr>
                        <a:t>37.59</a:t>
                      </a:r>
                    </a:p>
                  </a:txBody>
                  <a:tcPr marL="113512" marR="1135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r>
            </a:tbl>
          </a:graphicData>
        </a:graphic>
      </p:graphicFrame>
      <p:sp>
        <p:nvSpPr>
          <p:cNvPr id="67609" name="TextBox 4"/>
          <p:cNvSpPr txBox="1">
            <a:spLocks noChangeArrowheads="1"/>
          </p:cNvSpPr>
          <p:nvPr/>
        </p:nvSpPr>
        <p:spPr bwMode="auto">
          <a:xfrm>
            <a:off x="0" y="3200400"/>
            <a:ext cx="9144000" cy="461963"/>
          </a:xfrm>
          <a:prstGeom prst="rect">
            <a:avLst/>
          </a:prstGeom>
          <a:noFill/>
          <a:ln w="9525">
            <a:noFill/>
            <a:miter lim="800000"/>
            <a:headEnd/>
            <a:tailEnd/>
          </a:ln>
        </p:spPr>
        <p:txBody>
          <a:bodyPr>
            <a:spAutoFit/>
          </a:bodyPr>
          <a:lstStyle/>
          <a:p>
            <a:pPr algn="ctr" fontAlgn="auto">
              <a:spcBef>
                <a:spcPts val="0"/>
              </a:spcBef>
              <a:spcAft>
                <a:spcPts val="0"/>
              </a:spcAft>
              <a:defRPr/>
            </a:pPr>
            <a:r>
              <a:rPr lang="en-US" sz="2400" dirty="0">
                <a:solidFill>
                  <a:schemeClr val="bg1">
                    <a:lumMod val="10000"/>
                  </a:schemeClr>
                </a:solidFill>
                <a:latin typeface="+mn-lt"/>
                <a:cs typeface="+mn-cs"/>
              </a:rPr>
              <a:t>Comparison for National  Geographic Bee over </a:t>
            </a:r>
            <a:r>
              <a:rPr lang="en-US" sz="2400" dirty="0" err="1">
                <a:solidFill>
                  <a:schemeClr val="bg1">
                    <a:lumMod val="10000"/>
                  </a:schemeClr>
                </a:solidFill>
                <a:latin typeface="+mn-lt"/>
                <a:cs typeface="+mn-cs"/>
              </a:rPr>
              <a:t>Geonames</a:t>
            </a:r>
            <a:endParaRPr lang="en-US" sz="2400" dirty="0">
              <a:solidFill>
                <a:schemeClr val="bg1">
                  <a:lumMod val="10000"/>
                </a:schemeClr>
              </a:solidFill>
              <a:latin typeface="+mn-lt"/>
              <a:cs typeface="+mn-cs"/>
            </a:endParaRPr>
          </a:p>
        </p:txBody>
      </p:sp>
      <p:graphicFrame>
        <p:nvGraphicFramePr>
          <p:cNvPr id="6" name="Content Placeholder 3"/>
          <p:cNvGraphicFramePr>
            <a:graphicFrameLocks noGrp="1"/>
          </p:cNvGraphicFramePr>
          <p:nvPr/>
        </p:nvGraphicFramePr>
        <p:xfrm>
          <a:off x="533400" y="3810000"/>
          <a:ext cx="8229600" cy="2103438"/>
        </p:xfrm>
        <a:graphic>
          <a:graphicData uri="http://schemas.openxmlformats.org/drawingml/2006/table">
            <a:tbl>
              <a:tblPr/>
              <a:tblGrid>
                <a:gridCol w="2057400"/>
                <a:gridCol w="2057400"/>
                <a:gridCol w="2057400"/>
                <a:gridCol w="2057400"/>
              </a:tblGrid>
              <a:tr h="519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lumMod val="10000"/>
                            </a:schemeClr>
                          </a:solidFill>
                          <a:effectLst/>
                          <a:latin typeface="Georgia" charset="0"/>
                          <a:cs typeface="Arial" charset="0"/>
                        </a:rPr>
                        <a:t>System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lumMod val="10000"/>
                            </a:schemeClr>
                          </a:solidFill>
                          <a:effectLst/>
                          <a:latin typeface="Georgia" charset="0"/>
                          <a:cs typeface="Arial" charset="0"/>
                        </a:rPr>
                        <a:t>Precision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lumMod val="10000"/>
                            </a:schemeClr>
                          </a:solidFill>
                          <a:effectLst/>
                          <a:latin typeface="Georgia" charset="0"/>
                          <a:cs typeface="Arial" charset="0"/>
                        </a:rPr>
                        <a:t>Recall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lumMod val="10000"/>
                            </a:schemeClr>
                          </a:solidFill>
                          <a:effectLst/>
                          <a:latin typeface="Georgia" charset="0"/>
                          <a:cs typeface="Arial" charset="0"/>
                        </a:rPr>
                        <a:t>Execution time/query in seconds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66"/>
                    </a:solidFill>
                  </a:tcPr>
                </a:tc>
              </a:tr>
              <a:tr h="2968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Georgia" charset="0"/>
                          <a:cs typeface="Arial" charset="0"/>
                        </a:rPr>
                        <a:t>PARQ</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Georgia" charset="0"/>
                          <a:cs typeface="Arial"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Georgia" charset="0"/>
                          <a:cs typeface="Arial" charset="0"/>
                        </a:rPr>
                        <a:t>89.13%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Georgia" charset="0"/>
                          <a:cs typeface="Arial" charset="0"/>
                        </a:rPr>
                        <a:t>0.099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r>
              <a:tr h="2968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Georgia" charset="0"/>
                          <a:cs typeface="Arial" charset="0"/>
                        </a:rPr>
                        <a:t>PSPARQL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Georgia" charset="0"/>
                          <a:cs typeface="Arial" charset="0"/>
                        </a:rPr>
                        <a:t>65.079%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Georgia" charset="0"/>
                          <a:cs typeface="Arial" charset="0"/>
                        </a:rPr>
                        <a:t>89.13%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Georgia" charset="0"/>
                          <a:cs typeface="Arial" charset="0"/>
                        </a:rPr>
                        <a:t>2.79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2A7"/>
                    </a:solidFill>
                  </a:tcPr>
                </a:tc>
              </a:tr>
            </a:tbl>
          </a:graphicData>
        </a:graphic>
      </p:graphicFrame>
      <p:sp>
        <p:nvSpPr>
          <p:cNvPr id="67632" name="TextBox 6"/>
          <p:cNvSpPr txBox="1">
            <a:spLocks noChangeArrowheads="1"/>
          </p:cNvSpPr>
          <p:nvPr/>
        </p:nvSpPr>
        <p:spPr bwMode="auto">
          <a:xfrm>
            <a:off x="0" y="5867400"/>
            <a:ext cx="9144000" cy="461963"/>
          </a:xfrm>
          <a:prstGeom prst="rect">
            <a:avLst/>
          </a:prstGeom>
          <a:noFill/>
          <a:ln w="9525">
            <a:noFill/>
            <a:miter lim="800000"/>
            <a:headEnd/>
            <a:tailEnd/>
          </a:ln>
        </p:spPr>
        <p:txBody>
          <a:bodyPr>
            <a:spAutoFit/>
          </a:bodyPr>
          <a:lstStyle/>
          <a:p>
            <a:pPr algn="ctr" fontAlgn="auto">
              <a:spcBef>
                <a:spcPts val="0"/>
              </a:spcBef>
              <a:spcAft>
                <a:spcPts val="0"/>
              </a:spcAft>
              <a:defRPr/>
            </a:pPr>
            <a:r>
              <a:rPr lang="en-US" sz="2400" dirty="0">
                <a:solidFill>
                  <a:schemeClr val="bg1">
                    <a:lumMod val="10000"/>
                  </a:schemeClr>
                </a:solidFill>
                <a:latin typeface="+mn-lt"/>
                <a:cs typeface="+mn-cs"/>
              </a:rPr>
              <a:t>Comparison for British Admin. Trivia over Ordnance Survey Dataset</a:t>
            </a:r>
          </a:p>
        </p:txBody>
      </p:sp>
      <p:sp>
        <p:nvSpPr>
          <p:cNvPr id="7"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B8EFE9D7-E111-465F-9D88-313595DC7813}" type="slidenum">
              <a:rPr lang="en-US">
                <a:solidFill>
                  <a:schemeClr val="bg1">
                    <a:lumMod val="10000"/>
                  </a:schemeClr>
                </a:solidFill>
                <a:latin typeface="+mn-lt"/>
                <a:cs typeface="+mn-cs"/>
              </a:rPr>
              <a:pPr fontAlgn="auto">
                <a:spcBef>
                  <a:spcPts val="0"/>
                </a:spcBef>
                <a:spcAft>
                  <a:spcPts val="0"/>
                </a:spcAft>
                <a:defRPr/>
              </a:pPr>
              <a:t>28</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lgn="l"/>
            <a:r>
              <a:rPr lang="en-US" smtClean="0"/>
              <a:t>Spatial Aggregation Conclusion</a:t>
            </a:r>
          </a:p>
        </p:txBody>
      </p:sp>
      <p:sp>
        <p:nvSpPr>
          <p:cNvPr id="69635" name="Content Placeholder 2"/>
          <p:cNvSpPr>
            <a:spLocks noGrp="1"/>
          </p:cNvSpPr>
          <p:nvPr>
            <p:ph idx="1"/>
          </p:nvPr>
        </p:nvSpPr>
        <p:spPr>
          <a:xfrm>
            <a:off x="228600" y="990600"/>
            <a:ext cx="8610600" cy="5257800"/>
          </a:xfrm>
        </p:spPr>
        <p:txBody>
          <a:bodyPr/>
          <a:lstStyle/>
          <a:p>
            <a:pPr fontAlgn="auto">
              <a:spcAft>
                <a:spcPts val="0"/>
              </a:spcAft>
              <a:buFont typeface="Arial" pitchFamily="34" charset="0"/>
              <a:buChar char="•"/>
              <a:defRPr/>
            </a:pPr>
            <a:r>
              <a:rPr lang="en-US" dirty="0" smtClean="0">
                <a:solidFill>
                  <a:srgbClr val="002060"/>
                </a:solidFill>
              </a:rPr>
              <a:t>Query engines expect users to know the dataset structure and pose well formed queries</a:t>
            </a:r>
          </a:p>
          <a:p>
            <a:pPr fontAlgn="auto">
              <a:spcAft>
                <a:spcPts val="0"/>
              </a:spcAft>
              <a:buFont typeface="Arial" pitchFamily="34" charset="0"/>
              <a:buChar char="•"/>
              <a:defRPr/>
            </a:pPr>
            <a:r>
              <a:rPr lang="en-US" dirty="0" smtClean="0">
                <a:solidFill>
                  <a:srgbClr val="002060"/>
                </a:solidFill>
              </a:rPr>
              <a:t>Query engines ignore semantic relations between query terms</a:t>
            </a:r>
          </a:p>
          <a:p>
            <a:pPr fontAlgn="auto">
              <a:spcAft>
                <a:spcPts val="0"/>
              </a:spcAft>
              <a:buFont typeface="Arial" pitchFamily="34" charset="0"/>
              <a:buChar char="•"/>
              <a:defRPr/>
            </a:pPr>
            <a:r>
              <a:rPr lang="en-US" dirty="0" smtClean="0">
                <a:solidFill>
                  <a:srgbClr val="00B0F0"/>
                </a:solidFill>
              </a:rPr>
              <a:t>Need to exploit semantic relations between concepts  for processing queries</a:t>
            </a:r>
          </a:p>
          <a:p>
            <a:pPr fontAlgn="auto">
              <a:spcAft>
                <a:spcPts val="0"/>
              </a:spcAft>
              <a:buFont typeface="Arial" pitchFamily="34" charset="0"/>
              <a:buChar char="•"/>
              <a:defRPr/>
            </a:pPr>
            <a:r>
              <a:rPr lang="en-US" dirty="0" smtClean="0">
                <a:solidFill>
                  <a:srgbClr val="00B0F0"/>
                </a:solidFill>
              </a:rPr>
              <a:t>Need to provide systems with behind the scenes rewrite of queries to remove burden of knowing structure of data</a:t>
            </a:r>
          </a:p>
          <a:p>
            <a:pPr fontAlgn="auto">
              <a:spcAft>
                <a:spcPts val="0"/>
              </a:spcAft>
              <a:buFont typeface="Arial" pitchFamily="34" charset="0"/>
              <a:buChar char="•"/>
              <a:defRPr/>
            </a:pPr>
            <a:endParaRPr lang="en-US" sz="2400" dirty="0" smtClean="0">
              <a:solidFill>
                <a:schemeClr val="bg1">
                  <a:lumMod val="10000"/>
                </a:schemeClr>
              </a:solidFill>
            </a:endParaRPr>
          </a:p>
          <a:p>
            <a:pPr fontAlgn="auto">
              <a:spcAft>
                <a:spcPts val="0"/>
              </a:spcAft>
              <a:buFont typeface="Arial" pitchFamily="34" charset="0"/>
              <a:buChar char="•"/>
              <a:defRPr/>
            </a:pPr>
            <a:endParaRPr lang="en-US" sz="2400" dirty="0" smtClean="0">
              <a:solidFill>
                <a:schemeClr val="bg1">
                  <a:lumMod val="10000"/>
                </a:schemeClr>
              </a:solidFill>
            </a:endParaRPr>
          </a:p>
          <a:p>
            <a:pPr fontAlgn="auto">
              <a:spcAft>
                <a:spcPts val="0"/>
              </a:spcAft>
              <a:buFont typeface="Arial" pitchFamily="34" charset="0"/>
              <a:buChar char="•"/>
              <a:defRPr/>
            </a:pPr>
            <a:endParaRPr lang="en-US" sz="2400" dirty="0" smtClean="0">
              <a:solidFill>
                <a:schemeClr val="bg1">
                  <a:lumMod val="10000"/>
                </a:schemeClr>
              </a:solidFill>
            </a:endParaRPr>
          </a:p>
          <a:p>
            <a:pPr fontAlgn="auto">
              <a:spcAft>
                <a:spcPts val="0"/>
              </a:spcAft>
              <a:buFont typeface="Arial" pitchFamily="34" charset="0"/>
              <a:buChar char="•"/>
              <a:defRPr/>
            </a:pPr>
            <a:endParaRPr lang="en-US" sz="2400" dirty="0" smtClean="0">
              <a:solidFill>
                <a:schemeClr val="bg1">
                  <a:lumMod val="10000"/>
                </a:schemeClr>
              </a:solidFill>
            </a:endParaRPr>
          </a:p>
          <a:p>
            <a:pPr fontAlgn="auto">
              <a:spcAft>
                <a:spcPts val="0"/>
              </a:spcAft>
              <a:buFont typeface="Arial" pitchFamily="34" charset="0"/>
              <a:buChar char="•"/>
              <a:defRPr/>
            </a:pPr>
            <a:endParaRPr lang="en-US" sz="2400" dirty="0" smtClean="0">
              <a:solidFill>
                <a:schemeClr val="bg1">
                  <a:lumMod val="10000"/>
                </a:schemeClr>
              </a:solidFill>
            </a:endParaRPr>
          </a:p>
          <a:p>
            <a:pPr fontAlgn="auto">
              <a:spcAft>
                <a:spcPts val="0"/>
              </a:spcAft>
              <a:buFont typeface="Arial" pitchFamily="34" charset="0"/>
              <a:buChar char="•"/>
              <a:defRPr/>
            </a:pPr>
            <a:endParaRPr lang="en-US" sz="2400" dirty="0" smtClean="0">
              <a:solidFill>
                <a:schemeClr val="bg1">
                  <a:lumMod val="10000"/>
                </a:schemeClr>
              </a:solidFill>
            </a:endParaRPr>
          </a:p>
        </p:txBody>
      </p:sp>
      <p:sp>
        <p:nvSpPr>
          <p:cNvPr id="4"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FCF29B6A-D990-4079-B396-BAFE243D9397}" type="slidenum">
              <a:rPr lang="en-US">
                <a:solidFill>
                  <a:schemeClr val="bg1">
                    <a:lumMod val="10000"/>
                  </a:schemeClr>
                </a:solidFill>
                <a:latin typeface="+mn-lt"/>
                <a:cs typeface="+mn-cs"/>
              </a:rPr>
              <a:pPr fontAlgn="auto">
                <a:spcBef>
                  <a:spcPts val="0"/>
                </a:spcBef>
                <a:spcAft>
                  <a:spcPts val="0"/>
                </a:spcAft>
                <a:defRPr/>
              </a:pPr>
              <a:t>29</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pt-BR" sz="4000" smtClean="0"/>
              <a:t>Web (and associated computing) evolving</a:t>
            </a:r>
            <a:endParaRPr lang="en-US" sz="4000" smtClean="0"/>
          </a:p>
        </p:txBody>
      </p:sp>
      <p:grpSp>
        <p:nvGrpSpPr>
          <p:cNvPr id="2" name="Group 22"/>
          <p:cNvGrpSpPr>
            <a:grpSpLocks/>
          </p:cNvGrpSpPr>
          <p:nvPr/>
        </p:nvGrpSpPr>
        <p:grpSpPr bwMode="auto">
          <a:xfrm>
            <a:off x="-6350" y="1076325"/>
            <a:ext cx="3863975" cy="5191125"/>
            <a:chOff x="136" y="864"/>
            <a:chExt cx="2434" cy="3270"/>
          </a:xfrm>
        </p:grpSpPr>
        <p:sp>
          <p:nvSpPr>
            <p:cNvPr id="19484" name="Line 4"/>
            <p:cNvSpPr>
              <a:spLocks noChangeShapeType="1"/>
            </p:cNvSpPr>
            <p:nvPr/>
          </p:nvSpPr>
          <p:spPr bwMode="auto">
            <a:xfrm flipV="1">
              <a:off x="136" y="864"/>
              <a:ext cx="2408" cy="2832"/>
            </a:xfrm>
            <a:prstGeom prst="line">
              <a:avLst/>
            </a:prstGeom>
            <a:noFill/>
            <a:ln w="76200">
              <a:solidFill>
                <a:schemeClr val="tx1"/>
              </a:solidFill>
              <a:round/>
              <a:headEnd/>
              <a:tailEnd type="triangle" w="med" len="med"/>
            </a:ln>
          </p:spPr>
          <p:txBody>
            <a:bodyPr/>
            <a:lstStyle/>
            <a:p>
              <a:endParaRPr lang="en-US"/>
            </a:p>
          </p:txBody>
        </p:sp>
        <p:sp>
          <p:nvSpPr>
            <p:cNvPr id="9237" name="Text Box 5"/>
            <p:cNvSpPr txBox="1">
              <a:spLocks noChangeArrowheads="1"/>
            </p:cNvSpPr>
            <p:nvPr/>
          </p:nvSpPr>
          <p:spPr bwMode="auto">
            <a:xfrm>
              <a:off x="288" y="3552"/>
              <a:ext cx="2282" cy="582"/>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pt-BR" dirty="0">
                  <a:solidFill>
                    <a:schemeClr val="bg2">
                      <a:lumMod val="25000"/>
                    </a:schemeClr>
                  </a:solidFill>
                  <a:latin typeface="+mn-lt"/>
                  <a:cs typeface="+mn-cs"/>
                </a:rPr>
                <a:t>Web of pages</a:t>
              </a:r>
            </a:p>
            <a:p>
              <a:pPr eaLnBrk="0" fontAlgn="auto" hangingPunct="0">
                <a:spcBef>
                  <a:spcPts val="0"/>
                </a:spcBef>
                <a:spcAft>
                  <a:spcPts val="0"/>
                </a:spcAft>
                <a:defRPr/>
              </a:pPr>
              <a:r>
                <a:rPr lang="pt-BR" dirty="0">
                  <a:solidFill>
                    <a:schemeClr val="bg2">
                      <a:lumMod val="25000"/>
                    </a:schemeClr>
                  </a:solidFill>
                  <a:latin typeface="+mn-lt"/>
                  <a:cs typeface="+mn-cs"/>
                </a:rPr>
                <a:t>   - text, manually created links</a:t>
              </a:r>
            </a:p>
            <a:p>
              <a:pPr eaLnBrk="0" fontAlgn="auto" hangingPunct="0">
                <a:spcBef>
                  <a:spcPts val="0"/>
                </a:spcBef>
                <a:spcAft>
                  <a:spcPts val="0"/>
                </a:spcAft>
                <a:defRPr/>
              </a:pPr>
              <a:r>
                <a:rPr lang="pt-BR" dirty="0">
                  <a:solidFill>
                    <a:schemeClr val="bg2">
                      <a:lumMod val="25000"/>
                    </a:schemeClr>
                  </a:solidFill>
                  <a:latin typeface="+mn-lt"/>
                  <a:cs typeface="+mn-cs"/>
                </a:rPr>
                <a:t>   - extensive navigation</a:t>
              </a:r>
              <a:endParaRPr lang="en-US" dirty="0">
                <a:solidFill>
                  <a:schemeClr val="bg2">
                    <a:lumMod val="25000"/>
                  </a:schemeClr>
                </a:solidFill>
                <a:latin typeface="+mn-lt"/>
                <a:cs typeface="+mn-cs"/>
              </a:endParaRPr>
            </a:p>
          </p:txBody>
        </p:sp>
      </p:grpSp>
      <p:sp>
        <p:nvSpPr>
          <p:cNvPr id="19459" name="Text Box 10"/>
          <p:cNvSpPr txBox="1">
            <a:spLocks noChangeArrowheads="1"/>
          </p:cNvSpPr>
          <p:nvPr/>
        </p:nvSpPr>
        <p:spPr bwMode="auto">
          <a:xfrm>
            <a:off x="2190750" y="1863725"/>
            <a:ext cx="692150" cy="366713"/>
          </a:xfrm>
          <a:prstGeom prst="rect">
            <a:avLst/>
          </a:prstGeom>
          <a:noFill/>
          <a:ln w="9525">
            <a:noFill/>
            <a:miter lim="800000"/>
            <a:headEnd/>
            <a:tailEnd/>
          </a:ln>
        </p:spPr>
        <p:txBody>
          <a:bodyPr wrap="none">
            <a:spAutoFit/>
          </a:bodyPr>
          <a:lstStyle/>
          <a:p>
            <a:pPr eaLnBrk="0" hangingPunct="0"/>
            <a:r>
              <a:rPr lang="pt-BR">
                <a:latin typeface="Calibri" pitchFamily="34" charset="0"/>
              </a:rPr>
              <a:t>2007</a:t>
            </a:r>
            <a:endParaRPr lang="en-US">
              <a:latin typeface="Calibri" pitchFamily="34" charset="0"/>
            </a:endParaRPr>
          </a:p>
        </p:txBody>
      </p:sp>
      <p:sp>
        <p:nvSpPr>
          <p:cNvPr id="19460" name="Text Box 11"/>
          <p:cNvSpPr txBox="1">
            <a:spLocks noChangeArrowheads="1"/>
          </p:cNvSpPr>
          <p:nvPr/>
        </p:nvSpPr>
        <p:spPr bwMode="auto">
          <a:xfrm>
            <a:off x="-101600" y="4848225"/>
            <a:ext cx="692150" cy="366713"/>
          </a:xfrm>
          <a:prstGeom prst="rect">
            <a:avLst/>
          </a:prstGeom>
          <a:noFill/>
          <a:ln w="9525">
            <a:noFill/>
            <a:miter lim="800000"/>
            <a:headEnd/>
            <a:tailEnd/>
          </a:ln>
        </p:spPr>
        <p:txBody>
          <a:bodyPr wrap="none">
            <a:spAutoFit/>
          </a:bodyPr>
          <a:lstStyle/>
          <a:p>
            <a:pPr eaLnBrk="0" hangingPunct="0"/>
            <a:r>
              <a:rPr lang="pt-BR">
                <a:latin typeface="Calibri" pitchFamily="34" charset="0"/>
              </a:rPr>
              <a:t>1997</a:t>
            </a:r>
            <a:endParaRPr lang="en-US">
              <a:latin typeface="Calibri" pitchFamily="34" charset="0"/>
            </a:endParaRPr>
          </a:p>
        </p:txBody>
      </p:sp>
      <p:grpSp>
        <p:nvGrpSpPr>
          <p:cNvPr id="3" name="Group 18"/>
          <p:cNvGrpSpPr>
            <a:grpSpLocks/>
          </p:cNvGrpSpPr>
          <p:nvPr/>
        </p:nvGrpSpPr>
        <p:grpSpPr bwMode="auto">
          <a:xfrm>
            <a:off x="796925" y="1071563"/>
            <a:ext cx="3384550" cy="4352925"/>
            <a:chOff x="642" y="768"/>
            <a:chExt cx="2132" cy="2742"/>
          </a:xfrm>
        </p:grpSpPr>
        <p:sp>
          <p:nvSpPr>
            <p:cNvPr id="9234" name="Text Box 6"/>
            <p:cNvSpPr txBox="1">
              <a:spLocks noChangeArrowheads="1"/>
            </p:cNvSpPr>
            <p:nvPr/>
          </p:nvSpPr>
          <p:spPr bwMode="auto">
            <a:xfrm>
              <a:off x="768" y="2928"/>
              <a:ext cx="2006" cy="582"/>
            </a:xfrm>
            <a:prstGeom prst="rect">
              <a:avLst/>
            </a:prstGeom>
            <a:noFill/>
            <a:ln w="9525">
              <a:noFill/>
              <a:miter lim="800000"/>
              <a:headEnd/>
              <a:tailEnd/>
            </a:ln>
          </p:spPr>
          <p:txBody>
            <a:bodyPr wrap="none">
              <a:spAutoFit/>
            </a:bodyPr>
            <a:lstStyle/>
            <a:p>
              <a:pPr eaLnBrk="0" fontAlgn="auto" hangingPunct="0">
                <a:spcBef>
                  <a:spcPts val="0"/>
                </a:spcBef>
                <a:spcAft>
                  <a:spcPts val="0"/>
                </a:spcAft>
                <a:defRPr/>
              </a:pPr>
              <a:r>
                <a:rPr lang="pt-BR" dirty="0">
                  <a:solidFill>
                    <a:srgbClr val="CC6600"/>
                  </a:solidFill>
                  <a:latin typeface="+mn-lt"/>
                  <a:cs typeface="+mn-cs"/>
                </a:rPr>
                <a:t>Web of databases</a:t>
              </a:r>
            </a:p>
            <a:p>
              <a:pPr eaLnBrk="0" fontAlgn="auto" hangingPunct="0">
                <a:spcBef>
                  <a:spcPts val="0"/>
                </a:spcBef>
                <a:spcAft>
                  <a:spcPts val="0"/>
                </a:spcAft>
                <a:defRPr/>
              </a:pPr>
              <a:r>
                <a:rPr lang="pt-BR" dirty="0">
                  <a:solidFill>
                    <a:schemeClr val="bg2">
                      <a:lumMod val="25000"/>
                    </a:schemeClr>
                  </a:solidFill>
                  <a:latin typeface="+mn-lt"/>
                  <a:cs typeface="+mn-cs"/>
                </a:rPr>
                <a:t>   - dynamically generated pages</a:t>
              </a:r>
            </a:p>
            <a:p>
              <a:pPr eaLnBrk="0" fontAlgn="auto" hangingPunct="0">
                <a:spcBef>
                  <a:spcPts val="0"/>
                </a:spcBef>
                <a:spcAft>
                  <a:spcPts val="0"/>
                </a:spcAft>
                <a:defRPr/>
              </a:pPr>
              <a:r>
                <a:rPr lang="pt-BR" dirty="0">
                  <a:solidFill>
                    <a:schemeClr val="bg2">
                      <a:lumMod val="25000"/>
                    </a:schemeClr>
                  </a:solidFill>
                  <a:latin typeface="+mn-lt"/>
                  <a:cs typeface="+mn-cs"/>
                </a:rPr>
                <a:t>   - web query interfaces</a:t>
              </a:r>
              <a:endParaRPr lang="en-US" dirty="0">
                <a:solidFill>
                  <a:schemeClr val="bg2">
                    <a:lumMod val="25000"/>
                  </a:schemeClr>
                </a:solidFill>
                <a:latin typeface="+mn-lt"/>
                <a:cs typeface="+mn-cs"/>
              </a:endParaRPr>
            </a:p>
          </p:txBody>
        </p:sp>
        <p:sp>
          <p:nvSpPr>
            <p:cNvPr id="19483" name="Line 12"/>
            <p:cNvSpPr>
              <a:spLocks noChangeShapeType="1"/>
            </p:cNvSpPr>
            <p:nvPr/>
          </p:nvSpPr>
          <p:spPr bwMode="auto">
            <a:xfrm flipV="1">
              <a:off x="642" y="768"/>
              <a:ext cx="1934" cy="2256"/>
            </a:xfrm>
            <a:prstGeom prst="line">
              <a:avLst/>
            </a:prstGeom>
            <a:noFill/>
            <a:ln w="76200">
              <a:solidFill>
                <a:schemeClr val="accent2"/>
              </a:solidFill>
              <a:round/>
              <a:headEnd/>
              <a:tailEnd type="triangle" w="med" len="med"/>
            </a:ln>
          </p:spPr>
          <p:txBody>
            <a:bodyPr/>
            <a:lstStyle/>
            <a:p>
              <a:endParaRPr lang="en-US"/>
            </a:p>
          </p:txBody>
        </p:sp>
      </p:grpSp>
      <p:grpSp>
        <p:nvGrpSpPr>
          <p:cNvPr id="4" name="Group 19"/>
          <p:cNvGrpSpPr>
            <a:grpSpLocks/>
          </p:cNvGrpSpPr>
          <p:nvPr/>
        </p:nvGrpSpPr>
        <p:grpSpPr bwMode="auto">
          <a:xfrm>
            <a:off x="1439863" y="1222375"/>
            <a:ext cx="4186237" cy="3359150"/>
            <a:chOff x="1047" y="768"/>
            <a:chExt cx="2637" cy="2116"/>
          </a:xfrm>
        </p:grpSpPr>
        <p:sp>
          <p:nvSpPr>
            <p:cNvPr id="9232" name="Text Box 7"/>
            <p:cNvSpPr txBox="1">
              <a:spLocks noChangeArrowheads="1"/>
            </p:cNvSpPr>
            <p:nvPr/>
          </p:nvSpPr>
          <p:spPr bwMode="auto">
            <a:xfrm>
              <a:off x="1676" y="2302"/>
              <a:ext cx="2008" cy="582"/>
            </a:xfrm>
            <a:prstGeom prst="rect">
              <a:avLst/>
            </a:prstGeom>
            <a:noFill/>
            <a:ln w="9525">
              <a:noFill/>
              <a:miter lim="800000"/>
              <a:headEnd/>
              <a:tailEnd/>
            </a:ln>
          </p:spPr>
          <p:txBody>
            <a:bodyPr wrap="none">
              <a:spAutoFit/>
            </a:bodyPr>
            <a:lstStyle/>
            <a:p>
              <a:pPr eaLnBrk="0" fontAlgn="auto" hangingPunct="0">
                <a:spcBef>
                  <a:spcPts val="0"/>
                </a:spcBef>
                <a:spcAft>
                  <a:spcPts val="0"/>
                </a:spcAft>
                <a:defRPr/>
              </a:pPr>
              <a:r>
                <a:rPr lang="pt-BR" dirty="0">
                  <a:solidFill>
                    <a:srgbClr val="CC6600"/>
                  </a:solidFill>
                  <a:latin typeface="+mn-lt"/>
                  <a:cs typeface="+mn-cs"/>
                </a:rPr>
                <a:t>Web of resources</a:t>
              </a:r>
            </a:p>
            <a:p>
              <a:pPr eaLnBrk="0" fontAlgn="auto" hangingPunct="0">
                <a:spcBef>
                  <a:spcPts val="0"/>
                </a:spcBef>
                <a:spcAft>
                  <a:spcPts val="0"/>
                </a:spcAft>
                <a:defRPr/>
              </a:pPr>
              <a:r>
                <a:rPr lang="pt-BR" dirty="0">
                  <a:solidFill>
                    <a:schemeClr val="bg2">
                      <a:lumMod val="25000"/>
                    </a:schemeClr>
                  </a:solidFill>
                  <a:latin typeface="+mn-lt"/>
                  <a:cs typeface="+mn-cs"/>
                </a:rPr>
                <a:t>    - </a:t>
              </a:r>
              <a:r>
                <a:rPr lang="pt-BR" dirty="0">
                  <a:solidFill>
                    <a:schemeClr val="bg2">
                      <a:lumMod val="25000"/>
                    </a:schemeClr>
                  </a:solidFill>
                  <a:latin typeface="+mn-lt"/>
                  <a:cs typeface="+mn-cs"/>
                </a:rPr>
                <a:t>data, </a:t>
              </a:r>
              <a:r>
                <a:rPr lang="pt-BR" b="1" dirty="0">
                  <a:solidFill>
                    <a:srgbClr val="FF0000"/>
                  </a:solidFill>
                  <a:latin typeface="+mn-lt"/>
                  <a:cs typeface="+mn-cs"/>
                </a:rPr>
                <a:t>service</a:t>
              </a:r>
              <a:r>
                <a:rPr lang="pt-BR" dirty="0">
                  <a:solidFill>
                    <a:schemeClr val="bg2">
                      <a:lumMod val="25000"/>
                    </a:schemeClr>
                  </a:solidFill>
                  <a:latin typeface="+mn-lt"/>
                  <a:cs typeface="+mn-cs"/>
                </a:rPr>
                <a:t>, data</a:t>
              </a:r>
              <a:r>
                <a:rPr lang="pt-BR" dirty="0">
                  <a:solidFill>
                    <a:schemeClr val="bg2">
                      <a:lumMod val="25000"/>
                    </a:schemeClr>
                  </a:solidFill>
                  <a:latin typeface="+mn-lt"/>
                  <a:cs typeface="+mn-cs"/>
                </a:rPr>
                <a:t>, mashups</a:t>
              </a:r>
            </a:p>
            <a:p>
              <a:pPr eaLnBrk="0" fontAlgn="auto" hangingPunct="0">
                <a:spcBef>
                  <a:spcPts val="0"/>
                </a:spcBef>
                <a:spcAft>
                  <a:spcPts val="0"/>
                </a:spcAft>
                <a:defRPr/>
              </a:pPr>
              <a:r>
                <a:rPr lang="pt-BR" dirty="0">
                  <a:solidFill>
                    <a:schemeClr val="bg2">
                      <a:lumMod val="25000"/>
                    </a:schemeClr>
                  </a:solidFill>
                  <a:latin typeface="+mn-lt"/>
                  <a:cs typeface="+mn-cs"/>
                </a:rPr>
                <a:t>    -</a:t>
              </a:r>
              <a:r>
                <a:rPr lang="pt-BR" dirty="0">
                  <a:solidFill>
                    <a:schemeClr val="bg2">
                      <a:lumMod val="25000"/>
                    </a:schemeClr>
                  </a:solidFill>
                  <a:latin typeface="+mn-lt"/>
                  <a:cs typeface="+mn-cs"/>
                </a:rPr>
                <a:t> 4 billion </a:t>
              </a:r>
              <a:r>
                <a:rPr lang="pt-BR" b="1" dirty="0">
                  <a:solidFill>
                    <a:srgbClr val="FF0000"/>
                  </a:solidFill>
                  <a:latin typeface="+mn-lt"/>
                  <a:cs typeface="+mn-cs"/>
                </a:rPr>
                <a:t>mobile</a:t>
              </a:r>
              <a:r>
                <a:rPr lang="pt-BR" dirty="0">
                  <a:solidFill>
                    <a:schemeClr val="bg2">
                      <a:lumMod val="25000"/>
                    </a:schemeClr>
                  </a:solidFill>
                  <a:latin typeface="+mn-lt"/>
                  <a:cs typeface="+mn-cs"/>
                </a:rPr>
                <a:t>computing</a:t>
              </a:r>
              <a:endParaRPr lang="en-US" dirty="0">
                <a:solidFill>
                  <a:schemeClr val="bg2">
                    <a:lumMod val="25000"/>
                  </a:schemeClr>
                </a:solidFill>
                <a:latin typeface="+mn-lt"/>
                <a:cs typeface="+mn-cs"/>
              </a:endParaRPr>
            </a:p>
          </p:txBody>
        </p:sp>
        <p:sp>
          <p:nvSpPr>
            <p:cNvPr id="19481" name="Line 13"/>
            <p:cNvSpPr>
              <a:spLocks noChangeShapeType="1"/>
            </p:cNvSpPr>
            <p:nvPr/>
          </p:nvSpPr>
          <p:spPr bwMode="auto">
            <a:xfrm flipV="1">
              <a:off x="1047" y="768"/>
              <a:ext cx="1481" cy="1728"/>
            </a:xfrm>
            <a:prstGeom prst="line">
              <a:avLst/>
            </a:prstGeom>
            <a:noFill/>
            <a:ln w="76200">
              <a:solidFill>
                <a:schemeClr val="hlink"/>
              </a:solidFill>
              <a:round/>
              <a:headEnd/>
              <a:tailEnd type="triangle" w="med" len="med"/>
            </a:ln>
          </p:spPr>
          <p:txBody>
            <a:bodyPr/>
            <a:lstStyle/>
            <a:p>
              <a:endParaRPr lang="en-US"/>
            </a:p>
          </p:txBody>
        </p:sp>
      </p:grpSp>
      <p:grpSp>
        <p:nvGrpSpPr>
          <p:cNvPr id="5" name="Group 20"/>
          <p:cNvGrpSpPr>
            <a:grpSpLocks/>
          </p:cNvGrpSpPr>
          <p:nvPr/>
        </p:nvGrpSpPr>
        <p:grpSpPr bwMode="auto">
          <a:xfrm>
            <a:off x="2520950" y="1295400"/>
            <a:ext cx="6165850" cy="2295525"/>
            <a:chOff x="1728" y="816"/>
            <a:chExt cx="3356" cy="1312"/>
          </a:xfrm>
        </p:grpSpPr>
        <p:sp>
          <p:nvSpPr>
            <p:cNvPr id="9230" name="Text Box 9"/>
            <p:cNvSpPr txBox="1">
              <a:spLocks noChangeArrowheads="1"/>
            </p:cNvSpPr>
            <p:nvPr/>
          </p:nvSpPr>
          <p:spPr bwMode="auto">
            <a:xfrm>
              <a:off x="2513" y="1600"/>
              <a:ext cx="2571" cy="528"/>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pt-BR" dirty="0">
                  <a:solidFill>
                    <a:srgbClr val="CC6600"/>
                  </a:solidFill>
                  <a:latin typeface="+mn-lt"/>
                  <a:cs typeface="+mn-cs"/>
                </a:rPr>
                <a:t>Web </a:t>
              </a:r>
              <a:r>
                <a:rPr lang="pt-BR" dirty="0" err="1">
                  <a:solidFill>
                    <a:srgbClr val="CC6600"/>
                  </a:solidFill>
                  <a:latin typeface="+mn-lt"/>
                  <a:cs typeface="+mn-cs"/>
                </a:rPr>
                <a:t>of</a:t>
              </a:r>
              <a:r>
                <a:rPr lang="pt-BR" b="1" dirty="0" err="1">
                  <a:solidFill>
                    <a:srgbClr val="CC6600"/>
                  </a:solidFill>
                  <a:latin typeface="+mn-lt"/>
                  <a:cs typeface="+mn-cs"/>
                </a:rPr>
                <a:t>people</a:t>
              </a:r>
              <a:r>
                <a:rPr lang="pt-BR" dirty="0">
                  <a:solidFill>
                    <a:srgbClr val="CC6600"/>
                  </a:solidFill>
                  <a:latin typeface="+mn-lt"/>
                  <a:cs typeface="+mn-cs"/>
                </a:rPr>
                <a:t>, </a:t>
              </a:r>
              <a:r>
                <a:rPr lang="pt-BR" b="1" dirty="0">
                  <a:solidFill>
                    <a:srgbClr val="CC6600"/>
                  </a:solidFill>
                  <a:latin typeface="+mn-lt"/>
                  <a:cs typeface="+mn-cs"/>
                </a:rPr>
                <a:t>Sensor </a:t>
              </a:r>
              <a:r>
                <a:rPr lang="pt-BR" dirty="0">
                  <a:solidFill>
                    <a:srgbClr val="CC6600"/>
                  </a:solidFill>
                  <a:latin typeface="+mn-lt"/>
                  <a:cs typeface="+mn-cs"/>
                </a:rPr>
                <a:t>Web</a:t>
              </a:r>
            </a:p>
            <a:p>
              <a:pPr eaLnBrk="0" fontAlgn="auto" hangingPunct="0">
                <a:spcBef>
                  <a:spcPts val="0"/>
                </a:spcBef>
                <a:spcAft>
                  <a:spcPts val="0"/>
                </a:spcAft>
                <a:defRPr/>
              </a:pPr>
              <a:r>
                <a:rPr lang="pt-BR" dirty="0">
                  <a:solidFill>
                    <a:schemeClr val="bg2">
                      <a:lumMod val="25000"/>
                    </a:schemeClr>
                  </a:solidFill>
                  <a:latin typeface="+mn-lt"/>
                  <a:cs typeface="+mn-cs"/>
                </a:rPr>
                <a:t>   - social networks, </a:t>
              </a:r>
              <a:r>
                <a:rPr lang="pt-BR" dirty="0">
                  <a:solidFill>
                    <a:schemeClr val="bg2">
                      <a:lumMod val="25000"/>
                    </a:schemeClr>
                  </a:solidFill>
                  <a:latin typeface="+mn-lt"/>
                  <a:cs typeface="+mn-cs"/>
                </a:rPr>
                <a:t>user-created casual content</a:t>
              </a:r>
            </a:p>
            <a:p>
              <a:pPr eaLnBrk="0" fontAlgn="auto" hangingPunct="0">
                <a:spcBef>
                  <a:spcPts val="0"/>
                </a:spcBef>
                <a:spcAft>
                  <a:spcPts val="0"/>
                </a:spcAft>
                <a:defRPr/>
              </a:pPr>
              <a:r>
                <a:rPr lang="pt-BR" dirty="0">
                  <a:solidFill>
                    <a:schemeClr val="bg2">
                      <a:lumMod val="25000"/>
                    </a:schemeClr>
                  </a:solidFill>
                  <a:latin typeface="+mn-lt"/>
                  <a:cs typeface="+mn-cs"/>
                </a:rPr>
                <a:t>   - 40 billion sensors</a:t>
              </a:r>
            </a:p>
          </p:txBody>
        </p:sp>
        <p:sp>
          <p:nvSpPr>
            <p:cNvPr id="19479" name="Line 14"/>
            <p:cNvSpPr>
              <a:spLocks noChangeShapeType="1"/>
            </p:cNvSpPr>
            <p:nvPr/>
          </p:nvSpPr>
          <p:spPr bwMode="auto">
            <a:xfrm flipV="1">
              <a:off x="1728" y="816"/>
              <a:ext cx="699" cy="816"/>
            </a:xfrm>
            <a:prstGeom prst="line">
              <a:avLst/>
            </a:prstGeom>
            <a:noFill/>
            <a:ln w="76200">
              <a:solidFill>
                <a:srgbClr val="032DB5"/>
              </a:solidFill>
              <a:round/>
              <a:headEnd/>
              <a:tailEnd type="triangle" w="med" len="med"/>
            </a:ln>
          </p:spPr>
          <p:txBody>
            <a:bodyPr/>
            <a:lstStyle/>
            <a:p>
              <a:endParaRPr lang="en-US"/>
            </a:p>
          </p:txBody>
        </p:sp>
      </p:grpSp>
      <p:sp>
        <p:nvSpPr>
          <p:cNvPr id="19464" name="Line 23"/>
          <p:cNvSpPr>
            <a:spLocks noChangeShapeType="1"/>
          </p:cNvSpPr>
          <p:nvPr/>
        </p:nvSpPr>
        <p:spPr bwMode="auto">
          <a:xfrm flipV="1">
            <a:off x="-152400" y="1228725"/>
            <a:ext cx="3810000" cy="4495800"/>
          </a:xfrm>
          <a:prstGeom prst="line">
            <a:avLst/>
          </a:prstGeom>
          <a:noFill/>
          <a:ln w="9525">
            <a:solidFill>
              <a:schemeClr val="bg2"/>
            </a:solidFill>
            <a:round/>
            <a:headEnd/>
            <a:tailEnd type="triangle" w="med" len="med"/>
          </a:ln>
        </p:spPr>
        <p:txBody>
          <a:bodyPr/>
          <a:lstStyle/>
          <a:p>
            <a:endParaRPr lang="en-US"/>
          </a:p>
        </p:txBody>
      </p:sp>
      <p:sp>
        <p:nvSpPr>
          <p:cNvPr id="45064" name="Text Box 8"/>
          <p:cNvSpPr txBox="1">
            <a:spLocks noChangeArrowheads="1"/>
          </p:cNvSpPr>
          <p:nvPr/>
        </p:nvSpPr>
        <p:spPr bwMode="auto">
          <a:xfrm>
            <a:off x="4343400" y="1600200"/>
            <a:ext cx="5029200" cy="923925"/>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pt-BR" dirty="0">
                <a:solidFill>
                  <a:srgbClr val="CC0000"/>
                </a:solidFill>
                <a:latin typeface="+mn-lt"/>
                <a:cs typeface="+mn-cs"/>
              </a:rPr>
              <a:t>Web as an oracle / assistant / partner</a:t>
            </a:r>
          </a:p>
          <a:p>
            <a:pPr eaLnBrk="0" fontAlgn="auto" hangingPunct="0">
              <a:spcBef>
                <a:spcPts val="0"/>
              </a:spcBef>
              <a:spcAft>
                <a:spcPts val="0"/>
              </a:spcAft>
              <a:defRPr/>
            </a:pPr>
            <a:r>
              <a:rPr lang="pt-BR" dirty="0">
                <a:solidFill>
                  <a:schemeClr val="bg2">
                    <a:lumMod val="25000"/>
                  </a:schemeClr>
                </a:solidFill>
                <a:latin typeface="+mn-lt"/>
                <a:cs typeface="+mn-cs"/>
              </a:rPr>
              <a:t>   - “ask the Web”: using semantics </a:t>
            </a:r>
            <a:r>
              <a:rPr lang="pt-BR" dirty="0">
                <a:solidFill>
                  <a:schemeClr val="bg2">
                    <a:lumMod val="25000"/>
                  </a:schemeClr>
                </a:solidFill>
                <a:latin typeface="+mn-lt"/>
                <a:cs typeface="+mn-cs"/>
              </a:rPr>
              <a:t>to leverage</a:t>
            </a:r>
            <a:br>
              <a:rPr lang="pt-BR" dirty="0">
                <a:solidFill>
                  <a:schemeClr val="bg2">
                    <a:lumMod val="25000"/>
                  </a:schemeClr>
                </a:solidFill>
                <a:latin typeface="+mn-lt"/>
                <a:cs typeface="+mn-cs"/>
              </a:rPr>
            </a:br>
            <a:r>
              <a:rPr lang="pt-BR" dirty="0">
                <a:solidFill>
                  <a:schemeClr val="bg2">
                    <a:lumMod val="25000"/>
                  </a:schemeClr>
                </a:solidFill>
                <a:latin typeface="+mn-lt"/>
                <a:cs typeface="+mn-cs"/>
              </a:rPr>
              <a:t>text + </a:t>
            </a:r>
            <a:r>
              <a:rPr lang="pt-BR" dirty="0">
                <a:solidFill>
                  <a:schemeClr val="bg2">
                    <a:lumMod val="25000"/>
                  </a:schemeClr>
                </a:solidFill>
                <a:latin typeface="+mn-lt"/>
                <a:cs typeface="+mn-cs"/>
              </a:rPr>
              <a:t>data + services</a:t>
            </a:r>
          </a:p>
        </p:txBody>
      </p:sp>
      <p:grpSp>
        <p:nvGrpSpPr>
          <p:cNvPr id="6" name="Group 21"/>
          <p:cNvGrpSpPr>
            <a:grpSpLocks/>
          </p:cNvGrpSpPr>
          <p:nvPr/>
        </p:nvGrpSpPr>
        <p:grpSpPr bwMode="auto">
          <a:xfrm>
            <a:off x="398463" y="1077913"/>
            <a:ext cx="2881312" cy="5140325"/>
            <a:chOff x="398157" y="1220677"/>
            <a:chExt cx="2881926" cy="5139235"/>
          </a:xfrm>
        </p:grpSpPr>
        <p:sp>
          <p:nvSpPr>
            <p:cNvPr id="20" name="Isosceles Triangle 19"/>
            <p:cNvSpPr/>
            <p:nvPr/>
          </p:nvSpPr>
          <p:spPr bwMode="auto">
            <a:xfrm rot="11966989">
              <a:off x="398157" y="1308168"/>
              <a:ext cx="2881926" cy="5051744"/>
            </a:xfrm>
            <a:prstGeom prst="triangle">
              <a:avLst/>
            </a:prstGeom>
            <a:solidFill>
              <a:srgbClr val="FFC000">
                <a:alpha val="34902"/>
              </a:srgbClr>
            </a:solidFill>
            <a:ln w="9525" cap="flat" cmpd="sng" algn="ctr">
              <a:noFill/>
              <a:prstDash val="solid"/>
              <a:round/>
              <a:headEnd type="none" w="med" len="med"/>
              <a:tailEnd type="none" w="med" len="me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a:lstStyle/>
            <a:p>
              <a:pPr algn="ctr" eaLnBrk="0" fontAlgn="auto" hangingPunct="0">
                <a:spcBef>
                  <a:spcPts val="0"/>
                </a:spcBef>
                <a:spcAft>
                  <a:spcPts val="0"/>
                </a:spcAft>
                <a:defRPr/>
              </a:pPr>
              <a:endParaRPr lang="en-US" sz="3200" dirty="0">
                <a:cs typeface="+mn-cs"/>
              </a:endParaRPr>
            </a:p>
          </p:txBody>
        </p:sp>
        <p:sp>
          <p:nvSpPr>
            <p:cNvPr id="21" name="TextBox 20"/>
            <p:cNvSpPr txBox="1"/>
            <p:nvPr/>
          </p:nvSpPr>
          <p:spPr>
            <a:xfrm rot="18486382">
              <a:off x="951280" y="2358841"/>
              <a:ext cx="3107326" cy="830997"/>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none">
              <a:spAutoFit/>
            </a:bodyPr>
            <a:lstStyle/>
            <a:p>
              <a:pPr algn="ctr" fontAlgn="auto">
                <a:spcBef>
                  <a:spcPts val="0"/>
                </a:spcBef>
                <a:spcAft>
                  <a:spcPts val="0"/>
                </a:spcAft>
                <a:defRPr/>
              </a:pPr>
              <a:r>
                <a:rPr lang="en-US" sz="2400" dirty="0">
                  <a:solidFill>
                    <a:schemeClr val="bg2">
                      <a:lumMod val="25000"/>
                    </a:schemeClr>
                  </a:solidFill>
                  <a:cs typeface="+mn-cs"/>
                </a:rPr>
                <a:t>Semantic Technology</a:t>
              </a:r>
              <a:br>
                <a:rPr lang="en-US" sz="2400" dirty="0">
                  <a:solidFill>
                    <a:schemeClr val="bg2">
                      <a:lumMod val="25000"/>
                    </a:schemeClr>
                  </a:solidFill>
                  <a:cs typeface="+mn-cs"/>
                </a:rPr>
              </a:br>
              <a:r>
                <a:rPr lang="en-US" sz="2400" dirty="0">
                  <a:solidFill>
                    <a:schemeClr val="bg2">
                      <a:lumMod val="25000"/>
                    </a:schemeClr>
                  </a:solidFill>
                  <a:cs typeface="+mn-cs"/>
                </a:rPr>
                <a:t>Used</a:t>
              </a:r>
            </a:p>
          </p:txBody>
        </p:sp>
      </p:grpSp>
      <p:sp>
        <p:nvSpPr>
          <p:cNvPr id="22" name="TextBox 21"/>
          <p:cNvSpPr txBox="1">
            <a:spLocks noChangeArrowheads="1"/>
          </p:cNvSpPr>
          <p:nvPr/>
        </p:nvSpPr>
        <p:spPr bwMode="auto">
          <a:xfrm>
            <a:off x="4038600" y="914400"/>
            <a:ext cx="5113338" cy="523875"/>
          </a:xfrm>
          <a:prstGeom prst="rect">
            <a:avLst/>
          </a:prstGeom>
          <a:noFill/>
          <a:ln w="9525">
            <a:noFill/>
            <a:miter lim="800000"/>
            <a:headEnd/>
            <a:tailEnd/>
          </a:ln>
        </p:spPr>
        <p:txBody>
          <a:bodyPr wrap="none">
            <a:spAutoFit/>
          </a:bodyPr>
          <a:lstStyle/>
          <a:p>
            <a:r>
              <a:rPr lang="en-US" sz="2800">
                <a:solidFill>
                  <a:srgbClr val="00B0F0"/>
                </a:solidFill>
                <a:latin typeface="Calibri" pitchFamily="34" charset="0"/>
              </a:rPr>
              <a:t>Computing for Human Experience</a:t>
            </a:r>
          </a:p>
        </p:txBody>
      </p:sp>
      <p:grpSp>
        <p:nvGrpSpPr>
          <p:cNvPr id="7" name="Group 27"/>
          <p:cNvGrpSpPr>
            <a:grpSpLocks/>
          </p:cNvGrpSpPr>
          <p:nvPr/>
        </p:nvGrpSpPr>
        <p:grpSpPr bwMode="auto">
          <a:xfrm>
            <a:off x="0" y="990600"/>
            <a:ext cx="2506663" cy="3581400"/>
            <a:chOff x="0" y="1295400"/>
            <a:chExt cx="2507417" cy="3581400"/>
          </a:xfrm>
        </p:grpSpPr>
        <p:sp>
          <p:nvSpPr>
            <p:cNvPr id="19471" name="TextBox 22"/>
            <p:cNvSpPr txBox="1">
              <a:spLocks noChangeArrowheads="1"/>
            </p:cNvSpPr>
            <p:nvPr/>
          </p:nvSpPr>
          <p:spPr bwMode="auto">
            <a:xfrm>
              <a:off x="0" y="4507468"/>
              <a:ext cx="1198165" cy="369332"/>
            </a:xfrm>
            <a:prstGeom prst="rect">
              <a:avLst/>
            </a:prstGeom>
            <a:noFill/>
            <a:ln w="9525">
              <a:noFill/>
              <a:miter lim="800000"/>
              <a:headEnd/>
              <a:tailEnd/>
            </a:ln>
          </p:spPr>
          <p:txBody>
            <a:bodyPr wrap="none">
              <a:spAutoFit/>
            </a:bodyPr>
            <a:lstStyle/>
            <a:p>
              <a:r>
                <a:rPr lang="en-US">
                  <a:solidFill>
                    <a:srgbClr val="660066"/>
                  </a:solidFill>
                  <a:latin typeface="Calibri" pitchFamily="34" charset="0"/>
                </a:rPr>
                <a:t>Keywords</a:t>
              </a:r>
            </a:p>
          </p:txBody>
        </p:sp>
        <p:sp>
          <p:nvSpPr>
            <p:cNvPr id="19472" name="TextBox 23"/>
            <p:cNvSpPr txBox="1">
              <a:spLocks noChangeArrowheads="1"/>
            </p:cNvSpPr>
            <p:nvPr/>
          </p:nvSpPr>
          <p:spPr bwMode="auto">
            <a:xfrm>
              <a:off x="0" y="3733800"/>
              <a:ext cx="1044314" cy="369332"/>
            </a:xfrm>
            <a:prstGeom prst="rect">
              <a:avLst/>
            </a:prstGeom>
            <a:noFill/>
            <a:ln w="9525">
              <a:noFill/>
              <a:miter lim="800000"/>
              <a:headEnd/>
              <a:tailEnd/>
            </a:ln>
          </p:spPr>
          <p:txBody>
            <a:bodyPr wrap="none">
              <a:spAutoFit/>
            </a:bodyPr>
            <a:lstStyle/>
            <a:p>
              <a:r>
                <a:rPr lang="en-US">
                  <a:solidFill>
                    <a:srgbClr val="660066"/>
                  </a:solidFill>
                  <a:latin typeface="Calibri" pitchFamily="34" charset="0"/>
                </a:rPr>
                <a:t>Patterns</a:t>
              </a:r>
            </a:p>
          </p:txBody>
        </p:sp>
        <p:sp>
          <p:nvSpPr>
            <p:cNvPr id="19473" name="TextBox 24"/>
            <p:cNvSpPr txBox="1">
              <a:spLocks noChangeArrowheads="1"/>
            </p:cNvSpPr>
            <p:nvPr/>
          </p:nvSpPr>
          <p:spPr bwMode="auto">
            <a:xfrm>
              <a:off x="0" y="2895600"/>
              <a:ext cx="967219" cy="369332"/>
            </a:xfrm>
            <a:prstGeom prst="rect">
              <a:avLst/>
            </a:prstGeom>
            <a:noFill/>
            <a:ln w="9525">
              <a:noFill/>
              <a:miter lim="800000"/>
              <a:headEnd/>
              <a:tailEnd/>
            </a:ln>
          </p:spPr>
          <p:txBody>
            <a:bodyPr wrap="none">
              <a:spAutoFit/>
            </a:bodyPr>
            <a:lstStyle/>
            <a:p>
              <a:r>
                <a:rPr lang="en-US">
                  <a:solidFill>
                    <a:srgbClr val="660066"/>
                  </a:solidFill>
                  <a:latin typeface="Calibri" pitchFamily="34" charset="0"/>
                </a:rPr>
                <a:t>Objects</a:t>
              </a:r>
            </a:p>
          </p:txBody>
        </p:sp>
        <p:sp>
          <p:nvSpPr>
            <p:cNvPr id="19474" name="TextBox 25"/>
            <p:cNvSpPr txBox="1">
              <a:spLocks noChangeArrowheads="1"/>
            </p:cNvSpPr>
            <p:nvPr/>
          </p:nvSpPr>
          <p:spPr bwMode="auto">
            <a:xfrm>
              <a:off x="0" y="2057400"/>
              <a:ext cx="1262523" cy="646331"/>
            </a:xfrm>
            <a:prstGeom prst="rect">
              <a:avLst/>
            </a:prstGeom>
            <a:noFill/>
            <a:ln w="9525">
              <a:noFill/>
              <a:miter lim="800000"/>
              <a:headEnd/>
              <a:tailEnd/>
            </a:ln>
          </p:spPr>
          <p:txBody>
            <a:bodyPr wrap="none">
              <a:spAutoFit/>
            </a:bodyPr>
            <a:lstStyle/>
            <a:p>
              <a:r>
                <a:rPr lang="en-US">
                  <a:solidFill>
                    <a:srgbClr val="660066"/>
                  </a:solidFill>
                  <a:latin typeface="Calibri" pitchFamily="34" charset="0"/>
                </a:rPr>
                <a:t>Situations,</a:t>
              </a:r>
            </a:p>
            <a:p>
              <a:r>
                <a:rPr lang="en-US">
                  <a:solidFill>
                    <a:srgbClr val="660066"/>
                  </a:solidFill>
                  <a:latin typeface="Calibri" pitchFamily="34" charset="0"/>
                </a:rPr>
                <a:t>Events</a:t>
              </a:r>
            </a:p>
          </p:txBody>
        </p:sp>
        <p:sp>
          <p:nvSpPr>
            <p:cNvPr id="19475" name="TextBox 26"/>
            <p:cNvSpPr txBox="1">
              <a:spLocks noChangeArrowheads="1"/>
            </p:cNvSpPr>
            <p:nvPr/>
          </p:nvSpPr>
          <p:spPr bwMode="auto">
            <a:xfrm>
              <a:off x="0" y="1295400"/>
              <a:ext cx="2507417" cy="646331"/>
            </a:xfrm>
            <a:prstGeom prst="rect">
              <a:avLst/>
            </a:prstGeom>
            <a:noFill/>
            <a:ln w="9525">
              <a:noFill/>
              <a:miter lim="800000"/>
              <a:headEnd/>
              <a:tailEnd/>
            </a:ln>
          </p:spPr>
          <p:txBody>
            <a:bodyPr wrap="none">
              <a:spAutoFit/>
            </a:bodyPr>
            <a:lstStyle/>
            <a:p>
              <a:r>
                <a:rPr lang="en-US">
                  <a:solidFill>
                    <a:srgbClr val="660066"/>
                  </a:solidFill>
                  <a:latin typeface="Calibri" pitchFamily="34" charset="0"/>
                </a:rPr>
                <a:t>Enhanced Experience,</a:t>
              </a:r>
            </a:p>
            <a:p>
              <a:r>
                <a:rPr lang="en-US">
                  <a:solidFill>
                    <a:srgbClr val="660066"/>
                  </a:solidFill>
                  <a:latin typeface="Calibri" pitchFamily="34" charset="0"/>
                </a:rPr>
                <a:t>Tech assimilated in life</a:t>
              </a:r>
            </a:p>
          </p:txBody>
        </p:sp>
      </p:grpSp>
      <p:sp>
        <p:nvSpPr>
          <p:cNvPr id="30" name="TextBox 29"/>
          <p:cNvSpPr txBox="1"/>
          <p:nvPr/>
        </p:nvSpPr>
        <p:spPr>
          <a:xfrm>
            <a:off x="7391400" y="3352800"/>
            <a:ext cx="962025" cy="2586038"/>
          </a:xfrm>
          <a:prstGeom prst="rect">
            <a:avLst/>
          </a:prstGeom>
          <a:noFill/>
        </p:spPr>
        <p:txBody>
          <a:bodyPr wrap="none">
            <a:spAutoFit/>
          </a:bodyPr>
          <a:lstStyle/>
          <a:p>
            <a:pPr fontAlgn="auto">
              <a:spcBef>
                <a:spcPts val="0"/>
              </a:spcBef>
              <a:spcAft>
                <a:spcPts val="0"/>
              </a:spcAft>
              <a:defRPr/>
            </a:pPr>
            <a:r>
              <a:rPr lang="en-US" dirty="0">
                <a:solidFill>
                  <a:schemeClr val="accent4">
                    <a:lumMod val="10000"/>
                  </a:schemeClr>
                </a:solidFill>
                <a:latin typeface="+mn-lt"/>
                <a:cs typeface="+mn-cs"/>
              </a:rPr>
              <a:t>Web 3.0</a:t>
            </a:r>
          </a:p>
          <a:p>
            <a:pPr fontAlgn="auto">
              <a:spcBef>
                <a:spcPts val="0"/>
              </a:spcBef>
              <a:spcAft>
                <a:spcPts val="0"/>
              </a:spcAft>
              <a:defRPr/>
            </a:pPr>
            <a:endParaRPr lang="en-US" dirty="0">
              <a:solidFill>
                <a:schemeClr val="accent4">
                  <a:lumMod val="10000"/>
                </a:schemeClr>
              </a:solidFill>
              <a:latin typeface="+mn-lt"/>
              <a:cs typeface="+mn-cs"/>
            </a:endParaRPr>
          </a:p>
          <a:p>
            <a:pPr fontAlgn="auto">
              <a:spcBef>
                <a:spcPts val="0"/>
              </a:spcBef>
              <a:spcAft>
                <a:spcPts val="0"/>
              </a:spcAft>
              <a:defRPr/>
            </a:pPr>
            <a:endParaRPr lang="en-US" dirty="0">
              <a:solidFill>
                <a:schemeClr val="accent4">
                  <a:lumMod val="10000"/>
                </a:schemeClr>
              </a:solidFill>
              <a:latin typeface="+mn-lt"/>
              <a:cs typeface="+mn-cs"/>
            </a:endParaRPr>
          </a:p>
          <a:p>
            <a:pPr fontAlgn="auto">
              <a:spcBef>
                <a:spcPts val="0"/>
              </a:spcBef>
              <a:spcAft>
                <a:spcPts val="0"/>
              </a:spcAft>
              <a:defRPr/>
            </a:pPr>
            <a:endParaRPr lang="en-US" dirty="0">
              <a:solidFill>
                <a:schemeClr val="accent4">
                  <a:lumMod val="10000"/>
                </a:schemeClr>
              </a:solidFill>
              <a:latin typeface="+mn-lt"/>
              <a:cs typeface="+mn-cs"/>
            </a:endParaRPr>
          </a:p>
          <a:p>
            <a:pPr fontAlgn="auto">
              <a:spcBef>
                <a:spcPts val="0"/>
              </a:spcBef>
              <a:spcAft>
                <a:spcPts val="0"/>
              </a:spcAft>
              <a:defRPr/>
            </a:pPr>
            <a:r>
              <a:rPr lang="en-US" dirty="0">
                <a:solidFill>
                  <a:schemeClr val="accent4">
                    <a:lumMod val="10000"/>
                  </a:schemeClr>
                </a:solidFill>
                <a:latin typeface="+mn-lt"/>
                <a:cs typeface="+mn-cs"/>
              </a:rPr>
              <a:t>Web 2.0</a:t>
            </a:r>
          </a:p>
          <a:p>
            <a:pPr fontAlgn="auto">
              <a:spcBef>
                <a:spcPts val="0"/>
              </a:spcBef>
              <a:spcAft>
                <a:spcPts val="0"/>
              </a:spcAft>
              <a:defRPr/>
            </a:pPr>
            <a:endParaRPr lang="en-US" dirty="0">
              <a:solidFill>
                <a:schemeClr val="accent4">
                  <a:lumMod val="10000"/>
                </a:schemeClr>
              </a:solidFill>
              <a:latin typeface="+mn-lt"/>
              <a:cs typeface="+mn-cs"/>
            </a:endParaRPr>
          </a:p>
          <a:p>
            <a:pPr fontAlgn="auto">
              <a:spcBef>
                <a:spcPts val="0"/>
              </a:spcBef>
              <a:spcAft>
                <a:spcPts val="0"/>
              </a:spcAft>
              <a:defRPr/>
            </a:pPr>
            <a:endParaRPr lang="en-US" dirty="0">
              <a:solidFill>
                <a:schemeClr val="accent4">
                  <a:lumMod val="10000"/>
                </a:schemeClr>
              </a:solidFill>
              <a:latin typeface="+mn-lt"/>
              <a:cs typeface="+mn-cs"/>
            </a:endParaRPr>
          </a:p>
          <a:p>
            <a:pPr fontAlgn="auto">
              <a:spcBef>
                <a:spcPts val="0"/>
              </a:spcBef>
              <a:spcAft>
                <a:spcPts val="0"/>
              </a:spcAft>
              <a:defRPr/>
            </a:pPr>
            <a:endParaRPr lang="en-US" dirty="0">
              <a:solidFill>
                <a:schemeClr val="accent4">
                  <a:lumMod val="10000"/>
                </a:schemeClr>
              </a:solidFill>
              <a:latin typeface="+mn-lt"/>
              <a:cs typeface="+mn-cs"/>
            </a:endParaRPr>
          </a:p>
          <a:p>
            <a:pPr fontAlgn="auto">
              <a:spcBef>
                <a:spcPts val="0"/>
              </a:spcBef>
              <a:spcAft>
                <a:spcPts val="0"/>
              </a:spcAft>
              <a:defRPr/>
            </a:pPr>
            <a:r>
              <a:rPr lang="en-US" dirty="0">
                <a:solidFill>
                  <a:schemeClr val="accent4">
                    <a:lumMod val="10000"/>
                  </a:schemeClr>
                </a:solidFill>
                <a:latin typeface="+mn-lt"/>
                <a:cs typeface="+mn-cs"/>
              </a:rPr>
              <a:t>Web 1.0</a:t>
            </a:r>
            <a:endParaRPr lang="en-US" dirty="0">
              <a:solidFill>
                <a:schemeClr val="accent4">
                  <a:lumMod val="10000"/>
                </a:schemeClr>
              </a:solidFill>
              <a:latin typeface="+mn-lt"/>
              <a:cs typeface="+mn-cs"/>
            </a:endParaRPr>
          </a:p>
        </p:txBody>
      </p:sp>
      <p:sp>
        <p:nvSpPr>
          <p:cNvPr id="19470" name="Rectangle 30"/>
          <p:cNvSpPr>
            <a:spLocks noChangeArrowheads="1"/>
          </p:cNvSpPr>
          <p:nvPr/>
        </p:nvSpPr>
        <p:spPr bwMode="auto">
          <a:xfrm>
            <a:off x="7010400" y="1295400"/>
            <a:ext cx="1955800" cy="261938"/>
          </a:xfrm>
          <a:prstGeom prst="rect">
            <a:avLst/>
          </a:prstGeom>
          <a:noFill/>
          <a:ln w="9525">
            <a:noFill/>
            <a:miter lim="800000"/>
            <a:headEnd/>
            <a:tailEnd/>
          </a:ln>
        </p:spPr>
        <p:txBody>
          <a:bodyPr wrap="none">
            <a:spAutoFit/>
          </a:bodyPr>
          <a:lstStyle/>
          <a:p>
            <a:r>
              <a:rPr lang="en-US" sz="1100">
                <a:solidFill>
                  <a:srgbClr val="7030A0"/>
                </a:solidFill>
                <a:latin typeface="Calibri" pitchFamily="34" charset="0"/>
              </a:rPr>
              <a:t>http://bit.ly/HumanExperience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064"/>
                                        </p:tgtEl>
                                        <p:attrNameLst>
                                          <p:attrName>style.visibility</p:attrName>
                                        </p:attrNameLst>
                                      </p:cBhvr>
                                      <p:to>
                                        <p:strVal val="visible"/>
                                      </p:to>
                                    </p:set>
                                    <p:animEffect transition="in" filter="fade">
                                      <p:cBhvr>
                                        <p:cTn id="27" dur="2000"/>
                                        <p:tgtEl>
                                          <p:spTgt spid="4506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900" decel="100000" fill="hold"/>
                                        <p:tgtEl>
                                          <p:spTgt spid="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4"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ubtitle 2"/>
          <p:cNvSpPr>
            <a:spLocks noGrp="1"/>
          </p:cNvSpPr>
          <p:nvPr>
            <p:ph type="subTitle" idx="1"/>
          </p:nvPr>
        </p:nvSpPr>
        <p:spPr bwMode="auto">
          <a:xfrm>
            <a:off x="228600" y="1676400"/>
            <a:ext cx="8686800" cy="914400"/>
          </a:xfrm>
          <a:noFill/>
          <a:ln>
            <a:miter lim="800000"/>
            <a:headEnd/>
            <a:tailEnd/>
          </a:ln>
        </p:spPr>
        <p:txBody>
          <a:bodyPr vert="horz" wrap="square" lIns="91440" tIns="45720" rIns="91440" bIns="45720" numCol="1" anchor="t" anchorCtr="0" compatLnSpc="1">
            <a:prstTxWarp prst="textNoShape">
              <a:avLst/>
            </a:prstTxWarp>
          </a:bodyPr>
          <a:lstStyle/>
          <a:p>
            <a:r>
              <a:rPr lang="en-US" sz="4400" b="1" smtClean="0">
                <a:solidFill>
                  <a:srgbClr val="336699"/>
                </a:solidFill>
              </a:rPr>
              <a:t>Technology 2</a:t>
            </a:r>
          </a:p>
          <a:p>
            <a:r>
              <a:rPr lang="en-US" sz="4400" b="1" smtClean="0">
                <a:solidFill>
                  <a:srgbClr val="C00000"/>
                </a:solidFill>
              </a:rPr>
              <a:t>Semantic Sensor Web (SSW)</a:t>
            </a:r>
            <a:br>
              <a:rPr lang="en-US" sz="4400" b="1" smtClean="0">
                <a:solidFill>
                  <a:srgbClr val="C00000"/>
                </a:solidFill>
              </a:rPr>
            </a:br>
            <a:endParaRPr lang="en-US" sz="2400" b="1" smtClean="0">
              <a:solidFill>
                <a:srgbClr val="C00000"/>
              </a:solidFill>
            </a:endParaRPr>
          </a:p>
          <a:p>
            <a:pPr algn="l">
              <a:buFont typeface="Arial" charset="0"/>
              <a:buChar char="•"/>
            </a:pPr>
            <a:r>
              <a:rPr lang="en-US" sz="2400" smtClean="0">
                <a:solidFill>
                  <a:srgbClr val="C00000"/>
                </a:solidFill>
              </a:rPr>
              <a:t> What is inclement weather?</a:t>
            </a:r>
          </a:p>
          <a:p>
            <a:pPr algn="l">
              <a:buFont typeface="Arial" charset="0"/>
              <a:buChar char="•"/>
            </a:pPr>
            <a:r>
              <a:rPr lang="en-US" sz="2400" smtClean="0">
                <a:solidFill>
                  <a:srgbClr val="C00000"/>
                </a:solidFill>
              </a:rPr>
              <a:t> What sensors in Ohio are capable of detecting inclement weather?</a:t>
            </a:r>
          </a:p>
          <a:p>
            <a:pPr algn="l">
              <a:buFont typeface="Arial" charset="0"/>
              <a:buChar char="•"/>
            </a:pPr>
            <a:r>
              <a:rPr lang="en-US" sz="2400" smtClean="0">
                <a:solidFill>
                  <a:srgbClr val="C00000"/>
                </a:solidFill>
              </a:rPr>
              <a:t> What sensors are near schools in Ohio?</a:t>
            </a:r>
          </a:p>
          <a:p>
            <a:pPr algn="l">
              <a:buFont typeface="Arial" charset="0"/>
              <a:buChar char="•"/>
            </a:pPr>
            <a:r>
              <a:rPr lang="en-US" sz="2400" smtClean="0">
                <a:solidFill>
                  <a:srgbClr val="C00000"/>
                </a:solidFill>
              </a:rPr>
              <a:t> What observations are these sensors generating NOW?</a:t>
            </a:r>
          </a:p>
          <a:p>
            <a:pPr algn="l">
              <a:buFont typeface="Arial" charset="0"/>
              <a:buChar char="•"/>
            </a:pPr>
            <a:r>
              <a:rPr lang="en-US" sz="2400" smtClean="0">
                <a:solidFill>
                  <a:srgbClr val="C00000"/>
                </a:solidFill>
              </a:rPr>
              <a:t> Are these observations providing evidence for inclement weather?</a:t>
            </a:r>
            <a:endParaRPr lang="en-US" sz="2000" smtClean="0">
              <a:solidFill>
                <a:srgbClr val="C00000"/>
              </a:solidFill>
            </a:endParaRPr>
          </a:p>
          <a:p>
            <a:endParaRPr lang="en-US" sz="4400" smtClean="0">
              <a:solidFill>
                <a:srgbClr val="C00000"/>
              </a:solidFill>
            </a:endParaRPr>
          </a:p>
        </p:txBody>
      </p:sp>
      <p:sp>
        <p:nvSpPr>
          <p:cNvPr id="4"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6559269F-9374-49AA-9410-A0E530D30685}" type="slidenum">
              <a:rPr lang="en-US">
                <a:solidFill>
                  <a:schemeClr val="bg1">
                    <a:lumMod val="10000"/>
                  </a:schemeClr>
                </a:solidFill>
                <a:latin typeface="+mn-lt"/>
                <a:cs typeface="+mn-cs"/>
              </a:rPr>
              <a:pPr fontAlgn="auto">
                <a:spcBef>
                  <a:spcPts val="0"/>
                </a:spcBef>
                <a:spcAft>
                  <a:spcPts val="0"/>
                </a:spcAft>
                <a:defRPr/>
              </a:pPr>
              <a:t>30</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2"/>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Semantic Sensor Web</a:t>
            </a:r>
          </a:p>
        </p:txBody>
      </p:sp>
      <p:sp>
        <p:nvSpPr>
          <p:cNvPr id="5" name="Content Placeholder 4"/>
          <p:cNvSpPr>
            <a:spLocks noGrp="1"/>
          </p:cNvSpPr>
          <p:nvPr>
            <p:ph idx="1"/>
          </p:nvPr>
        </p:nvSpPr>
        <p:spPr>
          <a:xfrm>
            <a:off x="304800" y="1112838"/>
            <a:ext cx="8610600" cy="4525962"/>
          </a:xfrm>
        </p:spPr>
        <p:txBody>
          <a:bodyPr/>
          <a:lstStyle/>
          <a:p>
            <a:pPr marL="0" indent="6350" fontAlgn="auto">
              <a:spcAft>
                <a:spcPts val="0"/>
              </a:spcAft>
              <a:buFont typeface="Arial" pitchFamily="34" charset="0"/>
              <a:buNone/>
              <a:defRPr/>
            </a:pPr>
            <a:r>
              <a:rPr lang="en-US" dirty="0" smtClean="0">
                <a:solidFill>
                  <a:schemeClr val="bg1">
                    <a:lumMod val="10000"/>
                  </a:schemeClr>
                </a:solidFill>
              </a:rPr>
              <a:t>Utilizes ontologies to represent and analyze heterogeneous sensor data</a:t>
            </a:r>
          </a:p>
          <a:p>
            <a:pPr marL="800100" lvl="1" indent="-342900" fontAlgn="auto">
              <a:spcAft>
                <a:spcPts val="0"/>
              </a:spcAft>
              <a:buFont typeface="Arial" pitchFamily="34" charset="0"/>
              <a:buChar char="•"/>
              <a:defRPr/>
            </a:pPr>
            <a:r>
              <a:rPr lang="en-US" dirty="0" smtClean="0">
                <a:solidFill>
                  <a:srgbClr val="0070C0"/>
                </a:solidFill>
              </a:rPr>
              <a:t>Sensor-observation ontology</a:t>
            </a:r>
          </a:p>
          <a:p>
            <a:pPr marL="800100" lvl="1" indent="-342900" fontAlgn="auto">
              <a:spcAft>
                <a:spcPts val="0"/>
              </a:spcAft>
              <a:buFont typeface="Arial" pitchFamily="34" charset="0"/>
              <a:buChar char="•"/>
              <a:defRPr/>
            </a:pPr>
            <a:r>
              <a:rPr lang="en-US" dirty="0" smtClean="0">
                <a:solidFill>
                  <a:srgbClr val="0070C0"/>
                </a:solidFill>
              </a:rPr>
              <a:t>Spatial ontology</a:t>
            </a:r>
          </a:p>
          <a:p>
            <a:pPr marL="800100" lvl="1" indent="-342900" fontAlgn="auto">
              <a:spcAft>
                <a:spcPts val="0"/>
              </a:spcAft>
              <a:buFont typeface="Arial" pitchFamily="34" charset="0"/>
              <a:buChar char="•"/>
              <a:defRPr/>
            </a:pPr>
            <a:r>
              <a:rPr lang="en-US" dirty="0" smtClean="0">
                <a:solidFill>
                  <a:srgbClr val="0070C0"/>
                </a:solidFill>
              </a:rPr>
              <a:t>Temporal ontology</a:t>
            </a:r>
          </a:p>
          <a:p>
            <a:pPr marL="800100" lvl="1" indent="-342900" fontAlgn="auto">
              <a:spcAft>
                <a:spcPts val="0"/>
              </a:spcAft>
              <a:buFont typeface="Arial" pitchFamily="34" charset="0"/>
              <a:buChar char="•"/>
              <a:defRPr/>
            </a:pPr>
            <a:r>
              <a:rPr lang="en-US" dirty="0" smtClean="0">
                <a:solidFill>
                  <a:srgbClr val="0070C0"/>
                </a:solidFill>
              </a:rPr>
              <a:t>Domain </a:t>
            </a:r>
            <a:r>
              <a:rPr lang="en-US" dirty="0" err="1" smtClean="0">
                <a:solidFill>
                  <a:srgbClr val="0070C0"/>
                </a:solidFill>
              </a:rPr>
              <a:t>ontologies</a:t>
            </a:r>
            <a:r>
              <a:rPr lang="en-US" dirty="0" smtClean="0">
                <a:solidFill>
                  <a:srgbClr val="0070C0"/>
                </a:solidFill>
              </a:rPr>
              <a:t> (i.e., weather ontology)</a:t>
            </a:r>
          </a:p>
          <a:p>
            <a:pPr fontAlgn="auto">
              <a:spcAft>
                <a:spcPts val="0"/>
              </a:spcAft>
              <a:buFont typeface="Arial" pitchFamily="34" charset="0"/>
              <a:buNone/>
              <a:defRPr/>
            </a:pPr>
            <a:r>
              <a:rPr lang="en-US" dirty="0" smtClean="0">
                <a:solidFill>
                  <a:schemeClr val="bg1">
                    <a:lumMod val="10000"/>
                  </a:schemeClr>
                </a:solidFill>
              </a:rPr>
              <a:t>Generates abstractions (that matter to human decision making) over sensor data</a:t>
            </a:r>
          </a:p>
          <a:p>
            <a:pPr marL="800100" lvl="1" indent="-342900" fontAlgn="auto">
              <a:spcAft>
                <a:spcPts val="0"/>
              </a:spcAft>
              <a:buFont typeface="Arial" pitchFamily="34" charset="0"/>
              <a:buChar char="•"/>
              <a:defRPr/>
            </a:pPr>
            <a:r>
              <a:rPr lang="en-US" dirty="0" smtClean="0">
                <a:solidFill>
                  <a:schemeClr val="bg1">
                    <a:lumMod val="10000"/>
                  </a:schemeClr>
                </a:solidFill>
              </a:rPr>
              <a:t>Analysis of data to detect and represent interesting features (i.e., objects, events, situations)</a:t>
            </a:r>
          </a:p>
          <a:p>
            <a:pPr fontAlgn="auto">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earth-transparent"/>
          <p:cNvPicPr>
            <a:picLocks noChangeAspect="1" noChangeArrowheads="1"/>
          </p:cNvPicPr>
          <p:nvPr/>
        </p:nvPicPr>
        <p:blipFill>
          <a:blip r:embed="rId3"/>
          <a:srcRect/>
          <a:stretch>
            <a:fillRect/>
          </a:stretch>
        </p:blipFill>
        <p:spPr bwMode="auto">
          <a:xfrm>
            <a:off x="3505200" y="2743200"/>
            <a:ext cx="1419225" cy="1168400"/>
          </a:xfrm>
          <a:prstGeom prst="rect">
            <a:avLst/>
          </a:prstGeom>
          <a:noFill/>
          <a:ln w="9525">
            <a:noFill/>
            <a:miter lim="800000"/>
            <a:headEnd/>
            <a:tailEnd/>
          </a:ln>
        </p:spPr>
      </p:pic>
      <p:pic>
        <p:nvPicPr>
          <p:cNvPr id="78850" name="Picture 3" descr="Data"/>
          <p:cNvPicPr>
            <a:picLocks noChangeAspect="1" noChangeArrowheads="1"/>
          </p:cNvPicPr>
          <p:nvPr/>
        </p:nvPicPr>
        <p:blipFill>
          <a:blip r:embed="rId4"/>
          <a:srcRect/>
          <a:stretch>
            <a:fillRect/>
          </a:stretch>
        </p:blipFill>
        <p:spPr bwMode="auto">
          <a:xfrm>
            <a:off x="6553200" y="4343400"/>
            <a:ext cx="1485900" cy="1111250"/>
          </a:xfrm>
          <a:prstGeom prst="rect">
            <a:avLst/>
          </a:prstGeom>
          <a:noFill/>
          <a:ln w="9525">
            <a:noFill/>
            <a:miter lim="800000"/>
            <a:headEnd/>
            <a:tailEnd/>
          </a:ln>
        </p:spPr>
      </p:pic>
      <p:pic>
        <p:nvPicPr>
          <p:cNvPr id="78851" name="Picture 4" descr="120px-earth_cartoon"/>
          <p:cNvPicPr>
            <a:picLocks noChangeAspect="1" noChangeArrowheads="1"/>
          </p:cNvPicPr>
          <p:nvPr/>
        </p:nvPicPr>
        <p:blipFill>
          <a:blip r:embed="rId5"/>
          <a:srcRect/>
          <a:stretch>
            <a:fillRect/>
          </a:stretch>
        </p:blipFill>
        <p:spPr bwMode="auto">
          <a:xfrm>
            <a:off x="3581400" y="4419600"/>
            <a:ext cx="1143000" cy="1038225"/>
          </a:xfrm>
          <a:prstGeom prst="rect">
            <a:avLst/>
          </a:prstGeom>
          <a:noFill/>
          <a:ln w="9525">
            <a:noFill/>
            <a:miter lim="800000"/>
            <a:headEnd/>
            <a:tailEnd/>
          </a:ln>
        </p:spPr>
      </p:pic>
      <p:pic>
        <p:nvPicPr>
          <p:cNvPr id="78852" name="Picture 5" descr="hot-thermometer"/>
          <p:cNvPicPr>
            <a:picLocks noChangeAspect="1" noChangeArrowheads="1"/>
          </p:cNvPicPr>
          <p:nvPr/>
        </p:nvPicPr>
        <p:blipFill>
          <a:blip r:embed="rId6"/>
          <a:srcRect/>
          <a:stretch>
            <a:fillRect/>
          </a:stretch>
        </p:blipFill>
        <p:spPr bwMode="auto">
          <a:xfrm>
            <a:off x="6781800" y="2895600"/>
            <a:ext cx="692150" cy="971550"/>
          </a:xfrm>
          <a:prstGeom prst="rect">
            <a:avLst/>
          </a:prstGeom>
          <a:noFill/>
          <a:ln w="9525">
            <a:noFill/>
            <a:miter lim="800000"/>
            <a:headEnd/>
            <a:tailEnd/>
          </a:ln>
        </p:spPr>
      </p:pic>
      <p:sp>
        <p:nvSpPr>
          <p:cNvPr id="40966" name="Text Box 6"/>
          <p:cNvSpPr txBox="1">
            <a:spLocks noChangeArrowheads="1"/>
          </p:cNvSpPr>
          <p:nvPr/>
        </p:nvSpPr>
        <p:spPr bwMode="auto">
          <a:xfrm>
            <a:off x="2971800" y="2590800"/>
            <a:ext cx="1828800" cy="304800"/>
          </a:xfrm>
          <a:prstGeom prst="rect">
            <a:avLst/>
          </a:prstGeom>
          <a:noFill/>
          <a:ln w="9525">
            <a:noFill/>
            <a:miter lim="800000"/>
            <a:headEnd/>
            <a:tailEnd/>
          </a:ln>
          <a:effectLst/>
        </p:spPr>
        <p:txBody>
          <a:bodyPr>
            <a:spAutoFit/>
          </a:bodyPr>
          <a:lstStyle/>
          <a:p>
            <a:pPr algn="r" fontAlgn="auto">
              <a:spcBef>
                <a:spcPct val="50000"/>
              </a:spcBef>
              <a:spcAft>
                <a:spcPts val="0"/>
              </a:spcAft>
              <a:defRPr/>
            </a:pPr>
            <a:r>
              <a:rPr lang="en-US" sz="1400">
                <a:solidFill>
                  <a:schemeClr val="bg1">
                    <a:lumMod val="10000"/>
                  </a:schemeClr>
                </a:solidFill>
                <a:latin typeface="+mn-lt"/>
                <a:cs typeface="+mn-cs"/>
              </a:rPr>
              <a:t>Environment</a:t>
            </a:r>
          </a:p>
        </p:txBody>
      </p:sp>
      <p:sp>
        <p:nvSpPr>
          <p:cNvPr id="40967" name="Text Box 7"/>
          <p:cNvSpPr txBox="1">
            <a:spLocks noChangeArrowheads="1"/>
          </p:cNvSpPr>
          <p:nvPr/>
        </p:nvSpPr>
        <p:spPr bwMode="auto">
          <a:xfrm>
            <a:off x="3276600" y="5410200"/>
            <a:ext cx="2286000" cy="630238"/>
          </a:xfrm>
          <a:prstGeom prst="rect">
            <a:avLst/>
          </a:prstGeom>
          <a:noFill/>
          <a:ln w="9525">
            <a:noFill/>
            <a:miter lim="800000"/>
            <a:headEnd/>
            <a:tailEnd/>
          </a:ln>
          <a:effectLst/>
        </p:spPr>
        <p:txBody>
          <a:bodyPr>
            <a:spAutoFit/>
          </a:bodyPr>
          <a:lstStyle/>
          <a:p>
            <a:pPr algn="r" fontAlgn="auto">
              <a:spcBef>
                <a:spcPct val="50000"/>
              </a:spcBef>
              <a:spcAft>
                <a:spcPts val="0"/>
              </a:spcAft>
              <a:defRPr/>
            </a:pPr>
            <a:r>
              <a:rPr lang="en-US" sz="1400" dirty="0">
                <a:solidFill>
                  <a:schemeClr val="bg1">
                    <a:lumMod val="10000"/>
                  </a:schemeClr>
                </a:solidFill>
                <a:latin typeface="+mn-lt"/>
                <a:cs typeface="+mn-cs"/>
              </a:rPr>
              <a:t>Event ID/Understanding,</a:t>
            </a:r>
          </a:p>
          <a:p>
            <a:pPr algn="r" fontAlgn="auto">
              <a:spcBef>
                <a:spcPct val="50000"/>
              </a:spcBef>
              <a:spcAft>
                <a:spcPts val="0"/>
              </a:spcAft>
              <a:defRPr/>
            </a:pPr>
            <a:r>
              <a:rPr lang="en-US" sz="1400" dirty="0">
                <a:solidFill>
                  <a:schemeClr val="bg1">
                    <a:lumMod val="10000"/>
                  </a:schemeClr>
                </a:solidFill>
                <a:latin typeface="+mn-lt"/>
                <a:cs typeface="+mn-cs"/>
              </a:rPr>
              <a:t>Situation </a:t>
            </a:r>
            <a:r>
              <a:rPr lang="en-US" sz="1400" dirty="0">
                <a:solidFill>
                  <a:schemeClr val="bg1">
                    <a:lumMod val="10000"/>
                  </a:schemeClr>
                </a:solidFill>
                <a:latin typeface="+mn-lt"/>
                <a:cs typeface="+mn-cs"/>
              </a:rPr>
              <a:t>Awareness</a:t>
            </a:r>
          </a:p>
        </p:txBody>
      </p:sp>
      <p:sp>
        <p:nvSpPr>
          <p:cNvPr id="40968" name="Text Box 8"/>
          <p:cNvSpPr txBox="1">
            <a:spLocks noChangeArrowheads="1"/>
          </p:cNvSpPr>
          <p:nvPr/>
        </p:nvSpPr>
        <p:spPr bwMode="auto">
          <a:xfrm>
            <a:off x="6781800" y="2590800"/>
            <a:ext cx="1828800" cy="304800"/>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sz="1400">
                <a:solidFill>
                  <a:schemeClr val="bg1">
                    <a:lumMod val="10000"/>
                  </a:schemeClr>
                </a:solidFill>
                <a:latin typeface="+mn-lt"/>
                <a:cs typeface="+mn-cs"/>
              </a:rPr>
              <a:t>Sensor</a:t>
            </a:r>
          </a:p>
        </p:txBody>
      </p:sp>
      <p:sp>
        <p:nvSpPr>
          <p:cNvPr id="40969" name="Text Box 9"/>
          <p:cNvSpPr txBox="1">
            <a:spLocks noChangeArrowheads="1"/>
          </p:cNvSpPr>
          <p:nvPr/>
        </p:nvSpPr>
        <p:spPr bwMode="auto">
          <a:xfrm>
            <a:off x="6781800" y="5410200"/>
            <a:ext cx="1828800" cy="304800"/>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sz="1400">
                <a:solidFill>
                  <a:schemeClr val="bg1">
                    <a:lumMod val="10000"/>
                  </a:schemeClr>
                </a:solidFill>
                <a:latin typeface="+mn-lt"/>
                <a:cs typeface="+mn-cs"/>
              </a:rPr>
              <a:t>Sensor Data</a:t>
            </a:r>
          </a:p>
        </p:txBody>
      </p:sp>
      <p:sp>
        <p:nvSpPr>
          <p:cNvPr id="40970" name="AutoShape 10"/>
          <p:cNvSpPr>
            <a:spLocks noChangeArrowheads="1"/>
          </p:cNvSpPr>
          <p:nvPr/>
        </p:nvSpPr>
        <p:spPr bwMode="auto">
          <a:xfrm>
            <a:off x="4800600" y="3200400"/>
            <a:ext cx="1905000" cy="228600"/>
          </a:xfrm>
          <a:prstGeom prst="rightArrow">
            <a:avLst>
              <a:gd name="adj1" fmla="val 50000"/>
              <a:gd name="adj2" fmla="val 208333"/>
            </a:avLst>
          </a:prstGeom>
          <a:solidFill>
            <a:srgbClr val="C0C0C0"/>
          </a:solidFill>
          <a:ln w="9525">
            <a:solidFill>
              <a:schemeClr val="tx1"/>
            </a:solidFill>
            <a:miter lim="800000"/>
            <a:headEnd/>
            <a:tailEnd/>
          </a:ln>
          <a:effectLst/>
        </p:spPr>
        <p:txBody>
          <a:bodyPr wrap="none" anchor="ctr"/>
          <a:lstStyle/>
          <a:p>
            <a:pPr fontAlgn="auto">
              <a:spcBef>
                <a:spcPts val="0"/>
              </a:spcBef>
              <a:spcAft>
                <a:spcPts val="0"/>
              </a:spcAft>
              <a:defRPr/>
            </a:pPr>
            <a:endParaRPr lang="en-US">
              <a:solidFill>
                <a:schemeClr val="bg1">
                  <a:lumMod val="10000"/>
                </a:schemeClr>
              </a:solidFill>
              <a:latin typeface="+mn-lt"/>
              <a:cs typeface="+mn-cs"/>
            </a:endParaRPr>
          </a:p>
        </p:txBody>
      </p:sp>
      <p:sp>
        <p:nvSpPr>
          <p:cNvPr id="40971" name="AutoShape 11"/>
          <p:cNvSpPr>
            <a:spLocks noChangeArrowheads="1"/>
          </p:cNvSpPr>
          <p:nvPr/>
        </p:nvSpPr>
        <p:spPr bwMode="auto">
          <a:xfrm rot="10800000">
            <a:off x="4800600" y="4800600"/>
            <a:ext cx="1828800" cy="228600"/>
          </a:xfrm>
          <a:prstGeom prst="rightArrow">
            <a:avLst>
              <a:gd name="adj1" fmla="val 50000"/>
              <a:gd name="adj2" fmla="val 200000"/>
            </a:avLst>
          </a:prstGeom>
          <a:solidFill>
            <a:srgbClr val="C0C0C0"/>
          </a:solidFill>
          <a:ln w="9525">
            <a:solidFill>
              <a:schemeClr val="tx1"/>
            </a:solidFill>
            <a:miter lim="800000"/>
            <a:headEnd/>
            <a:tailEnd/>
          </a:ln>
          <a:effectLst/>
        </p:spPr>
        <p:txBody>
          <a:bodyPr wrap="none" anchor="ctr"/>
          <a:lstStyle/>
          <a:p>
            <a:pPr fontAlgn="auto">
              <a:spcBef>
                <a:spcPts val="0"/>
              </a:spcBef>
              <a:spcAft>
                <a:spcPts val="0"/>
              </a:spcAft>
              <a:defRPr/>
            </a:pPr>
            <a:endParaRPr lang="en-US">
              <a:solidFill>
                <a:schemeClr val="bg1">
                  <a:lumMod val="10000"/>
                </a:schemeClr>
              </a:solidFill>
              <a:latin typeface="+mn-lt"/>
              <a:cs typeface="+mn-cs"/>
            </a:endParaRPr>
          </a:p>
        </p:txBody>
      </p:sp>
      <p:sp>
        <p:nvSpPr>
          <p:cNvPr id="40972" name="Text Box 12"/>
          <p:cNvSpPr txBox="1">
            <a:spLocks noChangeArrowheads="1"/>
          </p:cNvSpPr>
          <p:nvPr/>
        </p:nvSpPr>
        <p:spPr bwMode="auto">
          <a:xfrm>
            <a:off x="4648200" y="3352800"/>
            <a:ext cx="1828800" cy="33655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1600">
                <a:solidFill>
                  <a:schemeClr val="bg1">
                    <a:lumMod val="10000"/>
                  </a:schemeClr>
                </a:solidFill>
                <a:latin typeface="+mn-lt"/>
                <a:cs typeface="+mn-cs"/>
              </a:rPr>
              <a:t>Observation</a:t>
            </a:r>
          </a:p>
        </p:txBody>
      </p:sp>
      <p:sp>
        <p:nvSpPr>
          <p:cNvPr id="40973" name="Text Box 13"/>
          <p:cNvSpPr txBox="1">
            <a:spLocks noChangeArrowheads="1"/>
          </p:cNvSpPr>
          <p:nvPr/>
        </p:nvSpPr>
        <p:spPr bwMode="auto">
          <a:xfrm>
            <a:off x="4953000" y="4495800"/>
            <a:ext cx="1828800" cy="33655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1600">
                <a:solidFill>
                  <a:schemeClr val="bg1">
                    <a:lumMod val="10000"/>
                  </a:schemeClr>
                </a:solidFill>
                <a:latin typeface="+mn-lt"/>
                <a:cs typeface="+mn-cs"/>
              </a:rPr>
              <a:t>Perception</a:t>
            </a:r>
          </a:p>
        </p:txBody>
      </p:sp>
      <p:pic>
        <p:nvPicPr>
          <p:cNvPr id="78861" name="Picture 14"/>
          <p:cNvPicPr>
            <a:picLocks noChangeAspect="1" noChangeArrowheads="1"/>
          </p:cNvPicPr>
          <p:nvPr/>
        </p:nvPicPr>
        <p:blipFill>
          <a:blip r:embed="rId7"/>
          <a:srcRect/>
          <a:stretch>
            <a:fillRect/>
          </a:stretch>
        </p:blipFill>
        <p:spPr bwMode="auto">
          <a:xfrm>
            <a:off x="4037013" y="3905250"/>
            <a:ext cx="306387" cy="438150"/>
          </a:xfrm>
          <a:prstGeom prst="rect">
            <a:avLst/>
          </a:prstGeom>
          <a:noFill/>
          <a:ln w="9525">
            <a:noFill/>
            <a:miter lim="800000"/>
            <a:headEnd/>
            <a:tailEnd/>
          </a:ln>
        </p:spPr>
      </p:pic>
      <p:sp>
        <p:nvSpPr>
          <p:cNvPr id="40975" name="AutoShape 15"/>
          <p:cNvSpPr>
            <a:spLocks noChangeArrowheads="1"/>
          </p:cNvSpPr>
          <p:nvPr/>
        </p:nvSpPr>
        <p:spPr bwMode="auto">
          <a:xfrm rot="5400000">
            <a:off x="7124700" y="4000500"/>
            <a:ext cx="304800" cy="228600"/>
          </a:xfrm>
          <a:prstGeom prst="rightArrow">
            <a:avLst>
              <a:gd name="adj1" fmla="val 50000"/>
              <a:gd name="adj2" fmla="val 33333"/>
            </a:avLst>
          </a:prstGeom>
          <a:solidFill>
            <a:srgbClr val="C0C0C0"/>
          </a:solidFill>
          <a:ln w="9525">
            <a:solidFill>
              <a:schemeClr val="tx1"/>
            </a:solidFill>
            <a:miter lim="800000"/>
            <a:headEnd/>
            <a:tailEnd/>
          </a:ln>
          <a:effectLst/>
        </p:spPr>
        <p:txBody>
          <a:bodyPr wrap="none" anchor="ctr"/>
          <a:lstStyle/>
          <a:p>
            <a:pPr fontAlgn="auto">
              <a:spcBef>
                <a:spcPts val="0"/>
              </a:spcBef>
              <a:spcAft>
                <a:spcPts val="0"/>
              </a:spcAft>
              <a:defRPr/>
            </a:pPr>
            <a:endParaRPr lang="en-US">
              <a:solidFill>
                <a:schemeClr val="bg1">
                  <a:lumMod val="10000"/>
                </a:schemeClr>
              </a:solidFill>
              <a:latin typeface="+mn-lt"/>
              <a:cs typeface="+mn-cs"/>
            </a:endParaRPr>
          </a:p>
        </p:txBody>
      </p:sp>
      <p:sp>
        <p:nvSpPr>
          <p:cNvPr id="40976" name="Text Box 16"/>
          <p:cNvSpPr txBox="1">
            <a:spLocks noChangeArrowheads="1"/>
          </p:cNvSpPr>
          <p:nvPr/>
        </p:nvSpPr>
        <p:spPr bwMode="auto">
          <a:xfrm>
            <a:off x="304800" y="914400"/>
            <a:ext cx="8077200" cy="1384300"/>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sz="2800" dirty="0">
                <a:solidFill>
                  <a:schemeClr val="bg1">
                    <a:lumMod val="10000"/>
                  </a:schemeClr>
                </a:solidFill>
                <a:latin typeface="+mn-lt"/>
                <a:cs typeface="+mn-cs"/>
              </a:rPr>
              <a:t>Utilizes </a:t>
            </a:r>
            <a:r>
              <a:rPr lang="en-US" sz="2800" dirty="0">
                <a:solidFill>
                  <a:schemeClr val="bg1">
                    <a:lumMod val="10000"/>
                  </a:schemeClr>
                </a:solidFill>
                <a:latin typeface="+mn-lt"/>
                <a:cs typeface="+mn-cs"/>
              </a:rPr>
              <a:t>semantic technologies to bridge the divide between the “real-world” and the </a:t>
            </a:r>
            <a:r>
              <a:rPr lang="en-US" sz="2800" dirty="0">
                <a:solidFill>
                  <a:schemeClr val="bg1">
                    <a:lumMod val="10000"/>
                  </a:schemeClr>
                </a:solidFill>
                <a:latin typeface="+mn-lt"/>
                <a:cs typeface="+mn-cs"/>
              </a:rPr>
              <a:t>Web (critical to Cyber-Physical systems)</a:t>
            </a:r>
            <a:endParaRPr lang="en-US" sz="2800" dirty="0">
              <a:solidFill>
                <a:schemeClr val="bg1">
                  <a:lumMod val="10000"/>
                </a:schemeClr>
              </a:solidFill>
              <a:latin typeface="+mn-lt"/>
              <a:cs typeface="+mn-cs"/>
            </a:endParaRPr>
          </a:p>
        </p:txBody>
      </p:sp>
      <p:sp>
        <p:nvSpPr>
          <p:cNvPr id="40977" name="Line 17"/>
          <p:cNvSpPr>
            <a:spLocks noChangeShapeType="1"/>
          </p:cNvSpPr>
          <p:nvPr/>
        </p:nvSpPr>
        <p:spPr bwMode="auto">
          <a:xfrm>
            <a:off x="381000" y="4114800"/>
            <a:ext cx="8001000" cy="0"/>
          </a:xfrm>
          <a:prstGeom prst="line">
            <a:avLst/>
          </a:prstGeom>
          <a:noFill/>
          <a:ln w="25400">
            <a:solidFill>
              <a:srgbClr val="003366"/>
            </a:solidFill>
            <a:prstDash val="dash"/>
            <a:round/>
            <a:headEnd/>
            <a:tailEnd/>
          </a:ln>
          <a:effectLst/>
        </p:spPr>
        <p:txBody>
          <a:bodyPr/>
          <a:lstStyle/>
          <a:p>
            <a:pPr fontAlgn="auto">
              <a:spcBef>
                <a:spcPts val="0"/>
              </a:spcBef>
              <a:spcAft>
                <a:spcPts val="0"/>
              </a:spcAft>
              <a:defRPr/>
            </a:pPr>
            <a:endParaRPr lang="en-US">
              <a:solidFill>
                <a:schemeClr val="bg1">
                  <a:lumMod val="10000"/>
                </a:schemeClr>
              </a:solidFill>
              <a:latin typeface="+mn-lt"/>
              <a:cs typeface="+mn-cs"/>
            </a:endParaRPr>
          </a:p>
        </p:txBody>
      </p:sp>
      <p:sp>
        <p:nvSpPr>
          <p:cNvPr id="40978" name="Text Box 18"/>
          <p:cNvSpPr txBox="1">
            <a:spLocks noChangeArrowheads="1"/>
          </p:cNvSpPr>
          <p:nvPr/>
        </p:nvSpPr>
        <p:spPr bwMode="auto">
          <a:xfrm>
            <a:off x="381000" y="3733800"/>
            <a:ext cx="2590800" cy="304800"/>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sz="1400" dirty="0">
                <a:solidFill>
                  <a:schemeClr val="bg1">
                    <a:lumMod val="10000"/>
                  </a:schemeClr>
                </a:solidFill>
                <a:latin typeface="+mn-lt"/>
                <a:cs typeface="+mn-cs"/>
              </a:rPr>
              <a:t>Physical </a:t>
            </a:r>
            <a:r>
              <a:rPr lang="en-US" sz="1400" dirty="0">
                <a:solidFill>
                  <a:schemeClr val="bg1">
                    <a:lumMod val="10000"/>
                  </a:schemeClr>
                </a:solidFill>
                <a:latin typeface="+mn-lt"/>
                <a:cs typeface="+mn-cs"/>
              </a:rPr>
              <a:t>Space </a:t>
            </a:r>
            <a:r>
              <a:rPr lang="en-US" sz="1400" dirty="0">
                <a:solidFill>
                  <a:schemeClr val="bg1">
                    <a:lumMod val="10000"/>
                  </a:schemeClr>
                </a:solidFill>
                <a:latin typeface="+mn-lt"/>
                <a:cs typeface="+mn-cs"/>
              </a:rPr>
              <a:t>(“real-world”)</a:t>
            </a:r>
          </a:p>
        </p:txBody>
      </p:sp>
      <p:sp>
        <p:nvSpPr>
          <p:cNvPr id="40979" name="Text Box 19"/>
          <p:cNvSpPr txBox="1">
            <a:spLocks noChangeArrowheads="1"/>
          </p:cNvSpPr>
          <p:nvPr/>
        </p:nvSpPr>
        <p:spPr bwMode="auto">
          <a:xfrm>
            <a:off x="381000" y="4191000"/>
            <a:ext cx="2895600" cy="304800"/>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sz="1400">
                <a:solidFill>
                  <a:schemeClr val="bg1">
                    <a:lumMod val="10000"/>
                  </a:schemeClr>
                </a:solidFill>
                <a:latin typeface="+mn-lt"/>
                <a:cs typeface="+mn-cs"/>
              </a:rPr>
              <a:t>Information Space (Web)</a:t>
            </a:r>
          </a:p>
        </p:txBody>
      </p:sp>
      <p:sp>
        <p:nvSpPr>
          <p:cNvPr id="20" name="Slide Number Placeholder 19"/>
          <p:cNvSpPr>
            <a:spLocks noGrp="1"/>
          </p:cNvSpPr>
          <p:nvPr>
            <p:ph type="sldNum" sz="quarter" idx="4294967295"/>
          </p:nvPr>
        </p:nvSpPr>
        <p:spPr>
          <a:xfrm>
            <a:off x="0" y="6477000"/>
            <a:ext cx="2133600" cy="304800"/>
          </a:xfrm>
          <a:prstGeom prst="rect">
            <a:avLst/>
          </a:prstGeom>
        </p:spPr>
        <p:txBody>
          <a:bodyPr/>
          <a:lstStyle/>
          <a:p>
            <a:pPr fontAlgn="auto">
              <a:spcBef>
                <a:spcPts val="0"/>
              </a:spcBef>
              <a:spcAft>
                <a:spcPts val="0"/>
              </a:spcAft>
              <a:defRPr/>
            </a:pPr>
            <a:fld id="{3E3B94DE-3AA4-434C-828E-A9AA724A139E}" type="slidenum">
              <a:rPr lang="en-US">
                <a:solidFill>
                  <a:schemeClr val="bg1">
                    <a:lumMod val="10000"/>
                  </a:schemeClr>
                </a:solidFill>
                <a:latin typeface="+mn-lt"/>
                <a:cs typeface="+mn-cs"/>
              </a:rPr>
              <a:pPr fontAlgn="auto">
                <a:spcBef>
                  <a:spcPts val="0"/>
                </a:spcBef>
                <a:spcAft>
                  <a:spcPts val="0"/>
                </a:spcAft>
                <a:defRPr/>
              </a:pPr>
              <a:t>32</a:t>
            </a:fld>
            <a:endParaRPr lang="en-US">
              <a:solidFill>
                <a:schemeClr val="bg1">
                  <a:lumMod val="10000"/>
                </a:schemeClr>
              </a:solidFill>
              <a:latin typeface="+mn-lt"/>
              <a:cs typeface="+mn-cs"/>
            </a:endParaRPr>
          </a:p>
        </p:txBody>
      </p:sp>
      <p:sp>
        <p:nvSpPr>
          <p:cNvPr id="78868" name="Title 2"/>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Semantic Sensor Web</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p:cNvPicPr>
            <a:picLocks noChangeAspect="1" noChangeArrowheads="1"/>
          </p:cNvPicPr>
          <p:nvPr/>
        </p:nvPicPr>
        <p:blipFill>
          <a:blip r:embed="rId3"/>
          <a:srcRect/>
          <a:stretch>
            <a:fillRect/>
          </a:stretch>
        </p:blipFill>
        <p:spPr bwMode="auto">
          <a:xfrm>
            <a:off x="1600200" y="2197100"/>
            <a:ext cx="5867400" cy="4127500"/>
          </a:xfrm>
          <a:prstGeom prst="rect">
            <a:avLst/>
          </a:prstGeom>
          <a:noFill/>
          <a:ln w="9525">
            <a:noFill/>
            <a:miter lim="800000"/>
            <a:headEnd/>
            <a:tailEnd/>
          </a:ln>
        </p:spPr>
      </p:pic>
      <p:sp>
        <p:nvSpPr>
          <p:cNvPr id="80898" name="Title 6"/>
          <p:cNvSpPr>
            <a:spLocks noGrp="1"/>
          </p:cNvSpPr>
          <p:nvPr>
            <p:ph type="title"/>
          </p:nvPr>
        </p:nvSpPr>
        <p:spPr bwMode="auto">
          <a:xfrm>
            <a:off x="0" y="0"/>
            <a:ext cx="9144000" cy="2133600"/>
          </a:xfrm>
          <a:ln>
            <a:miter lim="800000"/>
            <a:headEnd/>
            <a:tailEnd/>
          </a:ln>
        </p:spPr>
        <p:txBody>
          <a:bodyPr vert="horz" wrap="square" lIns="91440" tIns="45720" rIns="91440" bIns="45720" numCol="1" anchor="t" anchorCtr="0" compatLnSpc="1">
            <a:prstTxWarp prst="textNoShape">
              <a:avLst/>
            </a:prstTxWarp>
          </a:bodyPr>
          <a:lstStyle/>
          <a:p>
            <a:pPr>
              <a:spcBef>
                <a:spcPct val="50000"/>
              </a:spcBef>
            </a:pPr>
            <a:r>
              <a:rPr lang="en-US" smtClean="0"/>
              <a:t>Sensors are now ubiquitous, </a:t>
            </a:r>
            <a:br>
              <a:rPr lang="en-US" smtClean="0"/>
            </a:br>
            <a:r>
              <a:rPr lang="en-US" smtClean="0"/>
              <a:t>	and constantly generating observations about our world</a:t>
            </a:r>
            <a:br>
              <a:rPr lang="en-US" smtClean="0"/>
            </a:br>
            <a:endParaRPr lang="en-US" smtClean="0"/>
          </a:p>
        </p:txBody>
      </p:sp>
      <p:sp>
        <p:nvSpPr>
          <p:cNvPr id="4" name="Slide Number Placeholder 3"/>
          <p:cNvSpPr>
            <a:spLocks noGrp="1"/>
          </p:cNvSpPr>
          <p:nvPr>
            <p:ph type="sldNum" sz="quarter" idx="4294967295"/>
          </p:nvPr>
        </p:nvSpPr>
        <p:spPr>
          <a:xfrm>
            <a:off x="0" y="6477000"/>
            <a:ext cx="2133600" cy="304800"/>
          </a:xfrm>
          <a:prstGeom prst="rect">
            <a:avLst/>
          </a:prstGeom>
        </p:spPr>
        <p:txBody>
          <a:bodyPr/>
          <a:lstStyle/>
          <a:p>
            <a:pPr fontAlgn="auto">
              <a:spcBef>
                <a:spcPts val="0"/>
              </a:spcBef>
              <a:spcAft>
                <a:spcPts val="0"/>
              </a:spcAft>
              <a:defRPr/>
            </a:pPr>
            <a:fld id="{1F9E66CA-9430-419D-8F38-79301EBBB2AD}" type="slidenum">
              <a:rPr lang="en-US">
                <a:solidFill>
                  <a:schemeClr val="bg1">
                    <a:lumMod val="10000"/>
                  </a:schemeClr>
                </a:solidFill>
                <a:latin typeface="+mn-lt"/>
                <a:cs typeface="+mn-cs"/>
              </a:rPr>
              <a:pPr fontAlgn="auto">
                <a:spcBef>
                  <a:spcPts val="0"/>
                </a:spcBef>
                <a:spcAft>
                  <a:spcPts val="0"/>
                </a:spcAft>
                <a:defRPr/>
              </a:pPr>
              <a:t>33</a:t>
            </a:fld>
            <a:endParaRPr lang="en-US">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04800" y="5165725"/>
            <a:ext cx="8534400" cy="854075"/>
          </a:xfrm>
          <a:prstGeom prst="rect">
            <a:avLst/>
          </a:prstGeom>
          <a:noFill/>
          <a:ln w="9525">
            <a:noFill/>
            <a:miter lim="800000"/>
            <a:headEnd/>
            <a:tailEnd/>
          </a:ln>
        </p:spPr>
        <p:txBody>
          <a:bodyPr>
            <a:spAutoFit/>
          </a:bodyPr>
          <a:lstStyle/>
          <a:p>
            <a:pPr fontAlgn="auto">
              <a:spcBef>
                <a:spcPct val="50000"/>
              </a:spcBef>
              <a:spcAft>
                <a:spcPts val="0"/>
              </a:spcAft>
              <a:defRPr/>
            </a:pPr>
            <a:r>
              <a:rPr lang="en-US" sz="2000">
                <a:solidFill>
                  <a:schemeClr val="bg1">
                    <a:lumMod val="10000"/>
                  </a:schemeClr>
                </a:solidFill>
                <a:latin typeface="+mn-lt"/>
                <a:cs typeface="+mn-cs"/>
              </a:rPr>
              <a:t>However, these systems are often stovepiped,</a:t>
            </a:r>
          </a:p>
          <a:p>
            <a:pPr fontAlgn="auto">
              <a:spcBef>
                <a:spcPct val="50000"/>
              </a:spcBef>
              <a:spcAft>
                <a:spcPts val="0"/>
              </a:spcAft>
              <a:defRPr/>
            </a:pPr>
            <a:r>
              <a:rPr lang="en-US" sz="2000">
                <a:solidFill>
                  <a:schemeClr val="bg1">
                    <a:lumMod val="10000"/>
                  </a:schemeClr>
                </a:solidFill>
                <a:latin typeface="+mn-lt"/>
                <a:cs typeface="+mn-cs"/>
              </a:rPr>
              <a:t>	with strong tie between sensor network and application</a:t>
            </a:r>
          </a:p>
        </p:txBody>
      </p:sp>
      <p:pic>
        <p:nvPicPr>
          <p:cNvPr id="82946" name="Picture 4"/>
          <p:cNvPicPr>
            <a:picLocks noChangeAspect="1" noChangeArrowheads="1"/>
          </p:cNvPicPr>
          <p:nvPr/>
        </p:nvPicPr>
        <p:blipFill>
          <a:blip r:embed="rId3"/>
          <a:srcRect/>
          <a:stretch>
            <a:fillRect/>
          </a:stretch>
        </p:blipFill>
        <p:spPr bwMode="auto">
          <a:xfrm>
            <a:off x="2900363" y="457200"/>
            <a:ext cx="3652837" cy="4400550"/>
          </a:xfrm>
          <a:prstGeom prst="rect">
            <a:avLst/>
          </a:prstGeom>
          <a:noFill/>
          <a:ln w="9525">
            <a:noFill/>
            <a:miter lim="800000"/>
            <a:headEnd/>
            <a:tailEnd/>
          </a:ln>
        </p:spPr>
      </p:pic>
      <p:sp>
        <p:nvSpPr>
          <p:cNvPr id="4" name="Slide Number Placeholder 3"/>
          <p:cNvSpPr>
            <a:spLocks noGrp="1"/>
          </p:cNvSpPr>
          <p:nvPr>
            <p:ph type="sldNum" sz="quarter" idx="4294967295"/>
          </p:nvPr>
        </p:nvSpPr>
        <p:spPr>
          <a:xfrm>
            <a:off x="0" y="6477000"/>
            <a:ext cx="2133600" cy="304800"/>
          </a:xfrm>
          <a:prstGeom prst="rect">
            <a:avLst/>
          </a:prstGeom>
        </p:spPr>
        <p:txBody>
          <a:bodyPr/>
          <a:lstStyle/>
          <a:p>
            <a:pPr fontAlgn="auto">
              <a:spcBef>
                <a:spcPts val="0"/>
              </a:spcBef>
              <a:spcAft>
                <a:spcPts val="0"/>
              </a:spcAft>
              <a:defRPr/>
            </a:pPr>
            <a:fld id="{00C98857-11BA-41B1-8EA7-3BE89898BE9A}" type="slidenum">
              <a:rPr lang="en-US">
                <a:solidFill>
                  <a:schemeClr val="bg1">
                    <a:lumMod val="10000"/>
                  </a:schemeClr>
                </a:solidFill>
                <a:latin typeface="+mn-lt"/>
                <a:cs typeface="+mn-cs"/>
              </a:rPr>
              <a:pPr fontAlgn="auto">
                <a:spcBef>
                  <a:spcPts val="0"/>
                </a:spcBef>
                <a:spcAft>
                  <a:spcPts val="0"/>
                </a:spcAft>
                <a:defRPr/>
              </a:pPr>
              <a:t>34</a:t>
            </a:fld>
            <a:endParaRPr lang="en-US">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4"/>
          <p:cNvPicPr>
            <a:picLocks noChangeAspect="1" noChangeArrowheads="1"/>
          </p:cNvPicPr>
          <p:nvPr/>
        </p:nvPicPr>
        <p:blipFill>
          <a:blip r:embed="rId3"/>
          <a:srcRect/>
          <a:stretch>
            <a:fillRect/>
          </a:stretch>
        </p:blipFill>
        <p:spPr bwMode="auto">
          <a:xfrm>
            <a:off x="152400" y="685800"/>
            <a:ext cx="6477000" cy="5410200"/>
          </a:xfrm>
          <a:prstGeom prst="rect">
            <a:avLst/>
          </a:prstGeom>
          <a:noFill/>
          <a:ln w="9525">
            <a:noFill/>
            <a:miter lim="800000"/>
            <a:headEnd/>
            <a:tailEnd/>
          </a:ln>
        </p:spPr>
      </p:pic>
      <p:sp>
        <p:nvSpPr>
          <p:cNvPr id="84994" name="Title 4"/>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We want to set this data free</a:t>
            </a:r>
          </a:p>
        </p:txBody>
      </p:sp>
      <p:sp>
        <p:nvSpPr>
          <p:cNvPr id="4" name="Slide Number Placeholder 3"/>
          <p:cNvSpPr>
            <a:spLocks noGrp="1"/>
          </p:cNvSpPr>
          <p:nvPr>
            <p:ph type="sldNum" sz="quarter" idx="4294967295"/>
          </p:nvPr>
        </p:nvSpPr>
        <p:spPr>
          <a:xfrm>
            <a:off x="0" y="6477000"/>
            <a:ext cx="2133600" cy="304800"/>
          </a:xfrm>
          <a:prstGeom prst="rect">
            <a:avLst/>
          </a:prstGeom>
        </p:spPr>
        <p:txBody>
          <a:bodyPr/>
          <a:lstStyle/>
          <a:p>
            <a:pPr fontAlgn="auto">
              <a:spcBef>
                <a:spcPts val="0"/>
              </a:spcBef>
              <a:spcAft>
                <a:spcPts val="0"/>
              </a:spcAft>
              <a:defRPr/>
            </a:pPr>
            <a:fld id="{A51E15E5-EC5E-4F57-8C02-3F6524860B4F}" type="slidenum">
              <a:rPr lang="en-US">
                <a:solidFill>
                  <a:schemeClr val="bg1">
                    <a:lumMod val="10000"/>
                  </a:schemeClr>
                </a:solidFill>
                <a:latin typeface="+mn-lt"/>
                <a:cs typeface="+mn-cs"/>
              </a:rPr>
              <a:pPr fontAlgn="auto">
                <a:spcBef>
                  <a:spcPts val="0"/>
                </a:spcBef>
                <a:spcAft>
                  <a:spcPts val="0"/>
                </a:spcAft>
                <a:defRPr/>
              </a:pPr>
              <a:t>35</a:t>
            </a:fld>
            <a:endParaRPr lang="en-US">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
          <p:cNvPicPr>
            <a:picLocks noChangeAspect="1" noChangeArrowheads="1"/>
          </p:cNvPicPr>
          <p:nvPr/>
        </p:nvPicPr>
        <p:blipFill>
          <a:blip r:embed="rId3"/>
          <a:srcRect/>
          <a:stretch>
            <a:fillRect/>
          </a:stretch>
        </p:blipFill>
        <p:spPr bwMode="auto">
          <a:xfrm>
            <a:off x="1060450" y="1981200"/>
            <a:ext cx="6635750" cy="3930650"/>
          </a:xfrm>
          <a:prstGeom prst="rect">
            <a:avLst/>
          </a:prstGeom>
          <a:noFill/>
          <a:ln w="9525">
            <a:noFill/>
            <a:miter lim="800000"/>
            <a:headEnd/>
            <a:tailEnd/>
          </a:ln>
        </p:spPr>
      </p:pic>
      <p:sp>
        <p:nvSpPr>
          <p:cNvPr id="87042" name="Title 4"/>
          <p:cNvSpPr>
            <a:spLocks noGrp="1"/>
          </p:cNvSpPr>
          <p:nvPr>
            <p:ph type="title"/>
          </p:nvPr>
        </p:nvSpPr>
        <p:spPr bwMode="auto">
          <a:xfrm>
            <a:off x="0" y="0"/>
            <a:ext cx="9144000" cy="1371600"/>
          </a:xfrm>
          <a:ln>
            <a:miter lim="800000"/>
            <a:headEnd/>
            <a:tailEnd/>
          </a:ln>
        </p:spPr>
        <p:txBody>
          <a:bodyPr vert="horz" wrap="square" lIns="91440" tIns="45720" rIns="91440" bIns="45720" numCol="1" anchor="t" anchorCtr="0" compatLnSpc="1">
            <a:prstTxWarp prst="textNoShape">
              <a:avLst/>
            </a:prstTxWarp>
          </a:bodyPr>
          <a:lstStyle/>
          <a:p>
            <a:r>
              <a:rPr lang="en-US" smtClean="0"/>
              <a:t>With freedom comes new responsibilities ….</a:t>
            </a:r>
            <a:r>
              <a:rPr lang="en-US" sz="4000" smtClean="0">
                <a:latin typeface="Arial" charset="0"/>
              </a:rPr>
              <a:t/>
            </a:r>
            <a:br>
              <a:rPr lang="en-US" sz="4000" smtClean="0">
                <a:latin typeface="Arial" charset="0"/>
              </a:rPr>
            </a:br>
            <a:endParaRPr lang="en-US" smtClean="0"/>
          </a:p>
        </p:txBody>
      </p:sp>
      <p:sp>
        <p:nvSpPr>
          <p:cNvPr id="87043" name="Content Placeholder 5"/>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smtClean="0"/>
          </a:p>
        </p:txBody>
      </p:sp>
      <p:sp>
        <p:nvSpPr>
          <p:cNvPr id="4" name="Slide Number Placeholder 3"/>
          <p:cNvSpPr>
            <a:spLocks noGrp="1"/>
          </p:cNvSpPr>
          <p:nvPr>
            <p:ph type="sldNum" sz="quarter" idx="4294967295"/>
          </p:nvPr>
        </p:nvSpPr>
        <p:spPr>
          <a:xfrm>
            <a:off x="0" y="6477000"/>
            <a:ext cx="2133600" cy="304800"/>
          </a:xfrm>
          <a:prstGeom prst="rect">
            <a:avLst/>
          </a:prstGeom>
        </p:spPr>
        <p:txBody>
          <a:bodyPr/>
          <a:lstStyle/>
          <a:p>
            <a:pPr fontAlgn="auto">
              <a:spcBef>
                <a:spcPts val="0"/>
              </a:spcBef>
              <a:spcAft>
                <a:spcPts val="0"/>
              </a:spcAft>
              <a:defRPr/>
            </a:pPr>
            <a:fld id="{E4FB25FF-A60F-4866-AF2B-CC6FB0CC3677}" type="slidenum">
              <a:rPr lang="en-US">
                <a:solidFill>
                  <a:schemeClr val="bg1">
                    <a:lumMod val="10000"/>
                  </a:schemeClr>
                </a:solidFill>
                <a:latin typeface="+mn-lt"/>
                <a:cs typeface="+mn-cs"/>
              </a:rPr>
              <a:pPr fontAlgn="auto">
                <a:spcBef>
                  <a:spcPts val="0"/>
                </a:spcBef>
                <a:spcAft>
                  <a:spcPts val="0"/>
                </a:spcAft>
                <a:defRPr/>
              </a:pPr>
              <a:t>36</a:t>
            </a:fld>
            <a:endParaRPr lang="en-US">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304800" y="606425"/>
            <a:ext cx="8534400" cy="1230313"/>
          </a:xfrm>
          <a:prstGeom prst="rect">
            <a:avLst/>
          </a:prstGeom>
          <a:noFill/>
          <a:ln w="9525">
            <a:noFill/>
            <a:miter lim="800000"/>
            <a:headEnd/>
            <a:tailEnd/>
          </a:ln>
        </p:spPr>
        <p:txBody>
          <a:bodyPr>
            <a:spAutoFit/>
          </a:bodyPr>
          <a:lstStyle/>
          <a:p>
            <a:pPr fontAlgn="auto">
              <a:spcBef>
                <a:spcPct val="50000"/>
              </a:spcBef>
              <a:spcAft>
                <a:spcPts val="0"/>
              </a:spcAft>
              <a:defRPr/>
            </a:pPr>
            <a:endParaRPr lang="en-US" sz="2000" dirty="0">
              <a:solidFill>
                <a:schemeClr val="bg1">
                  <a:lumMod val="10000"/>
                </a:schemeClr>
              </a:solidFill>
              <a:latin typeface="+mn-lt"/>
              <a:cs typeface="+mn-cs"/>
            </a:endParaRPr>
          </a:p>
          <a:p>
            <a:pPr fontAlgn="auto">
              <a:spcBef>
                <a:spcPct val="50000"/>
              </a:spcBef>
              <a:spcAft>
                <a:spcPts val="0"/>
              </a:spcAft>
              <a:defRPr/>
            </a:pPr>
            <a:r>
              <a:rPr lang="en-US" dirty="0">
                <a:solidFill>
                  <a:schemeClr val="bg1">
                    <a:lumMod val="10000"/>
                  </a:schemeClr>
                </a:solidFill>
                <a:latin typeface="+mn-lt"/>
                <a:cs typeface="+mn-cs"/>
              </a:rPr>
              <a:t>	Web Services</a:t>
            </a:r>
          </a:p>
          <a:p>
            <a:pPr fontAlgn="auto">
              <a:spcBef>
                <a:spcPct val="50000"/>
              </a:spcBef>
              <a:spcAft>
                <a:spcPts val="0"/>
              </a:spcAft>
              <a:defRPr/>
            </a:pPr>
            <a:r>
              <a:rPr lang="en-US" dirty="0">
                <a:solidFill>
                  <a:schemeClr val="bg1">
                    <a:lumMod val="10000"/>
                  </a:schemeClr>
                </a:solidFill>
                <a:latin typeface="+mn-lt"/>
                <a:cs typeface="+mn-cs"/>
              </a:rPr>
              <a:t>		- OGC Sensor Web Enablement (SWE</a:t>
            </a:r>
            <a:r>
              <a:rPr lang="en-US" dirty="0">
                <a:solidFill>
                  <a:schemeClr val="bg1">
                    <a:lumMod val="10000"/>
                  </a:schemeClr>
                </a:solidFill>
                <a:latin typeface="+mn-lt"/>
                <a:cs typeface="+mn-cs"/>
              </a:rPr>
              <a:t>)</a:t>
            </a:r>
          </a:p>
        </p:txBody>
      </p:sp>
      <p:pic>
        <p:nvPicPr>
          <p:cNvPr id="11267" name="Picture 3"/>
          <p:cNvPicPr>
            <a:picLocks noChangeAspect="1" noChangeArrowheads="1"/>
          </p:cNvPicPr>
          <p:nvPr/>
        </p:nvPicPr>
        <p:blipFill>
          <a:blip r:embed="rId3"/>
          <a:srcRect/>
          <a:stretch>
            <a:fillRect/>
          </a:stretch>
        </p:blipFill>
        <p:spPr bwMode="auto">
          <a:xfrm>
            <a:off x="1524000" y="2841625"/>
            <a:ext cx="6172200" cy="3541713"/>
          </a:xfrm>
          <a:prstGeom prst="rect">
            <a:avLst/>
          </a:prstGeom>
          <a:noFill/>
          <a:ln w="9525">
            <a:noFill/>
            <a:miter lim="800000"/>
            <a:headEnd/>
            <a:tailEnd/>
          </a:ln>
        </p:spPr>
      </p:pic>
      <p:sp>
        <p:nvSpPr>
          <p:cNvPr id="89091" name="Title 4"/>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z="3600" smtClean="0"/>
              <a:t>1) How to discover, access and search the data?</a:t>
            </a:r>
            <a:br>
              <a:rPr lang="en-US" sz="3600" smtClean="0"/>
            </a:br>
            <a:endParaRPr lang="en-US" sz="3600" smtClean="0"/>
          </a:p>
        </p:txBody>
      </p:sp>
      <p:sp>
        <p:nvSpPr>
          <p:cNvPr id="89092" name="Content Placeholder 5"/>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smtClean="0"/>
          </a:p>
        </p:txBody>
      </p:sp>
      <p:sp>
        <p:nvSpPr>
          <p:cNvPr id="4" name="Slide Number Placeholder 3"/>
          <p:cNvSpPr>
            <a:spLocks noGrp="1"/>
          </p:cNvSpPr>
          <p:nvPr>
            <p:ph type="sldNum" sz="quarter" idx="4294967295"/>
          </p:nvPr>
        </p:nvSpPr>
        <p:spPr>
          <a:xfrm>
            <a:off x="0" y="6477000"/>
            <a:ext cx="2133600" cy="304800"/>
          </a:xfrm>
          <a:prstGeom prst="rect">
            <a:avLst/>
          </a:prstGeom>
        </p:spPr>
        <p:txBody>
          <a:bodyPr/>
          <a:lstStyle/>
          <a:p>
            <a:pPr fontAlgn="auto">
              <a:spcBef>
                <a:spcPts val="0"/>
              </a:spcBef>
              <a:spcAft>
                <a:spcPts val="0"/>
              </a:spcAft>
              <a:defRPr/>
            </a:pPr>
            <a:fld id="{D088AE0B-4AD7-48BF-A00F-0161C11C6834}" type="slidenum">
              <a:rPr lang="en-US">
                <a:solidFill>
                  <a:schemeClr val="bg1">
                    <a:lumMod val="10000"/>
                  </a:schemeClr>
                </a:solidFill>
                <a:latin typeface="+mn-lt"/>
                <a:cs typeface="+mn-cs"/>
              </a:rPr>
              <a:pPr fontAlgn="auto">
                <a:spcBef>
                  <a:spcPts val="0"/>
                </a:spcBef>
                <a:spcAft>
                  <a:spcPts val="0"/>
                </a:spcAft>
                <a:defRPr/>
              </a:pPr>
              <a:t>37</a:t>
            </a:fld>
            <a:endParaRPr lang="en-US">
              <a:solidFill>
                <a:schemeClr val="bg1">
                  <a:lumMod val="10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04800" y="1143000"/>
            <a:ext cx="8534400" cy="2392363"/>
          </a:xfrm>
          <a:prstGeom prst="rect">
            <a:avLst/>
          </a:prstGeom>
          <a:noFill/>
          <a:ln w="9525">
            <a:noFill/>
            <a:miter lim="800000"/>
            <a:headEnd/>
            <a:tailEnd/>
          </a:ln>
        </p:spPr>
        <p:txBody>
          <a:bodyPr>
            <a:spAutoFit/>
          </a:bodyPr>
          <a:lstStyle/>
          <a:p>
            <a:pPr fontAlgn="auto">
              <a:spcBef>
                <a:spcPct val="50000"/>
              </a:spcBef>
              <a:spcAft>
                <a:spcPts val="0"/>
              </a:spcAft>
              <a:defRPr/>
            </a:pPr>
            <a:r>
              <a:rPr lang="en-US" sz="2000" dirty="0">
                <a:solidFill>
                  <a:schemeClr val="bg1">
                    <a:lumMod val="10000"/>
                  </a:schemeClr>
                </a:solidFill>
                <a:latin typeface="+mn-lt"/>
                <a:cs typeface="+mn-cs"/>
              </a:rPr>
              <a:t>	</a:t>
            </a:r>
            <a:r>
              <a:rPr lang="en-US" sz="2800" dirty="0">
                <a:solidFill>
                  <a:schemeClr val="bg1">
                    <a:lumMod val="10000"/>
                  </a:schemeClr>
                </a:solidFill>
                <a:latin typeface="+mn-lt"/>
                <a:cs typeface="+mn-cs"/>
              </a:rPr>
              <a:t>when it comes from many different sources?</a:t>
            </a:r>
          </a:p>
          <a:p>
            <a:pPr fontAlgn="auto">
              <a:spcBef>
                <a:spcPct val="50000"/>
              </a:spcBef>
              <a:spcAft>
                <a:spcPts val="0"/>
              </a:spcAft>
              <a:defRPr/>
            </a:pPr>
            <a:endParaRPr lang="en-US" sz="900" dirty="0">
              <a:solidFill>
                <a:schemeClr val="bg1">
                  <a:lumMod val="10000"/>
                </a:schemeClr>
              </a:solidFill>
              <a:latin typeface="+mn-lt"/>
              <a:cs typeface="+mn-cs"/>
            </a:endParaRPr>
          </a:p>
          <a:p>
            <a:pPr fontAlgn="auto">
              <a:spcBef>
                <a:spcPct val="50000"/>
              </a:spcBef>
              <a:spcAft>
                <a:spcPts val="0"/>
              </a:spcAft>
              <a:defRPr/>
            </a:pPr>
            <a:r>
              <a:rPr lang="en-US" sz="2400" dirty="0">
                <a:solidFill>
                  <a:schemeClr val="bg1">
                    <a:lumMod val="10000"/>
                  </a:schemeClr>
                </a:solidFill>
                <a:latin typeface="+mn-lt"/>
                <a:cs typeface="+mn-cs"/>
              </a:rPr>
              <a:t>	Shared knowledge models, or Ontologies</a:t>
            </a:r>
          </a:p>
          <a:p>
            <a:pPr fontAlgn="auto">
              <a:spcBef>
                <a:spcPct val="50000"/>
              </a:spcBef>
              <a:spcAft>
                <a:spcPts val="0"/>
              </a:spcAft>
              <a:defRPr/>
            </a:pPr>
            <a:r>
              <a:rPr lang="en-US" sz="2400" dirty="0">
                <a:solidFill>
                  <a:schemeClr val="bg1">
                    <a:lumMod val="10000"/>
                  </a:schemeClr>
                </a:solidFill>
                <a:latin typeface="+mn-lt"/>
                <a:cs typeface="+mn-cs"/>
              </a:rPr>
              <a:t>		- syntactic models – XML (SWE)</a:t>
            </a:r>
          </a:p>
          <a:p>
            <a:pPr fontAlgn="auto">
              <a:spcBef>
                <a:spcPct val="50000"/>
              </a:spcBef>
              <a:spcAft>
                <a:spcPts val="0"/>
              </a:spcAft>
              <a:defRPr/>
            </a:pPr>
            <a:r>
              <a:rPr lang="en-US" sz="2400" dirty="0">
                <a:solidFill>
                  <a:schemeClr val="bg1">
                    <a:lumMod val="10000"/>
                  </a:schemeClr>
                </a:solidFill>
                <a:latin typeface="+mn-lt"/>
                <a:cs typeface="+mn-cs"/>
              </a:rPr>
              <a:t>		- semantic models – OWL/RDF (W3C SSN-XG)</a:t>
            </a:r>
          </a:p>
        </p:txBody>
      </p:sp>
      <p:pic>
        <p:nvPicPr>
          <p:cNvPr id="12291" name="Picture 3"/>
          <p:cNvPicPr>
            <a:picLocks noChangeAspect="1" noChangeArrowheads="1"/>
          </p:cNvPicPr>
          <p:nvPr/>
        </p:nvPicPr>
        <p:blipFill>
          <a:blip r:embed="rId3"/>
          <a:srcRect/>
          <a:stretch>
            <a:fillRect/>
          </a:stretch>
        </p:blipFill>
        <p:spPr bwMode="auto">
          <a:xfrm>
            <a:off x="2438400" y="3733800"/>
            <a:ext cx="3733800" cy="2662238"/>
          </a:xfrm>
          <a:prstGeom prst="rect">
            <a:avLst/>
          </a:prstGeom>
          <a:noFill/>
          <a:ln w="9525">
            <a:noFill/>
            <a:miter lim="800000"/>
            <a:headEnd/>
            <a:tailEnd/>
          </a:ln>
        </p:spPr>
      </p:pic>
      <p:sp>
        <p:nvSpPr>
          <p:cNvPr id="91139" name="Title 4"/>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2) How to integrate this data together</a:t>
            </a:r>
            <a:br>
              <a:rPr lang="en-US" smtClean="0"/>
            </a:br>
            <a:endParaRPr lang="en-US" smtClean="0"/>
          </a:p>
        </p:txBody>
      </p:sp>
      <p:sp>
        <p:nvSpPr>
          <p:cNvPr id="91140" name="Content Placeholder 5"/>
          <p:cNvSpPr>
            <a:spLocks noGrp="1"/>
          </p:cNvSpPr>
          <p:nvPr>
            <p:ph idx="1"/>
          </p:nvPr>
        </p:nvSpPr>
        <p:spPr bwMode="auto">
          <a:xfrm>
            <a:off x="457200" y="1752600"/>
            <a:ext cx="8229600" cy="4525963"/>
          </a:xfrm>
          <a:noFill/>
          <a:ln>
            <a:miter lim="800000"/>
            <a:headEnd/>
            <a:tailEnd/>
          </a:ln>
        </p:spPr>
        <p:txBody>
          <a:bodyPr vert="horz" wrap="square" lIns="91440" tIns="45720" rIns="91440" bIns="45720" numCol="1" anchor="t" anchorCtr="0" compatLnSpc="1">
            <a:prstTxWarp prst="textNoShape">
              <a:avLst/>
            </a:prstTxWarp>
          </a:bodyPr>
          <a:lstStyle/>
          <a:p>
            <a:pPr>
              <a:buFont typeface="Arial" charset="0"/>
              <a:buNone/>
            </a:pPr>
            <a:endParaRPr lang="en-US" smtClean="0"/>
          </a:p>
        </p:txBody>
      </p:sp>
      <p:sp>
        <p:nvSpPr>
          <p:cNvPr id="91141" name="Slide Number Placeholder 3"/>
          <p:cNvSpPr>
            <a:spLocks noGrp="1"/>
          </p:cNvSpPr>
          <p:nvPr>
            <p:ph type="sldNum" sz="quarter" idx="4294967295"/>
          </p:nvPr>
        </p:nvSpPr>
        <p:spPr bwMode="auto">
          <a:xfrm>
            <a:off x="0" y="6477000"/>
            <a:ext cx="2133600" cy="304800"/>
          </a:xfrm>
          <a:prstGeom prst="rect">
            <a:avLst/>
          </a:prstGeom>
          <a:noFill/>
          <a:ln>
            <a:miter lim="800000"/>
            <a:headEnd/>
            <a:tailEnd/>
          </a:ln>
        </p:spPr>
        <p:txBody>
          <a:bodyPr/>
          <a:lstStyle/>
          <a:p>
            <a:fld id="{1B344171-834B-430A-8CD9-2FDBCF54587E}" type="slidenum">
              <a:rPr lang="en-US">
                <a:latin typeface="Calibri" pitchFamily="34" charset="0"/>
              </a:rPr>
              <a:pPr/>
              <a:t>38</a:t>
            </a:fld>
            <a:endParaRPr 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0">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290">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457200" y="2487613"/>
            <a:ext cx="8077200" cy="369887"/>
          </a:xfrm>
          <a:prstGeom prst="rect">
            <a:avLst/>
          </a:prstGeom>
          <a:noFill/>
          <a:ln w="9525">
            <a:noFill/>
            <a:miter lim="800000"/>
            <a:headEnd/>
            <a:tailEnd/>
          </a:ln>
        </p:spPr>
        <p:txBody>
          <a:bodyPr>
            <a:spAutoFit/>
          </a:bodyPr>
          <a:lstStyle/>
          <a:p>
            <a:pPr fontAlgn="auto">
              <a:spcBef>
                <a:spcPts val="0"/>
              </a:spcBef>
              <a:spcAft>
                <a:spcPts val="0"/>
              </a:spcAft>
              <a:defRPr/>
            </a:pPr>
            <a:endParaRPr lang="en-US" dirty="0">
              <a:solidFill>
                <a:schemeClr val="bg1">
                  <a:lumMod val="10000"/>
                </a:schemeClr>
              </a:solidFill>
              <a:latin typeface="+mn-lt"/>
              <a:cs typeface="+mn-cs"/>
            </a:endParaRPr>
          </a:p>
        </p:txBody>
      </p:sp>
      <p:grpSp>
        <p:nvGrpSpPr>
          <p:cNvPr id="93186" name="Group 7"/>
          <p:cNvGrpSpPr>
            <a:grpSpLocks/>
          </p:cNvGrpSpPr>
          <p:nvPr/>
        </p:nvGrpSpPr>
        <p:grpSpPr bwMode="auto">
          <a:xfrm>
            <a:off x="6858000" y="4343400"/>
            <a:ext cx="1838325" cy="457200"/>
            <a:chOff x="6781800" y="1905000"/>
            <a:chExt cx="1838325" cy="457200"/>
          </a:xfrm>
        </p:grpSpPr>
        <p:pic>
          <p:nvPicPr>
            <p:cNvPr id="93190" name="Picture 6" descr="Incubator Activity">
              <a:hlinkClick r:id="rId3"/>
            </p:cNvPr>
            <p:cNvPicPr>
              <a:picLocks noChangeAspect="1" noChangeArrowheads="1"/>
            </p:cNvPicPr>
            <p:nvPr/>
          </p:nvPicPr>
          <p:blipFill>
            <a:blip r:embed="rId4"/>
            <a:srcRect/>
            <a:stretch>
              <a:fillRect/>
            </a:stretch>
          </p:blipFill>
          <p:spPr bwMode="auto">
            <a:xfrm>
              <a:off x="7543800" y="1905000"/>
              <a:ext cx="1076325" cy="457200"/>
            </a:xfrm>
            <a:prstGeom prst="rect">
              <a:avLst/>
            </a:prstGeom>
            <a:noFill/>
            <a:ln w="9525">
              <a:noFill/>
              <a:miter lim="800000"/>
              <a:headEnd/>
              <a:tailEnd/>
            </a:ln>
          </p:spPr>
        </p:pic>
        <p:pic>
          <p:nvPicPr>
            <p:cNvPr id="93191" name="Picture 5" descr="W3C">
              <a:hlinkClick r:id="rId5"/>
            </p:cNvPr>
            <p:cNvPicPr>
              <a:picLocks noChangeAspect="1" noChangeArrowheads="1"/>
            </p:cNvPicPr>
            <p:nvPr/>
          </p:nvPicPr>
          <p:blipFill>
            <a:blip r:embed="rId6"/>
            <a:srcRect/>
            <a:stretch>
              <a:fillRect/>
            </a:stretch>
          </p:blipFill>
          <p:spPr bwMode="auto">
            <a:xfrm>
              <a:off x="6781800" y="1905000"/>
              <a:ext cx="685800" cy="457200"/>
            </a:xfrm>
            <a:prstGeom prst="rect">
              <a:avLst/>
            </a:prstGeom>
            <a:noFill/>
            <a:ln w="9525">
              <a:noFill/>
              <a:miter lim="800000"/>
              <a:headEnd/>
              <a:tailEnd/>
            </a:ln>
          </p:spPr>
        </p:pic>
      </p:grpSp>
      <p:sp>
        <p:nvSpPr>
          <p:cNvPr id="93187" name="Title 5"/>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The SSN-XG Deliverables </a:t>
            </a:r>
            <a:br>
              <a:rPr lang="en-US" smtClean="0"/>
            </a:br>
            <a:endParaRPr lang="en-US" smtClean="0"/>
          </a:p>
        </p:txBody>
      </p:sp>
      <p:sp>
        <p:nvSpPr>
          <p:cNvPr id="7" name="Content Placeholder 6"/>
          <p:cNvSpPr>
            <a:spLocks noGrp="1"/>
          </p:cNvSpPr>
          <p:nvPr>
            <p:ph idx="1"/>
          </p:nvPr>
        </p:nvSpPr>
        <p:spPr>
          <a:xfrm>
            <a:off x="304800" y="1371600"/>
            <a:ext cx="8458200" cy="4525963"/>
          </a:xfrm>
        </p:spPr>
        <p:txBody>
          <a:bodyPr/>
          <a:lstStyle/>
          <a:p>
            <a:pPr fontAlgn="auto">
              <a:spcAft>
                <a:spcPts val="0"/>
              </a:spcAft>
              <a:buFontTx/>
              <a:buChar char="•"/>
              <a:tabLst>
                <a:tab pos="349250" algn="l"/>
              </a:tabLst>
              <a:defRPr/>
            </a:pPr>
            <a:r>
              <a:rPr lang="en-US" dirty="0" smtClean="0">
                <a:solidFill>
                  <a:schemeClr val="bg1">
                    <a:lumMod val="10000"/>
                  </a:schemeClr>
                </a:solidFill>
              </a:rPr>
              <a:t>Ontology for semantically describing sensors</a:t>
            </a:r>
          </a:p>
          <a:p>
            <a:pPr fontAlgn="auto">
              <a:spcAft>
                <a:spcPts val="0"/>
              </a:spcAft>
              <a:buFontTx/>
              <a:buChar char="•"/>
              <a:tabLst>
                <a:tab pos="349250" algn="l"/>
              </a:tabLst>
              <a:defRPr/>
            </a:pPr>
            <a:r>
              <a:rPr lang="en-US" dirty="0" smtClean="0">
                <a:solidFill>
                  <a:schemeClr val="bg1">
                    <a:lumMod val="10000"/>
                  </a:schemeClr>
                </a:solidFill>
              </a:rPr>
              <a:t>Illustrate the relationship to OGC Sensor Web Enablement standards</a:t>
            </a:r>
          </a:p>
          <a:p>
            <a:pPr fontAlgn="auto">
              <a:spcAft>
                <a:spcPts val="0"/>
              </a:spcAft>
              <a:buFontTx/>
              <a:buChar char="•"/>
              <a:tabLst>
                <a:tab pos="349250" algn="l"/>
              </a:tabLst>
              <a:defRPr/>
            </a:pPr>
            <a:r>
              <a:rPr lang="en-US" dirty="0" smtClean="0">
                <a:solidFill>
                  <a:schemeClr val="bg1">
                    <a:lumMod val="10000"/>
                  </a:schemeClr>
                </a:solidFill>
              </a:rPr>
              <a:t>Semantic annotation of OGC Sensor Web Enablement standards</a:t>
            </a:r>
            <a:endParaRPr lang="en-US" dirty="0"/>
          </a:p>
        </p:txBody>
      </p:sp>
      <p:sp>
        <p:nvSpPr>
          <p:cNvPr id="5" name="Slide Number Placeholder 4"/>
          <p:cNvSpPr>
            <a:spLocks noGrp="1"/>
          </p:cNvSpPr>
          <p:nvPr>
            <p:ph type="sldNum" sz="quarter" idx="4294967295"/>
          </p:nvPr>
        </p:nvSpPr>
        <p:spPr>
          <a:xfrm>
            <a:off x="0" y="6477000"/>
            <a:ext cx="2133600" cy="304800"/>
          </a:xfrm>
          <a:prstGeom prst="rect">
            <a:avLst/>
          </a:prstGeom>
        </p:spPr>
        <p:txBody>
          <a:bodyPr/>
          <a:lstStyle/>
          <a:p>
            <a:pPr fontAlgn="auto">
              <a:spcBef>
                <a:spcPts val="0"/>
              </a:spcBef>
              <a:spcAft>
                <a:spcPts val="0"/>
              </a:spcAft>
              <a:defRPr/>
            </a:pPr>
            <a:fld id="{7E255019-AFB8-42DA-ACBF-C381ECCFD6E7}" type="slidenum">
              <a:rPr lang="en-US">
                <a:solidFill>
                  <a:schemeClr val="bg1">
                    <a:lumMod val="10000"/>
                  </a:schemeClr>
                </a:solidFill>
                <a:latin typeface="+mn-lt"/>
                <a:cs typeface="+mn-cs"/>
              </a:rPr>
              <a:pPr fontAlgn="auto">
                <a:spcBef>
                  <a:spcPts val="0"/>
                </a:spcBef>
                <a:spcAft>
                  <a:spcPts val="0"/>
                </a:spcAft>
                <a:defRPr/>
              </a:pPr>
              <a:t>39</a:t>
            </a:fld>
            <a:endParaRPr lang="en-US">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Variety &amp; Growth of Data</a:t>
            </a:r>
          </a:p>
        </p:txBody>
      </p:sp>
      <p:sp>
        <p:nvSpPr>
          <p:cNvPr id="3" name="Content Placeholder 2"/>
          <p:cNvSpPr>
            <a:spLocks noGrp="1"/>
          </p:cNvSpPr>
          <p:nvPr>
            <p:ph idx="1"/>
          </p:nvPr>
        </p:nvSpPr>
        <p:spPr>
          <a:xfrm>
            <a:off x="457200" y="1295400"/>
            <a:ext cx="8229600" cy="4830763"/>
          </a:xfrm>
        </p:spPr>
        <p:txBody>
          <a:bodyPr/>
          <a:lstStyle/>
          <a:p>
            <a:pPr fontAlgn="auto">
              <a:spcAft>
                <a:spcPts val="0"/>
              </a:spcAft>
              <a:buFont typeface="Arial" pitchFamily="34" charset="0"/>
              <a:buChar char="•"/>
              <a:defRPr/>
            </a:pPr>
            <a:r>
              <a:rPr lang="en-US" sz="2800" dirty="0" smtClean="0">
                <a:solidFill>
                  <a:schemeClr val="bg1">
                    <a:lumMod val="10000"/>
                  </a:schemeClr>
                </a:solidFill>
              </a:rPr>
              <a:t>Variety/Heterogeneity</a:t>
            </a:r>
          </a:p>
          <a:p>
            <a:pPr indent="6350" fontAlgn="auto">
              <a:spcAft>
                <a:spcPts val="0"/>
              </a:spcAft>
              <a:buFont typeface="Arial" pitchFamily="34" charset="0"/>
              <a:buNone/>
              <a:defRPr/>
            </a:pPr>
            <a:r>
              <a:rPr lang="en-US" sz="2400" dirty="0" smtClean="0">
                <a:solidFill>
                  <a:schemeClr val="bg1">
                    <a:lumMod val="10000"/>
                  </a:schemeClr>
                </a:solidFill>
              </a:rPr>
              <a:t>Many intelligent applications that involve fusion and integrated analysis of wide variety of data</a:t>
            </a:r>
          </a:p>
          <a:p>
            <a:pPr indent="6350" fontAlgn="auto">
              <a:spcAft>
                <a:spcPts val="0"/>
              </a:spcAft>
              <a:buFont typeface="Arial" pitchFamily="34" charset="0"/>
              <a:buNone/>
              <a:defRPr/>
            </a:pPr>
            <a:r>
              <a:rPr lang="en-US" sz="1800" dirty="0" smtClean="0">
                <a:solidFill>
                  <a:schemeClr val="bg1">
                    <a:lumMod val="10000"/>
                  </a:schemeClr>
                </a:solidFill>
              </a:rPr>
              <a:t>Web pages/documents, databases, Sensor Data, Social/Community/Collective Data (Wikipedia), Real-time/Mobile/device/</a:t>
            </a:r>
            <a:r>
              <a:rPr lang="en-US" sz="1800" dirty="0" err="1" smtClean="0">
                <a:solidFill>
                  <a:schemeClr val="bg1">
                    <a:lumMod val="10000"/>
                  </a:schemeClr>
                </a:solidFill>
              </a:rPr>
              <a:t>IoT</a:t>
            </a:r>
            <a:r>
              <a:rPr lang="en-US" sz="1800" dirty="0" smtClean="0">
                <a:solidFill>
                  <a:schemeClr val="bg1">
                    <a:lumMod val="10000"/>
                  </a:schemeClr>
                </a:solidFill>
              </a:rPr>
              <a:t> data, Spatial Information, Background Knowledge (incl. Web of Data/Linked Open Data), Models/Ontologies…</a:t>
            </a:r>
          </a:p>
          <a:p>
            <a:pPr fontAlgn="auto">
              <a:spcAft>
                <a:spcPts val="0"/>
              </a:spcAft>
              <a:buFont typeface="Arial" pitchFamily="34" charset="0"/>
              <a:buChar char="•"/>
              <a:defRPr/>
            </a:pPr>
            <a:r>
              <a:rPr lang="en-US" sz="2800" dirty="0" smtClean="0">
                <a:solidFill>
                  <a:schemeClr val="bg1">
                    <a:lumMod val="10000"/>
                  </a:schemeClr>
                </a:solidFill>
              </a:rPr>
              <a:t>Exponential growth for each data: e.g. Mobile Data</a:t>
            </a:r>
          </a:p>
          <a:p>
            <a:pPr indent="6350" fontAlgn="auto">
              <a:spcAft>
                <a:spcPts val="0"/>
              </a:spcAft>
              <a:buFont typeface="Arial" pitchFamily="34" charset="0"/>
              <a:buNone/>
              <a:defRPr/>
            </a:pPr>
            <a:r>
              <a:rPr lang="en-US" sz="1800" dirty="0" smtClean="0">
                <a:solidFill>
                  <a:schemeClr val="bg1">
                    <a:lumMod val="10000"/>
                  </a:schemeClr>
                </a:solidFill>
              </a:rPr>
              <a:t>2009: 1 Exabyte (EB)</a:t>
            </a:r>
          </a:p>
          <a:p>
            <a:pPr indent="6350" fontAlgn="auto">
              <a:spcAft>
                <a:spcPts val="0"/>
              </a:spcAft>
              <a:buFont typeface="Arial" pitchFamily="34" charset="0"/>
              <a:buNone/>
              <a:defRPr/>
            </a:pPr>
            <a:r>
              <a:rPr lang="en-US" sz="1800" dirty="0" smtClean="0">
                <a:solidFill>
                  <a:schemeClr val="bg1">
                    <a:lumMod val="10000"/>
                  </a:schemeClr>
                </a:solidFill>
              </a:rPr>
              <a:t>2010 US alone: 40+ EB. </a:t>
            </a:r>
          </a:p>
          <a:p>
            <a:pPr indent="6350" fontAlgn="auto">
              <a:spcAft>
                <a:spcPts val="0"/>
              </a:spcAft>
              <a:buFont typeface="Arial" pitchFamily="34" charset="0"/>
              <a:buNone/>
              <a:defRPr/>
            </a:pPr>
            <a:r>
              <a:rPr lang="en-US" sz="1800" dirty="0" smtClean="0">
                <a:solidFill>
                  <a:schemeClr val="bg1">
                    <a:lumMod val="10000"/>
                  </a:schemeClr>
                </a:solidFill>
              </a:rPr>
              <a:t>Estimate of 2016-17 (Worldwide): 1 </a:t>
            </a:r>
            <a:r>
              <a:rPr lang="en-US" sz="1800" dirty="0" err="1" smtClean="0">
                <a:solidFill>
                  <a:schemeClr val="bg1">
                    <a:lumMod val="10000"/>
                  </a:schemeClr>
                </a:solidFill>
              </a:rPr>
              <a:t>Zettabyte</a:t>
            </a:r>
            <a:r>
              <a:rPr lang="en-US" sz="1800" dirty="0" smtClean="0">
                <a:solidFill>
                  <a:schemeClr val="bg1">
                    <a:lumMod val="10000"/>
                  </a:schemeClr>
                </a:solidFill>
              </a:rPr>
              <a:t> (ZB) or 1000 </a:t>
            </a:r>
            <a:r>
              <a:rPr lang="en-US" sz="1800" dirty="0" err="1" smtClean="0">
                <a:solidFill>
                  <a:schemeClr val="bg1">
                    <a:lumMod val="10000"/>
                  </a:schemeClr>
                </a:solidFill>
              </a:rPr>
              <a:t>Exabytes</a:t>
            </a:r>
            <a:r>
              <a:rPr lang="en-US" sz="1800" dirty="0" smtClean="0">
                <a:solidFill>
                  <a:schemeClr val="bg1">
                    <a:lumMod val="10000"/>
                  </a:schemeClr>
                </a:solidFill>
              </a:rPr>
              <a:t>. </a:t>
            </a:r>
          </a:p>
          <a:p>
            <a:pPr indent="6350" fontAlgn="auto">
              <a:spcAft>
                <a:spcPts val="0"/>
              </a:spcAft>
              <a:buFont typeface="Arial" pitchFamily="34" charset="0"/>
              <a:buNone/>
              <a:defRPr/>
            </a:pPr>
            <a:r>
              <a:rPr lang="en-US" sz="1600" dirty="0" smtClean="0">
                <a:solidFill>
                  <a:schemeClr val="bg1">
                    <a:lumMod val="10000"/>
                  </a:schemeClr>
                </a:solidFill>
              </a:rPr>
              <a:t>(Managing Growth &amp; Profits in the </a:t>
            </a:r>
            <a:r>
              <a:rPr lang="en-US" sz="1600" dirty="0" err="1" smtClean="0">
                <a:solidFill>
                  <a:schemeClr val="bg1">
                    <a:lumMod val="10000"/>
                  </a:schemeClr>
                </a:solidFill>
              </a:rPr>
              <a:t>Yottabytes</a:t>
            </a:r>
            <a:r>
              <a:rPr lang="en-US" sz="1600" dirty="0" smtClean="0">
                <a:solidFill>
                  <a:schemeClr val="bg1">
                    <a:lumMod val="10000"/>
                  </a:schemeClr>
                </a:solidFill>
              </a:rPr>
              <a:t> Era, </a:t>
            </a:r>
            <a:r>
              <a:rPr lang="en-US" sz="1600" dirty="0" err="1" smtClean="0">
                <a:solidFill>
                  <a:schemeClr val="bg1">
                    <a:lumMod val="10000"/>
                  </a:schemeClr>
                </a:solidFill>
              </a:rPr>
              <a:t>Chetan</a:t>
            </a:r>
            <a:r>
              <a:rPr lang="en-US" sz="1600" dirty="0" smtClean="0">
                <a:solidFill>
                  <a:schemeClr val="bg1">
                    <a:lumMod val="10000"/>
                  </a:schemeClr>
                </a:solidFill>
              </a:rPr>
              <a:t> Sharma Consulting, 2009).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04800" y="606425"/>
            <a:ext cx="8534400" cy="5432425"/>
          </a:xfrm>
          <a:prstGeom prst="rect">
            <a:avLst/>
          </a:prstGeom>
          <a:noFill/>
          <a:ln w="9525">
            <a:noFill/>
            <a:miter lim="800000"/>
            <a:headEnd/>
            <a:tailEnd/>
          </a:ln>
        </p:spPr>
        <p:txBody>
          <a:bodyPr>
            <a:spAutoFit/>
          </a:bodyPr>
          <a:lstStyle/>
          <a:p>
            <a:pPr fontAlgn="auto">
              <a:spcBef>
                <a:spcPct val="50000"/>
              </a:spcBef>
              <a:spcAft>
                <a:spcPts val="0"/>
              </a:spcAft>
              <a:defRPr/>
            </a:pPr>
            <a:endParaRPr lang="en-US" sz="2000" dirty="0">
              <a:solidFill>
                <a:schemeClr val="bg1">
                  <a:lumMod val="10000"/>
                </a:schemeClr>
              </a:solidFill>
              <a:latin typeface="Georgia" pitchFamily="18" charset="0"/>
              <a:cs typeface="+mn-cs"/>
            </a:endParaRPr>
          </a:p>
          <a:p>
            <a:pPr fontAlgn="auto">
              <a:spcBef>
                <a:spcPct val="50000"/>
              </a:spcBef>
              <a:spcAft>
                <a:spcPts val="0"/>
              </a:spcAft>
              <a:defRPr/>
            </a:pPr>
            <a:endParaRPr lang="en-US" sz="2000" dirty="0">
              <a:solidFill>
                <a:schemeClr val="bg1">
                  <a:lumMod val="10000"/>
                </a:schemeClr>
              </a:solidFill>
              <a:latin typeface="Georgia" pitchFamily="18" charset="0"/>
              <a:cs typeface="+mn-cs"/>
            </a:endParaRPr>
          </a:p>
          <a:p>
            <a:pPr fontAlgn="auto">
              <a:spcBef>
                <a:spcPct val="50000"/>
              </a:spcBef>
              <a:spcAft>
                <a:spcPts val="0"/>
              </a:spcAft>
              <a:defRPr/>
            </a:pPr>
            <a:endParaRPr lang="en-US" sz="2000" dirty="0">
              <a:solidFill>
                <a:schemeClr val="bg1">
                  <a:lumMod val="10000"/>
                </a:schemeClr>
              </a:solidFill>
              <a:latin typeface="Georgia" pitchFamily="18" charset="0"/>
              <a:cs typeface="+mn-cs"/>
            </a:endParaRPr>
          </a:p>
          <a:p>
            <a:pPr fontAlgn="auto">
              <a:spcBef>
                <a:spcPct val="50000"/>
              </a:spcBef>
              <a:spcAft>
                <a:spcPts val="0"/>
              </a:spcAft>
              <a:defRPr/>
            </a:pPr>
            <a:endParaRPr lang="en-US" sz="2000" dirty="0">
              <a:solidFill>
                <a:schemeClr val="bg1">
                  <a:lumMod val="10000"/>
                </a:schemeClr>
              </a:solidFill>
              <a:latin typeface="Georgia" pitchFamily="18" charset="0"/>
              <a:cs typeface="+mn-cs"/>
            </a:endParaRPr>
          </a:p>
          <a:p>
            <a:pPr fontAlgn="auto">
              <a:spcBef>
                <a:spcPct val="50000"/>
              </a:spcBef>
              <a:spcAft>
                <a:spcPts val="0"/>
              </a:spcAft>
              <a:defRPr/>
            </a:pPr>
            <a:endParaRPr lang="en-US" sz="2000" dirty="0">
              <a:solidFill>
                <a:schemeClr val="bg1">
                  <a:lumMod val="10000"/>
                </a:schemeClr>
              </a:solidFill>
              <a:latin typeface="Georgia" pitchFamily="18" charset="0"/>
              <a:cs typeface="+mn-cs"/>
            </a:endParaRPr>
          </a:p>
          <a:p>
            <a:pPr fontAlgn="auto">
              <a:spcBef>
                <a:spcPct val="50000"/>
              </a:spcBef>
              <a:spcAft>
                <a:spcPts val="0"/>
              </a:spcAft>
              <a:defRPr/>
            </a:pPr>
            <a:endParaRPr lang="en-US" sz="2000" dirty="0">
              <a:solidFill>
                <a:schemeClr val="bg1">
                  <a:lumMod val="10000"/>
                </a:schemeClr>
              </a:solidFill>
              <a:latin typeface="Georgia" pitchFamily="18" charset="0"/>
              <a:cs typeface="+mn-cs"/>
            </a:endParaRPr>
          </a:p>
          <a:p>
            <a:pPr fontAlgn="auto">
              <a:spcBef>
                <a:spcPct val="50000"/>
              </a:spcBef>
              <a:spcAft>
                <a:spcPts val="0"/>
              </a:spcAft>
              <a:defRPr/>
            </a:pPr>
            <a:endParaRPr lang="en-US" sz="2000" dirty="0">
              <a:solidFill>
                <a:schemeClr val="bg1">
                  <a:lumMod val="10000"/>
                </a:schemeClr>
              </a:solidFill>
              <a:latin typeface="Georgia" pitchFamily="18" charset="0"/>
              <a:cs typeface="+mn-cs"/>
            </a:endParaRPr>
          </a:p>
          <a:p>
            <a:pPr fontAlgn="auto">
              <a:spcBef>
                <a:spcPct val="50000"/>
              </a:spcBef>
              <a:spcAft>
                <a:spcPts val="0"/>
              </a:spcAft>
              <a:defRPr/>
            </a:pPr>
            <a:endParaRPr lang="en-US" sz="2000" dirty="0">
              <a:solidFill>
                <a:schemeClr val="bg1">
                  <a:lumMod val="10000"/>
                </a:schemeClr>
              </a:solidFill>
              <a:latin typeface="Georgia" pitchFamily="18" charset="0"/>
              <a:cs typeface="+mn-cs"/>
            </a:endParaRPr>
          </a:p>
          <a:p>
            <a:pPr fontAlgn="auto">
              <a:spcBef>
                <a:spcPct val="50000"/>
              </a:spcBef>
              <a:spcAft>
                <a:spcPts val="0"/>
              </a:spcAft>
              <a:defRPr/>
            </a:pPr>
            <a:endParaRPr lang="en-US" sz="2000" dirty="0">
              <a:solidFill>
                <a:schemeClr val="bg1">
                  <a:lumMod val="10000"/>
                </a:schemeClr>
              </a:solidFill>
              <a:latin typeface="Georgia" pitchFamily="18" charset="0"/>
              <a:cs typeface="+mn-cs"/>
            </a:endParaRPr>
          </a:p>
          <a:p>
            <a:pPr fontAlgn="auto">
              <a:spcBef>
                <a:spcPct val="50000"/>
              </a:spcBef>
              <a:spcAft>
                <a:spcPts val="0"/>
              </a:spcAft>
              <a:defRPr/>
            </a:pPr>
            <a:endParaRPr lang="en-US" sz="2000" dirty="0">
              <a:solidFill>
                <a:schemeClr val="bg1">
                  <a:lumMod val="10000"/>
                </a:schemeClr>
              </a:solidFill>
              <a:latin typeface="Georgia" pitchFamily="18" charset="0"/>
              <a:cs typeface="+mn-cs"/>
            </a:endParaRPr>
          </a:p>
          <a:p>
            <a:pPr fontAlgn="auto">
              <a:spcBef>
                <a:spcPct val="50000"/>
              </a:spcBef>
              <a:spcAft>
                <a:spcPts val="0"/>
              </a:spcAft>
              <a:defRPr/>
            </a:pPr>
            <a:r>
              <a:rPr lang="en-US" dirty="0">
                <a:solidFill>
                  <a:schemeClr val="bg1">
                    <a:lumMod val="10000"/>
                  </a:schemeClr>
                </a:solidFill>
                <a:latin typeface="Georgia" pitchFamily="18" charset="0"/>
                <a:cs typeface="+mn-cs"/>
              </a:rPr>
              <a:t>Symbols more meaningful than </a:t>
            </a:r>
            <a:r>
              <a:rPr lang="en-US" dirty="0">
                <a:solidFill>
                  <a:schemeClr val="bg1">
                    <a:lumMod val="10000"/>
                  </a:schemeClr>
                </a:solidFill>
                <a:latin typeface="Georgia" pitchFamily="18" charset="0"/>
                <a:cs typeface="+mn-cs"/>
              </a:rPr>
              <a:t>numbers</a:t>
            </a:r>
          </a:p>
          <a:p>
            <a:pPr fontAlgn="auto">
              <a:spcBef>
                <a:spcPct val="50000"/>
              </a:spcBef>
              <a:spcAft>
                <a:spcPts val="0"/>
              </a:spcAft>
              <a:defRPr/>
            </a:pPr>
            <a:r>
              <a:rPr lang="en-US" dirty="0">
                <a:solidFill>
                  <a:schemeClr val="bg1">
                    <a:lumMod val="10000"/>
                  </a:schemeClr>
                </a:solidFill>
                <a:latin typeface="Georgia" pitchFamily="18" charset="0"/>
                <a:cs typeface="+mn-cs"/>
              </a:rPr>
              <a:t>		- analysis and reasoning (understanding through perception)</a:t>
            </a:r>
            <a:endParaRPr lang="en-US" dirty="0">
              <a:solidFill>
                <a:schemeClr val="bg1">
                  <a:lumMod val="10000"/>
                </a:schemeClr>
              </a:solidFill>
              <a:latin typeface="Georgia" pitchFamily="18" charset="0"/>
              <a:cs typeface="+mn-cs"/>
            </a:endParaRPr>
          </a:p>
        </p:txBody>
      </p:sp>
      <p:pic>
        <p:nvPicPr>
          <p:cNvPr id="13316" name="Picture 4"/>
          <p:cNvPicPr>
            <a:picLocks noChangeAspect="1" noChangeArrowheads="1"/>
          </p:cNvPicPr>
          <p:nvPr/>
        </p:nvPicPr>
        <p:blipFill>
          <a:blip r:embed="rId3"/>
          <a:srcRect/>
          <a:stretch>
            <a:fillRect/>
          </a:stretch>
        </p:blipFill>
        <p:spPr bwMode="auto">
          <a:xfrm>
            <a:off x="4648200" y="1828800"/>
            <a:ext cx="2857500" cy="2867025"/>
          </a:xfrm>
          <a:prstGeom prst="rect">
            <a:avLst/>
          </a:prstGeom>
          <a:noFill/>
          <a:ln w="9525">
            <a:noFill/>
            <a:miter lim="800000"/>
            <a:headEnd/>
            <a:tailEnd/>
          </a:ln>
        </p:spPr>
      </p:pic>
      <p:pic>
        <p:nvPicPr>
          <p:cNvPr id="13317" name="Picture 5"/>
          <p:cNvPicPr>
            <a:picLocks noChangeAspect="1" noChangeArrowheads="1"/>
          </p:cNvPicPr>
          <p:nvPr/>
        </p:nvPicPr>
        <p:blipFill>
          <a:blip r:embed="rId4"/>
          <a:srcRect/>
          <a:stretch>
            <a:fillRect/>
          </a:stretch>
        </p:blipFill>
        <p:spPr bwMode="auto">
          <a:xfrm>
            <a:off x="1362075" y="2133600"/>
            <a:ext cx="2524125" cy="2446338"/>
          </a:xfrm>
          <a:prstGeom prst="rect">
            <a:avLst/>
          </a:prstGeom>
          <a:noFill/>
          <a:ln w="9525">
            <a:noFill/>
            <a:miter lim="800000"/>
            <a:headEnd/>
            <a:tailEnd/>
          </a:ln>
        </p:spPr>
      </p:pic>
      <p:cxnSp>
        <p:nvCxnSpPr>
          <p:cNvPr id="5" name="Curved Connector 4"/>
          <p:cNvCxnSpPr/>
          <p:nvPr/>
        </p:nvCxnSpPr>
        <p:spPr>
          <a:xfrm rot="16200000" flipH="1">
            <a:off x="4292600" y="2911476"/>
            <a:ext cx="115887" cy="3452812"/>
          </a:xfrm>
          <a:prstGeom prst="curvedConnector3">
            <a:avLst>
              <a:gd name="adj1" fmla="val 580127"/>
            </a:avLst>
          </a:prstGeom>
          <a:ln w="38100">
            <a:solidFill>
              <a:srgbClr val="00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95237" name="Title 5"/>
          <p:cNvSpPr>
            <a:spLocks noGrp="1"/>
          </p:cNvSpPr>
          <p:nvPr>
            <p:ph type="title"/>
          </p:nvPr>
        </p:nvSpPr>
        <p:spPr bwMode="auto">
          <a:xfrm>
            <a:off x="0" y="0"/>
            <a:ext cx="9144000" cy="1752600"/>
          </a:xfrm>
          <a:ln>
            <a:miter lim="800000"/>
            <a:headEnd/>
            <a:tailEnd/>
          </a:ln>
        </p:spPr>
        <p:txBody>
          <a:bodyPr vert="horz" wrap="square" lIns="91440" tIns="45720" rIns="91440" bIns="45720" numCol="1" anchor="t" anchorCtr="0" compatLnSpc="1">
            <a:prstTxWarp prst="textNoShape">
              <a:avLst/>
            </a:prstTxWarp>
          </a:bodyPr>
          <a:lstStyle/>
          <a:p>
            <a:pPr>
              <a:spcBef>
                <a:spcPct val="50000"/>
              </a:spcBef>
            </a:pPr>
            <a:r>
              <a:rPr lang="en-US" sz="3600" smtClean="0">
                <a:latin typeface="Georgia" pitchFamily="18" charset="0"/>
              </a:rPr>
              <a:t>3) Make streaming numerical sensor data meaningful to web applications </a:t>
            </a:r>
            <a:br>
              <a:rPr lang="en-US" sz="3600" smtClean="0">
                <a:latin typeface="Georgia" pitchFamily="18" charset="0"/>
              </a:rPr>
            </a:br>
            <a:r>
              <a:rPr lang="en-US" sz="3600" smtClean="0">
                <a:latin typeface="Georgia" pitchFamily="18" charset="0"/>
              </a:rPr>
              <a:t>and naïve users?</a:t>
            </a:r>
            <a:br>
              <a:rPr lang="en-US" sz="3600" smtClean="0">
                <a:latin typeface="Georgia" pitchFamily="18" charset="0"/>
              </a:rPr>
            </a:br>
            <a:endParaRPr lang="en-US" sz="36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4">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5"/>
          <p:cNvPicPr>
            <a:picLocks noChangeAspect="1" noChangeArrowheads="1"/>
          </p:cNvPicPr>
          <p:nvPr/>
        </p:nvPicPr>
        <p:blipFill>
          <a:blip r:embed="rId3"/>
          <a:srcRect/>
          <a:stretch>
            <a:fillRect/>
          </a:stretch>
        </p:blipFill>
        <p:spPr bwMode="auto">
          <a:xfrm>
            <a:off x="928688" y="1219200"/>
            <a:ext cx="7429500" cy="4860925"/>
          </a:xfrm>
          <a:prstGeom prst="rect">
            <a:avLst/>
          </a:prstGeom>
          <a:noFill/>
          <a:ln w="9525">
            <a:noFill/>
            <a:miter lim="800000"/>
            <a:headEnd/>
            <a:tailEnd/>
          </a:ln>
        </p:spPr>
      </p:pic>
      <p:sp>
        <p:nvSpPr>
          <p:cNvPr id="97282" name="Title 3"/>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latin typeface="Georgia" pitchFamily="18" charset="0"/>
              </a:rPr>
              <a:t>Overall Architecture</a:t>
            </a:r>
            <a:endParaRPr lang="en-US" smtClean="0"/>
          </a:p>
        </p:txBody>
      </p:sp>
      <p:sp>
        <p:nvSpPr>
          <p:cNvPr id="97283" name="Content Placeholder 4"/>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SSW demo with Mesowest data</a:t>
            </a:r>
          </a:p>
        </p:txBody>
      </p:sp>
      <p:sp>
        <p:nvSpPr>
          <p:cNvPr id="99330" name="Content Placeholder 2"/>
          <p:cNvSpPr>
            <a:spLocks noGrp="1"/>
          </p:cNvSpPr>
          <p:nvPr>
            <p:ph idx="1"/>
          </p:nvPr>
        </p:nvSpPr>
        <p:spPr bwMode="auto">
          <a:xfrm>
            <a:off x="381000" y="5486400"/>
            <a:ext cx="8382000" cy="533400"/>
          </a:xfrm>
          <a:noFill/>
          <a:ln>
            <a:miter lim="800000"/>
            <a:headEnd/>
            <a:tailEnd/>
          </a:ln>
        </p:spPr>
        <p:txBody>
          <a:bodyPr vert="horz" wrap="square" lIns="91440" tIns="45720" rIns="91440" bIns="45720" numCol="1" anchor="t" anchorCtr="0" compatLnSpc="1">
            <a:prstTxWarp prst="textNoShape">
              <a:avLst/>
            </a:prstTxWarp>
          </a:bodyPr>
          <a:lstStyle/>
          <a:p>
            <a:r>
              <a:rPr lang="en-US" sz="1800" smtClean="0">
                <a:hlinkClick r:id="rId3"/>
              </a:rPr>
              <a:t>http://knoesis.org/projects/sensorweb</a:t>
            </a:r>
            <a:r>
              <a:rPr lang="en-US" sz="1800" smtClean="0">
                <a:hlinkClick r:id="rId4"/>
              </a:rPr>
              <a:t>/demos/semsos_mesowest/ssos_demo.htm</a:t>
            </a:r>
            <a:endParaRPr lang="en-US" sz="1800" smtClean="0"/>
          </a:p>
        </p:txBody>
      </p:sp>
      <p:pic>
        <p:nvPicPr>
          <p:cNvPr id="99331" name="Picture 2"/>
          <p:cNvPicPr>
            <a:picLocks noChangeAspect="1" noChangeArrowheads="1"/>
          </p:cNvPicPr>
          <p:nvPr/>
        </p:nvPicPr>
        <p:blipFill>
          <a:blip r:embed="rId5"/>
          <a:srcRect/>
          <a:stretch>
            <a:fillRect/>
          </a:stretch>
        </p:blipFill>
        <p:spPr bwMode="auto">
          <a:xfrm>
            <a:off x="838200" y="1447800"/>
            <a:ext cx="7643813"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ubtitle 2"/>
          <p:cNvSpPr>
            <a:spLocks noGrp="1"/>
          </p:cNvSpPr>
          <p:nvPr>
            <p:ph type="subTitle" idx="1"/>
          </p:nvPr>
        </p:nvSpPr>
        <p:spPr bwMode="auto">
          <a:xfrm>
            <a:off x="304800" y="2667000"/>
            <a:ext cx="8610600" cy="914400"/>
          </a:xfrm>
          <a:noFill/>
          <a:ln>
            <a:miter lim="800000"/>
            <a:headEnd/>
            <a:tailEnd/>
          </a:ln>
        </p:spPr>
        <p:txBody>
          <a:bodyPr vert="horz" wrap="square" lIns="91440" tIns="45720" rIns="91440" bIns="45720" numCol="1" anchor="t" anchorCtr="0" compatLnSpc="1">
            <a:prstTxWarp prst="textNoShape">
              <a:avLst/>
            </a:prstTxWarp>
          </a:bodyPr>
          <a:lstStyle/>
          <a:p>
            <a:r>
              <a:rPr lang="en-US" sz="4400" b="1" smtClean="0">
                <a:solidFill>
                  <a:srgbClr val="336699"/>
                </a:solidFill>
              </a:rPr>
              <a:t>Technology 3</a:t>
            </a:r>
          </a:p>
          <a:p>
            <a:r>
              <a:rPr lang="en-US" sz="4400" b="1" smtClean="0">
                <a:solidFill>
                  <a:srgbClr val="C00000"/>
                </a:solidFill>
              </a:rPr>
              <a:t>Active Machine Perception</a:t>
            </a:r>
          </a:p>
          <a:p>
            <a:endParaRPr lang="en-US" sz="2400" b="1" smtClean="0">
              <a:solidFill>
                <a:srgbClr val="C00000"/>
              </a:solidFill>
            </a:endParaRPr>
          </a:p>
          <a:p>
            <a:pPr algn="l">
              <a:buFont typeface="Arial" charset="0"/>
              <a:buChar char="•"/>
            </a:pPr>
            <a:r>
              <a:rPr lang="en-US" smtClean="0">
                <a:solidFill>
                  <a:srgbClr val="002060"/>
                </a:solidFill>
              </a:rPr>
              <a:t> Are these observations providing evidence for </a:t>
            </a:r>
            <a:br>
              <a:rPr lang="en-US" smtClean="0">
                <a:solidFill>
                  <a:srgbClr val="002060"/>
                </a:solidFill>
              </a:rPr>
            </a:br>
            <a:r>
              <a:rPr lang="en-US" smtClean="0">
                <a:solidFill>
                  <a:srgbClr val="002060"/>
                </a:solidFill>
              </a:rPr>
              <a:t>   inclement weather?</a:t>
            </a:r>
          </a:p>
          <a:p>
            <a:endParaRPr lang="en-US" sz="4400" smtClean="0">
              <a:solidFill>
                <a:srgbClr val="C00000"/>
              </a:solidFill>
            </a:endParaRPr>
          </a:p>
        </p:txBody>
      </p:sp>
      <p:sp>
        <p:nvSpPr>
          <p:cNvPr id="4"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F61C837B-6BD9-4673-8DA5-AB669B47389B}" type="slidenum">
              <a:rPr lang="en-US">
                <a:solidFill>
                  <a:schemeClr val="bg1">
                    <a:lumMod val="10000"/>
                  </a:schemeClr>
                </a:solidFill>
                <a:latin typeface="+mn-lt"/>
                <a:cs typeface="+mn-cs"/>
              </a:rPr>
              <a:pPr fontAlgn="auto">
                <a:spcBef>
                  <a:spcPts val="0"/>
                </a:spcBef>
                <a:spcAft>
                  <a:spcPts val="0"/>
                </a:spcAft>
                <a:defRPr/>
              </a:pPr>
              <a:t>43</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2"/>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Machine Perception</a:t>
            </a:r>
            <a:br>
              <a:rPr lang="en-US" smtClean="0"/>
            </a:br>
            <a:endParaRPr lang="en-US" smtClean="0"/>
          </a:p>
        </p:txBody>
      </p:sp>
      <p:sp>
        <p:nvSpPr>
          <p:cNvPr id="5" name="Content Placeholder 4"/>
          <p:cNvSpPr>
            <a:spLocks noGrp="1"/>
          </p:cNvSpPr>
          <p:nvPr>
            <p:ph idx="1"/>
          </p:nvPr>
        </p:nvSpPr>
        <p:spPr>
          <a:xfrm>
            <a:off x="0" y="1143000"/>
            <a:ext cx="9144000" cy="4953000"/>
          </a:xfrm>
        </p:spPr>
        <p:txBody>
          <a:bodyPr/>
          <a:lstStyle/>
          <a:p>
            <a:pPr fontAlgn="auto">
              <a:spcBef>
                <a:spcPts val="1200"/>
              </a:spcBef>
              <a:spcAft>
                <a:spcPts val="0"/>
              </a:spcAft>
              <a:buFont typeface="Arial" pitchFamily="34" charset="0"/>
              <a:buChar char="•"/>
              <a:defRPr/>
            </a:pPr>
            <a:r>
              <a:rPr lang="en-US" dirty="0" smtClean="0">
                <a:solidFill>
                  <a:schemeClr val="bg1">
                    <a:lumMod val="10000"/>
                  </a:schemeClr>
                </a:solidFill>
              </a:rPr>
              <a:t>Task of extracting meaning from sensor data</a:t>
            </a:r>
          </a:p>
          <a:p>
            <a:pPr fontAlgn="auto">
              <a:spcBef>
                <a:spcPts val="1200"/>
              </a:spcBef>
              <a:spcAft>
                <a:spcPts val="0"/>
              </a:spcAft>
              <a:buFont typeface="Arial" pitchFamily="34" charset="0"/>
              <a:buChar char="•"/>
              <a:defRPr/>
            </a:pPr>
            <a:r>
              <a:rPr lang="en-US" dirty="0" smtClean="0">
                <a:solidFill>
                  <a:schemeClr val="bg1">
                    <a:lumMod val="10000"/>
                  </a:schemeClr>
                </a:solidFill>
              </a:rPr>
              <a:t>Perception is the act of choosing from alternative explanations for a set of observations </a:t>
            </a:r>
            <a:r>
              <a:rPr lang="en-US" sz="2000" dirty="0" smtClean="0">
                <a:solidFill>
                  <a:schemeClr val="bg1">
                    <a:lumMod val="10000"/>
                  </a:schemeClr>
                </a:solidFill>
              </a:rPr>
              <a:t>(</a:t>
            </a:r>
            <a:r>
              <a:rPr lang="en-US" sz="2000" dirty="0" err="1" smtClean="0">
                <a:solidFill>
                  <a:schemeClr val="bg1">
                    <a:lumMod val="10000"/>
                  </a:schemeClr>
                </a:solidFill>
              </a:rPr>
              <a:t>Intellego</a:t>
            </a:r>
            <a:r>
              <a:rPr lang="en-US" sz="2000" dirty="0" smtClean="0">
                <a:solidFill>
                  <a:schemeClr val="bg1">
                    <a:lumMod val="10000"/>
                  </a:schemeClr>
                </a:solidFill>
              </a:rPr>
              <a:t> Perception)</a:t>
            </a:r>
          </a:p>
          <a:p>
            <a:pPr fontAlgn="auto">
              <a:spcBef>
                <a:spcPts val="1200"/>
              </a:spcBef>
              <a:spcAft>
                <a:spcPts val="0"/>
              </a:spcAft>
              <a:buFont typeface="Arial" pitchFamily="34" charset="0"/>
              <a:buChar char="•"/>
              <a:defRPr/>
            </a:pPr>
            <a:r>
              <a:rPr lang="en-US" dirty="0" smtClean="0">
                <a:solidFill>
                  <a:schemeClr val="bg1">
                    <a:lumMod val="10000"/>
                  </a:schemeClr>
                </a:solidFill>
              </a:rPr>
              <a:t>Perception is a active, cyclical process of explaining observations by actively seeking – or focusing on – additional information </a:t>
            </a:r>
            <a:r>
              <a:rPr lang="en-US" sz="2000" dirty="0" smtClean="0">
                <a:solidFill>
                  <a:schemeClr val="bg1">
                    <a:lumMod val="10000"/>
                  </a:schemeClr>
                </a:solidFill>
              </a:rPr>
              <a:t>(Active Perception)</a:t>
            </a:r>
          </a:p>
          <a:p>
            <a:pPr fontAlgn="auto">
              <a:spcBef>
                <a:spcPts val="1200"/>
              </a:spcBef>
              <a:spcAft>
                <a:spcPts val="0"/>
              </a:spcAft>
              <a:buFont typeface="Arial" pitchFamily="34" charset="0"/>
              <a:buChar char="•"/>
              <a:defRPr/>
            </a:pPr>
            <a:r>
              <a:rPr lang="en-US" dirty="0" smtClean="0">
                <a:solidFill>
                  <a:schemeClr val="bg1">
                    <a:lumMod val="10000"/>
                  </a:schemeClr>
                </a:solidFill>
              </a:rPr>
              <a:t>Active Perception cycle is driven by prior knowledge</a:t>
            </a:r>
          </a:p>
          <a:p>
            <a:pPr fontAlgn="auto">
              <a:spcAft>
                <a:spcPts val="0"/>
              </a:spcAft>
              <a:buFont typeface="Arial" pitchFamily="34" charset="0"/>
              <a:buChar char="•"/>
              <a:defRPr/>
            </a:pPr>
            <a:endParaRPr lang="en-US" dirty="0"/>
          </a:p>
        </p:txBody>
      </p:sp>
      <p:sp>
        <p:nvSpPr>
          <p:cNvPr id="4"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22C598A2-73C7-4780-810A-06F3883DBE79}" type="slidenum">
              <a:rPr lang="en-US">
                <a:solidFill>
                  <a:schemeClr val="bg1">
                    <a:lumMod val="10000"/>
                  </a:schemeClr>
                </a:solidFill>
                <a:latin typeface="+mn-lt"/>
                <a:cs typeface="+mn-cs"/>
              </a:rPr>
              <a:pPr fontAlgn="auto">
                <a:spcBef>
                  <a:spcPts val="0"/>
                </a:spcBef>
                <a:spcAft>
                  <a:spcPts val="0"/>
                </a:spcAft>
                <a:defRPr/>
              </a:pPr>
              <a:t>44</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27"/>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Goal to Obtain</a:t>
            </a:r>
          </a:p>
        </p:txBody>
      </p:sp>
      <p:sp>
        <p:nvSpPr>
          <p:cNvPr id="105474" name="TextBox 35"/>
          <p:cNvSpPr txBox="1">
            <a:spLocks noChangeArrowheads="1"/>
          </p:cNvSpPr>
          <p:nvPr/>
        </p:nvSpPr>
        <p:spPr bwMode="auto">
          <a:xfrm>
            <a:off x="838200" y="933450"/>
            <a:ext cx="7391400" cy="1200150"/>
          </a:xfrm>
          <a:prstGeom prst="rect">
            <a:avLst/>
          </a:prstGeom>
          <a:noFill/>
          <a:ln w="9525">
            <a:noFill/>
            <a:miter lim="800000"/>
            <a:headEnd/>
            <a:tailEnd/>
          </a:ln>
        </p:spPr>
        <p:txBody>
          <a:bodyPr>
            <a:spAutoFit/>
          </a:bodyPr>
          <a:lstStyle/>
          <a:p>
            <a:pPr algn="ctr"/>
            <a:r>
              <a:rPr lang="en-US" sz="3600">
                <a:solidFill>
                  <a:srgbClr val="C00000"/>
                </a:solidFill>
                <a:latin typeface="Calibri" pitchFamily="34" charset="0"/>
              </a:rPr>
              <a:t>Awareness of the Situation</a:t>
            </a:r>
            <a:br>
              <a:rPr lang="en-US" sz="3600">
                <a:solidFill>
                  <a:srgbClr val="C00000"/>
                </a:solidFill>
                <a:latin typeface="Calibri" pitchFamily="34" charset="0"/>
              </a:rPr>
            </a:br>
            <a:endParaRPr lang="en-US" sz="3600">
              <a:latin typeface="Calibri" pitchFamily="34" charset="0"/>
            </a:endParaRPr>
          </a:p>
        </p:txBody>
      </p:sp>
      <p:pic>
        <p:nvPicPr>
          <p:cNvPr id="30" name="Picture 2" descr="http://t2.gstatic.com/images?q=tbn:f0yOx__-yrfFwM:http://www.mysterycheckup.com/pics/magnifyingglass.gif">
            <a:hlinkClick r:id="rId3"/>
          </p:cNvPr>
          <p:cNvPicPr>
            <a:picLocks noChangeAspect="1" noChangeArrowheads="1"/>
          </p:cNvPicPr>
          <p:nvPr/>
        </p:nvPicPr>
        <p:blipFill>
          <a:blip r:embed="rId4"/>
          <a:srcRect/>
          <a:stretch>
            <a:fillRect/>
          </a:stretch>
        </p:blipFill>
        <p:spPr bwMode="auto">
          <a:xfrm>
            <a:off x="533400" y="3733800"/>
            <a:ext cx="2209800" cy="2209800"/>
          </a:xfrm>
          <a:prstGeom prst="rect">
            <a:avLst/>
          </a:prstGeom>
          <a:noFill/>
          <a:ln w="9525">
            <a:noFill/>
            <a:miter lim="800000"/>
            <a:headEnd/>
            <a:tailEnd/>
          </a:ln>
        </p:spPr>
      </p:pic>
      <p:pic>
        <p:nvPicPr>
          <p:cNvPr id="31" name="Picture 2" descr="http://t2.gstatic.com/images?q=tbn:f0yOx__-yrfFwM:http://www.mysterycheckup.com/pics/magnifyingglass.gif">
            <a:hlinkClick r:id="rId3"/>
          </p:cNvPr>
          <p:cNvPicPr>
            <a:picLocks noChangeAspect="1" noChangeArrowheads="1"/>
          </p:cNvPicPr>
          <p:nvPr/>
        </p:nvPicPr>
        <p:blipFill>
          <a:blip r:embed="rId4"/>
          <a:srcRect/>
          <a:stretch>
            <a:fillRect/>
          </a:stretch>
        </p:blipFill>
        <p:spPr bwMode="auto">
          <a:xfrm>
            <a:off x="3352800" y="3733800"/>
            <a:ext cx="2209800" cy="2209800"/>
          </a:xfrm>
          <a:prstGeom prst="rect">
            <a:avLst/>
          </a:prstGeom>
          <a:noFill/>
          <a:ln w="9525">
            <a:noFill/>
            <a:miter lim="800000"/>
            <a:headEnd/>
            <a:tailEnd/>
          </a:ln>
        </p:spPr>
      </p:pic>
      <p:pic>
        <p:nvPicPr>
          <p:cNvPr id="32" name="Picture 8" descr="http://t2.gstatic.com/images?q=tbn:R4CK1ZpEYZk3iM:http://www.sjcseagles.org/clip-art-(camera1).gif">
            <a:hlinkClick r:id="rId5"/>
          </p:cNvPr>
          <p:cNvPicPr>
            <a:picLocks noChangeAspect="1" noChangeArrowheads="1"/>
          </p:cNvPicPr>
          <p:nvPr/>
        </p:nvPicPr>
        <p:blipFill>
          <a:blip r:embed="rId6"/>
          <a:srcRect/>
          <a:stretch>
            <a:fillRect/>
          </a:stretch>
        </p:blipFill>
        <p:spPr bwMode="auto">
          <a:xfrm>
            <a:off x="2160588" y="2012950"/>
            <a:ext cx="1206500" cy="933450"/>
          </a:xfrm>
          <a:prstGeom prst="rect">
            <a:avLst/>
          </a:prstGeom>
          <a:noFill/>
          <a:ln w="9525">
            <a:noFill/>
            <a:miter lim="800000"/>
            <a:headEnd/>
            <a:tailEnd/>
          </a:ln>
        </p:spPr>
      </p:pic>
      <p:pic>
        <p:nvPicPr>
          <p:cNvPr id="33" name="Picture 12" descr="http://t3.gstatic.com/images?q=tbn:JY0zA4972ttCLM:http://blogs.skokielibrary.info/radar/files/2010/04/Computer1.jpg">
            <a:hlinkClick r:id="rId7"/>
          </p:cNvPr>
          <p:cNvPicPr>
            <a:picLocks noChangeAspect="1" noChangeArrowheads="1"/>
          </p:cNvPicPr>
          <p:nvPr/>
        </p:nvPicPr>
        <p:blipFill>
          <a:blip r:embed="rId8"/>
          <a:srcRect/>
          <a:stretch>
            <a:fillRect/>
          </a:stretch>
        </p:blipFill>
        <p:spPr bwMode="auto">
          <a:xfrm>
            <a:off x="4924425" y="2014538"/>
            <a:ext cx="1019175" cy="1092200"/>
          </a:xfrm>
          <a:prstGeom prst="rect">
            <a:avLst/>
          </a:prstGeom>
          <a:noFill/>
          <a:ln w="9525">
            <a:noFill/>
            <a:miter lim="800000"/>
            <a:headEnd/>
            <a:tailEnd/>
          </a:ln>
        </p:spPr>
      </p:pic>
      <p:pic>
        <p:nvPicPr>
          <p:cNvPr id="34" name="Picture 2" descr="http://t3.gstatic.com/images?q=tbn:6j1TKxEtIhCLKM:http://1.bp.blogspot.com/_wssoejhm2w8/S79HIixFYzI/AAAAAAAAAq4/oyC906ibY0s/s320/cartoon-brain.jpg">
            <a:hlinkClick r:id="rId9"/>
          </p:cNvPr>
          <p:cNvPicPr>
            <a:picLocks noChangeAspect="1" noChangeArrowheads="1"/>
          </p:cNvPicPr>
          <p:nvPr/>
        </p:nvPicPr>
        <p:blipFill>
          <a:blip r:embed="rId10"/>
          <a:srcRect/>
          <a:stretch>
            <a:fillRect/>
          </a:stretch>
        </p:blipFill>
        <p:spPr bwMode="auto">
          <a:xfrm>
            <a:off x="4062413" y="2014538"/>
            <a:ext cx="890587" cy="850900"/>
          </a:xfrm>
          <a:prstGeom prst="rect">
            <a:avLst/>
          </a:prstGeom>
          <a:noFill/>
          <a:ln w="9525">
            <a:noFill/>
            <a:miter lim="800000"/>
            <a:headEnd/>
            <a:tailEnd/>
          </a:ln>
        </p:spPr>
      </p:pic>
      <p:pic>
        <p:nvPicPr>
          <p:cNvPr id="35" name="Picture 2" descr="http://t0.gstatic.com/images?q=tbn:SY6If_wIwJv8YM:http://www.clker.com/cliparts/c/2/7/a/1216137653542424074narrowhouse_cartoon_eye.svg.hi.png">
            <a:hlinkClick r:id="rId11"/>
          </p:cNvPr>
          <p:cNvPicPr>
            <a:picLocks noChangeAspect="1" noChangeArrowheads="1"/>
          </p:cNvPicPr>
          <p:nvPr/>
        </p:nvPicPr>
        <p:blipFill>
          <a:blip r:embed="rId12"/>
          <a:srcRect/>
          <a:stretch>
            <a:fillRect/>
          </a:stretch>
        </p:blipFill>
        <p:spPr bwMode="auto">
          <a:xfrm>
            <a:off x="1192213" y="1936750"/>
            <a:ext cx="1093787" cy="1093788"/>
          </a:xfrm>
          <a:prstGeom prst="rect">
            <a:avLst/>
          </a:prstGeom>
          <a:noFill/>
          <a:ln w="9525">
            <a:noFill/>
            <a:miter lim="800000"/>
            <a:headEnd/>
            <a:tailEnd/>
          </a:ln>
        </p:spPr>
      </p:pic>
      <p:sp>
        <p:nvSpPr>
          <p:cNvPr id="37" name="Oval 36"/>
          <p:cNvSpPr/>
          <p:nvPr/>
        </p:nvSpPr>
        <p:spPr>
          <a:xfrm>
            <a:off x="1928813" y="4267200"/>
            <a:ext cx="509587" cy="425450"/>
          </a:xfrm>
          <a:prstGeom prst="ellipse">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10000"/>
                </a:schemeClr>
              </a:solidFill>
            </a:endParaRPr>
          </a:p>
        </p:txBody>
      </p:sp>
      <p:pic>
        <p:nvPicPr>
          <p:cNvPr id="38" name="Picture 14" descr="http://t2.gstatic.com/images?q=tbn:ZNd25DpnMp8byM:http://c2.api.ning.com/files/-gO6ebjV*05Uzl2rtNN0bbSUxR*yYyrHyjwiVdUK3q-4BgU9*cxkO-Ty8urRxFpWjE7LC5BlELmnMkHDLxuum62NpiCm2xYh/APPLE.jpg">
            <a:hlinkClick r:id="rId13"/>
          </p:cNvPr>
          <p:cNvPicPr>
            <a:picLocks noChangeAspect="1" noChangeArrowheads="1"/>
          </p:cNvPicPr>
          <p:nvPr/>
        </p:nvPicPr>
        <p:blipFill>
          <a:blip r:embed="rId14"/>
          <a:srcRect/>
          <a:stretch>
            <a:fillRect/>
          </a:stretch>
        </p:blipFill>
        <p:spPr bwMode="auto">
          <a:xfrm>
            <a:off x="4654550" y="4144963"/>
            <a:ext cx="674688" cy="681037"/>
          </a:xfrm>
          <a:prstGeom prst="rect">
            <a:avLst/>
          </a:prstGeom>
          <a:solidFill>
            <a:schemeClr val="bg1">
              <a:lumMod val="85000"/>
              <a:alpha val="0"/>
            </a:schemeClr>
          </a:solidFill>
        </p:spPr>
      </p:pic>
      <p:sp>
        <p:nvSpPr>
          <p:cNvPr id="39" name="Trapezoid 38"/>
          <p:cNvSpPr/>
          <p:nvPr/>
        </p:nvSpPr>
        <p:spPr>
          <a:xfrm rot="10800000">
            <a:off x="973138" y="3124200"/>
            <a:ext cx="2379662" cy="849313"/>
          </a:xfrm>
          <a:prstGeom prst="trapezoid">
            <a:avLst>
              <a:gd name="adj" fmla="val 11516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lumMod val="10000"/>
                </a:schemeClr>
              </a:solidFill>
            </a:endParaRPr>
          </a:p>
        </p:txBody>
      </p:sp>
      <p:sp>
        <p:nvSpPr>
          <p:cNvPr id="40" name="Trapezoid 39"/>
          <p:cNvSpPr/>
          <p:nvPr/>
        </p:nvSpPr>
        <p:spPr>
          <a:xfrm rot="10800000">
            <a:off x="3630613" y="3124200"/>
            <a:ext cx="2465387" cy="849313"/>
          </a:xfrm>
          <a:prstGeom prst="trapezoid">
            <a:avLst>
              <a:gd name="adj" fmla="val 11516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10000"/>
                </a:schemeClr>
              </a:solidFill>
            </a:endParaRPr>
          </a:p>
        </p:txBody>
      </p:sp>
      <p:sp>
        <p:nvSpPr>
          <p:cNvPr id="41" name="TextBox 40"/>
          <p:cNvSpPr txBox="1"/>
          <p:nvPr/>
        </p:nvSpPr>
        <p:spPr>
          <a:xfrm>
            <a:off x="1362075" y="3197225"/>
            <a:ext cx="1700213" cy="523875"/>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observe</a:t>
            </a:r>
            <a:endParaRPr lang="en-US" sz="2800" dirty="0">
              <a:solidFill>
                <a:schemeClr val="bg1">
                  <a:lumMod val="10000"/>
                </a:schemeClr>
              </a:solidFill>
              <a:latin typeface="+mn-lt"/>
              <a:cs typeface="+mn-cs"/>
            </a:endParaRPr>
          </a:p>
        </p:txBody>
      </p:sp>
      <p:sp>
        <p:nvSpPr>
          <p:cNvPr id="42" name="TextBox 41"/>
          <p:cNvSpPr txBox="1"/>
          <p:nvPr/>
        </p:nvSpPr>
        <p:spPr>
          <a:xfrm>
            <a:off x="4105275" y="3197225"/>
            <a:ext cx="1700213" cy="523875"/>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perceive</a:t>
            </a:r>
            <a:endParaRPr lang="en-US" sz="2800" dirty="0">
              <a:solidFill>
                <a:schemeClr val="bg1">
                  <a:lumMod val="10000"/>
                </a:schemeClr>
              </a:solidFill>
              <a:latin typeface="+mn-lt"/>
              <a:cs typeface="+mn-cs"/>
            </a:endParaRPr>
          </a:p>
        </p:txBody>
      </p:sp>
      <p:pic>
        <p:nvPicPr>
          <p:cNvPr id="43" name="Picture 2" descr="earth-transparent"/>
          <p:cNvPicPr>
            <a:picLocks noChangeAspect="1" noChangeArrowheads="1"/>
          </p:cNvPicPr>
          <p:nvPr/>
        </p:nvPicPr>
        <p:blipFill>
          <a:blip r:embed="rId15"/>
          <a:srcRect/>
          <a:stretch>
            <a:fillRect/>
          </a:stretch>
        </p:blipFill>
        <p:spPr bwMode="auto">
          <a:xfrm>
            <a:off x="6542088" y="3384550"/>
            <a:ext cx="1582737" cy="1301750"/>
          </a:xfrm>
          <a:prstGeom prst="rect">
            <a:avLst/>
          </a:prstGeom>
          <a:noFill/>
          <a:ln w="9525">
            <a:noFill/>
            <a:miter lim="800000"/>
            <a:headEnd/>
            <a:tailEnd/>
          </a:ln>
        </p:spPr>
      </p:pic>
      <p:pic>
        <p:nvPicPr>
          <p:cNvPr id="44" name="Picture 4" descr="120px-earth_cartoon"/>
          <p:cNvPicPr>
            <a:picLocks noChangeAspect="1" noChangeArrowheads="1"/>
          </p:cNvPicPr>
          <p:nvPr/>
        </p:nvPicPr>
        <p:blipFill>
          <a:blip r:embed="rId16"/>
          <a:srcRect/>
          <a:stretch>
            <a:fillRect/>
          </a:stretch>
        </p:blipFill>
        <p:spPr bwMode="auto">
          <a:xfrm>
            <a:off x="6726238" y="1936750"/>
            <a:ext cx="1274762" cy="1157288"/>
          </a:xfrm>
          <a:prstGeom prst="rect">
            <a:avLst/>
          </a:prstGeom>
          <a:noFill/>
          <a:ln w="9525">
            <a:noFill/>
            <a:miter lim="800000"/>
            <a:headEnd/>
            <a:tailEnd/>
          </a:ln>
        </p:spPr>
      </p:pic>
      <p:pic>
        <p:nvPicPr>
          <p:cNvPr id="45" name="Picture 14"/>
          <p:cNvPicPr>
            <a:picLocks noChangeAspect="1" noChangeArrowheads="1"/>
          </p:cNvPicPr>
          <p:nvPr/>
        </p:nvPicPr>
        <p:blipFill>
          <a:blip r:embed="rId17"/>
          <a:srcRect/>
          <a:stretch>
            <a:fillRect/>
          </a:stretch>
        </p:blipFill>
        <p:spPr bwMode="auto">
          <a:xfrm>
            <a:off x="7204075" y="3003550"/>
            <a:ext cx="341313" cy="487363"/>
          </a:xfrm>
          <a:prstGeom prst="rect">
            <a:avLst/>
          </a:prstGeom>
          <a:noFill/>
          <a:ln w="9525">
            <a:noFill/>
            <a:miter lim="800000"/>
            <a:headEnd/>
            <a:tailEnd/>
          </a:ln>
        </p:spPr>
      </p:pic>
      <p:sp>
        <p:nvSpPr>
          <p:cNvPr id="46" name="TextBox 45"/>
          <p:cNvSpPr txBox="1"/>
          <p:nvPr/>
        </p:nvSpPr>
        <p:spPr>
          <a:xfrm>
            <a:off x="6535738" y="1524000"/>
            <a:ext cx="2379662" cy="523875"/>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Web</a:t>
            </a:r>
            <a:endParaRPr lang="en-US" sz="2800" dirty="0">
              <a:solidFill>
                <a:schemeClr val="bg1">
                  <a:lumMod val="10000"/>
                </a:schemeClr>
              </a:solidFill>
              <a:latin typeface="+mn-lt"/>
              <a:cs typeface="+mn-cs"/>
            </a:endParaRPr>
          </a:p>
        </p:txBody>
      </p:sp>
      <p:sp>
        <p:nvSpPr>
          <p:cNvPr id="47" name="TextBox 46"/>
          <p:cNvSpPr txBox="1"/>
          <p:nvPr/>
        </p:nvSpPr>
        <p:spPr>
          <a:xfrm>
            <a:off x="6424613" y="4451350"/>
            <a:ext cx="2719387" cy="522288"/>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“Real-World”</a:t>
            </a:r>
            <a:endParaRPr lang="en-US" sz="2800" dirty="0">
              <a:solidFill>
                <a:schemeClr val="bg1">
                  <a:lumMod val="10000"/>
                </a:schemeClr>
              </a:solidFill>
              <a:latin typeface="+mn-lt"/>
              <a:cs typeface="+mn-cs"/>
            </a:endParaRPr>
          </a:p>
        </p:txBody>
      </p:sp>
      <p:sp>
        <p:nvSpPr>
          <p:cNvPr id="48" name="Right Arrow 47"/>
          <p:cNvSpPr/>
          <p:nvPr/>
        </p:nvSpPr>
        <p:spPr>
          <a:xfrm>
            <a:off x="5949950" y="3308350"/>
            <a:ext cx="679450" cy="423863"/>
          </a:xfrm>
          <a:prstGeom prst="rightArrow">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10000"/>
                </a:schemeClr>
              </a:solidFill>
            </a:endParaRPr>
          </a:p>
        </p:txBody>
      </p:sp>
      <p:sp>
        <p:nvSpPr>
          <p:cNvPr id="49" name="Right Arrow 48"/>
          <p:cNvSpPr/>
          <p:nvPr/>
        </p:nvSpPr>
        <p:spPr>
          <a:xfrm>
            <a:off x="3282950" y="3308350"/>
            <a:ext cx="679450" cy="423863"/>
          </a:xfrm>
          <a:prstGeom prst="rightArrow">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10000"/>
                </a:schemeClr>
              </a:solidFill>
            </a:endParaRPr>
          </a:p>
        </p:txBody>
      </p:sp>
      <p:sp>
        <p:nvSpPr>
          <p:cNvPr id="23"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F7C6B8D2-563A-4730-A442-AB79BABD4B58}" type="slidenum">
              <a:rPr lang="en-US">
                <a:solidFill>
                  <a:schemeClr val="bg1">
                    <a:lumMod val="10000"/>
                  </a:schemeClr>
                </a:solidFill>
                <a:latin typeface="+mn-lt"/>
                <a:cs typeface="+mn-cs"/>
              </a:rPr>
              <a:pPr fontAlgn="auto">
                <a:spcBef>
                  <a:spcPts val="0"/>
                </a:spcBef>
                <a:spcAft>
                  <a:spcPts val="0"/>
                </a:spcAft>
                <a:defRPr/>
              </a:pPr>
              <a:t>45</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1" grpId="0"/>
      <p:bldP spid="42" grpId="0"/>
      <p:bldP spid="46" grpId="0"/>
      <p:bldP spid="47" grpId="0"/>
      <p:bldP spid="48" grpId="0" animBg="1"/>
      <p:bldP spid="4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4"/>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Formal Theory of Machine Perception</a:t>
            </a:r>
            <a:br>
              <a:rPr lang="en-US" smtClean="0"/>
            </a:br>
            <a:endParaRPr lang="en-US" smtClean="0"/>
          </a:p>
        </p:txBody>
      </p:sp>
      <p:sp>
        <p:nvSpPr>
          <p:cNvPr id="6" name="Content Placeholder 5"/>
          <p:cNvSpPr>
            <a:spLocks noGrp="1"/>
          </p:cNvSpPr>
          <p:nvPr>
            <p:ph idx="1"/>
          </p:nvPr>
        </p:nvSpPr>
        <p:spPr/>
        <p:txBody>
          <a:bodyPr/>
          <a:lstStyle/>
          <a:p>
            <a:pPr marL="457200" indent="-457200" algn="just" fontAlgn="auto">
              <a:spcAft>
                <a:spcPts val="0"/>
              </a:spcAft>
              <a:buFont typeface="Arial" pitchFamily="34" charset="0"/>
              <a:buChar char="•"/>
              <a:defRPr/>
            </a:pPr>
            <a:r>
              <a:rPr lang="en-US" sz="3600" dirty="0" smtClean="0">
                <a:solidFill>
                  <a:schemeClr val="bg1">
                    <a:lumMod val="10000"/>
                  </a:schemeClr>
                </a:solidFill>
              </a:rPr>
              <a:t>Specification</a:t>
            </a:r>
          </a:p>
          <a:p>
            <a:pPr marL="457200" indent="-457200" algn="just" fontAlgn="auto">
              <a:spcAft>
                <a:spcPts val="0"/>
              </a:spcAft>
              <a:buFont typeface="Arial" pitchFamily="34" charset="0"/>
              <a:buChar char="•"/>
              <a:defRPr/>
            </a:pPr>
            <a:r>
              <a:rPr lang="en-US" sz="3600" dirty="0" smtClean="0">
                <a:solidFill>
                  <a:schemeClr val="bg1">
                    <a:lumMod val="10000"/>
                  </a:schemeClr>
                </a:solidFill>
              </a:rPr>
              <a:t>Implementation</a:t>
            </a:r>
          </a:p>
          <a:p>
            <a:pPr marL="457200" indent="-457200" algn="just" fontAlgn="auto">
              <a:spcAft>
                <a:spcPts val="0"/>
              </a:spcAft>
              <a:buFont typeface="Arial" pitchFamily="34" charset="0"/>
              <a:buChar char="•"/>
              <a:defRPr/>
            </a:pPr>
            <a:r>
              <a:rPr lang="en-US" sz="3600" dirty="0" smtClean="0">
                <a:solidFill>
                  <a:schemeClr val="bg1">
                    <a:lumMod val="10000"/>
                  </a:schemeClr>
                </a:solidFill>
              </a:rPr>
              <a:t>Evaluation</a:t>
            </a:r>
            <a:endParaRPr lang="en-US" sz="3600" dirty="0"/>
          </a:p>
        </p:txBody>
      </p:sp>
      <p:sp>
        <p:nvSpPr>
          <p:cNvPr id="36" name="TextBox 35"/>
          <p:cNvSpPr txBox="1"/>
          <p:nvPr/>
        </p:nvSpPr>
        <p:spPr>
          <a:xfrm>
            <a:off x="838200" y="2867025"/>
            <a:ext cx="7620000" cy="708025"/>
          </a:xfrm>
          <a:prstGeom prst="rect">
            <a:avLst/>
          </a:prstGeom>
          <a:noFill/>
        </p:spPr>
        <p:txBody>
          <a:bodyPr>
            <a:spAutoFit/>
          </a:bodyPr>
          <a:lstStyle/>
          <a:p>
            <a:pPr algn="just" fontAlgn="auto">
              <a:spcBef>
                <a:spcPts val="0"/>
              </a:spcBef>
              <a:spcAft>
                <a:spcPts val="0"/>
              </a:spcAft>
              <a:defRPr/>
            </a:pPr>
            <a:endParaRPr lang="en-US" sz="2000" dirty="0">
              <a:solidFill>
                <a:schemeClr val="bg1">
                  <a:lumMod val="10000"/>
                </a:schemeClr>
              </a:solidFill>
              <a:latin typeface="+mn-lt"/>
              <a:cs typeface="+mn-cs"/>
            </a:endParaRPr>
          </a:p>
          <a:p>
            <a:pPr marL="457200" indent="-457200" algn="just" fontAlgn="auto">
              <a:spcBef>
                <a:spcPts val="0"/>
              </a:spcBef>
              <a:spcAft>
                <a:spcPts val="0"/>
              </a:spcAft>
              <a:buFont typeface="Arial" pitchFamily="34" charset="0"/>
              <a:buChar char="•"/>
              <a:defRPr/>
            </a:pPr>
            <a:endParaRPr lang="en-US" sz="2000" dirty="0">
              <a:solidFill>
                <a:schemeClr val="bg1">
                  <a:lumMod val="10000"/>
                </a:schemeClr>
              </a:solidFill>
              <a:latin typeface="+mn-lt"/>
              <a:cs typeface="+mn-cs"/>
            </a:endParaRPr>
          </a:p>
        </p:txBody>
      </p:sp>
      <p:sp>
        <p:nvSpPr>
          <p:cNvPr id="4" name="Rectangle 3"/>
          <p:cNvSpPr/>
          <p:nvPr/>
        </p:nvSpPr>
        <p:spPr>
          <a:xfrm>
            <a:off x="838200" y="5334000"/>
            <a:ext cx="7391400" cy="708025"/>
          </a:xfrm>
          <a:prstGeom prst="rect">
            <a:avLst/>
          </a:prstGeom>
        </p:spPr>
        <p:txBody>
          <a:bodyPr>
            <a:spAutoFit/>
          </a:bodyPr>
          <a:lstStyle/>
          <a:p>
            <a:pPr fontAlgn="auto">
              <a:spcBef>
                <a:spcPts val="0"/>
              </a:spcBef>
              <a:spcAft>
                <a:spcPts val="0"/>
              </a:spcAft>
              <a:defRPr/>
            </a:pPr>
            <a:r>
              <a:rPr lang="en-US" sz="2000" dirty="0">
                <a:solidFill>
                  <a:schemeClr val="bg1">
                    <a:lumMod val="10000"/>
                  </a:schemeClr>
                </a:solidFill>
                <a:latin typeface="+mn-lt"/>
                <a:cs typeface="+mn-cs"/>
              </a:rPr>
              <a:t>Ontology of Perception: A Semantic Web Approach to Enhance Machine Perception (Technical Report, Sept. 2010)</a:t>
            </a:r>
          </a:p>
        </p:txBody>
      </p:sp>
      <p:sp>
        <p:nvSpPr>
          <p:cNvPr id="7"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4A108541-2A68-471A-917A-A239D4599D88}" type="slidenum">
              <a:rPr lang="en-US">
                <a:solidFill>
                  <a:schemeClr val="bg1">
                    <a:lumMod val="10000"/>
                  </a:schemeClr>
                </a:solidFill>
                <a:latin typeface="+mn-lt"/>
                <a:cs typeface="+mn-cs"/>
              </a:rPr>
              <a:pPr fontAlgn="auto">
                <a:spcBef>
                  <a:spcPts val="0"/>
                </a:spcBef>
                <a:spcAft>
                  <a:spcPts val="0"/>
                </a:spcAft>
                <a:defRPr/>
              </a:pPr>
              <a:t>46</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http://t0.gstatic.com/images?q=tbn:SY6If_wIwJv8YM:http://www.clker.com/cliparts/c/2/7/a/1216137653542424074narrowhouse_cartoon_eye.svg.hi.png">
            <a:hlinkClick r:id="rId3"/>
          </p:cNvPr>
          <p:cNvPicPr>
            <a:picLocks noChangeAspect="1" noChangeArrowheads="1"/>
          </p:cNvPicPr>
          <p:nvPr/>
        </p:nvPicPr>
        <p:blipFill>
          <a:blip r:embed="rId4"/>
          <a:srcRect/>
          <a:stretch>
            <a:fillRect/>
          </a:stretch>
        </p:blipFill>
        <p:spPr bwMode="auto">
          <a:xfrm>
            <a:off x="831850" y="2895600"/>
            <a:ext cx="1454150" cy="1454150"/>
          </a:xfrm>
          <a:prstGeom prst="rect">
            <a:avLst/>
          </a:prstGeom>
          <a:noFill/>
          <a:ln w="9525">
            <a:noFill/>
            <a:miter lim="800000"/>
            <a:headEnd/>
            <a:tailEnd/>
          </a:ln>
        </p:spPr>
      </p:pic>
      <p:sp>
        <p:nvSpPr>
          <p:cNvPr id="109570" name="Title 27"/>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Enable Situation Awareness on Web</a:t>
            </a:r>
          </a:p>
        </p:txBody>
      </p:sp>
      <p:sp>
        <p:nvSpPr>
          <p:cNvPr id="36" name="TextBox 35"/>
          <p:cNvSpPr txBox="1"/>
          <p:nvPr/>
        </p:nvSpPr>
        <p:spPr>
          <a:xfrm>
            <a:off x="152400" y="1143000"/>
            <a:ext cx="8686800" cy="1754188"/>
          </a:xfrm>
          <a:prstGeom prst="rect">
            <a:avLst/>
          </a:prstGeom>
          <a:noFill/>
        </p:spPr>
        <p:txBody>
          <a:bodyPr>
            <a:spAutoFit/>
          </a:bodyPr>
          <a:lstStyle/>
          <a:p>
            <a:pPr fontAlgn="auto">
              <a:spcBef>
                <a:spcPts val="0"/>
              </a:spcBef>
              <a:spcAft>
                <a:spcPts val="0"/>
              </a:spcAft>
              <a:defRPr/>
            </a:pPr>
            <a:r>
              <a:rPr lang="en-US" sz="3600" dirty="0">
                <a:solidFill>
                  <a:schemeClr val="bg1">
                    <a:lumMod val="10000"/>
                  </a:schemeClr>
                </a:solidFill>
                <a:latin typeface="+mn-lt"/>
                <a:cs typeface="+mn-cs"/>
              </a:rPr>
              <a:t>Must utilize </a:t>
            </a:r>
            <a:r>
              <a:rPr lang="en-US" sz="3600" i="1" dirty="0">
                <a:solidFill>
                  <a:srgbClr val="800000"/>
                </a:solidFill>
                <a:latin typeface="+mn-lt"/>
                <a:cs typeface="+mn-cs"/>
              </a:rPr>
              <a:t>abstractions</a:t>
            </a:r>
            <a:r>
              <a:rPr lang="en-US" sz="3600" dirty="0">
                <a:latin typeface="+mn-lt"/>
                <a:cs typeface="+mn-cs"/>
              </a:rPr>
              <a:t> </a:t>
            </a:r>
            <a:r>
              <a:rPr lang="en-US" sz="3600" dirty="0">
                <a:solidFill>
                  <a:schemeClr val="bg1">
                    <a:lumMod val="10000"/>
                  </a:schemeClr>
                </a:solidFill>
                <a:latin typeface="+mn-lt"/>
                <a:cs typeface="+mn-cs"/>
              </a:rPr>
              <a:t>capable of representing observations and perceptions generated by either people or machines.</a:t>
            </a:r>
            <a:endParaRPr lang="en-US" sz="3600" dirty="0">
              <a:solidFill>
                <a:schemeClr val="bg1">
                  <a:lumMod val="10000"/>
                </a:schemeClr>
              </a:solidFill>
              <a:latin typeface="+mn-lt"/>
              <a:cs typeface="+mn-cs"/>
            </a:endParaRPr>
          </a:p>
        </p:txBody>
      </p:sp>
      <p:pic>
        <p:nvPicPr>
          <p:cNvPr id="109572" name="Picture 8" descr="http://t2.gstatic.com/images?q=tbn:R4CK1ZpEYZk3iM:http://www.sjcseagles.org/clip-art-(camera1).gif">
            <a:hlinkClick r:id="rId5"/>
          </p:cNvPr>
          <p:cNvPicPr>
            <a:picLocks noChangeAspect="1" noChangeArrowheads="1"/>
          </p:cNvPicPr>
          <p:nvPr/>
        </p:nvPicPr>
        <p:blipFill>
          <a:blip r:embed="rId6"/>
          <a:srcRect/>
          <a:stretch>
            <a:fillRect/>
          </a:stretch>
        </p:blipFill>
        <p:spPr bwMode="auto">
          <a:xfrm>
            <a:off x="2133600" y="2971800"/>
            <a:ext cx="1600200" cy="1241425"/>
          </a:xfrm>
          <a:prstGeom prst="rect">
            <a:avLst/>
          </a:prstGeom>
          <a:noFill/>
          <a:ln w="9525">
            <a:noFill/>
            <a:miter lim="800000"/>
            <a:headEnd/>
            <a:tailEnd/>
          </a:ln>
        </p:spPr>
      </p:pic>
      <p:pic>
        <p:nvPicPr>
          <p:cNvPr id="109573" name="Picture 12" descr="http://t3.gstatic.com/images?q=tbn:JY0zA4972ttCLM:http://blogs.skokielibrary.info/radar/files/2010/04/Computer1.jpg">
            <a:hlinkClick r:id="rId7"/>
          </p:cNvPr>
          <p:cNvPicPr>
            <a:picLocks noChangeAspect="1" noChangeArrowheads="1"/>
          </p:cNvPicPr>
          <p:nvPr/>
        </p:nvPicPr>
        <p:blipFill>
          <a:blip r:embed="rId8"/>
          <a:srcRect/>
          <a:stretch>
            <a:fillRect/>
          </a:stretch>
        </p:blipFill>
        <p:spPr bwMode="auto">
          <a:xfrm>
            <a:off x="4894263" y="2974975"/>
            <a:ext cx="1354137" cy="1449388"/>
          </a:xfrm>
          <a:prstGeom prst="rect">
            <a:avLst/>
          </a:prstGeom>
          <a:noFill/>
          <a:ln w="9525">
            <a:noFill/>
            <a:miter lim="800000"/>
            <a:headEnd/>
            <a:tailEnd/>
          </a:ln>
        </p:spPr>
      </p:pic>
      <p:pic>
        <p:nvPicPr>
          <p:cNvPr id="109574" name="Picture 2" descr="http://t3.gstatic.com/images?q=tbn:6j1TKxEtIhCLKM:http://1.bp.blogspot.com/_wssoejhm2w8/S79HIixFYzI/AAAAAAAAAq4/oyC906ibY0s/s320/cartoon-brain.jpg">
            <a:hlinkClick r:id="rId9"/>
          </p:cNvPr>
          <p:cNvPicPr>
            <a:picLocks noChangeAspect="1" noChangeArrowheads="1"/>
          </p:cNvPicPr>
          <p:nvPr/>
        </p:nvPicPr>
        <p:blipFill>
          <a:blip r:embed="rId10"/>
          <a:srcRect/>
          <a:stretch>
            <a:fillRect/>
          </a:stretch>
        </p:blipFill>
        <p:spPr bwMode="auto">
          <a:xfrm>
            <a:off x="3770313" y="2974975"/>
            <a:ext cx="1182687" cy="1128713"/>
          </a:xfrm>
          <a:prstGeom prst="rect">
            <a:avLst/>
          </a:prstGeom>
          <a:noFill/>
          <a:ln w="9525">
            <a:noFill/>
            <a:miter lim="800000"/>
            <a:headEnd/>
            <a:tailEnd/>
          </a:ln>
        </p:spPr>
      </p:pic>
      <p:sp>
        <p:nvSpPr>
          <p:cNvPr id="34" name="Oval 33"/>
          <p:cNvSpPr/>
          <p:nvPr/>
        </p:nvSpPr>
        <p:spPr>
          <a:xfrm>
            <a:off x="1828800" y="5607050"/>
            <a:ext cx="533400" cy="565150"/>
          </a:xfrm>
          <a:prstGeom prst="ellipse">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10000"/>
                </a:schemeClr>
              </a:solidFill>
            </a:endParaRPr>
          </a:p>
        </p:txBody>
      </p:sp>
      <p:pic>
        <p:nvPicPr>
          <p:cNvPr id="35" name="Picture 14" descr="http://t2.gstatic.com/images?q=tbn:ZNd25DpnMp8byM:http://c2.api.ning.com/files/-gO6ebjV*05Uzl2rtNN0bbSUxR*yYyrHyjwiVdUK3q-4BgU9*cxkO-Ty8urRxFpWjE7LC5BlELmnMkHDLxuum62NpiCm2xYh/APPLE.jpg">
            <a:hlinkClick r:id="rId11"/>
          </p:cNvPr>
          <p:cNvPicPr>
            <a:picLocks noChangeAspect="1" noChangeArrowheads="1"/>
          </p:cNvPicPr>
          <p:nvPr/>
        </p:nvPicPr>
        <p:blipFill>
          <a:blip r:embed="rId12"/>
          <a:srcRect/>
          <a:stretch>
            <a:fillRect/>
          </a:stretch>
        </p:blipFill>
        <p:spPr bwMode="auto">
          <a:xfrm>
            <a:off x="4432300" y="5419725"/>
            <a:ext cx="896938" cy="904875"/>
          </a:xfrm>
          <a:prstGeom prst="rect">
            <a:avLst/>
          </a:prstGeom>
          <a:solidFill>
            <a:schemeClr val="bg1">
              <a:lumMod val="85000"/>
              <a:alpha val="0"/>
            </a:schemeClr>
          </a:solidFill>
        </p:spPr>
      </p:pic>
      <p:sp>
        <p:nvSpPr>
          <p:cNvPr id="37" name="Trapezoid 36"/>
          <p:cNvSpPr/>
          <p:nvPr/>
        </p:nvSpPr>
        <p:spPr>
          <a:xfrm rot="10800000">
            <a:off x="1093788" y="4627563"/>
            <a:ext cx="2044700" cy="903287"/>
          </a:xfrm>
          <a:prstGeom prst="trapezoid">
            <a:avLst>
              <a:gd name="adj" fmla="val 11516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lumMod val="10000"/>
                </a:schemeClr>
              </a:solidFill>
            </a:endParaRPr>
          </a:p>
        </p:txBody>
      </p:sp>
      <p:sp>
        <p:nvSpPr>
          <p:cNvPr id="38" name="Trapezoid 37"/>
          <p:cNvSpPr/>
          <p:nvPr/>
        </p:nvSpPr>
        <p:spPr>
          <a:xfrm rot="10800000">
            <a:off x="3836988" y="4627563"/>
            <a:ext cx="2044700" cy="903287"/>
          </a:xfrm>
          <a:prstGeom prst="trapezoid">
            <a:avLst>
              <a:gd name="adj" fmla="val 11516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10000"/>
                </a:schemeClr>
              </a:solidFill>
            </a:endParaRPr>
          </a:p>
        </p:txBody>
      </p:sp>
      <p:sp>
        <p:nvSpPr>
          <p:cNvPr id="39" name="TextBox 38"/>
          <p:cNvSpPr txBox="1"/>
          <p:nvPr/>
        </p:nvSpPr>
        <p:spPr>
          <a:xfrm>
            <a:off x="1258888" y="4659313"/>
            <a:ext cx="1778000" cy="522287"/>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observe</a:t>
            </a:r>
            <a:endParaRPr lang="en-US" sz="2800" dirty="0">
              <a:solidFill>
                <a:schemeClr val="bg1">
                  <a:lumMod val="10000"/>
                </a:schemeClr>
              </a:solidFill>
              <a:latin typeface="+mn-lt"/>
              <a:cs typeface="+mn-cs"/>
            </a:endParaRPr>
          </a:p>
        </p:txBody>
      </p:sp>
      <p:sp>
        <p:nvSpPr>
          <p:cNvPr id="40" name="TextBox 39"/>
          <p:cNvSpPr txBox="1"/>
          <p:nvPr/>
        </p:nvSpPr>
        <p:spPr>
          <a:xfrm>
            <a:off x="4002088" y="4659313"/>
            <a:ext cx="1778000" cy="522287"/>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perceive</a:t>
            </a:r>
            <a:endParaRPr lang="en-US" sz="2800" dirty="0">
              <a:solidFill>
                <a:schemeClr val="bg1">
                  <a:lumMod val="10000"/>
                </a:schemeClr>
              </a:solidFill>
              <a:latin typeface="+mn-lt"/>
              <a:cs typeface="+mn-cs"/>
            </a:endParaRPr>
          </a:p>
        </p:txBody>
      </p:sp>
      <p:pic>
        <p:nvPicPr>
          <p:cNvPr id="109581" name="Picture 2" descr="earth-transparent"/>
          <p:cNvPicPr>
            <a:picLocks noChangeAspect="1" noChangeArrowheads="1"/>
          </p:cNvPicPr>
          <p:nvPr/>
        </p:nvPicPr>
        <p:blipFill>
          <a:blip r:embed="rId13"/>
          <a:srcRect/>
          <a:stretch>
            <a:fillRect/>
          </a:stretch>
        </p:blipFill>
        <p:spPr bwMode="auto">
          <a:xfrm>
            <a:off x="6278563" y="4495800"/>
            <a:ext cx="2103437" cy="1730375"/>
          </a:xfrm>
          <a:prstGeom prst="rect">
            <a:avLst/>
          </a:prstGeom>
          <a:noFill/>
          <a:ln w="9525">
            <a:noFill/>
            <a:miter lim="800000"/>
            <a:headEnd/>
            <a:tailEnd/>
          </a:ln>
        </p:spPr>
      </p:pic>
      <p:pic>
        <p:nvPicPr>
          <p:cNvPr id="109582" name="Picture 4" descr="120px-earth_cartoon"/>
          <p:cNvPicPr>
            <a:picLocks noChangeAspect="1" noChangeArrowheads="1"/>
          </p:cNvPicPr>
          <p:nvPr/>
        </p:nvPicPr>
        <p:blipFill>
          <a:blip r:embed="rId14"/>
          <a:srcRect/>
          <a:stretch>
            <a:fillRect/>
          </a:stretch>
        </p:blipFill>
        <p:spPr bwMode="auto">
          <a:xfrm>
            <a:off x="6307138" y="2895600"/>
            <a:ext cx="1693862" cy="1538288"/>
          </a:xfrm>
          <a:prstGeom prst="rect">
            <a:avLst/>
          </a:prstGeom>
          <a:noFill/>
          <a:ln w="9525">
            <a:noFill/>
            <a:miter lim="800000"/>
            <a:headEnd/>
            <a:tailEnd/>
          </a:ln>
        </p:spPr>
      </p:pic>
      <p:pic>
        <p:nvPicPr>
          <p:cNvPr id="109583" name="Picture 14"/>
          <p:cNvPicPr>
            <a:picLocks noChangeAspect="1" noChangeArrowheads="1"/>
          </p:cNvPicPr>
          <p:nvPr/>
        </p:nvPicPr>
        <p:blipFill>
          <a:blip r:embed="rId15"/>
          <a:srcRect/>
          <a:stretch>
            <a:fillRect/>
          </a:stretch>
        </p:blipFill>
        <p:spPr bwMode="auto">
          <a:xfrm>
            <a:off x="7091363" y="4151313"/>
            <a:ext cx="454025" cy="649287"/>
          </a:xfrm>
          <a:prstGeom prst="rect">
            <a:avLst/>
          </a:prstGeom>
          <a:noFill/>
          <a:ln w="9525">
            <a:noFill/>
            <a:miter lim="800000"/>
            <a:headEnd/>
            <a:tailEnd/>
          </a:ln>
        </p:spPr>
      </p:pic>
      <p:sp>
        <p:nvSpPr>
          <p:cNvPr id="44" name="TextBox 43"/>
          <p:cNvSpPr txBox="1"/>
          <p:nvPr/>
        </p:nvSpPr>
        <p:spPr>
          <a:xfrm>
            <a:off x="6858000" y="3048000"/>
            <a:ext cx="2489200" cy="523875"/>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Web</a:t>
            </a:r>
            <a:endParaRPr lang="en-US" sz="2800" dirty="0">
              <a:solidFill>
                <a:schemeClr val="bg1">
                  <a:lumMod val="10000"/>
                </a:schemeClr>
              </a:solidFill>
              <a:latin typeface="+mn-lt"/>
              <a:cs typeface="+mn-cs"/>
            </a:endParaRPr>
          </a:p>
        </p:txBody>
      </p:sp>
      <p:sp>
        <p:nvSpPr>
          <p:cNvPr id="45" name="TextBox 44"/>
          <p:cNvSpPr txBox="1"/>
          <p:nvPr/>
        </p:nvSpPr>
        <p:spPr>
          <a:xfrm>
            <a:off x="6858000" y="5867400"/>
            <a:ext cx="2565400" cy="523875"/>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“Real-World”</a:t>
            </a:r>
            <a:endParaRPr lang="en-US" sz="2800" dirty="0">
              <a:solidFill>
                <a:schemeClr val="bg1">
                  <a:lumMod val="10000"/>
                </a:schemeClr>
              </a:solidFill>
              <a:latin typeface="+mn-lt"/>
              <a:cs typeface="+mn-cs"/>
            </a:endParaRPr>
          </a:p>
        </p:txBody>
      </p:sp>
      <p:sp>
        <p:nvSpPr>
          <p:cNvPr id="46" name="Right Arrow 45"/>
          <p:cNvSpPr/>
          <p:nvPr/>
        </p:nvSpPr>
        <p:spPr>
          <a:xfrm>
            <a:off x="5918200" y="4811713"/>
            <a:ext cx="711200" cy="563562"/>
          </a:xfrm>
          <a:prstGeom prst="rightArrow">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10000"/>
                </a:schemeClr>
              </a:solidFill>
            </a:endParaRPr>
          </a:p>
        </p:txBody>
      </p:sp>
      <p:sp>
        <p:nvSpPr>
          <p:cNvPr id="47" name="Right Arrow 46"/>
          <p:cNvSpPr/>
          <p:nvPr/>
        </p:nvSpPr>
        <p:spPr>
          <a:xfrm>
            <a:off x="3251200" y="4811713"/>
            <a:ext cx="711200" cy="563562"/>
          </a:xfrm>
          <a:prstGeom prst="rightArrow">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10000"/>
                </a:schemeClr>
              </a:solidFill>
            </a:endParaRPr>
          </a:p>
        </p:txBody>
      </p:sp>
      <p:sp>
        <p:nvSpPr>
          <p:cNvPr id="21"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2791B5C6-BFA6-4915-BC18-12353C8C45E1}" type="slidenum">
              <a:rPr lang="en-US">
                <a:solidFill>
                  <a:schemeClr val="bg1">
                    <a:lumMod val="10000"/>
                  </a:schemeClr>
                </a:solidFill>
                <a:latin typeface="+mn-lt"/>
                <a:cs typeface="+mn-cs"/>
              </a:rPr>
              <a:pPr fontAlgn="auto">
                <a:spcBef>
                  <a:spcPts val="0"/>
                </a:spcBef>
                <a:spcAft>
                  <a:spcPts val="0"/>
                </a:spcAft>
                <a:defRPr/>
              </a:pPr>
              <a:t>47</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Observation of Qualities</a:t>
            </a:r>
          </a:p>
        </p:txBody>
      </p:sp>
      <p:sp>
        <p:nvSpPr>
          <p:cNvPr id="36" name="TextBox 35"/>
          <p:cNvSpPr txBox="1"/>
          <p:nvPr/>
        </p:nvSpPr>
        <p:spPr>
          <a:xfrm>
            <a:off x="304800" y="1143000"/>
            <a:ext cx="8382000" cy="1200150"/>
          </a:xfrm>
          <a:prstGeom prst="rect">
            <a:avLst/>
          </a:prstGeom>
          <a:noFill/>
        </p:spPr>
        <p:txBody>
          <a:bodyPr>
            <a:spAutoFit/>
          </a:bodyPr>
          <a:lstStyle/>
          <a:p>
            <a:pPr algn="just" fontAlgn="auto">
              <a:spcBef>
                <a:spcPts val="0"/>
              </a:spcBef>
              <a:spcAft>
                <a:spcPts val="0"/>
              </a:spcAft>
              <a:defRPr/>
            </a:pPr>
            <a:r>
              <a:rPr lang="en-US" sz="3600" dirty="0">
                <a:solidFill>
                  <a:schemeClr val="bg1">
                    <a:lumMod val="10000"/>
                  </a:schemeClr>
                </a:solidFill>
                <a:latin typeface="+mn-lt"/>
                <a:cs typeface="+mn-cs"/>
              </a:rPr>
              <a:t>Both people and machines are capable of observing qualities, such as redness.</a:t>
            </a:r>
            <a:endParaRPr lang="en-US" sz="3600" dirty="0">
              <a:solidFill>
                <a:schemeClr val="bg1">
                  <a:lumMod val="10000"/>
                </a:schemeClr>
              </a:solidFill>
              <a:latin typeface="+mn-lt"/>
              <a:cs typeface="+mn-cs"/>
            </a:endParaRPr>
          </a:p>
        </p:txBody>
      </p:sp>
      <p:sp>
        <p:nvSpPr>
          <p:cNvPr id="11" name="TextBox 10"/>
          <p:cNvSpPr txBox="1"/>
          <p:nvPr/>
        </p:nvSpPr>
        <p:spPr>
          <a:xfrm>
            <a:off x="152400" y="5010150"/>
            <a:ext cx="8991600" cy="584200"/>
          </a:xfrm>
          <a:prstGeom prst="rect">
            <a:avLst/>
          </a:prstGeom>
          <a:noFill/>
        </p:spPr>
        <p:txBody>
          <a:bodyPr>
            <a:spAutoFit/>
          </a:bodyPr>
          <a:lstStyle/>
          <a:p>
            <a:pPr fontAlgn="auto">
              <a:spcBef>
                <a:spcPts val="0"/>
              </a:spcBef>
              <a:spcAft>
                <a:spcPts val="0"/>
              </a:spcAft>
              <a:defRPr/>
            </a:pPr>
            <a:r>
              <a:rPr lang="en-US" sz="3200" dirty="0">
                <a:solidFill>
                  <a:schemeClr val="bg1">
                    <a:lumMod val="10000"/>
                  </a:schemeClr>
                </a:solidFill>
                <a:latin typeface="+mn-lt"/>
                <a:cs typeface="+mn-cs"/>
              </a:rPr>
              <a:t>Formally described in a </a:t>
            </a:r>
            <a:r>
              <a:rPr lang="en-US" sz="3200" dirty="0">
                <a:solidFill>
                  <a:srgbClr val="0070C0"/>
                </a:solidFill>
                <a:latin typeface="+mn-lt"/>
                <a:cs typeface="+mn-cs"/>
              </a:rPr>
              <a:t>sensor/observation ontology</a:t>
            </a:r>
            <a:endParaRPr lang="en-US" sz="3200" dirty="0">
              <a:solidFill>
                <a:srgbClr val="0070C0"/>
              </a:solidFill>
              <a:latin typeface="+mn-lt"/>
              <a:cs typeface="+mn-cs"/>
            </a:endParaRPr>
          </a:p>
        </p:txBody>
      </p:sp>
      <p:pic>
        <p:nvPicPr>
          <p:cNvPr id="111620" name="Picture 8" descr="http://t2.gstatic.com/images?q=tbn:R4CK1ZpEYZk3iM:http://www.sjcseagles.org/clip-art-(camera1).gif">
            <a:hlinkClick r:id="rId3"/>
          </p:cNvPr>
          <p:cNvPicPr>
            <a:picLocks noChangeAspect="1" noChangeArrowheads="1"/>
          </p:cNvPicPr>
          <p:nvPr/>
        </p:nvPicPr>
        <p:blipFill>
          <a:blip r:embed="rId4"/>
          <a:srcRect/>
          <a:stretch>
            <a:fillRect/>
          </a:stretch>
        </p:blipFill>
        <p:spPr bwMode="auto">
          <a:xfrm>
            <a:off x="914400" y="3048000"/>
            <a:ext cx="1081088" cy="838200"/>
          </a:xfrm>
          <a:prstGeom prst="rect">
            <a:avLst/>
          </a:prstGeom>
          <a:noFill/>
          <a:ln w="9525">
            <a:noFill/>
            <a:miter lim="800000"/>
            <a:headEnd/>
            <a:tailEnd/>
          </a:ln>
        </p:spPr>
      </p:pic>
      <p:sp>
        <p:nvSpPr>
          <p:cNvPr id="28" name="TextBox 27"/>
          <p:cNvSpPr txBox="1"/>
          <p:nvPr/>
        </p:nvSpPr>
        <p:spPr>
          <a:xfrm>
            <a:off x="1676400" y="3657600"/>
            <a:ext cx="1905000" cy="523875"/>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Observer</a:t>
            </a:r>
            <a:endParaRPr lang="en-US" sz="2800" dirty="0">
              <a:solidFill>
                <a:schemeClr val="bg1">
                  <a:lumMod val="10000"/>
                </a:schemeClr>
              </a:solidFill>
              <a:latin typeface="+mn-lt"/>
              <a:cs typeface="+mn-cs"/>
            </a:endParaRPr>
          </a:p>
        </p:txBody>
      </p:sp>
      <p:sp>
        <p:nvSpPr>
          <p:cNvPr id="29" name="TextBox 28"/>
          <p:cNvSpPr txBox="1"/>
          <p:nvPr/>
        </p:nvSpPr>
        <p:spPr>
          <a:xfrm>
            <a:off x="5105400" y="3657600"/>
            <a:ext cx="1905000" cy="523875"/>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Quality</a:t>
            </a:r>
            <a:endParaRPr lang="en-US" sz="2800" dirty="0">
              <a:solidFill>
                <a:schemeClr val="bg1">
                  <a:lumMod val="10000"/>
                </a:schemeClr>
              </a:solidFill>
              <a:latin typeface="+mn-lt"/>
              <a:cs typeface="+mn-cs"/>
            </a:endParaRPr>
          </a:p>
        </p:txBody>
      </p:sp>
      <p:cxnSp>
        <p:nvCxnSpPr>
          <p:cNvPr id="30" name="Straight Arrow Connector 29"/>
          <p:cNvCxnSpPr/>
          <p:nvPr/>
        </p:nvCxnSpPr>
        <p:spPr>
          <a:xfrm>
            <a:off x="3429000" y="3886200"/>
            <a:ext cx="1981200" cy="1588"/>
          </a:xfrm>
          <a:prstGeom prst="straightConnector1">
            <a:avLst/>
          </a:prstGeom>
          <a:ln w="28575">
            <a:solidFill>
              <a:schemeClr val="bg1">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429000" y="3429000"/>
            <a:ext cx="1905000" cy="523875"/>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observes</a:t>
            </a:r>
            <a:endParaRPr lang="en-US" sz="2800" dirty="0">
              <a:solidFill>
                <a:schemeClr val="bg1">
                  <a:lumMod val="10000"/>
                </a:schemeClr>
              </a:solidFill>
              <a:latin typeface="+mn-lt"/>
              <a:cs typeface="+mn-cs"/>
            </a:endParaRPr>
          </a:p>
        </p:txBody>
      </p:sp>
      <p:sp>
        <p:nvSpPr>
          <p:cNvPr id="32" name="Oval 31"/>
          <p:cNvSpPr/>
          <p:nvPr/>
        </p:nvSpPr>
        <p:spPr>
          <a:xfrm>
            <a:off x="6781800" y="3581400"/>
            <a:ext cx="838200" cy="685800"/>
          </a:xfrm>
          <a:prstGeom prst="ellipse">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10000"/>
                </a:schemeClr>
              </a:solidFill>
            </a:endParaRPr>
          </a:p>
        </p:txBody>
      </p:sp>
      <p:pic>
        <p:nvPicPr>
          <p:cNvPr id="111626" name="Picture 2" descr="http://t0.gstatic.com/images?q=tbn:SY6If_wIwJv8YM:http://www.clker.com/cliparts/c/2/7/a/1216137653542424074narrowhouse_cartoon_eye.svg.hi.png">
            <a:hlinkClick r:id="rId5"/>
          </p:cNvPr>
          <p:cNvPicPr>
            <a:picLocks noChangeAspect="1" noChangeArrowheads="1"/>
          </p:cNvPicPr>
          <p:nvPr/>
        </p:nvPicPr>
        <p:blipFill>
          <a:blip r:embed="rId6"/>
          <a:srcRect/>
          <a:stretch>
            <a:fillRect/>
          </a:stretch>
        </p:blipFill>
        <p:spPr bwMode="auto">
          <a:xfrm>
            <a:off x="990600" y="3886200"/>
            <a:ext cx="981075" cy="981075"/>
          </a:xfrm>
          <a:prstGeom prst="rect">
            <a:avLst/>
          </a:prstGeom>
          <a:noFill/>
          <a:ln w="9525">
            <a:noFill/>
            <a:miter lim="800000"/>
            <a:headEnd/>
            <a:tailEnd/>
          </a:ln>
        </p:spPr>
      </p:pic>
      <p:sp>
        <p:nvSpPr>
          <p:cNvPr id="13"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128E2AA5-AD9A-4051-B432-7904A5C1EA8C}" type="slidenum">
              <a:rPr lang="en-US">
                <a:solidFill>
                  <a:schemeClr val="bg1">
                    <a:lumMod val="10000"/>
                  </a:schemeClr>
                </a:solidFill>
                <a:latin typeface="+mn-lt"/>
                <a:cs typeface="+mn-cs"/>
              </a:rPr>
              <a:pPr fontAlgn="auto">
                <a:spcBef>
                  <a:spcPts val="0"/>
                </a:spcBef>
                <a:spcAft>
                  <a:spcPts val="0"/>
                </a:spcAft>
                <a:defRPr/>
              </a:pPr>
              <a:t>48</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8"/>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Perception of Entities</a:t>
            </a:r>
          </a:p>
        </p:txBody>
      </p:sp>
      <p:sp>
        <p:nvSpPr>
          <p:cNvPr id="36" name="TextBox 35"/>
          <p:cNvSpPr txBox="1"/>
          <p:nvPr/>
        </p:nvSpPr>
        <p:spPr>
          <a:xfrm>
            <a:off x="304800" y="1295400"/>
            <a:ext cx="8534400" cy="1200150"/>
          </a:xfrm>
          <a:prstGeom prst="rect">
            <a:avLst/>
          </a:prstGeom>
          <a:noFill/>
        </p:spPr>
        <p:txBody>
          <a:bodyPr>
            <a:spAutoFit/>
          </a:bodyPr>
          <a:lstStyle/>
          <a:p>
            <a:pPr algn="just" fontAlgn="auto">
              <a:spcBef>
                <a:spcPts val="0"/>
              </a:spcBef>
              <a:spcAft>
                <a:spcPts val="0"/>
              </a:spcAft>
              <a:defRPr/>
            </a:pPr>
            <a:r>
              <a:rPr lang="en-US" sz="3600" dirty="0">
                <a:solidFill>
                  <a:schemeClr val="bg1">
                    <a:lumMod val="10000"/>
                  </a:schemeClr>
                </a:solidFill>
                <a:latin typeface="+mn-lt"/>
                <a:cs typeface="+mn-cs"/>
              </a:rPr>
              <a:t>Both people and machines are also capable of perceiving entities, such as apples</a:t>
            </a:r>
            <a:endParaRPr lang="en-US" sz="3600" dirty="0">
              <a:solidFill>
                <a:schemeClr val="bg1">
                  <a:lumMod val="10000"/>
                </a:schemeClr>
              </a:solidFill>
              <a:latin typeface="+mn-lt"/>
              <a:cs typeface="+mn-cs"/>
            </a:endParaRPr>
          </a:p>
        </p:txBody>
      </p:sp>
      <p:sp>
        <p:nvSpPr>
          <p:cNvPr id="18" name="TextBox 17"/>
          <p:cNvSpPr txBox="1"/>
          <p:nvPr/>
        </p:nvSpPr>
        <p:spPr>
          <a:xfrm>
            <a:off x="457200" y="5257800"/>
            <a:ext cx="8001000" cy="584200"/>
          </a:xfrm>
          <a:prstGeom prst="rect">
            <a:avLst/>
          </a:prstGeom>
          <a:noFill/>
        </p:spPr>
        <p:txBody>
          <a:bodyPr>
            <a:spAutoFit/>
          </a:bodyPr>
          <a:lstStyle/>
          <a:p>
            <a:pPr fontAlgn="auto">
              <a:spcBef>
                <a:spcPts val="0"/>
              </a:spcBef>
              <a:spcAft>
                <a:spcPts val="0"/>
              </a:spcAft>
              <a:defRPr/>
            </a:pPr>
            <a:r>
              <a:rPr lang="en-US" sz="3200" dirty="0">
                <a:solidFill>
                  <a:schemeClr val="bg1">
                    <a:lumMod val="10000"/>
                  </a:schemeClr>
                </a:solidFill>
                <a:latin typeface="+mn-lt"/>
                <a:cs typeface="+mn-cs"/>
              </a:rPr>
              <a:t>* Formally described in a </a:t>
            </a:r>
            <a:r>
              <a:rPr lang="en-US" sz="3200" dirty="0">
                <a:solidFill>
                  <a:srgbClr val="0070C0"/>
                </a:solidFill>
                <a:latin typeface="+mn-lt"/>
                <a:cs typeface="+mn-cs"/>
              </a:rPr>
              <a:t>perception ontology</a:t>
            </a:r>
            <a:endParaRPr lang="en-US" sz="3200" dirty="0">
              <a:solidFill>
                <a:srgbClr val="0070C0"/>
              </a:solidFill>
              <a:latin typeface="+mn-lt"/>
              <a:cs typeface="+mn-cs"/>
            </a:endParaRPr>
          </a:p>
        </p:txBody>
      </p:sp>
      <p:sp>
        <p:nvSpPr>
          <p:cNvPr id="21" name="TextBox 20"/>
          <p:cNvSpPr txBox="1"/>
          <p:nvPr/>
        </p:nvSpPr>
        <p:spPr>
          <a:xfrm>
            <a:off x="1685925" y="3657600"/>
            <a:ext cx="1905000" cy="523875"/>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Perceiver</a:t>
            </a:r>
            <a:endParaRPr lang="en-US" sz="2800" dirty="0">
              <a:solidFill>
                <a:schemeClr val="bg1">
                  <a:lumMod val="10000"/>
                </a:schemeClr>
              </a:solidFill>
              <a:latin typeface="+mn-lt"/>
              <a:cs typeface="+mn-cs"/>
            </a:endParaRPr>
          </a:p>
        </p:txBody>
      </p:sp>
      <p:sp>
        <p:nvSpPr>
          <p:cNvPr id="22" name="TextBox 21"/>
          <p:cNvSpPr txBox="1"/>
          <p:nvPr/>
        </p:nvSpPr>
        <p:spPr>
          <a:xfrm>
            <a:off x="5114925" y="3657600"/>
            <a:ext cx="1905000" cy="523875"/>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Entity</a:t>
            </a:r>
            <a:endParaRPr lang="en-US" sz="2800" dirty="0">
              <a:solidFill>
                <a:schemeClr val="bg1">
                  <a:lumMod val="10000"/>
                </a:schemeClr>
              </a:solidFill>
              <a:latin typeface="+mn-lt"/>
              <a:cs typeface="+mn-cs"/>
            </a:endParaRPr>
          </a:p>
        </p:txBody>
      </p:sp>
      <p:cxnSp>
        <p:nvCxnSpPr>
          <p:cNvPr id="23" name="Straight Arrow Connector 22"/>
          <p:cNvCxnSpPr/>
          <p:nvPr/>
        </p:nvCxnSpPr>
        <p:spPr>
          <a:xfrm>
            <a:off x="3438525" y="3886200"/>
            <a:ext cx="1981200" cy="1588"/>
          </a:xfrm>
          <a:prstGeom prst="straightConnector1">
            <a:avLst/>
          </a:prstGeom>
          <a:ln w="28575">
            <a:solidFill>
              <a:schemeClr val="bg1">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38525" y="3362325"/>
            <a:ext cx="1905000" cy="523875"/>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perceives</a:t>
            </a:r>
            <a:endParaRPr lang="en-US" sz="2800" dirty="0">
              <a:solidFill>
                <a:schemeClr val="bg1">
                  <a:lumMod val="10000"/>
                </a:schemeClr>
              </a:solidFill>
              <a:latin typeface="+mn-lt"/>
              <a:cs typeface="+mn-cs"/>
            </a:endParaRPr>
          </a:p>
        </p:txBody>
      </p:sp>
      <p:pic>
        <p:nvPicPr>
          <p:cNvPr id="113672" name="Picture 12" descr="http://t3.gstatic.com/images?q=tbn:JY0zA4972ttCLM:http://blogs.skokielibrary.info/radar/files/2010/04/Computer1.jpg">
            <a:hlinkClick r:id="rId3"/>
          </p:cNvPr>
          <p:cNvPicPr>
            <a:picLocks noChangeAspect="1" noChangeArrowheads="1"/>
          </p:cNvPicPr>
          <p:nvPr/>
        </p:nvPicPr>
        <p:blipFill>
          <a:blip r:embed="rId4"/>
          <a:srcRect/>
          <a:stretch>
            <a:fillRect/>
          </a:stretch>
        </p:blipFill>
        <p:spPr bwMode="auto">
          <a:xfrm>
            <a:off x="1000125" y="2984500"/>
            <a:ext cx="914400" cy="977900"/>
          </a:xfrm>
          <a:prstGeom prst="rect">
            <a:avLst/>
          </a:prstGeom>
          <a:noFill/>
          <a:ln w="9525">
            <a:noFill/>
            <a:miter lim="800000"/>
            <a:headEnd/>
            <a:tailEnd/>
          </a:ln>
        </p:spPr>
      </p:pic>
      <p:pic>
        <p:nvPicPr>
          <p:cNvPr id="113673" name="Picture 14" descr="http://t2.gstatic.com/images?q=tbn:ZNd25DpnMp8byM:http://c2.api.ning.com/files/-gO6ebjV*05Uzl2rtNN0bbSUxR*yYyrHyjwiVdUK3q-4BgU9*cxkO-Ty8urRxFpWjE7LC5BlELmnMkHDLxuum62NpiCm2xYh/APPLE.jpg">
            <a:hlinkClick r:id="rId5"/>
          </p:cNvPr>
          <p:cNvPicPr>
            <a:picLocks noChangeAspect="1" noChangeArrowheads="1"/>
          </p:cNvPicPr>
          <p:nvPr/>
        </p:nvPicPr>
        <p:blipFill>
          <a:blip r:embed="rId6"/>
          <a:srcRect/>
          <a:stretch>
            <a:fillRect/>
          </a:stretch>
        </p:blipFill>
        <p:spPr bwMode="auto">
          <a:xfrm>
            <a:off x="6638925" y="3276600"/>
            <a:ext cx="1133475" cy="1143000"/>
          </a:xfrm>
          <a:prstGeom prst="rect">
            <a:avLst/>
          </a:prstGeom>
          <a:noFill/>
          <a:ln w="9525">
            <a:noFill/>
            <a:miter lim="800000"/>
            <a:headEnd/>
            <a:tailEnd/>
          </a:ln>
        </p:spPr>
      </p:pic>
      <p:pic>
        <p:nvPicPr>
          <p:cNvPr id="113674" name="Picture 2" descr="http://t3.gstatic.com/images?q=tbn:6j1TKxEtIhCLKM:http://1.bp.blogspot.com/_wssoejhm2w8/S79HIixFYzI/AAAAAAAAAq4/oyC906ibY0s/s320/cartoon-brain.jpg">
            <a:hlinkClick r:id="rId7"/>
          </p:cNvPr>
          <p:cNvPicPr>
            <a:picLocks noChangeAspect="1" noChangeArrowheads="1"/>
          </p:cNvPicPr>
          <p:nvPr/>
        </p:nvPicPr>
        <p:blipFill>
          <a:blip r:embed="rId8"/>
          <a:srcRect/>
          <a:stretch>
            <a:fillRect/>
          </a:stretch>
        </p:blipFill>
        <p:spPr bwMode="auto">
          <a:xfrm>
            <a:off x="1000125" y="4114800"/>
            <a:ext cx="798513" cy="762000"/>
          </a:xfrm>
          <a:prstGeom prst="rect">
            <a:avLst/>
          </a:prstGeom>
          <a:noFill/>
          <a:ln w="9525">
            <a:noFill/>
            <a:miter lim="800000"/>
            <a:headEnd/>
            <a:tailEnd/>
          </a:ln>
        </p:spPr>
      </p:pic>
      <p:sp>
        <p:nvSpPr>
          <p:cNvPr id="13"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425850AA-2B9E-4F9C-815B-81BBF5497523}" type="slidenum">
              <a:rPr lang="en-US">
                <a:solidFill>
                  <a:schemeClr val="bg1">
                    <a:lumMod val="10000"/>
                  </a:schemeClr>
                </a:solidFill>
                <a:latin typeface="+mn-lt"/>
                <a:cs typeface="+mn-cs"/>
              </a:rPr>
              <a:pPr fontAlgn="auto">
                <a:spcBef>
                  <a:spcPts val="0"/>
                </a:spcBef>
                <a:spcAft>
                  <a:spcPts val="0"/>
                </a:spcAft>
                <a:defRPr/>
              </a:pPr>
              <a:t>49</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z="3600" smtClean="0"/>
              <a:t>A large class of Web 3.0 applications…</a:t>
            </a:r>
          </a:p>
        </p:txBody>
      </p:sp>
      <p:sp>
        <p:nvSpPr>
          <p:cNvPr id="3" name="Content Placeholder 2"/>
          <p:cNvSpPr>
            <a:spLocks noGrp="1"/>
          </p:cNvSpPr>
          <p:nvPr>
            <p:ph idx="1"/>
          </p:nvPr>
        </p:nvSpPr>
        <p:spPr>
          <a:xfrm>
            <a:off x="457200" y="1219200"/>
            <a:ext cx="8229600" cy="4525963"/>
          </a:xfrm>
        </p:spPr>
        <p:txBody>
          <a:bodyPr/>
          <a:lstStyle/>
          <a:p>
            <a:pPr fontAlgn="auto">
              <a:spcAft>
                <a:spcPts val="0"/>
              </a:spcAft>
              <a:buFont typeface="Arial" pitchFamily="34" charset="0"/>
              <a:buChar char="•"/>
              <a:defRPr/>
            </a:pPr>
            <a:r>
              <a:rPr lang="en-US" sz="2800" dirty="0" smtClean="0">
                <a:solidFill>
                  <a:schemeClr val="bg1">
                    <a:lumMod val="25000"/>
                  </a:schemeClr>
                </a:solidFill>
              </a:rPr>
              <a:t>utilize larger amount of historical and recent/real-time data of various types from multiple sources (lot of data has spatial property)</a:t>
            </a:r>
          </a:p>
          <a:p>
            <a:pPr fontAlgn="auto">
              <a:spcAft>
                <a:spcPts val="0"/>
              </a:spcAft>
              <a:buFont typeface="Arial" pitchFamily="34" charset="0"/>
              <a:buChar char="•"/>
              <a:defRPr/>
            </a:pPr>
            <a:r>
              <a:rPr lang="en-US" sz="2800" dirty="0" smtClean="0">
                <a:solidFill>
                  <a:schemeClr val="bg1">
                    <a:lumMod val="25000"/>
                  </a:schemeClr>
                </a:solidFill>
              </a:rPr>
              <a:t>not only search, but analysis of or insight from data – that is applications are more “intelligent”</a:t>
            </a:r>
          </a:p>
          <a:p>
            <a:pPr fontAlgn="auto">
              <a:spcAft>
                <a:spcPts val="0"/>
              </a:spcAft>
              <a:buFont typeface="Arial" pitchFamily="34" charset="0"/>
              <a:buChar char="•"/>
              <a:defRPr/>
            </a:pPr>
            <a:r>
              <a:rPr lang="en-US" sz="2800" dirty="0" smtClean="0">
                <a:solidFill>
                  <a:schemeClr val="bg1">
                    <a:lumMod val="25000"/>
                  </a:schemeClr>
                </a:solidFill>
              </a:rPr>
              <a:t>This calls for semantics: spatial, temporal, thematic components;  background knowledge</a:t>
            </a:r>
          </a:p>
          <a:p>
            <a:pPr fontAlgn="auto">
              <a:spcAft>
                <a:spcPts val="0"/>
              </a:spcAft>
              <a:buFont typeface="Arial" pitchFamily="34" charset="0"/>
              <a:buChar char="•"/>
              <a:defRPr/>
            </a:pPr>
            <a:r>
              <a:rPr lang="en-US" sz="2800" dirty="0" smtClean="0">
                <a:solidFill>
                  <a:schemeClr val="bg1">
                    <a:lumMod val="25000"/>
                  </a:schemeClr>
                </a:solidFill>
              </a:rPr>
              <a:t>This talk: </a:t>
            </a:r>
            <a:r>
              <a:rPr lang="en-US" sz="2800" dirty="0" smtClean="0">
                <a:solidFill>
                  <a:schemeClr val="accent2">
                    <a:lumMod val="25000"/>
                  </a:schemeClr>
                </a:solidFill>
              </a:rPr>
              <a:t>spatial semantics as a key component in building many Web 3.0 applications</a:t>
            </a:r>
          </a:p>
          <a:p>
            <a:pPr fontAlgn="auto">
              <a:spcAft>
                <a:spcPts val="0"/>
              </a:spcAft>
              <a:buFont typeface="Arial" pitchFamily="34" charset="0"/>
              <a:buChar char="•"/>
              <a:defRPr/>
            </a:pPr>
            <a:endParaRPr lang="en-US" dirty="0">
              <a:solidFill>
                <a:schemeClr val="bg1">
                  <a:lumMod val="25000"/>
                </a:schemeClr>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0"/>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Background Knowledge</a:t>
            </a:r>
          </a:p>
        </p:txBody>
      </p:sp>
      <p:sp>
        <p:nvSpPr>
          <p:cNvPr id="36" name="TextBox 35"/>
          <p:cNvSpPr txBox="1"/>
          <p:nvPr/>
        </p:nvSpPr>
        <p:spPr>
          <a:xfrm>
            <a:off x="152400" y="1066800"/>
            <a:ext cx="8763000" cy="1816100"/>
          </a:xfrm>
          <a:prstGeom prst="rect">
            <a:avLst/>
          </a:prstGeom>
          <a:noFill/>
        </p:spPr>
        <p:txBody>
          <a:bodyPr>
            <a:spAutoFit/>
          </a:bodyPr>
          <a:lstStyle/>
          <a:p>
            <a:pPr algn="just" fontAlgn="auto">
              <a:spcBef>
                <a:spcPts val="0"/>
              </a:spcBef>
              <a:spcAft>
                <a:spcPts val="0"/>
              </a:spcAft>
              <a:defRPr/>
            </a:pPr>
            <a:r>
              <a:rPr lang="en-US" sz="2800" dirty="0">
                <a:solidFill>
                  <a:schemeClr val="bg1">
                    <a:lumMod val="10000"/>
                  </a:schemeClr>
                </a:solidFill>
                <a:latin typeface="+mn-lt"/>
                <a:cs typeface="+mn-cs"/>
              </a:rPr>
              <a:t>Ability to perceive is afforded through the use of </a:t>
            </a:r>
            <a:r>
              <a:rPr lang="en-US" sz="2800" dirty="0">
                <a:solidFill>
                  <a:srgbClr val="0070C0"/>
                </a:solidFill>
                <a:latin typeface="+mn-lt"/>
                <a:cs typeface="+mn-cs"/>
              </a:rPr>
              <a:t>background knowledge</a:t>
            </a:r>
            <a:r>
              <a:rPr lang="en-US" sz="2800" dirty="0">
                <a:solidFill>
                  <a:schemeClr val="bg1">
                    <a:lumMod val="10000"/>
                  </a:schemeClr>
                </a:solidFill>
                <a:latin typeface="+mn-lt"/>
                <a:cs typeface="+mn-cs"/>
              </a:rPr>
              <a:t>. For example, knowledge that apples are red helps to infer an apple from an observed quality of redness. </a:t>
            </a:r>
            <a:endParaRPr lang="en-US" sz="2800" dirty="0">
              <a:solidFill>
                <a:schemeClr val="bg1">
                  <a:lumMod val="10000"/>
                </a:schemeClr>
              </a:solidFill>
              <a:latin typeface="+mn-lt"/>
              <a:cs typeface="+mn-cs"/>
            </a:endParaRPr>
          </a:p>
        </p:txBody>
      </p:sp>
      <p:sp>
        <p:nvSpPr>
          <p:cNvPr id="24" name="TextBox 23"/>
          <p:cNvSpPr txBox="1"/>
          <p:nvPr/>
        </p:nvSpPr>
        <p:spPr>
          <a:xfrm>
            <a:off x="685800" y="5638800"/>
            <a:ext cx="7467600" cy="584200"/>
          </a:xfrm>
          <a:prstGeom prst="rect">
            <a:avLst/>
          </a:prstGeom>
          <a:noFill/>
        </p:spPr>
        <p:txBody>
          <a:bodyPr>
            <a:spAutoFit/>
          </a:bodyPr>
          <a:lstStyle/>
          <a:p>
            <a:pPr algn="r" fontAlgn="auto">
              <a:spcBef>
                <a:spcPts val="0"/>
              </a:spcBef>
              <a:spcAft>
                <a:spcPts val="0"/>
              </a:spcAft>
              <a:defRPr/>
            </a:pPr>
            <a:r>
              <a:rPr lang="en-US" sz="3200" dirty="0">
                <a:solidFill>
                  <a:schemeClr val="bg1">
                    <a:lumMod val="10000"/>
                  </a:schemeClr>
                </a:solidFill>
                <a:latin typeface="+mn-lt"/>
                <a:cs typeface="+mn-cs"/>
              </a:rPr>
              <a:t>Formally described in a </a:t>
            </a:r>
            <a:r>
              <a:rPr lang="en-US" sz="3200" dirty="0">
                <a:solidFill>
                  <a:srgbClr val="0070C0"/>
                </a:solidFill>
                <a:latin typeface="+mn-lt"/>
                <a:cs typeface="+mn-cs"/>
              </a:rPr>
              <a:t>domain ontology</a:t>
            </a:r>
            <a:endParaRPr lang="en-US" sz="3200" dirty="0">
              <a:solidFill>
                <a:srgbClr val="0070C0"/>
              </a:solidFill>
              <a:latin typeface="+mn-lt"/>
              <a:cs typeface="+mn-cs"/>
            </a:endParaRPr>
          </a:p>
        </p:txBody>
      </p:sp>
      <p:sp>
        <p:nvSpPr>
          <p:cNvPr id="13" name="TextBox 12"/>
          <p:cNvSpPr txBox="1"/>
          <p:nvPr/>
        </p:nvSpPr>
        <p:spPr>
          <a:xfrm>
            <a:off x="2743200" y="2590800"/>
            <a:ext cx="1905000" cy="523875"/>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Quality</a:t>
            </a:r>
            <a:endParaRPr lang="en-US" sz="2800" dirty="0">
              <a:solidFill>
                <a:schemeClr val="bg1">
                  <a:lumMod val="10000"/>
                </a:schemeClr>
              </a:solidFill>
              <a:latin typeface="+mn-lt"/>
              <a:cs typeface="+mn-cs"/>
            </a:endParaRPr>
          </a:p>
        </p:txBody>
      </p:sp>
      <p:sp>
        <p:nvSpPr>
          <p:cNvPr id="14" name="TextBox 13"/>
          <p:cNvSpPr txBox="1"/>
          <p:nvPr/>
        </p:nvSpPr>
        <p:spPr>
          <a:xfrm>
            <a:off x="2743200" y="5029200"/>
            <a:ext cx="1905000" cy="523875"/>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Entity</a:t>
            </a:r>
            <a:endParaRPr lang="en-US" sz="2800" dirty="0">
              <a:solidFill>
                <a:schemeClr val="bg1">
                  <a:lumMod val="10000"/>
                </a:schemeClr>
              </a:solidFill>
              <a:latin typeface="+mn-lt"/>
              <a:cs typeface="+mn-cs"/>
            </a:endParaRPr>
          </a:p>
        </p:txBody>
      </p:sp>
      <p:sp>
        <p:nvSpPr>
          <p:cNvPr id="16" name="Oval 15"/>
          <p:cNvSpPr/>
          <p:nvPr/>
        </p:nvSpPr>
        <p:spPr>
          <a:xfrm>
            <a:off x="4419600" y="2514600"/>
            <a:ext cx="838200" cy="685800"/>
          </a:xfrm>
          <a:prstGeom prst="ellipse">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10000"/>
                </a:schemeClr>
              </a:solidFill>
            </a:endParaRPr>
          </a:p>
        </p:txBody>
      </p:sp>
      <p:cxnSp>
        <p:nvCxnSpPr>
          <p:cNvPr id="17" name="Straight Arrow Connector 16"/>
          <p:cNvCxnSpPr/>
          <p:nvPr/>
        </p:nvCxnSpPr>
        <p:spPr>
          <a:xfrm rot="5400000">
            <a:off x="2934494" y="4075906"/>
            <a:ext cx="1600200" cy="1588"/>
          </a:xfrm>
          <a:prstGeom prst="straightConnector1">
            <a:avLst/>
          </a:prstGeom>
          <a:ln w="28575">
            <a:solidFill>
              <a:schemeClr val="bg1">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810000" y="3810000"/>
            <a:ext cx="1905000" cy="523875"/>
          </a:xfrm>
          <a:prstGeom prst="rect">
            <a:avLst/>
          </a:prstGeom>
          <a:noFill/>
        </p:spPr>
        <p:txBody>
          <a:bodyPr>
            <a:spAutoFit/>
          </a:bodyPr>
          <a:lstStyle/>
          <a:p>
            <a:pPr fontAlgn="auto">
              <a:spcBef>
                <a:spcPts val="0"/>
              </a:spcBef>
              <a:spcAft>
                <a:spcPts val="0"/>
              </a:spcAft>
              <a:defRPr/>
            </a:pPr>
            <a:r>
              <a:rPr lang="en-US" sz="2800" dirty="0">
                <a:solidFill>
                  <a:schemeClr val="bg1">
                    <a:lumMod val="10000"/>
                  </a:schemeClr>
                </a:solidFill>
                <a:latin typeface="+mn-lt"/>
                <a:cs typeface="+mn-cs"/>
              </a:rPr>
              <a:t>inheres in</a:t>
            </a:r>
            <a:endParaRPr lang="en-US" sz="2800" dirty="0">
              <a:solidFill>
                <a:schemeClr val="bg1">
                  <a:lumMod val="10000"/>
                </a:schemeClr>
              </a:solidFill>
              <a:latin typeface="+mn-lt"/>
              <a:cs typeface="+mn-cs"/>
            </a:endParaRPr>
          </a:p>
        </p:txBody>
      </p:sp>
      <p:sp>
        <p:nvSpPr>
          <p:cNvPr id="10"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DC48DE00-3CB9-4C16-86F6-A7A1BDFEED56}" type="slidenum">
              <a:rPr lang="en-US">
                <a:solidFill>
                  <a:schemeClr val="bg1">
                    <a:lumMod val="10000"/>
                  </a:schemeClr>
                </a:solidFill>
                <a:latin typeface="+mn-lt"/>
                <a:cs typeface="+mn-cs"/>
              </a:rPr>
              <a:pPr fontAlgn="auto">
                <a:spcBef>
                  <a:spcPts val="0"/>
                </a:spcBef>
                <a:spcAft>
                  <a:spcPts val="0"/>
                </a:spcAft>
                <a:defRPr/>
              </a:pPr>
              <a:t>50</a:t>
            </a:fld>
            <a:endParaRPr lang="en-US" dirty="0">
              <a:solidFill>
                <a:schemeClr val="bg1">
                  <a:lumMod val="10000"/>
                </a:schemeClr>
              </a:solidFill>
              <a:latin typeface="+mn-lt"/>
              <a:cs typeface="+mn-cs"/>
            </a:endParaRPr>
          </a:p>
        </p:txBody>
      </p:sp>
      <p:pic>
        <p:nvPicPr>
          <p:cNvPr id="115722" name="Picture 14" descr="http://t2.gstatic.com/images?q=tbn:ZNd25DpnMp8byM:http://c2.api.ning.com/files/-gO6ebjV*05Uzl2rtNN0bbSUxR*yYyrHyjwiVdUK3q-4BgU9*cxkO-Ty8urRxFpWjE7LC5BlELmnMkHDLxuum62NpiCm2xYh/APPLE.jpg">
            <a:hlinkClick r:id="rId3"/>
          </p:cNvPr>
          <p:cNvPicPr>
            <a:picLocks noChangeAspect="1" noChangeArrowheads="1"/>
          </p:cNvPicPr>
          <p:nvPr/>
        </p:nvPicPr>
        <p:blipFill>
          <a:blip r:embed="rId4"/>
          <a:srcRect/>
          <a:stretch>
            <a:fillRect/>
          </a:stretch>
        </p:blipFill>
        <p:spPr bwMode="auto">
          <a:xfrm>
            <a:off x="4495800" y="4495800"/>
            <a:ext cx="1133475" cy="1143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2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Perception Cycle</a:t>
            </a:r>
          </a:p>
        </p:txBody>
      </p:sp>
      <p:sp>
        <p:nvSpPr>
          <p:cNvPr id="36" name="TextBox 35"/>
          <p:cNvSpPr txBox="1"/>
          <p:nvPr/>
        </p:nvSpPr>
        <p:spPr>
          <a:xfrm>
            <a:off x="0" y="1066800"/>
            <a:ext cx="9144000" cy="1384300"/>
          </a:xfrm>
          <a:prstGeom prst="rect">
            <a:avLst/>
          </a:prstGeom>
          <a:noFill/>
        </p:spPr>
        <p:txBody>
          <a:bodyPr>
            <a:spAutoFit/>
          </a:bodyPr>
          <a:lstStyle/>
          <a:p>
            <a:pPr algn="just" fontAlgn="auto">
              <a:spcBef>
                <a:spcPts val="0"/>
              </a:spcBef>
              <a:spcAft>
                <a:spcPts val="0"/>
              </a:spcAft>
              <a:defRPr/>
            </a:pPr>
            <a:r>
              <a:rPr lang="en-US" sz="2800" dirty="0">
                <a:solidFill>
                  <a:schemeClr val="bg1">
                    <a:lumMod val="10000"/>
                  </a:schemeClr>
                </a:solidFill>
                <a:latin typeface="+mn-lt"/>
                <a:cs typeface="+mn-cs"/>
              </a:rPr>
              <a:t>The ability to perceive </a:t>
            </a:r>
            <a:r>
              <a:rPr lang="en-US" sz="2800" i="1" dirty="0">
                <a:solidFill>
                  <a:schemeClr val="bg1">
                    <a:lumMod val="10000"/>
                  </a:schemeClr>
                </a:solidFill>
                <a:latin typeface="+mn-lt"/>
                <a:cs typeface="+mn-cs"/>
              </a:rPr>
              <a:t>efficiently</a:t>
            </a:r>
            <a:r>
              <a:rPr lang="en-US" sz="2800" dirty="0">
                <a:solidFill>
                  <a:schemeClr val="bg1">
                    <a:lumMod val="10000"/>
                  </a:schemeClr>
                </a:solidFill>
                <a:latin typeface="+mn-lt"/>
                <a:cs typeface="+mn-cs"/>
              </a:rPr>
              <a:t> is afforded through the </a:t>
            </a:r>
            <a:r>
              <a:rPr lang="en-US" sz="2800" dirty="0">
                <a:solidFill>
                  <a:srgbClr val="0070C0"/>
                </a:solidFill>
                <a:latin typeface="+mn-lt"/>
                <a:cs typeface="+mn-cs"/>
              </a:rPr>
              <a:t>cyclical exchange </a:t>
            </a:r>
            <a:r>
              <a:rPr lang="en-US" sz="2800" dirty="0">
                <a:solidFill>
                  <a:schemeClr val="bg1">
                    <a:lumMod val="10000"/>
                  </a:schemeClr>
                </a:solidFill>
                <a:latin typeface="+mn-lt"/>
                <a:cs typeface="+mn-cs"/>
              </a:rPr>
              <a:t>of information between observers and perceivers. </a:t>
            </a:r>
            <a:endParaRPr lang="en-US" sz="2800" dirty="0">
              <a:solidFill>
                <a:schemeClr val="bg1">
                  <a:lumMod val="10000"/>
                </a:schemeClr>
              </a:solidFill>
              <a:latin typeface="+mn-lt"/>
              <a:cs typeface="+mn-cs"/>
            </a:endParaRPr>
          </a:p>
        </p:txBody>
      </p:sp>
      <p:sp>
        <p:nvSpPr>
          <p:cNvPr id="26" name="TextBox 25"/>
          <p:cNvSpPr txBox="1"/>
          <p:nvPr/>
        </p:nvSpPr>
        <p:spPr>
          <a:xfrm>
            <a:off x="0" y="5715000"/>
            <a:ext cx="9144000" cy="523875"/>
          </a:xfrm>
          <a:prstGeom prst="rect">
            <a:avLst/>
          </a:prstGeom>
          <a:noFill/>
        </p:spPr>
        <p:txBody>
          <a:bodyPr>
            <a:spAutoFit/>
          </a:bodyPr>
          <a:lstStyle/>
          <a:p>
            <a:pPr algn="r" fontAlgn="auto">
              <a:spcBef>
                <a:spcPts val="0"/>
              </a:spcBef>
              <a:spcAft>
                <a:spcPts val="0"/>
              </a:spcAft>
              <a:defRPr/>
            </a:pPr>
            <a:r>
              <a:rPr lang="en-US" sz="2800" dirty="0">
                <a:solidFill>
                  <a:schemeClr val="bg1">
                    <a:lumMod val="10000"/>
                  </a:schemeClr>
                </a:solidFill>
                <a:latin typeface="+mn-lt"/>
                <a:cs typeface="+mn-cs"/>
              </a:rPr>
              <a:t>Traditionally called the Perception Cycle (or Active Perception)</a:t>
            </a:r>
            <a:endParaRPr lang="en-US" sz="2800" dirty="0">
              <a:solidFill>
                <a:schemeClr val="bg1">
                  <a:lumMod val="10000"/>
                </a:schemeClr>
              </a:solidFill>
              <a:latin typeface="+mn-lt"/>
              <a:cs typeface="+mn-cs"/>
            </a:endParaRPr>
          </a:p>
        </p:txBody>
      </p:sp>
      <p:pic>
        <p:nvPicPr>
          <p:cNvPr id="117764" name="Picture 2" descr="http://t0.gstatic.com/images?q=tbn:SY6If_wIwJv8YM:http://www.clker.com/cliparts/c/2/7/a/1216137653542424074narrowhouse_cartoon_eye.svg.hi.png">
            <a:hlinkClick r:id="rId3"/>
          </p:cNvPr>
          <p:cNvPicPr>
            <a:picLocks noChangeAspect="1" noChangeArrowheads="1"/>
          </p:cNvPicPr>
          <p:nvPr/>
        </p:nvPicPr>
        <p:blipFill>
          <a:blip r:embed="rId4"/>
          <a:srcRect/>
          <a:stretch>
            <a:fillRect/>
          </a:stretch>
        </p:blipFill>
        <p:spPr bwMode="auto">
          <a:xfrm>
            <a:off x="3962400" y="2209800"/>
            <a:ext cx="981075" cy="981075"/>
          </a:xfrm>
          <a:prstGeom prst="rect">
            <a:avLst/>
          </a:prstGeom>
          <a:noFill/>
          <a:ln w="9525">
            <a:noFill/>
            <a:miter lim="800000"/>
            <a:headEnd/>
            <a:tailEnd/>
          </a:ln>
        </p:spPr>
      </p:pic>
      <p:sp>
        <p:nvSpPr>
          <p:cNvPr id="27" name="TextBox 26"/>
          <p:cNvSpPr txBox="1"/>
          <p:nvPr/>
        </p:nvSpPr>
        <p:spPr>
          <a:xfrm>
            <a:off x="5805488" y="2428875"/>
            <a:ext cx="1905000" cy="523875"/>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Observer</a:t>
            </a:r>
            <a:endParaRPr lang="en-US" sz="2800" dirty="0">
              <a:solidFill>
                <a:schemeClr val="bg1">
                  <a:lumMod val="10000"/>
                </a:schemeClr>
              </a:solidFill>
              <a:latin typeface="+mn-lt"/>
              <a:cs typeface="+mn-cs"/>
            </a:endParaRPr>
          </a:p>
        </p:txBody>
      </p:sp>
      <p:sp>
        <p:nvSpPr>
          <p:cNvPr id="28" name="TextBox 27"/>
          <p:cNvSpPr txBox="1"/>
          <p:nvPr/>
        </p:nvSpPr>
        <p:spPr>
          <a:xfrm>
            <a:off x="5729288" y="4867275"/>
            <a:ext cx="1905000" cy="523875"/>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Perceiver</a:t>
            </a:r>
            <a:endParaRPr lang="en-US" sz="2800" dirty="0">
              <a:solidFill>
                <a:schemeClr val="bg1">
                  <a:lumMod val="10000"/>
                </a:schemeClr>
              </a:solidFill>
              <a:latin typeface="+mn-lt"/>
              <a:cs typeface="+mn-cs"/>
            </a:endParaRPr>
          </a:p>
        </p:txBody>
      </p:sp>
      <p:cxnSp>
        <p:nvCxnSpPr>
          <p:cNvPr id="29" name="Straight Arrow Connector 28"/>
          <p:cNvCxnSpPr/>
          <p:nvPr/>
        </p:nvCxnSpPr>
        <p:spPr>
          <a:xfrm rot="16200000" flipH="1">
            <a:off x="5600700" y="3914775"/>
            <a:ext cx="1752600" cy="0"/>
          </a:xfrm>
          <a:prstGeom prst="straightConnector1">
            <a:avLst/>
          </a:prstGeom>
          <a:ln w="28575">
            <a:solidFill>
              <a:schemeClr val="bg1">
                <a:lumMod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flipH="1" flipV="1">
            <a:off x="5829300" y="3914775"/>
            <a:ext cx="1752600" cy="0"/>
          </a:xfrm>
          <a:prstGeom prst="straightConnector1">
            <a:avLst/>
          </a:prstGeom>
          <a:ln w="28575">
            <a:solidFill>
              <a:schemeClr val="bg1">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781800" y="3556000"/>
            <a:ext cx="1066800" cy="954088"/>
          </a:xfrm>
          <a:prstGeom prst="rect">
            <a:avLst/>
          </a:prstGeom>
          <a:noFill/>
        </p:spPr>
        <p:txBody>
          <a:bodyPr>
            <a:spAutoFit/>
          </a:bodyPr>
          <a:lstStyle/>
          <a:p>
            <a:pPr fontAlgn="auto">
              <a:spcBef>
                <a:spcPts val="0"/>
              </a:spcBef>
              <a:spcAft>
                <a:spcPts val="0"/>
              </a:spcAft>
              <a:defRPr/>
            </a:pPr>
            <a:r>
              <a:rPr lang="en-US" sz="2800" dirty="0">
                <a:solidFill>
                  <a:schemeClr val="bg1">
                    <a:lumMod val="10000"/>
                  </a:schemeClr>
                </a:solidFill>
                <a:latin typeface="+mn-lt"/>
                <a:cs typeface="+mn-cs"/>
              </a:rPr>
              <a:t>sends</a:t>
            </a:r>
          </a:p>
          <a:p>
            <a:pPr fontAlgn="auto">
              <a:spcBef>
                <a:spcPts val="0"/>
              </a:spcBef>
              <a:spcAft>
                <a:spcPts val="0"/>
              </a:spcAft>
              <a:defRPr/>
            </a:pPr>
            <a:r>
              <a:rPr lang="en-US" sz="2800" dirty="0">
                <a:solidFill>
                  <a:schemeClr val="bg1">
                    <a:lumMod val="10000"/>
                  </a:schemeClr>
                </a:solidFill>
                <a:latin typeface="+mn-lt"/>
                <a:cs typeface="+mn-cs"/>
              </a:rPr>
              <a:t>focus</a:t>
            </a:r>
            <a:endParaRPr lang="en-US" sz="2800" dirty="0">
              <a:solidFill>
                <a:schemeClr val="bg1">
                  <a:lumMod val="10000"/>
                </a:schemeClr>
              </a:solidFill>
              <a:latin typeface="+mn-lt"/>
              <a:cs typeface="+mn-cs"/>
            </a:endParaRPr>
          </a:p>
        </p:txBody>
      </p:sp>
      <p:sp>
        <p:nvSpPr>
          <p:cNvPr id="32" name="TextBox 31"/>
          <p:cNvSpPr txBox="1"/>
          <p:nvPr/>
        </p:nvSpPr>
        <p:spPr>
          <a:xfrm>
            <a:off x="4800600" y="3556000"/>
            <a:ext cx="1600200" cy="954088"/>
          </a:xfrm>
          <a:prstGeom prst="rect">
            <a:avLst/>
          </a:prstGeom>
          <a:noFill/>
        </p:spPr>
        <p:txBody>
          <a:bodyPr>
            <a:spAutoFit/>
          </a:bodyPr>
          <a:lstStyle/>
          <a:p>
            <a:pPr algn="r" fontAlgn="auto">
              <a:spcBef>
                <a:spcPts val="0"/>
              </a:spcBef>
              <a:spcAft>
                <a:spcPts val="0"/>
              </a:spcAft>
              <a:defRPr/>
            </a:pPr>
            <a:r>
              <a:rPr lang="en-US" sz="2800" dirty="0">
                <a:solidFill>
                  <a:schemeClr val="bg1">
                    <a:lumMod val="10000"/>
                  </a:schemeClr>
                </a:solidFill>
                <a:latin typeface="+mn-lt"/>
                <a:cs typeface="+mn-cs"/>
              </a:rPr>
              <a:t>sends </a:t>
            </a:r>
          </a:p>
          <a:p>
            <a:pPr algn="r" fontAlgn="auto">
              <a:spcBef>
                <a:spcPts val="0"/>
              </a:spcBef>
              <a:spcAft>
                <a:spcPts val="0"/>
              </a:spcAft>
              <a:defRPr/>
            </a:pPr>
            <a:r>
              <a:rPr lang="en-US" sz="2800" dirty="0">
                <a:solidFill>
                  <a:schemeClr val="bg1">
                    <a:lumMod val="10000"/>
                  </a:schemeClr>
                </a:solidFill>
                <a:latin typeface="+mn-lt"/>
                <a:cs typeface="+mn-cs"/>
              </a:rPr>
              <a:t>percept</a:t>
            </a:r>
          </a:p>
        </p:txBody>
      </p:sp>
      <p:pic>
        <p:nvPicPr>
          <p:cNvPr id="117771" name="Picture 8" descr="http://t2.gstatic.com/images?q=tbn:R4CK1ZpEYZk3iM:http://www.sjcseagles.org/clip-art-(camera1).gif">
            <a:hlinkClick r:id="rId5"/>
          </p:cNvPr>
          <p:cNvPicPr>
            <a:picLocks noChangeAspect="1" noChangeArrowheads="1"/>
          </p:cNvPicPr>
          <p:nvPr/>
        </p:nvPicPr>
        <p:blipFill>
          <a:blip r:embed="rId6"/>
          <a:srcRect/>
          <a:stretch>
            <a:fillRect/>
          </a:stretch>
        </p:blipFill>
        <p:spPr bwMode="auto">
          <a:xfrm>
            <a:off x="4953000" y="2286000"/>
            <a:ext cx="1081088" cy="838200"/>
          </a:xfrm>
          <a:prstGeom prst="rect">
            <a:avLst/>
          </a:prstGeom>
          <a:noFill/>
          <a:ln w="9525">
            <a:noFill/>
            <a:miter lim="800000"/>
            <a:headEnd/>
            <a:tailEnd/>
          </a:ln>
        </p:spPr>
      </p:pic>
      <p:pic>
        <p:nvPicPr>
          <p:cNvPr id="117772" name="Picture 12" descr="http://t3.gstatic.com/images?q=tbn:JY0zA4972ttCLM:http://blogs.skokielibrary.info/radar/files/2010/04/Computer1.jpg">
            <a:hlinkClick r:id="rId7"/>
          </p:cNvPr>
          <p:cNvPicPr>
            <a:picLocks noChangeAspect="1" noChangeArrowheads="1"/>
          </p:cNvPicPr>
          <p:nvPr/>
        </p:nvPicPr>
        <p:blipFill>
          <a:blip r:embed="rId8"/>
          <a:srcRect/>
          <a:stretch>
            <a:fillRect/>
          </a:stretch>
        </p:blipFill>
        <p:spPr bwMode="auto">
          <a:xfrm>
            <a:off x="4052888" y="4727575"/>
            <a:ext cx="914400" cy="977900"/>
          </a:xfrm>
          <a:prstGeom prst="rect">
            <a:avLst/>
          </a:prstGeom>
          <a:noFill/>
          <a:ln w="9525">
            <a:noFill/>
            <a:miter lim="800000"/>
            <a:headEnd/>
            <a:tailEnd/>
          </a:ln>
        </p:spPr>
      </p:pic>
      <p:pic>
        <p:nvPicPr>
          <p:cNvPr id="117773" name="Picture 2" descr="http://t3.gstatic.com/images?q=tbn:6j1TKxEtIhCLKM:http://1.bp.blogspot.com/_wssoejhm2w8/S79HIixFYzI/AAAAAAAAAq4/oyC906ibY0s/s320/cartoon-brain.jpg">
            <a:hlinkClick r:id="rId9"/>
          </p:cNvPr>
          <p:cNvPicPr>
            <a:picLocks noChangeAspect="1" noChangeArrowheads="1"/>
          </p:cNvPicPr>
          <p:nvPr/>
        </p:nvPicPr>
        <p:blipFill>
          <a:blip r:embed="rId10"/>
          <a:srcRect/>
          <a:stretch>
            <a:fillRect/>
          </a:stretch>
        </p:blipFill>
        <p:spPr bwMode="auto">
          <a:xfrm>
            <a:off x="5043488" y="4714875"/>
            <a:ext cx="796925" cy="762000"/>
          </a:xfrm>
          <a:prstGeom prst="rect">
            <a:avLst/>
          </a:prstGeom>
          <a:noFill/>
          <a:ln w="9525">
            <a:noFill/>
            <a:miter lim="800000"/>
            <a:headEnd/>
            <a:tailEnd/>
          </a:ln>
        </p:spPr>
      </p:pic>
      <p:sp>
        <p:nvSpPr>
          <p:cNvPr id="15"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4B42B15D-3767-4EB2-A8EA-AAFD41BA9596}" type="slidenum">
              <a:rPr lang="en-US">
                <a:solidFill>
                  <a:schemeClr val="bg1">
                    <a:lumMod val="10000"/>
                  </a:schemeClr>
                </a:solidFill>
                <a:latin typeface="+mn-lt"/>
                <a:cs typeface="+mn-cs"/>
              </a:rPr>
              <a:pPr fontAlgn="auto">
                <a:spcBef>
                  <a:spcPts val="0"/>
                </a:spcBef>
                <a:spcAft>
                  <a:spcPts val="0"/>
                </a:spcAft>
                <a:defRPr/>
              </a:pPr>
              <a:t>51</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30"/>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Integrated Perception Cycle</a:t>
            </a:r>
          </a:p>
        </p:txBody>
      </p:sp>
      <p:sp>
        <p:nvSpPr>
          <p:cNvPr id="38" name="TextBox 37"/>
          <p:cNvSpPr txBox="1"/>
          <p:nvPr/>
        </p:nvSpPr>
        <p:spPr>
          <a:xfrm>
            <a:off x="0" y="1066800"/>
            <a:ext cx="8915400" cy="1570038"/>
          </a:xfrm>
          <a:prstGeom prst="rect">
            <a:avLst/>
          </a:prstGeom>
          <a:noFill/>
        </p:spPr>
        <p:txBody>
          <a:bodyPr>
            <a:spAutoFit/>
          </a:bodyPr>
          <a:lstStyle/>
          <a:p>
            <a:pPr algn="just" fontAlgn="auto">
              <a:spcBef>
                <a:spcPts val="0"/>
              </a:spcBef>
              <a:spcAft>
                <a:spcPts val="0"/>
              </a:spcAft>
              <a:defRPr/>
            </a:pPr>
            <a:r>
              <a:rPr lang="en-US" sz="3200" dirty="0">
                <a:solidFill>
                  <a:schemeClr val="bg1">
                    <a:lumMod val="10000"/>
                  </a:schemeClr>
                </a:solidFill>
                <a:latin typeface="+mn-lt"/>
                <a:cs typeface="+mn-cs"/>
              </a:rPr>
              <a:t>Integrated together, we have an abstract model – capable of situation awareness – relating observers, perceivers, and background knowledge.</a:t>
            </a:r>
            <a:endParaRPr lang="en-US" sz="3200" dirty="0">
              <a:solidFill>
                <a:schemeClr val="bg1">
                  <a:lumMod val="10000"/>
                </a:schemeClr>
              </a:solidFill>
              <a:latin typeface="+mn-lt"/>
              <a:cs typeface="+mn-cs"/>
            </a:endParaRPr>
          </a:p>
        </p:txBody>
      </p:sp>
      <p:pic>
        <p:nvPicPr>
          <p:cNvPr id="119811" name="Picture 2" descr="http://t0.gstatic.com/images?q=tbn:SY6If_wIwJv8YM:http://www.clker.com/cliparts/c/2/7/a/1216137653542424074narrowhouse_cartoon_eye.svg.hi.png">
            <a:hlinkClick r:id="rId3"/>
          </p:cNvPr>
          <p:cNvPicPr>
            <a:picLocks noChangeAspect="1" noChangeArrowheads="1"/>
          </p:cNvPicPr>
          <p:nvPr/>
        </p:nvPicPr>
        <p:blipFill>
          <a:blip r:embed="rId4"/>
          <a:srcRect/>
          <a:stretch>
            <a:fillRect/>
          </a:stretch>
        </p:blipFill>
        <p:spPr bwMode="auto">
          <a:xfrm>
            <a:off x="838200" y="2667000"/>
            <a:ext cx="981075" cy="981075"/>
          </a:xfrm>
          <a:prstGeom prst="rect">
            <a:avLst/>
          </a:prstGeom>
          <a:noFill/>
          <a:ln w="9525">
            <a:noFill/>
            <a:miter lim="800000"/>
            <a:headEnd/>
            <a:tailEnd/>
          </a:ln>
        </p:spPr>
      </p:pic>
      <p:pic>
        <p:nvPicPr>
          <p:cNvPr id="119812" name="Picture 8" descr="http://t2.gstatic.com/images?q=tbn:R4CK1ZpEYZk3iM:http://www.sjcseagles.org/clip-art-(camera1).gif">
            <a:hlinkClick r:id="rId5"/>
          </p:cNvPr>
          <p:cNvPicPr>
            <a:picLocks noChangeAspect="1" noChangeArrowheads="1"/>
          </p:cNvPicPr>
          <p:nvPr/>
        </p:nvPicPr>
        <p:blipFill>
          <a:blip r:embed="rId6"/>
          <a:srcRect/>
          <a:stretch>
            <a:fillRect/>
          </a:stretch>
        </p:blipFill>
        <p:spPr bwMode="auto">
          <a:xfrm>
            <a:off x="1828800" y="2743200"/>
            <a:ext cx="1081088" cy="838200"/>
          </a:xfrm>
          <a:prstGeom prst="rect">
            <a:avLst/>
          </a:prstGeom>
          <a:noFill/>
          <a:ln w="9525">
            <a:noFill/>
            <a:miter lim="800000"/>
            <a:headEnd/>
            <a:tailEnd/>
          </a:ln>
        </p:spPr>
      </p:pic>
      <p:sp>
        <p:nvSpPr>
          <p:cNvPr id="37" name="TextBox 36"/>
          <p:cNvSpPr txBox="1"/>
          <p:nvPr/>
        </p:nvSpPr>
        <p:spPr>
          <a:xfrm>
            <a:off x="2743200" y="2895600"/>
            <a:ext cx="1905000" cy="523875"/>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Observer</a:t>
            </a:r>
            <a:endParaRPr lang="en-US" sz="2800" dirty="0">
              <a:solidFill>
                <a:schemeClr val="bg1">
                  <a:lumMod val="10000"/>
                </a:schemeClr>
              </a:solidFill>
              <a:latin typeface="+mn-lt"/>
              <a:cs typeface="+mn-cs"/>
            </a:endParaRPr>
          </a:p>
        </p:txBody>
      </p:sp>
      <p:sp>
        <p:nvSpPr>
          <p:cNvPr id="41" name="TextBox 40"/>
          <p:cNvSpPr txBox="1"/>
          <p:nvPr/>
        </p:nvSpPr>
        <p:spPr>
          <a:xfrm>
            <a:off x="5715000" y="2895600"/>
            <a:ext cx="1905000" cy="523875"/>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Quality</a:t>
            </a:r>
            <a:endParaRPr lang="en-US" sz="2800" dirty="0">
              <a:solidFill>
                <a:schemeClr val="bg1">
                  <a:lumMod val="10000"/>
                </a:schemeClr>
              </a:solidFill>
              <a:latin typeface="+mn-lt"/>
              <a:cs typeface="+mn-cs"/>
            </a:endParaRPr>
          </a:p>
        </p:txBody>
      </p:sp>
      <p:cxnSp>
        <p:nvCxnSpPr>
          <p:cNvPr id="42" name="Straight Arrow Connector 41"/>
          <p:cNvCxnSpPr/>
          <p:nvPr/>
        </p:nvCxnSpPr>
        <p:spPr>
          <a:xfrm>
            <a:off x="4495800" y="3124200"/>
            <a:ext cx="1524000" cy="1588"/>
          </a:xfrm>
          <a:prstGeom prst="straightConnector1">
            <a:avLst/>
          </a:prstGeom>
          <a:ln w="28575">
            <a:solidFill>
              <a:schemeClr val="bg1">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267200" y="2667000"/>
            <a:ext cx="1905000" cy="523875"/>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observes</a:t>
            </a:r>
            <a:endParaRPr lang="en-US" sz="2800" dirty="0">
              <a:solidFill>
                <a:schemeClr val="bg1">
                  <a:lumMod val="10000"/>
                </a:schemeClr>
              </a:solidFill>
              <a:latin typeface="+mn-lt"/>
              <a:cs typeface="+mn-cs"/>
            </a:endParaRPr>
          </a:p>
        </p:txBody>
      </p:sp>
      <p:sp>
        <p:nvSpPr>
          <p:cNvPr id="46" name="TextBox 45"/>
          <p:cNvSpPr txBox="1"/>
          <p:nvPr/>
        </p:nvSpPr>
        <p:spPr>
          <a:xfrm>
            <a:off x="2743200" y="5638800"/>
            <a:ext cx="1905000" cy="523875"/>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Perceiver</a:t>
            </a:r>
            <a:endParaRPr lang="en-US" sz="2800" dirty="0">
              <a:solidFill>
                <a:schemeClr val="bg1">
                  <a:lumMod val="10000"/>
                </a:schemeClr>
              </a:solidFill>
              <a:latin typeface="+mn-lt"/>
              <a:cs typeface="+mn-cs"/>
            </a:endParaRPr>
          </a:p>
        </p:txBody>
      </p:sp>
      <p:sp>
        <p:nvSpPr>
          <p:cNvPr id="47" name="TextBox 46"/>
          <p:cNvSpPr txBox="1"/>
          <p:nvPr/>
        </p:nvSpPr>
        <p:spPr>
          <a:xfrm>
            <a:off x="5715000" y="5638800"/>
            <a:ext cx="1905000" cy="523875"/>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Entity</a:t>
            </a:r>
            <a:endParaRPr lang="en-US" sz="2800" dirty="0">
              <a:solidFill>
                <a:schemeClr val="bg1">
                  <a:lumMod val="10000"/>
                </a:schemeClr>
              </a:solidFill>
              <a:latin typeface="+mn-lt"/>
              <a:cs typeface="+mn-cs"/>
            </a:endParaRPr>
          </a:p>
        </p:txBody>
      </p:sp>
      <p:pic>
        <p:nvPicPr>
          <p:cNvPr id="119819" name="Picture 12" descr="http://t3.gstatic.com/images?q=tbn:JY0zA4972ttCLM:http://blogs.skokielibrary.info/radar/files/2010/04/Computer1.jpg">
            <a:hlinkClick r:id="rId7"/>
          </p:cNvPr>
          <p:cNvPicPr>
            <a:picLocks noChangeAspect="1" noChangeArrowheads="1"/>
          </p:cNvPicPr>
          <p:nvPr/>
        </p:nvPicPr>
        <p:blipFill>
          <a:blip r:embed="rId8"/>
          <a:srcRect/>
          <a:stretch>
            <a:fillRect/>
          </a:stretch>
        </p:blipFill>
        <p:spPr bwMode="auto">
          <a:xfrm>
            <a:off x="1143000" y="5499100"/>
            <a:ext cx="914400" cy="977900"/>
          </a:xfrm>
          <a:prstGeom prst="rect">
            <a:avLst/>
          </a:prstGeom>
          <a:noFill/>
          <a:ln w="9525">
            <a:noFill/>
            <a:miter lim="800000"/>
            <a:headEnd/>
            <a:tailEnd/>
          </a:ln>
        </p:spPr>
      </p:pic>
      <p:pic>
        <p:nvPicPr>
          <p:cNvPr id="119820" name="Picture 14" descr="http://t2.gstatic.com/images?q=tbn:ZNd25DpnMp8byM:http://c2.api.ning.com/files/-gO6ebjV*05Uzl2rtNN0bbSUxR*yYyrHyjwiVdUK3q-4BgU9*cxkO-Ty8urRxFpWjE7LC5BlELmnMkHDLxuum62NpiCm2xYh/APPLE.jpg">
            <a:hlinkClick r:id="rId9"/>
          </p:cNvPr>
          <p:cNvPicPr>
            <a:picLocks noChangeAspect="1" noChangeArrowheads="1"/>
          </p:cNvPicPr>
          <p:nvPr/>
        </p:nvPicPr>
        <p:blipFill>
          <a:blip r:embed="rId10"/>
          <a:srcRect/>
          <a:stretch>
            <a:fillRect/>
          </a:stretch>
        </p:blipFill>
        <p:spPr bwMode="auto">
          <a:xfrm>
            <a:off x="7239000" y="5257800"/>
            <a:ext cx="1133475" cy="1143000"/>
          </a:xfrm>
          <a:prstGeom prst="rect">
            <a:avLst/>
          </a:prstGeom>
          <a:noFill/>
          <a:ln w="9525">
            <a:noFill/>
            <a:miter lim="800000"/>
            <a:headEnd/>
            <a:tailEnd/>
          </a:ln>
        </p:spPr>
      </p:pic>
      <p:sp>
        <p:nvSpPr>
          <p:cNvPr id="50" name="Oval 49"/>
          <p:cNvSpPr/>
          <p:nvPr/>
        </p:nvSpPr>
        <p:spPr>
          <a:xfrm>
            <a:off x="7391400" y="2819400"/>
            <a:ext cx="838200" cy="685800"/>
          </a:xfrm>
          <a:prstGeom prst="ellipse">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10000"/>
                </a:schemeClr>
              </a:solidFill>
            </a:endParaRPr>
          </a:p>
        </p:txBody>
      </p:sp>
      <p:cxnSp>
        <p:nvCxnSpPr>
          <p:cNvPr id="51" name="Straight Arrow Connector 50"/>
          <p:cNvCxnSpPr/>
          <p:nvPr/>
        </p:nvCxnSpPr>
        <p:spPr>
          <a:xfrm rot="5400000">
            <a:off x="5906294" y="4456906"/>
            <a:ext cx="1600200" cy="1588"/>
          </a:xfrm>
          <a:prstGeom prst="straightConnector1">
            <a:avLst/>
          </a:prstGeom>
          <a:ln w="28575">
            <a:solidFill>
              <a:schemeClr val="bg1">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781800" y="4191000"/>
            <a:ext cx="1905000" cy="523875"/>
          </a:xfrm>
          <a:prstGeom prst="rect">
            <a:avLst/>
          </a:prstGeom>
          <a:noFill/>
        </p:spPr>
        <p:txBody>
          <a:bodyPr>
            <a:spAutoFit/>
          </a:bodyPr>
          <a:lstStyle/>
          <a:p>
            <a:pPr fontAlgn="auto">
              <a:spcBef>
                <a:spcPts val="0"/>
              </a:spcBef>
              <a:spcAft>
                <a:spcPts val="0"/>
              </a:spcAft>
              <a:defRPr/>
            </a:pPr>
            <a:r>
              <a:rPr lang="en-US" sz="2800" dirty="0">
                <a:solidFill>
                  <a:schemeClr val="bg1">
                    <a:lumMod val="10000"/>
                  </a:schemeClr>
                </a:solidFill>
                <a:latin typeface="+mn-lt"/>
                <a:cs typeface="+mn-cs"/>
              </a:rPr>
              <a:t>inheres in</a:t>
            </a:r>
            <a:endParaRPr lang="en-US" sz="2800" dirty="0">
              <a:solidFill>
                <a:schemeClr val="bg1">
                  <a:lumMod val="10000"/>
                </a:schemeClr>
              </a:solidFill>
              <a:latin typeface="+mn-lt"/>
              <a:cs typeface="+mn-cs"/>
            </a:endParaRPr>
          </a:p>
        </p:txBody>
      </p:sp>
      <p:pic>
        <p:nvPicPr>
          <p:cNvPr id="119824" name="Picture 2" descr="http://t3.gstatic.com/images?q=tbn:6j1TKxEtIhCLKM:http://1.bp.blogspot.com/_wssoejhm2w8/S79HIixFYzI/AAAAAAAAAq4/oyC906ibY0s/s320/cartoon-brain.jpg">
            <a:hlinkClick r:id="rId11"/>
          </p:cNvPr>
          <p:cNvPicPr>
            <a:picLocks noChangeAspect="1" noChangeArrowheads="1"/>
          </p:cNvPicPr>
          <p:nvPr/>
        </p:nvPicPr>
        <p:blipFill>
          <a:blip r:embed="rId12"/>
          <a:srcRect/>
          <a:stretch>
            <a:fillRect/>
          </a:stretch>
        </p:blipFill>
        <p:spPr bwMode="auto">
          <a:xfrm>
            <a:off x="2133600" y="5486400"/>
            <a:ext cx="798513" cy="762000"/>
          </a:xfrm>
          <a:prstGeom prst="rect">
            <a:avLst/>
          </a:prstGeom>
          <a:noFill/>
          <a:ln w="9525">
            <a:noFill/>
            <a:miter lim="800000"/>
            <a:headEnd/>
            <a:tailEnd/>
          </a:ln>
        </p:spPr>
      </p:pic>
      <p:cxnSp>
        <p:nvCxnSpPr>
          <p:cNvPr id="54" name="Straight Arrow Connector 53"/>
          <p:cNvCxnSpPr/>
          <p:nvPr/>
        </p:nvCxnSpPr>
        <p:spPr>
          <a:xfrm>
            <a:off x="4495800" y="5867400"/>
            <a:ext cx="1524000" cy="1588"/>
          </a:xfrm>
          <a:prstGeom prst="straightConnector1">
            <a:avLst/>
          </a:prstGeom>
          <a:ln w="28575">
            <a:solidFill>
              <a:schemeClr val="bg1">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4267200" y="5334000"/>
            <a:ext cx="1905000" cy="523875"/>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perceives</a:t>
            </a:r>
            <a:endParaRPr lang="en-US" sz="2800" dirty="0">
              <a:solidFill>
                <a:schemeClr val="bg1">
                  <a:lumMod val="10000"/>
                </a:schemeClr>
              </a:solidFill>
              <a:latin typeface="+mn-lt"/>
              <a:cs typeface="+mn-cs"/>
            </a:endParaRPr>
          </a:p>
        </p:txBody>
      </p:sp>
      <p:cxnSp>
        <p:nvCxnSpPr>
          <p:cNvPr id="56" name="Straight Arrow Connector 55"/>
          <p:cNvCxnSpPr/>
          <p:nvPr/>
        </p:nvCxnSpPr>
        <p:spPr>
          <a:xfrm rot="16200000" flipH="1">
            <a:off x="2628900" y="4457700"/>
            <a:ext cx="1752600" cy="0"/>
          </a:xfrm>
          <a:prstGeom prst="straightConnector1">
            <a:avLst/>
          </a:prstGeom>
          <a:ln w="28575">
            <a:solidFill>
              <a:schemeClr val="bg1">
                <a:lumMod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5400000" flipH="1" flipV="1">
            <a:off x="2857500" y="4457700"/>
            <a:ext cx="1752600" cy="0"/>
          </a:xfrm>
          <a:prstGeom prst="straightConnector1">
            <a:avLst/>
          </a:prstGeom>
          <a:ln w="28575">
            <a:solidFill>
              <a:schemeClr val="bg1">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3810000" y="4038600"/>
            <a:ext cx="1066800" cy="954088"/>
          </a:xfrm>
          <a:prstGeom prst="rect">
            <a:avLst/>
          </a:prstGeom>
          <a:noFill/>
        </p:spPr>
        <p:txBody>
          <a:bodyPr>
            <a:spAutoFit/>
          </a:bodyPr>
          <a:lstStyle/>
          <a:p>
            <a:pPr fontAlgn="auto">
              <a:spcBef>
                <a:spcPts val="0"/>
              </a:spcBef>
              <a:spcAft>
                <a:spcPts val="0"/>
              </a:spcAft>
              <a:defRPr/>
            </a:pPr>
            <a:r>
              <a:rPr lang="en-US" sz="2800" dirty="0">
                <a:solidFill>
                  <a:schemeClr val="bg1">
                    <a:lumMod val="10000"/>
                  </a:schemeClr>
                </a:solidFill>
                <a:latin typeface="+mn-lt"/>
                <a:cs typeface="+mn-cs"/>
              </a:rPr>
              <a:t>sends</a:t>
            </a:r>
          </a:p>
          <a:p>
            <a:pPr fontAlgn="auto">
              <a:spcBef>
                <a:spcPts val="0"/>
              </a:spcBef>
              <a:spcAft>
                <a:spcPts val="0"/>
              </a:spcAft>
              <a:defRPr/>
            </a:pPr>
            <a:r>
              <a:rPr lang="en-US" sz="2800" dirty="0">
                <a:solidFill>
                  <a:schemeClr val="bg1">
                    <a:lumMod val="10000"/>
                  </a:schemeClr>
                </a:solidFill>
                <a:latin typeface="+mn-lt"/>
                <a:cs typeface="+mn-cs"/>
              </a:rPr>
              <a:t>focus</a:t>
            </a:r>
            <a:endParaRPr lang="en-US" sz="2800" dirty="0">
              <a:solidFill>
                <a:schemeClr val="bg1">
                  <a:lumMod val="10000"/>
                </a:schemeClr>
              </a:solidFill>
              <a:latin typeface="+mn-lt"/>
              <a:cs typeface="+mn-cs"/>
            </a:endParaRPr>
          </a:p>
        </p:txBody>
      </p:sp>
      <p:sp>
        <p:nvSpPr>
          <p:cNvPr id="59" name="TextBox 58"/>
          <p:cNvSpPr txBox="1"/>
          <p:nvPr/>
        </p:nvSpPr>
        <p:spPr>
          <a:xfrm>
            <a:off x="1828800" y="4022725"/>
            <a:ext cx="1600200" cy="954088"/>
          </a:xfrm>
          <a:prstGeom prst="rect">
            <a:avLst/>
          </a:prstGeom>
          <a:noFill/>
        </p:spPr>
        <p:txBody>
          <a:bodyPr>
            <a:spAutoFit/>
          </a:bodyPr>
          <a:lstStyle/>
          <a:p>
            <a:pPr algn="r" fontAlgn="auto">
              <a:spcBef>
                <a:spcPts val="0"/>
              </a:spcBef>
              <a:spcAft>
                <a:spcPts val="0"/>
              </a:spcAft>
              <a:defRPr/>
            </a:pPr>
            <a:r>
              <a:rPr lang="en-US" sz="2800" dirty="0">
                <a:solidFill>
                  <a:schemeClr val="bg1">
                    <a:lumMod val="10000"/>
                  </a:schemeClr>
                </a:solidFill>
                <a:latin typeface="+mn-lt"/>
                <a:cs typeface="+mn-cs"/>
              </a:rPr>
              <a:t>sends </a:t>
            </a:r>
          </a:p>
          <a:p>
            <a:pPr algn="r" fontAlgn="auto">
              <a:spcBef>
                <a:spcPts val="0"/>
              </a:spcBef>
              <a:spcAft>
                <a:spcPts val="0"/>
              </a:spcAft>
              <a:defRPr/>
            </a:pPr>
            <a:r>
              <a:rPr lang="en-US" sz="2800" dirty="0">
                <a:solidFill>
                  <a:schemeClr val="bg1">
                    <a:lumMod val="10000"/>
                  </a:schemeClr>
                </a:solidFill>
                <a:latin typeface="+mn-lt"/>
                <a:cs typeface="+mn-cs"/>
              </a:rPr>
              <a:t>percept</a:t>
            </a:r>
          </a:p>
        </p:txBody>
      </p:sp>
      <p:sp>
        <p:nvSpPr>
          <p:cNvPr id="24"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2DDEB707-D859-4535-B02B-61D1FD09A83A}" type="slidenum">
              <a:rPr lang="en-US">
                <a:solidFill>
                  <a:schemeClr val="bg1">
                    <a:lumMod val="10000"/>
                  </a:schemeClr>
                </a:solidFill>
                <a:latin typeface="+mn-lt"/>
                <a:cs typeface="+mn-cs"/>
              </a:rPr>
              <a:pPr fontAlgn="auto">
                <a:spcBef>
                  <a:spcPts val="0"/>
                </a:spcBef>
                <a:spcAft>
                  <a:spcPts val="0"/>
                </a:spcAft>
                <a:defRPr/>
              </a:pPr>
              <a:t>52</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Box 3"/>
          <p:cNvSpPr txBox="1">
            <a:spLocks noChangeArrowheads="1"/>
          </p:cNvSpPr>
          <p:nvPr/>
        </p:nvSpPr>
        <p:spPr bwMode="auto">
          <a:xfrm>
            <a:off x="5486400" y="1730375"/>
            <a:ext cx="3505200" cy="2800350"/>
          </a:xfrm>
          <a:prstGeom prst="rect">
            <a:avLst/>
          </a:prstGeom>
          <a:noFill/>
          <a:ln w="9525">
            <a:noFill/>
            <a:miter lim="800000"/>
            <a:headEnd/>
            <a:tailEnd/>
          </a:ln>
        </p:spPr>
        <p:txBody>
          <a:bodyPr>
            <a:spAutoFit/>
          </a:bodyPr>
          <a:lstStyle/>
          <a:p>
            <a:pPr algn="ctr"/>
            <a:r>
              <a:rPr lang="en-US" sz="4400">
                <a:solidFill>
                  <a:srgbClr val="336699"/>
                </a:solidFill>
                <a:latin typeface="Calibri" pitchFamily="34" charset="0"/>
              </a:rPr>
              <a:t>Specification of Perception Cycle </a:t>
            </a:r>
          </a:p>
          <a:p>
            <a:pPr algn="ctr"/>
            <a:r>
              <a:rPr lang="en-US" sz="4400">
                <a:solidFill>
                  <a:srgbClr val="336699"/>
                </a:solidFill>
                <a:latin typeface="Calibri" pitchFamily="34" charset="0"/>
              </a:rPr>
              <a:t>(in set theory)</a:t>
            </a:r>
          </a:p>
        </p:txBody>
      </p:sp>
      <p:pic>
        <p:nvPicPr>
          <p:cNvPr id="121858" name="Picture 2"/>
          <p:cNvPicPr>
            <a:picLocks noChangeAspect="1" noChangeArrowheads="1"/>
          </p:cNvPicPr>
          <p:nvPr/>
        </p:nvPicPr>
        <p:blipFill>
          <a:blip r:embed="rId3"/>
          <a:srcRect/>
          <a:stretch>
            <a:fillRect/>
          </a:stretch>
        </p:blipFill>
        <p:spPr bwMode="auto">
          <a:xfrm>
            <a:off x="304800" y="17463"/>
            <a:ext cx="4876800" cy="6840537"/>
          </a:xfrm>
          <a:prstGeom prst="rect">
            <a:avLst/>
          </a:prstGeom>
          <a:noFill/>
          <a:ln w="9525">
            <a:noFill/>
            <a:miter lim="800000"/>
            <a:headEnd/>
            <a:tailEnd/>
          </a:ln>
        </p:spPr>
      </p:pic>
      <p:sp>
        <p:nvSpPr>
          <p:cNvPr id="6"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0CC84900-BBA9-49F9-82C3-62472CF05003}" type="slidenum">
              <a:rPr lang="en-US">
                <a:solidFill>
                  <a:schemeClr val="bg1">
                    <a:lumMod val="10000"/>
                  </a:schemeClr>
                </a:solidFill>
                <a:latin typeface="+mn-lt"/>
                <a:cs typeface="+mn-cs"/>
              </a:rPr>
              <a:pPr fontAlgn="auto">
                <a:spcBef>
                  <a:spcPts val="0"/>
                </a:spcBef>
                <a:spcAft>
                  <a:spcPts val="0"/>
                </a:spcAft>
                <a:defRPr/>
              </a:pPr>
              <a:t>53</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5"/>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Implementation of Perception Cycle</a:t>
            </a:r>
            <a:br>
              <a:rPr lang="en-US" smtClean="0"/>
            </a:br>
            <a:endParaRPr lang="en-US" smtClean="0"/>
          </a:p>
        </p:txBody>
      </p:sp>
      <p:sp>
        <p:nvSpPr>
          <p:cNvPr id="123906" name="Slide Number Placeholder 14"/>
          <p:cNvSpPr>
            <a:spLocks noGrp="1"/>
          </p:cNvSpPr>
          <p:nvPr>
            <p:ph type="sldNum" sz="quarter" idx="4294967295"/>
          </p:nvPr>
        </p:nvSpPr>
        <p:spPr bwMode="auto">
          <a:xfrm>
            <a:off x="0" y="6477000"/>
            <a:ext cx="2133600" cy="304800"/>
          </a:xfrm>
          <a:prstGeom prst="rect">
            <a:avLst/>
          </a:prstGeom>
          <a:noFill/>
          <a:ln>
            <a:miter lim="800000"/>
            <a:headEnd/>
            <a:tailEnd/>
          </a:ln>
        </p:spPr>
        <p:txBody>
          <a:bodyPr/>
          <a:lstStyle/>
          <a:p>
            <a:fld id="{A6802785-F6D5-4967-A3B4-9D5B9D5EA71B}" type="slidenum">
              <a:rPr lang="en-US">
                <a:latin typeface="Calibri" pitchFamily="34" charset="0"/>
              </a:rPr>
              <a:pPr/>
              <a:t>54</a:t>
            </a:fld>
            <a:endParaRPr lang="en-US">
              <a:latin typeface="Calibri" pitchFamily="34" charset="0"/>
            </a:endParaRPr>
          </a:p>
        </p:txBody>
      </p:sp>
      <p:pic>
        <p:nvPicPr>
          <p:cNvPr id="123907" name="Picture 7" descr="C:\Users\Cory\Downloads\perception_cycle_with_bck_knowledge (1).tif"/>
          <p:cNvPicPr>
            <a:picLocks noChangeAspect="1" noChangeArrowheads="1"/>
          </p:cNvPicPr>
          <p:nvPr/>
        </p:nvPicPr>
        <p:blipFill>
          <a:blip r:embed="rId3"/>
          <a:srcRect/>
          <a:stretch>
            <a:fillRect/>
          </a:stretch>
        </p:blipFill>
        <p:spPr bwMode="auto">
          <a:xfrm>
            <a:off x="457200" y="1066800"/>
            <a:ext cx="8382000" cy="5181600"/>
          </a:xfrm>
          <a:prstGeom prst="rect">
            <a:avLst/>
          </a:prstGeom>
          <a:noFill/>
          <a:ln w="9525">
            <a:noFill/>
            <a:miter lim="800000"/>
            <a:headEnd/>
            <a:tailEnd/>
          </a:ln>
        </p:spPr>
      </p:pic>
      <p:sp>
        <p:nvSpPr>
          <p:cNvPr id="5"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9299C257-426B-4528-8CA4-5BBBBDA144D4}" type="slidenum">
              <a:rPr lang="en-US">
                <a:solidFill>
                  <a:schemeClr val="bg1">
                    <a:lumMod val="10000"/>
                  </a:schemeClr>
                </a:solidFill>
                <a:latin typeface="+mn-lt"/>
                <a:cs typeface="+mn-cs"/>
              </a:rPr>
              <a:pPr fontAlgn="auto">
                <a:spcBef>
                  <a:spcPts val="0"/>
                </a:spcBef>
                <a:spcAft>
                  <a:spcPts val="0"/>
                </a:spcAft>
                <a:defRPr/>
              </a:pPr>
              <a:t>54</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7"/>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Evaluation of Perception Cycle</a:t>
            </a:r>
            <a:br>
              <a:rPr lang="en-US" smtClean="0"/>
            </a:br>
            <a:endParaRPr lang="en-US" smtClean="0"/>
          </a:p>
        </p:txBody>
      </p:sp>
      <p:sp>
        <p:nvSpPr>
          <p:cNvPr id="125954" name="Slide Number Placeholder 14"/>
          <p:cNvSpPr>
            <a:spLocks noGrp="1"/>
          </p:cNvSpPr>
          <p:nvPr>
            <p:ph type="sldNum" sz="quarter" idx="4294967295"/>
          </p:nvPr>
        </p:nvSpPr>
        <p:spPr bwMode="auto">
          <a:xfrm>
            <a:off x="0" y="6477000"/>
            <a:ext cx="2133600" cy="304800"/>
          </a:xfrm>
          <a:prstGeom prst="rect">
            <a:avLst/>
          </a:prstGeom>
          <a:noFill/>
          <a:ln>
            <a:miter lim="800000"/>
            <a:headEnd/>
            <a:tailEnd/>
          </a:ln>
        </p:spPr>
        <p:txBody>
          <a:bodyPr/>
          <a:lstStyle/>
          <a:p>
            <a:fld id="{10B87E1B-7D57-4AB9-9675-C1BB9EB54660}" type="slidenum">
              <a:rPr lang="en-US">
                <a:latin typeface="Calibri" pitchFamily="34" charset="0"/>
              </a:rPr>
              <a:pPr/>
              <a:t>55</a:t>
            </a:fld>
            <a:endParaRPr lang="en-US">
              <a:latin typeface="Calibri" pitchFamily="34" charset="0"/>
            </a:endParaRPr>
          </a:p>
        </p:txBody>
      </p:sp>
      <p:pic>
        <p:nvPicPr>
          <p:cNvPr id="125955" name="Picture 2"/>
          <p:cNvPicPr>
            <a:picLocks noChangeAspect="1" noChangeArrowheads="1"/>
          </p:cNvPicPr>
          <p:nvPr/>
        </p:nvPicPr>
        <p:blipFill>
          <a:blip r:embed="rId3"/>
          <a:srcRect/>
          <a:stretch>
            <a:fillRect/>
          </a:stretch>
        </p:blipFill>
        <p:spPr bwMode="auto">
          <a:xfrm>
            <a:off x="1219200" y="914400"/>
            <a:ext cx="6629400" cy="1876425"/>
          </a:xfrm>
          <a:prstGeom prst="rect">
            <a:avLst/>
          </a:prstGeom>
          <a:noFill/>
          <a:ln w="9525">
            <a:noFill/>
            <a:miter lim="800000"/>
            <a:headEnd/>
            <a:tailEnd/>
          </a:ln>
        </p:spPr>
      </p:pic>
      <p:pic>
        <p:nvPicPr>
          <p:cNvPr id="125956" name="Picture 33"/>
          <p:cNvPicPr>
            <a:picLocks noChangeAspect="1" noChangeArrowheads="1"/>
          </p:cNvPicPr>
          <p:nvPr/>
        </p:nvPicPr>
        <p:blipFill>
          <a:blip r:embed="rId4"/>
          <a:srcRect/>
          <a:stretch>
            <a:fillRect/>
          </a:stretch>
        </p:blipFill>
        <p:spPr bwMode="auto">
          <a:xfrm>
            <a:off x="1143000" y="2895600"/>
            <a:ext cx="6858000" cy="2206625"/>
          </a:xfrm>
          <a:prstGeom prst="rect">
            <a:avLst/>
          </a:prstGeom>
          <a:noFill/>
          <a:ln w="9525">
            <a:noFill/>
            <a:miter lim="800000"/>
            <a:headEnd/>
            <a:tailEnd/>
          </a:ln>
        </p:spPr>
      </p:pic>
      <p:sp>
        <p:nvSpPr>
          <p:cNvPr id="12" name="TextBox 11"/>
          <p:cNvSpPr txBox="1"/>
          <p:nvPr/>
        </p:nvSpPr>
        <p:spPr>
          <a:xfrm>
            <a:off x="0" y="5181600"/>
            <a:ext cx="9144000" cy="954088"/>
          </a:xfrm>
          <a:prstGeom prst="rect">
            <a:avLst/>
          </a:prstGeom>
          <a:noFill/>
        </p:spPr>
        <p:txBody>
          <a:bodyPr>
            <a:spAutoFit/>
          </a:bodyPr>
          <a:lstStyle/>
          <a:p>
            <a:pPr algn="ctr" fontAlgn="auto">
              <a:spcBef>
                <a:spcPts val="0"/>
              </a:spcBef>
              <a:spcAft>
                <a:spcPts val="0"/>
              </a:spcAft>
              <a:defRPr/>
            </a:pPr>
            <a:r>
              <a:rPr lang="en-US" sz="2800" dirty="0">
                <a:solidFill>
                  <a:schemeClr val="bg1">
                    <a:lumMod val="25000"/>
                  </a:schemeClr>
                </a:solidFill>
                <a:latin typeface="+mn-lt"/>
                <a:cs typeface="+mn-cs"/>
              </a:rPr>
              <a:t>We demonstrated </a:t>
            </a:r>
            <a:r>
              <a:rPr lang="en-US" sz="2800" dirty="0">
                <a:solidFill>
                  <a:srgbClr val="C00000"/>
                </a:solidFill>
                <a:latin typeface="+mn-lt"/>
                <a:cs typeface="+mn-cs"/>
              </a:rPr>
              <a:t>50% savings in resource requirements</a:t>
            </a:r>
            <a:r>
              <a:rPr lang="en-US" sz="2800" dirty="0">
                <a:latin typeface="+mn-lt"/>
                <a:cs typeface="+mn-cs"/>
              </a:rPr>
              <a:t> </a:t>
            </a:r>
            <a:r>
              <a:rPr lang="en-US" sz="2800" dirty="0">
                <a:solidFill>
                  <a:schemeClr val="bg1">
                    <a:lumMod val="25000"/>
                  </a:schemeClr>
                </a:solidFill>
                <a:latin typeface="+mn-lt"/>
                <a:cs typeface="+mn-cs"/>
              </a:rPr>
              <a:t>by utilizing background knowledge within the Perception Cycle</a:t>
            </a:r>
          </a:p>
        </p:txBody>
      </p:sp>
      <p:sp>
        <p:nvSpPr>
          <p:cNvPr id="7"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BA32DA5D-A172-40B8-B217-7EDDDD8D99D1}" type="slidenum">
              <a:rPr lang="en-US">
                <a:solidFill>
                  <a:schemeClr val="bg1">
                    <a:lumMod val="10000"/>
                  </a:schemeClr>
                </a:solidFill>
                <a:latin typeface="+mn-lt"/>
                <a:cs typeface="+mn-cs"/>
              </a:rPr>
              <a:pPr fontAlgn="auto">
                <a:spcBef>
                  <a:spcPts val="0"/>
                </a:spcBef>
                <a:spcAft>
                  <a:spcPts val="0"/>
                </a:spcAft>
                <a:defRPr/>
              </a:pPr>
              <a:t>55</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Trusted Perception Cycle Demo</a:t>
            </a:r>
          </a:p>
        </p:txBody>
      </p:sp>
      <p:sp>
        <p:nvSpPr>
          <p:cNvPr id="3" name="Content Placeholder 2"/>
          <p:cNvSpPr>
            <a:spLocks noGrp="1"/>
          </p:cNvSpPr>
          <p:nvPr>
            <p:ph idx="1"/>
          </p:nvPr>
        </p:nvSpPr>
        <p:spPr>
          <a:xfrm>
            <a:off x="228600" y="5486400"/>
            <a:ext cx="8763000" cy="533400"/>
          </a:xfrm>
        </p:spPr>
        <p:txBody>
          <a:bodyPr/>
          <a:lstStyle/>
          <a:p>
            <a:pPr algn="ctr" fontAlgn="auto">
              <a:spcAft>
                <a:spcPts val="0"/>
              </a:spcAft>
              <a:buFont typeface="Arial" pitchFamily="34" charset="0"/>
              <a:buNone/>
              <a:defRPr/>
            </a:pPr>
            <a:r>
              <a:rPr lang="en-US" sz="1800" dirty="0" smtClean="0">
                <a:solidFill>
                  <a:schemeClr val="bg1">
                    <a:lumMod val="10000"/>
                  </a:schemeClr>
                </a:solidFill>
                <a:hlinkClick r:id="rId3"/>
              </a:rPr>
              <a:t>http://www.youtube.com/watch?v=lTxzghCjGgU</a:t>
            </a:r>
          </a:p>
          <a:p>
            <a:pPr algn="ctr" fontAlgn="auto">
              <a:spcAft>
                <a:spcPts val="0"/>
              </a:spcAft>
              <a:buFont typeface="Arial" pitchFamily="34" charset="0"/>
              <a:buNone/>
              <a:defRPr/>
            </a:pPr>
            <a:r>
              <a:rPr lang="en-US" sz="1800" dirty="0" smtClean="0">
                <a:solidFill>
                  <a:schemeClr val="bg1">
                    <a:lumMod val="10000"/>
                  </a:schemeClr>
                </a:solidFill>
                <a:hlinkClick r:id="rId3"/>
              </a:rPr>
              <a:t>http://knoesis.org/projects/sensorweb/demos/trusted_perception_cycle/</a:t>
            </a:r>
            <a:endParaRPr lang="en-US" sz="1800" dirty="0" smtClean="0">
              <a:solidFill>
                <a:schemeClr val="bg1">
                  <a:lumMod val="10000"/>
                </a:schemeClr>
              </a:solidFill>
            </a:endParaRPr>
          </a:p>
          <a:p>
            <a:pPr algn="ctr" fontAlgn="auto">
              <a:spcAft>
                <a:spcPts val="0"/>
              </a:spcAft>
              <a:buFont typeface="Arial" pitchFamily="34" charset="0"/>
              <a:buNone/>
              <a:defRPr/>
            </a:pPr>
            <a:endParaRPr lang="en-US" sz="1800" dirty="0" smtClean="0">
              <a:solidFill>
                <a:schemeClr val="bg1">
                  <a:lumMod val="10000"/>
                </a:schemeClr>
              </a:solidFill>
            </a:endParaRPr>
          </a:p>
        </p:txBody>
      </p:sp>
      <p:sp>
        <p:nvSpPr>
          <p:cNvPr id="128003" name="AutoShape 2" descr="https://mail.google.com/mail/?ui=2&amp;ik=3d7b076403&amp;view=att&amp;th=12ca8ae327c8e6f3&amp;attid=0.1&amp;disp=inline&amp;realattid=f_gh82gptc0&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sp>
        <p:nvSpPr>
          <p:cNvPr id="128004" name="AutoShape 4" descr="https://mail.google.com/mail/?ui=2&amp;ik=3d7b076403&amp;view=att&amp;th=12ca8ae327c8e6f3&amp;attid=0.1&amp;disp=inline&amp;realattid=f_gh82gptc0&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sp>
        <p:nvSpPr>
          <p:cNvPr id="128005" name="AutoShape 6" descr="https://mail.google.com/mail/?ui=2&amp;ik=3d7b076403&amp;view=att&amp;th=12ca8ae327c8e6f3&amp;attid=0.1&amp;disp=inline&amp;realattid=f_gh82gptc0&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sp>
        <p:nvSpPr>
          <p:cNvPr id="128006" name="AutoShape 8" descr="https://mail.google.com/mail/?ui=2&amp;ik=3d7b076403&amp;view=att&amp;th=12ca8ae327c8e6f3&amp;attid=0.1&amp;disp=inline&amp;realattid=f_gh82gptc0&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sp>
        <p:nvSpPr>
          <p:cNvPr id="128007" name="AutoShape 10" descr="https://mail.google.com/mail/?ui=2&amp;ik=3d7b076403&amp;view=att&amp;th=12ca8ae327c8e6f3&amp;attid=0.1&amp;disp=inline&amp;realattid=f_gh82gptc0&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pic>
        <p:nvPicPr>
          <p:cNvPr id="128008" name="Picture 12"/>
          <p:cNvPicPr>
            <a:picLocks noChangeAspect="1" noChangeArrowheads="1"/>
          </p:cNvPicPr>
          <p:nvPr/>
        </p:nvPicPr>
        <p:blipFill>
          <a:blip r:embed="rId4"/>
          <a:srcRect/>
          <a:stretch>
            <a:fillRect/>
          </a:stretch>
        </p:blipFill>
        <p:spPr bwMode="auto">
          <a:xfrm>
            <a:off x="1981200" y="1368425"/>
            <a:ext cx="5105400" cy="388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ubtitle 2"/>
          <p:cNvSpPr>
            <a:spLocks noGrp="1"/>
          </p:cNvSpPr>
          <p:nvPr>
            <p:ph type="subTitle" idx="1"/>
          </p:nvPr>
        </p:nvSpPr>
        <p:spPr bwMode="auto">
          <a:xfrm>
            <a:off x="152400" y="1828800"/>
            <a:ext cx="8686800" cy="914400"/>
          </a:xfrm>
          <a:noFill/>
          <a:ln>
            <a:miter lim="800000"/>
            <a:headEnd/>
            <a:tailEnd/>
          </a:ln>
        </p:spPr>
        <p:txBody>
          <a:bodyPr vert="horz" wrap="square" lIns="91440" tIns="45720" rIns="91440" bIns="45720" numCol="1" anchor="t" anchorCtr="0" compatLnSpc="1">
            <a:prstTxWarp prst="textNoShape">
              <a:avLst/>
            </a:prstTxWarp>
          </a:bodyPr>
          <a:lstStyle/>
          <a:p>
            <a:r>
              <a:rPr lang="en-US" sz="4400" b="1" smtClean="0">
                <a:solidFill>
                  <a:srgbClr val="336699"/>
                </a:solidFill>
              </a:rPr>
              <a:t>Technology 4</a:t>
            </a:r>
          </a:p>
          <a:p>
            <a:r>
              <a:rPr lang="en-US" sz="4400" b="1" smtClean="0">
                <a:solidFill>
                  <a:srgbClr val="C00000"/>
                </a:solidFill>
              </a:rPr>
              <a:t>Linked Sensor Data</a:t>
            </a:r>
          </a:p>
          <a:p>
            <a:endParaRPr lang="en-US" sz="2000" b="1" smtClean="0">
              <a:solidFill>
                <a:srgbClr val="C00000"/>
              </a:solidFill>
            </a:endParaRPr>
          </a:p>
          <a:p>
            <a:pPr algn="l">
              <a:buFont typeface="Arial" charset="0"/>
              <a:buChar char="•"/>
            </a:pPr>
            <a:r>
              <a:rPr lang="en-US" sz="2400" smtClean="0">
                <a:solidFill>
                  <a:srgbClr val="C00000"/>
                </a:solidFill>
              </a:rPr>
              <a:t> What schools are in Ohio?</a:t>
            </a:r>
          </a:p>
          <a:p>
            <a:pPr algn="l">
              <a:buFont typeface="Arial" charset="0"/>
              <a:buChar char="•"/>
            </a:pPr>
            <a:r>
              <a:rPr lang="en-US" sz="2400" smtClean="0">
                <a:solidFill>
                  <a:srgbClr val="C00000"/>
                </a:solidFill>
              </a:rPr>
              <a:t> What inclement weather necessitates school closings?</a:t>
            </a:r>
          </a:p>
          <a:p>
            <a:pPr algn="l">
              <a:buFont typeface="Arial" charset="0"/>
              <a:buChar char="•"/>
            </a:pPr>
            <a:r>
              <a:rPr lang="en-US" sz="2400" smtClean="0">
                <a:solidFill>
                  <a:srgbClr val="C00000"/>
                </a:solidFill>
              </a:rPr>
              <a:t> What sensors in Ohio are capable of detecting inclement weather?</a:t>
            </a:r>
          </a:p>
          <a:p>
            <a:pPr algn="l">
              <a:buFont typeface="Arial" charset="0"/>
              <a:buChar char="•"/>
            </a:pPr>
            <a:r>
              <a:rPr lang="en-US" sz="2400" smtClean="0">
                <a:solidFill>
                  <a:srgbClr val="C00000"/>
                </a:solidFill>
              </a:rPr>
              <a:t> What sensors are near schools in Ohio?</a:t>
            </a:r>
          </a:p>
          <a:p>
            <a:pPr algn="l">
              <a:buFont typeface="Arial" charset="0"/>
              <a:buChar char="•"/>
            </a:pPr>
            <a:r>
              <a:rPr lang="en-US" sz="2400" smtClean="0">
                <a:solidFill>
                  <a:srgbClr val="C00000"/>
                </a:solidFill>
              </a:rPr>
              <a:t> What observations are these sensors generating NOW?</a:t>
            </a:r>
          </a:p>
        </p:txBody>
      </p:sp>
      <p:sp>
        <p:nvSpPr>
          <p:cNvPr id="4"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08E2D22C-4B05-4BA2-ABF5-B74D21CA77F7}" type="slidenum">
              <a:rPr lang="en-US">
                <a:solidFill>
                  <a:schemeClr val="bg1">
                    <a:lumMod val="10000"/>
                  </a:schemeClr>
                </a:solidFill>
                <a:latin typeface="+mn-lt"/>
                <a:cs typeface="+mn-cs"/>
              </a:rPr>
              <a:pPr fontAlgn="auto">
                <a:spcBef>
                  <a:spcPts val="0"/>
                </a:spcBef>
                <a:spcAft>
                  <a:spcPts val="0"/>
                </a:spcAft>
                <a:defRPr/>
              </a:pPr>
              <a:t>57</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2"/>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Linked Sensor Data</a:t>
            </a:r>
          </a:p>
        </p:txBody>
      </p:sp>
      <p:sp>
        <p:nvSpPr>
          <p:cNvPr id="5" name="Content Placeholder 4"/>
          <p:cNvSpPr>
            <a:spLocks noGrp="1"/>
          </p:cNvSpPr>
          <p:nvPr>
            <p:ph idx="1"/>
          </p:nvPr>
        </p:nvSpPr>
        <p:spPr>
          <a:xfrm>
            <a:off x="228600" y="1219200"/>
            <a:ext cx="8763000" cy="2971800"/>
          </a:xfrm>
        </p:spPr>
        <p:txBody>
          <a:bodyPr/>
          <a:lstStyle/>
          <a:p>
            <a:pPr fontAlgn="auto">
              <a:spcBef>
                <a:spcPts val="600"/>
              </a:spcBef>
              <a:spcAft>
                <a:spcPts val="0"/>
              </a:spcAft>
              <a:buFont typeface="Arial" pitchFamily="34" charset="0"/>
              <a:buChar char="•"/>
              <a:defRPr/>
            </a:pPr>
            <a:r>
              <a:rPr lang="en-US" dirty="0" smtClean="0">
                <a:solidFill>
                  <a:schemeClr val="bg1">
                    <a:lumMod val="10000"/>
                  </a:schemeClr>
                </a:solidFill>
              </a:rPr>
              <a:t>Knowledge/representations from SSW are accessible on LOD</a:t>
            </a:r>
          </a:p>
          <a:p>
            <a:pPr fontAlgn="auto">
              <a:spcBef>
                <a:spcPts val="600"/>
              </a:spcBef>
              <a:spcAft>
                <a:spcPts val="0"/>
              </a:spcAft>
              <a:buFont typeface="Arial" pitchFamily="34" charset="0"/>
              <a:buChar char="•"/>
              <a:defRPr/>
            </a:pPr>
            <a:r>
              <a:rPr lang="en-US" dirty="0" err="1" smtClean="0">
                <a:solidFill>
                  <a:schemeClr val="bg1">
                    <a:lumMod val="10000"/>
                  </a:schemeClr>
                </a:solidFill>
              </a:rPr>
              <a:t>LinkedSensorData</a:t>
            </a:r>
            <a:endParaRPr lang="en-US" dirty="0" smtClean="0">
              <a:solidFill>
                <a:schemeClr val="bg1">
                  <a:lumMod val="10000"/>
                </a:schemeClr>
              </a:solidFill>
            </a:endParaRPr>
          </a:p>
          <a:p>
            <a:pPr marL="800100" lvl="1" indent="-342900" fontAlgn="auto">
              <a:spcBef>
                <a:spcPts val="0"/>
              </a:spcBef>
              <a:spcAft>
                <a:spcPts val="0"/>
              </a:spcAft>
              <a:buFont typeface="Arial" pitchFamily="34" charset="0"/>
              <a:buChar char="•"/>
              <a:defRPr/>
            </a:pPr>
            <a:r>
              <a:rPr lang="en-US" dirty="0" smtClean="0">
                <a:solidFill>
                  <a:schemeClr val="bg1">
                    <a:lumMod val="10000"/>
                  </a:schemeClr>
                </a:solidFill>
              </a:rPr>
              <a:t>Descriptions of ~20,000 weather stations</a:t>
            </a:r>
          </a:p>
          <a:p>
            <a:pPr marL="800100" lvl="1" indent="-342900" fontAlgn="auto">
              <a:spcBef>
                <a:spcPts val="0"/>
              </a:spcBef>
              <a:spcAft>
                <a:spcPts val="0"/>
              </a:spcAft>
              <a:buFont typeface="Arial" pitchFamily="34" charset="0"/>
              <a:buChar char="•"/>
              <a:defRPr/>
            </a:pPr>
            <a:r>
              <a:rPr lang="en-US" dirty="0" smtClean="0">
                <a:solidFill>
                  <a:schemeClr val="bg1">
                    <a:lumMod val="10000"/>
                  </a:schemeClr>
                </a:solidFill>
              </a:rPr>
              <a:t>Weather stations linked to featured defined in Geonames.org</a:t>
            </a:r>
          </a:p>
          <a:p>
            <a:pPr fontAlgn="auto">
              <a:spcBef>
                <a:spcPts val="0"/>
              </a:spcBef>
              <a:spcAft>
                <a:spcPts val="0"/>
              </a:spcAft>
              <a:buFont typeface="Arial" pitchFamily="34" charset="0"/>
              <a:buChar char="•"/>
              <a:defRPr/>
            </a:pPr>
            <a:endParaRPr lang="en-US" dirty="0" smtClean="0">
              <a:solidFill>
                <a:schemeClr val="bg1">
                  <a:lumMod val="10000"/>
                </a:schemeClr>
              </a:solidFill>
            </a:endParaRPr>
          </a:p>
          <a:p>
            <a:pPr fontAlgn="auto">
              <a:spcBef>
                <a:spcPts val="0"/>
              </a:spcBef>
              <a:spcAft>
                <a:spcPts val="0"/>
              </a:spcAft>
              <a:buFont typeface="Arial" pitchFamily="34" charset="0"/>
              <a:buChar char="•"/>
              <a:defRPr/>
            </a:pPr>
            <a:endParaRPr lang="en-US" dirty="0"/>
          </a:p>
        </p:txBody>
      </p:sp>
      <p:sp>
        <p:nvSpPr>
          <p:cNvPr id="4" name="TextBox 3"/>
          <p:cNvSpPr txBox="1"/>
          <p:nvPr/>
        </p:nvSpPr>
        <p:spPr>
          <a:xfrm>
            <a:off x="228600" y="2895600"/>
            <a:ext cx="8915400" cy="3540125"/>
          </a:xfrm>
          <a:prstGeom prst="rect">
            <a:avLst/>
          </a:prstGeom>
          <a:noFill/>
        </p:spPr>
        <p:txBody>
          <a:bodyPr>
            <a:spAutoFit/>
          </a:bodyPr>
          <a:lstStyle/>
          <a:p>
            <a:pPr marL="346075" indent="-346075" fontAlgn="auto">
              <a:spcBef>
                <a:spcPts val="0"/>
              </a:spcBef>
              <a:spcAft>
                <a:spcPts val="0"/>
              </a:spcAft>
              <a:buFont typeface="Arial" pitchFamily="34" charset="0"/>
              <a:buChar char="•"/>
              <a:defRPr/>
            </a:pPr>
            <a:r>
              <a:rPr lang="en-US" sz="3200" dirty="0" err="1">
                <a:solidFill>
                  <a:schemeClr val="bg1">
                    <a:lumMod val="10000"/>
                  </a:schemeClr>
                </a:solidFill>
                <a:latin typeface="+mn-lt"/>
                <a:cs typeface="+mn-cs"/>
              </a:rPr>
              <a:t>LinkedObservationData</a:t>
            </a:r>
            <a:endParaRPr lang="en-US" sz="3200" dirty="0">
              <a:solidFill>
                <a:schemeClr val="bg1">
                  <a:lumMod val="10000"/>
                </a:schemeClr>
              </a:solidFill>
              <a:latin typeface="+mn-lt"/>
              <a:cs typeface="+mn-cs"/>
            </a:endParaRPr>
          </a:p>
          <a:p>
            <a:pPr marL="800100" lvl="1" indent="-342900" fontAlgn="auto">
              <a:spcBef>
                <a:spcPts val="0"/>
              </a:spcBef>
              <a:spcAft>
                <a:spcPts val="0"/>
              </a:spcAft>
              <a:buFont typeface="Arial" pitchFamily="34" charset="0"/>
              <a:buChar char="•"/>
              <a:defRPr/>
            </a:pPr>
            <a:r>
              <a:rPr lang="en-US" sz="3200" dirty="0">
                <a:solidFill>
                  <a:schemeClr val="bg1">
                    <a:lumMod val="10000"/>
                  </a:schemeClr>
                </a:solidFill>
                <a:latin typeface="+mn-lt"/>
                <a:cs typeface="+mn-cs"/>
              </a:rPr>
              <a:t>Description of storm related observations</a:t>
            </a:r>
          </a:p>
          <a:p>
            <a:pPr marL="800100" lvl="1" indent="-342900" fontAlgn="auto">
              <a:spcBef>
                <a:spcPts val="0"/>
              </a:spcBef>
              <a:spcAft>
                <a:spcPts val="0"/>
              </a:spcAft>
              <a:buFont typeface="Arial" pitchFamily="34" charset="0"/>
              <a:buChar char="•"/>
              <a:defRPr/>
            </a:pPr>
            <a:r>
              <a:rPr lang="en-US" sz="3200" dirty="0">
                <a:solidFill>
                  <a:schemeClr val="bg1">
                    <a:lumMod val="10000"/>
                  </a:schemeClr>
                </a:solidFill>
                <a:latin typeface="+mn-lt"/>
                <a:cs typeface="+mn-cs"/>
              </a:rPr>
              <a:t>~1.7 billion triples, ~170 million weather observations</a:t>
            </a:r>
          </a:p>
          <a:p>
            <a:pPr marL="800100" lvl="1" indent="-342900" fontAlgn="auto">
              <a:spcBef>
                <a:spcPts val="0"/>
              </a:spcBef>
              <a:spcAft>
                <a:spcPts val="0"/>
              </a:spcAft>
              <a:buFont typeface="Arial" pitchFamily="34" charset="0"/>
              <a:buChar char="•"/>
              <a:defRPr/>
            </a:pPr>
            <a:r>
              <a:rPr lang="en-US" sz="3200" dirty="0">
                <a:solidFill>
                  <a:schemeClr val="bg1">
                    <a:lumMod val="10000"/>
                  </a:schemeClr>
                </a:solidFill>
                <a:latin typeface="+mn-lt"/>
                <a:cs typeface="+mn-cs"/>
              </a:rPr>
              <a:t>Updated in real-time with current observations and abstractions</a:t>
            </a:r>
          </a:p>
          <a:p>
            <a:pPr fontAlgn="auto">
              <a:spcBef>
                <a:spcPts val="0"/>
              </a:spcBef>
              <a:spcAft>
                <a:spcPts val="0"/>
              </a:spcAft>
              <a:defRPr/>
            </a:pPr>
            <a:endParaRPr lang="en-US" sz="3200" dirty="0">
              <a:latin typeface="+mn-lt"/>
              <a:cs typeface="+mn-cs"/>
            </a:endParaRPr>
          </a:p>
        </p:txBody>
      </p:sp>
      <p:sp>
        <p:nvSpPr>
          <p:cNvPr id="6"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89C06678-80AF-4EFC-B8EC-D85BB181FDCF}" type="slidenum">
              <a:rPr lang="en-US">
                <a:solidFill>
                  <a:schemeClr val="bg1">
                    <a:lumMod val="10000"/>
                  </a:schemeClr>
                </a:solidFill>
                <a:latin typeface="+mn-lt"/>
                <a:cs typeface="+mn-cs"/>
              </a:rPr>
              <a:pPr fontAlgn="auto">
                <a:spcBef>
                  <a:spcPts val="0"/>
                </a:spcBef>
                <a:spcAft>
                  <a:spcPts val="0"/>
                </a:spcAft>
                <a:defRPr/>
              </a:pPr>
              <a:t>58</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additive="base">
                                        <p:cTn id="12"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5">
                                            <p:txEl>
                                              <p:pRg st="2" end="2"/>
                                            </p:txEl>
                                          </p:spTgt>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 calcmode="lin" valueType="num">
                                      <p:cBhvr additive="base">
                                        <p:cTn id="16"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xit" presetSubtype="8" fill="hold" nodeType="clickEffect">
                                  <p:stCondLst>
                                    <p:cond delay="0"/>
                                  </p:stCondLst>
                                  <p:childTnLst>
                                    <p:anim calcmode="lin" valueType="num">
                                      <p:cBhvr additive="base">
                                        <p:cTn id="21" dur="500"/>
                                        <p:tgtEl>
                                          <p:spTgt spid="5">
                                            <p:txEl>
                                              <p:pRg st="2" end="2"/>
                                            </p:txEl>
                                          </p:spTgt>
                                        </p:tgtEl>
                                        <p:attrNameLst>
                                          <p:attrName>ppt_x</p:attrName>
                                        </p:attrNameLst>
                                      </p:cBhvr>
                                      <p:tavLst>
                                        <p:tav tm="0">
                                          <p:val>
                                            <p:strVal val="ppt_x"/>
                                          </p:val>
                                        </p:tav>
                                        <p:tav tm="100000">
                                          <p:val>
                                            <p:strVal val="0-ppt_w/2"/>
                                          </p:val>
                                        </p:tav>
                                      </p:tavLst>
                                    </p:anim>
                                    <p:anim calcmode="lin" valueType="num">
                                      <p:cBhvr additive="base">
                                        <p:cTn id="22" dur="500"/>
                                        <p:tgtEl>
                                          <p:spTgt spid="5">
                                            <p:txEl>
                                              <p:pRg st="2" end="2"/>
                                            </p:txEl>
                                          </p:spTgt>
                                        </p:tgtEl>
                                        <p:attrNameLst>
                                          <p:attrName>ppt_y</p:attrName>
                                        </p:attrNameLst>
                                      </p:cBhvr>
                                      <p:tavLst>
                                        <p:tav tm="0">
                                          <p:val>
                                            <p:strVal val="ppt_y"/>
                                          </p:val>
                                        </p:tav>
                                        <p:tav tm="100000">
                                          <p:val>
                                            <p:strVal val="ppt_y"/>
                                          </p:val>
                                        </p:tav>
                                      </p:tavLst>
                                    </p:anim>
                                    <p:set>
                                      <p:cBhvr>
                                        <p:cTn id="23" dur="1" fill="hold">
                                          <p:stCondLst>
                                            <p:cond delay="499"/>
                                          </p:stCondLst>
                                        </p:cTn>
                                        <p:tgtEl>
                                          <p:spTgt spid="5">
                                            <p:txEl>
                                              <p:pRg st="2" end="2"/>
                                            </p:txEl>
                                          </p:spTgt>
                                        </p:tgtEl>
                                        <p:attrNameLst>
                                          <p:attrName>style.visibility</p:attrName>
                                        </p:attrNameLst>
                                      </p:cBhvr>
                                      <p:to>
                                        <p:strVal val="hidden"/>
                                      </p:to>
                                    </p:set>
                                  </p:childTnLst>
                                </p:cTn>
                              </p:par>
                              <p:par>
                                <p:cTn id="24" presetID="2" presetClass="exit" presetSubtype="8" fill="hold" nodeType="withEffect">
                                  <p:stCondLst>
                                    <p:cond delay="0"/>
                                  </p:stCondLst>
                                  <p:childTnLst>
                                    <p:anim calcmode="lin" valueType="num">
                                      <p:cBhvr additive="base">
                                        <p:cTn id="25" dur="500"/>
                                        <p:tgtEl>
                                          <p:spTgt spid="5">
                                            <p:txEl>
                                              <p:pRg st="3" end="3"/>
                                            </p:txEl>
                                          </p:spTgt>
                                        </p:tgtEl>
                                        <p:attrNameLst>
                                          <p:attrName>ppt_x</p:attrName>
                                        </p:attrNameLst>
                                      </p:cBhvr>
                                      <p:tavLst>
                                        <p:tav tm="0">
                                          <p:val>
                                            <p:strVal val="ppt_x"/>
                                          </p:val>
                                        </p:tav>
                                        <p:tav tm="100000">
                                          <p:val>
                                            <p:strVal val="0-ppt_w/2"/>
                                          </p:val>
                                        </p:tav>
                                      </p:tavLst>
                                    </p:anim>
                                    <p:anim calcmode="lin" valueType="num">
                                      <p:cBhvr additive="base">
                                        <p:cTn id="26" dur="500"/>
                                        <p:tgtEl>
                                          <p:spTgt spid="5">
                                            <p:txEl>
                                              <p:pRg st="3" end="3"/>
                                            </p:txEl>
                                          </p:spTgt>
                                        </p:tgtEl>
                                        <p:attrNameLst>
                                          <p:attrName>ppt_y</p:attrName>
                                        </p:attrNameLst>
                                      </p:cBhvr>
                                      <p:tavLst>
                                        <p:tav tm="0">
                                          <p:val>
                                            <p:strVal val="ppt_y"/>
                                          </p:val>
                                        </p:tav>
                                        <p:tav tm="100000">
                                          <p:val>
                                            <p:strVal val="ppt_y"/>
                                          </p:val>
                                        </p:tav>
                                      </p:tavLst>
                                    </p:anim>
                                    <p:set>
                                      <p:cBhvr>
                                        <p:cTn id="27" dur="1" fill="hold">
                                          <p:stCondLst>
                                            <p:cond delay="499"/>
                                          </p:stCondLst>
                                        </p:cTn>
                                        <p:tgtEl>
                                          <p:spTgt spid="5">
                                            <p:txEl>
                                              <p:pRg st="3" end="3"/>
                                            </p:txEl>
                                          </p:spTgt>
                                        </p:tgtEl>
                                        <p:attrNameLst>
                                          <p:attrName>style.visibility</p:attrName>
                                        </p:attrNameLst>
                                      </p:cBhvr>
                                      <p:to>
                                        <p:strVal val="hidden"/>
                                      </p:to>
                                    </p:set>
                                  </p:childTnLst>
                                </p:cTn>
                              </p:par>
                              <p:par>
                                <p:cTn id="28" presetID="3" presetClass="entr" presetSubtype="10" fill="hold" nodeType="with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blinds(horizontal)">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additive="base">
                                        <p:cTn id="35"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
                                            <p:txEl>
                                              <p:pRg st="1" end="1"/>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 calcmode="lin" valueType="num">
                                      <p:cBhvr additive="base">
                                        <p:cTn id="39"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
                                            <p:txEl>
                                              <p:pRg st="2" end="2"/>
                                            </p:txEl>
                                          </p:spTgt>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additive="base">
                                        <p:cTn id="43"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p:cNvPicPr>
            <a:picLocks noChangeAspect="1" noChangeArrowheads="1"/>
          </p:cNvPicPr>
          <p:nvPr/>
        </p:nvPicPr>
        <p:blipFill>
          <a:blip r:embed="rId3"/>
          <a:srcRect/>
          <a:stretch>
            <a:fillRect/>
          </a:stretch>
        </p:blipFill>
        <p:spPr bwMode="auto">
          <a:xfrm>
            <a:off x="1219200" y="1982788"/>
            <a:ext cx="7086600" cy="4570412"/>
          </a:xfrm>
          <a:prstGeom prst="rect">
            <a:avLst/>
          </a:prstGeom>
          <a:noFill/>
          <a:ln w="9525">
            <a:noFill/>
            <a:miter lim="800000"/>
            <a:headEnd/>
            <a:tailEnd/>
          </a:ln>
        </p:spPr>
      </p:pic>
      <p:sp>
        <p:nvSpPr>
          <p:cNvPr id="134146" name="Title 4"/>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z="4800" i="1" smtClean="0"/>
              <a:t>Linked Open Data</a:t>
            </a:r>
            <a:endParaRPr lang="en-US" smtClean="0"/>
          </a:p>
        </p:txBody>
      </p:sp>
      <p:sp>
        <p:nvSpPr>
          <p:cNvPr id="7" name="TextBox 6"/>
          <p:cNvSpPr txBox="1"/>
          <p:nvPr/>
        </p:nvSpPr>
        <p:spPr>
          <a:xfrm>
            <a:off x="0" y="1066800"/>
            <a:ext cx="9144000" cy="1508125"/>
          </a:xfrm>
          <a:prstGeom prst="rect">
            <a:avLst/>
          </a:prstGeom>
          <a:noFill/>
        </p:spPr>
        <p:txBody>
          <a:bodyPr>
            <a:spAutoFit/>
          </a:bodyPr>
          <a:lstStyle/>
          <a:p>
            <a:pPr fontAlgn="auto">
              <a:spcBef>
                <a:spcPts val="0"/>
              </a:spcBef>
              <a:spcAft>
                <a:spcPts val="0"/>
              </a:spcAft>
              <a:defRPr/>
            </a:pPr>
            <a:r>
              <a:rPr lang="en-US" sz="3200" dirty="0">
                <a:solidFill>
                  <a:schemeClr val="bg1">
                    <a:lumMod val="25000"/>
                  </a:schemeClr>
                </a:solidFill>
                <a:latin typeface="+mn-lt"/>
                <a:cs typeface="+mn-cs"/>
              </a:rPr>
              <a:t>Community-led effort to create openly accessible, and interlinked, semantic (RDF) data on the Web</a:t>
            </a:r>
            <a:r>
              <a:rPr lang="en-US" sz="2800" dirty="0">
                <a:solidFill>
                  <a:schemeClr val="bg1">
                    <a:lumMod val="25000"/>
                  </a:schemeClr>
                </a:solidFill>
                <a:latin typeface="+mn-lt"/>
                <a:cs typeface="+mn-cs"/>
              </a:rPr>
              <a:t/>
            </a:r>
            <a:br>
              <a:rPr lang="en-US" sz="2800" dirty="0">
                <a:solidFill>
                  <a:schemeClr val="bg1">
                    <a:lumMod val="25000"/>
                  </a:schemeClr>
                </a:solidFill>
                <a:latin typeface="+mn-lt"/>
                <a:cs typeface="+mn-cs"/>
              </a:rPr>
            </a:br>
            <a:endParaRPr lang="en-US" sz="2800" dirty="0">
              <a:solidFill>
                <a:schemeClr val="bg1">
                  <a:lumMod val="25000"/>
                </a:schemeClr>
              </a:solidFill>
              <a:latin typeface="+mn-lt"/>
              <a:cs typeface="+mn-cs"/>
            </a:endParaRPr>
          </a:p>
        </p:txBody>
      </p:sp>
      <p:sp>
        <p:nvSpPr>
          <p:cNvPr id="6"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24778902-8BB3-4B52-B358-E10E0F322944}" type="slidenum">
              <a:rPr lang="en-US">
                <a:solidFill>
                  <a:schemeClr val="bg1">
                    <a:lumMod val="10000"/>
                  </a:schemeClr>
                </a:solidFill>
                <a:latin typeface="+mn-lt"/>
                <a:cs typeface="+mn-cs"/>
              </a:rPr>
              <a:pPr fontAlgn="auto">
                <a:spcBef>
                  <a:spcPts val="0"/>
                </a:spcBef>
                <a:spcAft>
                  <a:spcPts val="0"/>
                </a:spcAft>
                <a:defRPr/>
              </a:pPr>
              <a:t>59</a:t>
            </a:fld>
            <a:endParaRPr lang="en-US" dirty="0">
              <a:solidFill>
                <a:schemeClr val="bg1">
                  <a:lumMod val="10000"/>
                </a:schemeClr>
              </a:solidFill>
              <a:latin typeface="+mn-lt"/>
              <a:cs typeface="+mn-cs"/>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3"/>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latin typeface="Georgia" pitchFamily="18" charset="0"/>
              </a:rPr>
              <a:t>A Challenging Example Query</a:t>
            </a:r>
            <a:endParaRPr lang="en-US" smtClean="0"/>
          </a:p>
        </p:txBody>
      </p:sp>
      <p:sp>
        <p:nvSpPr>
          <p:cNvPr id="6" name="Content Placeholder 5"/>
          <p:cNvSpPr txBox="1">
            <a:spLocks noGrp="1"/>
          </p:cNvSpPr>
          <p:nvPr>
            <p:ph idx="1"/>
          </p:nvPr>
        </p:nvSpPr>
        <p:spPr>
          <a:xfrm>
            <a:off x="76200" y="1219200"/>
            <a:ext cx="8915400" cy="5213350"/>
          </a:xfrm>
        </p:spPr>
        <p:txBody>
          <a:bodyPr wrap="square" rtlCol="0">
            <a:spAutoFit/>
          </a:bodyPr>
          <a:lstStyle/>
          <a:p>
            <a:pPr marL="0" indent="6350" fontAlgn="auto">
              <a:spcAft>
                <a:spcPts val="0"/>
              </a:spcAft>
              <a:buFont typeface="Arial" pitchFamily="34" charset="0"/>
              <a:buNone/>
              <a:defRPr/>
            </a:pPr>
            <a:r>
              <a:rPr lang="en-US" dirty="0" smtClean="0">
                <a:solidFill>
                  <a:srgbClr val="C00000"/>
                </a:solidFill>
                <a:latin typeface="Georgia" pitchFamily="18" charset="0"/>
              </a:rPr>
              <a:t>What schools in Ohio should now be closed due to inclement weather?</a:t>
            </a:r>
          </a:p>
          <a:p>
            <a:pPr marL="0" indent="6350" fontAlgn="auto">
              <a:spcAft>
                <a:spcPts val="0"/>
              </a:spcAft>
              <a:buFont typeface="Arial" pitchFamily="34" charset="0"/>
              <a:buNone/>
              <a:defRPr/>
            </a:pPr>
            <a:r>
              <a:rPr lang="en-US" dirty="0" smtClean="0">
                <a:solidFill>
                  <a:schemeClr val="bg1">
                    <a:lumMod val="10000"/>
                  </a:schemeClr>
                </a:solidFill>
              </a:rPr>
              <a:t>Need domain </a:t>
            </a:r>
            <a:r>
              <a:rPr lang="en-US" dirty="0" err="1" smtClean="0">
                <a:solidFill>
                  <a:schemeClr val="bg1">
                    <a:lumMod val="10000"/>
                  </a:schemeClr>
                </a:solidFill>
              </a:rPr>
              <a:t>ontologies</a:t>
            </a:r>
            <a:r>
              <a:rPr lang="en-US" dirty="0" smtClean="0">
                <a:solidFill>
                  <a:schemeClr val="bg1">
                    <a:lumMod val="10000"/>
                  </a:schemeClr>
                </a:solidFill>
              </a:rPr>
              <a:t> and rules to describe type of inclement weather and severity.</a:t>
            </a:r>
            <a:endParaRPr lang="en-US" sz="1600" dirty="0" smtClean="0">
              <a:solidFill>
                <a:srgbClr val="C00000"/>
              </a:solidFill>
              <a:latin typeface="Georgia" pitchFamily="18" charset="0"/>
            </a:endParaRPr>
          </a:p>
          <a:p>
            <a:pPr marL="0" indent="6350" fontAlgn="auto">
              <a:spcAft>
                <a:spcPts val="0"/>
              </a:spcAft>
              <a:buFont typeface="Arial" pitchFamily="34" charset="0"/>
              <a:buNone/>
              <a:defRPr/>
            </a:pPr>
            <a:r>
              <a:rPr lang="en-US" dirty="0" smtClean="0">
                <a:solidFill>
                  <a:schemeClr val="bg1">
                    <a:lumMod val="10000"/>
                  </a:schemeClr>
                </a:solidFill>
              </a:rPr>
              <a:t>Integration</a:t>
            </a:r>
            <a:r>
              <a:rPr lang="en-US" dirty="0" smtClean="0">
                <a:solidFill>
                  <a:srgbClr val="C00000"/>
                </a:solidFill>
              </a:rPr>
              <a:t> </a:t>
            </a:r>
            <a:r>
              <a:rPr lang="en-US" dirty="0" smtClean="0">
                <a:solidFill>
                  <a:schemeClr val="bg1">
                    <a:lumMod val="10000"/>
                  </a:schemeClr>
                </a:solidFill>
              </a:rPr>
              <a:t>of technologies needed to answer query</a:t>
            </a:r>
          </a:p>
          <a:p>
            <a:pPr marL="1376363" indent="-461963" fontAlgn="auto">
              <a:spcBef>
                <a:spcPts val="0"/>
              </a:spcBef>
              <a:spcAft>
                <a:spcPts val="0"/>
              </a:spcAft>
              <a:buFont typeface="+mj-lt"/>
              <a:buAutoNum type="arabicPeriod"/>
              <a:defRPr/>
            </a:pPr>
            <a:r>
              <a:rPr lang="en-US" dirty="0" smtClean="0">
                <a:solidFill>
                  <a:srgbClr val="0070C0"/>
                </a:solidFill>
              </a:rPr>
              <a:t>Spatial Aggregation</a:t>
            </a:r>
          </a:p>
          <a:p>
            <a:pPr marL="1376363" indent="-461963" fontAlgn="auto">
              <a:spcBef>
                <a:spcPts val="0"/>
              </a:spcBef>
              <a:spcAft>
                <a:spcPts val="0"/>
              </a:spcAft>
              <a:buFont typeface="+mj-lt"/>
              <a:buAutoNum type="arabicPeriod"/>
              <a:defRPr/>
            </a:pPr>
            <a:r>
              <a:rPr lang="en-US" dirty="0" smtClean="0">
                <a:solidFill>
                  <a:srgbClr val="0070C0"/>
                </a:solidFill>
              </a:rPr>
              <a:t>Semantic  Sensor Web</a:t>
            </a:r>
          </a:p>
          <a:p>
            <a:pPr marL="1376363" indent="-461963" fontAlgn="auto">
              <a:spcBef>
                <a:spcPts val="0"/>
              </a:spcBef>
              <a:spcAft>
                <a:spcPts val="0"/>
              </a:spcAft>
              <a:buFont typeface="+mj-lt"/>
              <a:buAutoNum type="arabicPeriod"/>
              <a:defRPr/>
            </a:pPr>
            <a:r>
              <a:rPr lang="en-US" dirty="0" smtClean="0">
                <a:solidFill>
                  <a:srgbClr val="0070C0"/>
                </a:solidFill>
              </a:rPr>
              <a:t>Machine Perception</a:t>
            </a:r>
          </a:p>
          <a:p>
            <a:pPr marL="1376363" indent="-461963" fontAlgn="auto">
              <a:spcBef>
                <a:spcPts val="0"/>
              </a:spcBef>
              <a:spcAft>
                <a:spcPts val="0"/>
              </a:spcAft>
              <a:buFont typeface="+mj-lt"/>
              <a:buAutoNum type="arabicPeriod"/>
              <a:defRPr/>
            </a:pPr>
            <a:r>
              <a:rPr lang="en-US" dirty="0" smtClean="0">
                <a:solidFill>
                  <a:srgbClr val="0070C0"/>
                </a:solidFill>
              </a:rPr>
              <a:t>Linked Sensor Data</a:t>
            </a:r>
          </a:p>
          <a:p>
            <a:pPr marL="1376363" indent="-461963" fontAlgn="auto">
              <a:spcBef>
                <a:spcPts val="0"/>
              </a:spcBef>
              <a:spcAft>
                <a:spcPts val="0"/>
              </a:spcAft>
              <a:buFont typeface="+mj-lt"/>
              <a:buAutoNum type="arabicPeriod"/>
              <a:defRPr/>
            </a:pPr>
            <a:r>
              <a:rPr lang="en-US" dirty="0" smtClean="0">
                <a:solidFill>
                  <a:srgbClr val="0070C0"/>
                </a:solidFill>
              </a:rPr>
              <a:t>Analysis of Streaming Real-Time Data</a:t>
            </a:r>
          </a:p>
        </p:txBody>
      </p:sp>
      <p:sp>
        <p:nvSpPr>
          <p:cNvPr id="5"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D71A022F-CB89-49CD-8CEA-8819400AECC8}" type="slidenum">
              <a:rPr lang="en-US">
                <a:solidFill>
                  <a:schemeClr val="bg1">
                    <a:lumMod val="10000"/>
                  </a:schemeClr>
                </a:solidFill>
                <a:latin typeface="+mn-lt"/>
                <a:cs typeface="+mn-cs"/>
              </a:rPr>
              <a:pPr fontAlgn="auto">
                <a:spcBef>
                  <a:spcPts val="0"/>
                </a:spcBef>
                <a:spcAft>
                  <a:spcPts val="0"/>
                </a:spcAft>
                <a:defRPr/>
              </a:pPr>
              <a:t>6</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additive="base">
                                        <p:cTn id="22"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6">
                                            <p:txEl>
                                              <p:pRg st="3" end="3"/>
                                            </p:txEl>
                                          </p:spTgt>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 calcmode="lin" valueType="num">
                                      <p:cBhvr additive="base">
                                        <p:cTn id="26"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6">
                                            <p:txEl>
                                              <p:pRg st="4" end="4"/>
                                            </p:txEl>
                                          </p:spTgt>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 calcmode="lin" valueType="num">
                                      <p:cBhvr additive="base">
                                        <p:cTn id="30"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6">
                                            <p:txEl>
                                              <p:pRg st="5" end="5"/>
                                            </p:txEl>
                                          </p:spTgt>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anim calcmode="lin" valueType="num">
                                      <p:cBhvr additive="base">
                                        <p:cTn id="34" dur="500" fill="hold"/>
                                        <p:tgtEl>
                                          <p:spTgt spid="6">
                                            <p:txEl>
                                              <p:pRg st="6" end="6"/>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6">
                                            <p:txEl>
                                              <p:pRg st="6" end="6"/>
                                            </p:txEl>
                                          </p:spTgt>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6">
                                            <p:txEl>
                                              <p:pRg st="7" end="7"/>
                                            </p:txEl>
                                          </p:spTgt>
                                        </p:tgtEl>
                                        <p:attrNameLst>
                                          <p:attrName>style.visibility</p:attrName>
                                        </p:attrNameLst>
                                      </p:cBhvr>
                                      <p:to>
                                        <p:strVal val="visible"/>
                                      </p:to>
                                    </p:set>
                                    <p:anim calcmode="lin" valueType="num">
                                      <p:cBhvr additive="base">
                                        <p:cTn id="38" dur="500" fill="hold"/>
                                        <p:tgtEl>
                                          <p:spTgt spid="6">
                                            <p:txEl>
                                              <p:pRg st="7" end="7"/>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0" descr="iphone2.jpg"/>
          <p:cNvPicPr>
            <a:picLocks noChangeAspect="1"/>
          </p:cNvPicPr>
          <p:nvPr/>
        </p:nvPicPr>
        <p:blipFill>
          <a:blip r:embed="rId3"/>
          <a:srcRect/>
          <a:stretch>
            <a:fillRect/>
          </a:stretch>
        </p:blipFill>
        <p:spPr bwMode="auto">
          <a:xfrm>
            <a:off x="7162800" y="996950"/>
            <a:ext cx="1524000" cy="2508250"/>
          </a:xfrm>
          <a:prstGeom prst="rect">
            <a:avLst/>
          </a:prstGeom>
          <a:noFill/>
          <a:ln w="9525">
            <a:noFill/>
            <a:miter lim="800000"/>
            <a:headEnd/>
            <a:tailEnd/>
          </a:ln>
        </p:spPr>
      </p:pic>
      <p:pic>
        <p:nvPicPr>
          <p:cNvPr id="31" name="Picture 30" descr="world1.jpg"/>
          <p:cNvPicPr>
            <a:picLocks noChangeAspect="1"/>
          </p:cNvPicPr>
          <p:nvPr/>
        </p:nvPicPr>
        <p:blipFill>
          <a:blip r:embed="rId4"/>
          <a:srcRect/>
          <a:stretch>
            <a:fillRect/>
          </a:stretch>
        </p:blipFill>
        <p:spPr bwMode="auto">
          <a:xfrm>
            <a:off x="2895600" y="1828800"/>
            <a:ext cx="3048000" cy="3048000"/>
          </a:xfrm>
          <a:prstGeom prst="rect">
            <a:avLst/>
          </a:prstGeom>
          <a:noFill/>
          <a:ln w="9525">
            <a:noFill/>
            <a:miter lim="800000"/>
            <a:headEnd/>
            <a:tailEnd/>
          </a:ln>
        </p:spPr>
      </p:pic>
      <p:sp>
        <p:nvSpPr>
          <p:cNvPr id="136195" name="Title 1"/>
          <p:cNvSpPr txBox="1">
            <a:spLocks/>
          </p:cNvSpPr>
          <p:nvPr/>
        </p:nvSpPr>
        <p:spPr bwMode="auto">
          <a:xfrm>
            <a:off x="0" y="0"/>
            <a:ext cx="4495800" cy="990600"/>
          </a:xfrm>
          <a:prstGeom prst="rect">
            <a:avLst/>
          </a:prstGeom>
          <a:noFill/>
          <a:ln w="9525">
            <a:noFill/>
            <a:miter lim="800000"/>
            <a:headEnd/>
            <a:tailEnd/>
          </a:ln>
        </p:spPr>
        <p:txBody>
          <a:bodyPr anchor="ctr"/>
          <a:lstStyle/>
          <a:p>
            <a:pPr algn="ctr"/>
            <a:endParaRPr lang="en-US" sz="4400">
              <a:solidFill>
                <a:srgbClr val="000000"/>
              </a:solidFill>
              <a:latin typeface="Calibri" pitchFamily="34" charset="0"/>
              <a:ea typeface="ＭＳ Ｐゴシック" pitchFamily="34" charset="-128"/>
            </a:endParaRPr>
          </a:p>
        </p:txBody>
      </p:sp>
      <p:sp>
        <p:nvSpPr>
          <p:cNvPr id="136196" name="Title 24"/>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GB" smtClean="0">
                <a:ea typeface="AR PL ShanHeiSun Uni"/>
                <a:cs typeface="AR PL ShanHeiSun Uni"/>
              </a:rPr>
              <a:t>What is Linked Sensor Data</a:t>
            </a:r>
            <a:br>
              <a:rPr lang="en-GB" smtClean="0">
                <a:ea typeface="AR PL ShanHeiSun Uni"/>
                <a:cs typeface="AR PL ShanHeiSun Uni"/>
              </a:rPr>
            </a:br>
            <a:endParaRPr lang="en-US" smtClean="0"/>
          </a:p>
        </p:txBody>
      </p:sp>
      <p:sp>
        <p:nvSpPr>
          <p:cNvPr id="17414" name="Content Placeholder 14"/>
          <p:cNvSpPr>
            <a:spLocks noGrp="1"/>
          </p:cNvSpPr>
          <p:nvPr>
            <p:ph idx="1"/>
          </p:nvPr>
        </p:nvSpPr>
        <p:spPr/>
        <p:txBody>
          <a:bodyPr/>
          <a:lstStyle/>
          <a:p>
            <a:pPr lvl="2" fontAlgn="auto">
              <a:spcAft>
                <a:spcPts val="0"/>
              </a:spcAft>
              <a:buSzPct val="75000"/>
              <a:buFont typeface="Arial" pitchFamily="34"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endParaRPr lang="en-GB" dirty="0" smtClean="0">
              <a:solidFill>
                <a:schemeClr val="bg1">
                  <a:lumMod val="10000"/>
                </a:schemeClr>
              </a:solidFill>
              <a:ea typeface="AR PL ShanHeiSun Uni" charset="0"/>
              <a:cs typeface="AR PL ShanHeiSun Uni" charset="0"/>
            </a:endParaRPr>
          </a:p>
          <a:p>
            <a:pPr lvl="2" fontAlgn="auto">
              <a:spcAft>
                <a:spcPts val="0"/>
              </a:spcAft>
              <a:buSzPct val="75000"/>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endParaRPr lang="en-GB" dirty="0" smtClean="0">
              <a:solidFill>
                <a:schemeClr val="bg1">
                  <a:lumMod val="10000"/>
                </a:schemeClr>
              </a:solidFill>
              <a:ea typeface="AR PL ShanHeiSun Uni" charset="0"/>
              <a:cs typeface="AR PL ShanHeiSun Uni" charset="0"/>
            </a:endParaRPr>
          </a:p>
          <a:p>
            <a:pPr fontAlgn="auto">
              <a:spcAft>
                <a:spcPts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endParaRPr lang="en-US" dirty="0" smtClean="0">
              <a:solidFill>
                <a:schemeClr val="bg1">
                  <a:lumMod val="10000"/>
                </a:schemeClr>
              </a:solidFill>
            </a:endParaRPr>
          </a:p>
        </p:txBody>
      </p:sp>
      <p:pic>
        <p:nvPicPr>
          <p:cNvPr id="136198" name="Picture 17" descr="weather_sensor.jpg"/>
          <p:cNvPicPr>
            <a:picLocks noChangeAspect="1"/>
          </p:cNvPicPr>
          <p:nvPr/>
        </p:nvPicPr>
        <p:blipFill>
          <a:blip r:embed="rId5"/>
          <a:srcRect/>
          <a:stretch>
            <a:fillRect/>
          </a:stretch>
        </p:blipFill>
        <p:spPr bwMode="auto">
          <a:xfrm>
            <a:off x="152400" y="1066800"/>
            <a:ext cx="1676400" cy="1671638"/>
          </a:xfrm>
          <a:prstGeom prst="rect">
            <a:avLst/>
          </a:prstGeom>
          <a:noFill/>
          <a:ln w="9525">
            <a:noFill/>
            <a:miter lim="800000"/>
            <a:headEnd/>
            <a:tailEnd/>
          </a:ln>
        </p:spPr>
      </p:pic>
      <p:pic>
        <p:nvPicPr>
          <p:cNvPr id="136199" name="Picture 18" descr="traffic sensor.JPG"/>
          <p:cNvPicPr>
            <a:picLocks noChangeAspect="1"/>
          </p:cNvPicPr>
          <p:nvPr/>
        </p:nvPicPr>
        <p:blipFill>
          <a:blip r:embed="rId6"/>
          <a:srcRect/>
          <a:stretch>
            <a:fillRect/>
          </a:stretch>
        </p:blipFill>
        <p:spPr bwMode="auto">
          <a:xfrm>
            <a:off x="6604000" y="4038600"/>
            <a:ext cx="2387600" cy="1954213"/>
          </a:xfrm>
          <a:prstGeom prst="rect">
            <a:avLst/>
          </a:prstGeom>
          <a:noFill/>
          <a:ln w="9525">
            <a:noFill/>
            <a:miter lim="800000"/>
            <a:headEnd/>
            <a:tailEnd/>
          </a:ln>
        </p:spPr>
      </p:pic>
      <p:pic>
        <p:nvPicPr>
          <p:cNvPr id="136200" name="Picture 19" descr="satellite_image.jpg"/>
          <p:cNvPicPr>
            <a:picLocks noChangeAspect="1"/>
          </p:cNvPicPr>
          <p:nvPr/>
        </p:nvPicPr>
        <p:blipFill>
          <a:blip r:embed="rId7"/>
          <a:srcRect/>
          <a:stretch>
            <a:fillRect/>
          </a:stretch>
        </p:blipFill>
        <p:spPr bwMode="auto">
          <a:xfrm>
            <a:off x="152400" y="4191000"/>
            <a:ext cx="1981200" cy="1600200"/>
          </a:xfrm>
          <a:prstGeom prst="rect">
            <a:avLst/>
          </a:prstGeom>
          <a:noFill/>
          <a:ln w="9525">
            <a:noFill/>
            <a:miter lim="800000"/>
            <a:headEnd/>
            <a:tailEnd/>
          </a:ln>
        </p:spPr>
      </p:pic>
      <p:sp>
        <p:nvSpPr>
          <p:cNvPr id="26" name="TextBox 25"/>
          <p:cNvSpPr txBox="1"/>
          <p:nvPr/>
        </p:nvSpPr>
        <p:spPr>
          <a:xfrm>
            <a:off x="0" y="2667000"/>
            <a:ext cx="1981200" cy="369888"/>
          </a:xfrm>
          <a:prstGeom prst="rect">
            <a:avLst/>
          </a:prstGeom>
          <a:noFill/>
        </p:spPr>
        <p:txBody>
          <a:bodyPr>
            <a:spAutoFit/>
          </a:bodyPr>
          <a:lstStyle/>
          <a:p>
            <a:pPr fontAlgn="auto">
              <a:spcBef>
                <a:spcPts val="0"/>
              </a:spcBef>
              <a:spcAft>
                <a:spcPts val="0"/>
              </a:spcAft>
              <a:defRPr/>
            </a:pPr>
            <a:r>
              <a:rPr lang="en-US" dirty="0">
                <a:solidFill>
                  <a:schemeClr val="bg1">
                    <a:lumMod val="10000"/>
                  </a:schemeClr>
                </a:solidFill>
                <a:latin typeface="+mn-lt"/>
                <a:cs typeface="+mn-cs"/>
              </a:rPr>
              <a:t>Weather Sensors</a:t>
            </a:r>
            <a:endParaRPr lang="en-US" dirty="0">
              <a:solidFill>
                <a:schemeClr val="bg1">
                  <a:lumMod val="10000"/>
                </a:schemeClr>
              </a:solidFill>
              <a:latin typeface="+mn-lt"/>
              <a:cs typeface="+mn-cs"/>
            </a:endParaRPr>
          </a:p>
        </p:txBody>
      </p:sp>
      <p:sp>
        <p:nvSpPr>
          <p:cNvPr id="27" name="TextBox 26"/>
          <p:cNvSpPr txBox="1"/>
          <p:nvPr/>
        </p:nvSpPr>
        <p:spPr>
          <a:xfrm>
            <a:off x="6781800" y="5878513"/>
            <a:ext cx="1905000" cy="369887"/>
          </a:xfrm>
          <a:prstGeom prst="rect">
            <a:avLst/>
          </a:prstGeom>
          <a:noFill/>
        </p:spPr>
        <p:txBody>
          <a:bodyPr>
            <a:spAutoFit/>
          </a:bodyPr>
          <a:lstStyle/>
          <a:p>
            <a:pPr fontAlgn="auto">
              <a:spcBef>
                <a:spcPts val="0"/>
              </a:spcBef>
              <a:spcAft>
                <a:spcPts val="0"/>
              </a:spcAft>
              <a:defRPr/>
            </a:pPr>
            <a:r>
              <a:rPr lang="en-US" dirty="0">
                <a:solidFill>
                  <a:schemeClr val="bg1">
                    <a:lumMod val="10000"/>
                  </a:schemeClr>
                </a:solidFill>
                <a:latin typeface="+mn-lt"/>
                <a:cs typeface="+mn-cs"/>
              </a:rPr>
              <a:t>Camera Sensors</a:t>
            </a:r>
            <a:endParaRPr lang="en-US" dirty="0">
              <a:solidFill>
                <a:schemeClr val="bg1">
                  <a:lumMod val="10000"/>
                </a:schemeClr>
              </a:solidFill>
              <a:latin typeface="+mn-lt"/>
              <a:cs typeface="+mn-cs"/>
            </a:endParaRPr>
          </a:p>
        </p:txBody>
      </p:sp>
      <p:sp>
        <p:nvSpPr>
          <p:cNvPr id="28" name="TextBox 27"/>
          <p:cNvSpPr txBox="1"/>
          <p:nvPr/>
        </p:nvSpPr>
        <p:spPr>
          <a:xfrm>
            <a:off x="152400" y="5791200"/>
            <a:ext cx="2057400" cy="369888"/>
          </a:xfrm>
          <a:prstGeom prst="rect">
            <a:avLst/>
          </a:prstGeom>
          <a:noFill/>
        </p:spPr>
        <p:txBody>
          <a:bodyPr>
            <a:spAutoFit/>
          </a:bodyPr>
          <a:lstStyle/>
          <a:p>
            <a:pPr fontAlgn="auto">
              <a:spcBef>
                <a:spcPts val="0"/>
              </a:spcBef>
              <a:spcAft>
                <a:spcPts val="0"/>
              </a:spcAft>
              <a:defRPr/>
            </a:pPr>
            <a:r>
              <a:rPr lang="en-US" dirty="0">
                <a:solidFill>
                  <a:schemeClr val="bg1">
                    <a:lumMod val="10000"/>
                  </a:schemeClr>
                </a:solidFill>
                <a:latin typeface="+mn-lt"/>
                <a:cs typeface="+mn-cs"/>
              </a:rPr>
              <a:t>Satellite Sensors</a:t>
            </a:r>
            <a:endParaRPr lang="en-US" dirty="0">
              <a:solidFill>
                <a:schemeClr val="bg1">
                  <a:lumMod val="10000"/>
                </a:schemeClr>
              </a:solidFill>
              <a:latin typeface="+mn-lt"/>
              <a:cs typeface="+mn-cs"/>
            </a:endParaRPr>
          </a:p>
        </p:txBody>
      </p:sp>
      <p:sp>
        <p:nvSpPr>
          <p:cNvPr id="29" name="TextBox 28"/>
          <p:cNvSpPr txBox="1"/>
          <p:nvPr/>
        </p:nvSpPr>
        <p:spPr>
          <a:xfrm>
            <a:off x="7086600" y="3516313"/>
            <a:ext cx="1600200" cy="369887"/>
          </a:xfrm>
          <a:prstGeom prst="rect">
            <a:avLst/>
          </a:prstGeom>
          <a:noFill/>
        </p:spPr>
        <p:txBody>
          <a:bodyPr>
            <a:spAutoFit/>
          </a:bodyPr>
          <a:lstStyle/>
          <a:p>
            <a:pPr fontAlgn="auto">
              <a:spcBef>
                <a:spcPts val="0"/>
              </a:spcBef>
              <a:spcAft>
                <a:spcPts val="0"/>
              </a:spcAft>
              <a:defRPr/>
            </a:pPr>
            <a:r>
              <a:rPr lang="en-US" dirty="0">
                <a:solidFill>
                  <a:schemeClr val="bg1">
                    <a:lumMod val="10000"/>
                  </a:schemeClr>
                </a:solidFill>
                <a:latin typeface="+mn-lt"/>
                <a:cs typeface="+mn-cs"/>
              </a:rPr>
              <a:t>GPS Sensors</a:t>
            </a:r>
            <a:endParaRPr lang="en-US" dirty="0">
              <a:solidFill>
                <a:schemeClr val="bg1">
                  <a:lumMod val="10000"/>
                </a:schemeClr>
              </a:solidFill>
              <a:latin typeface="+mn-lt"/>
              <a:cs typeface="+mn-cs"/>
            </a:endParaRPr>
          </a:p>
        </p:txBody>
      </p:sp>
      <p:sp>
        <p:nvSpPr>
          <p:cNvPr id="32" name="Flowchart: Magnetic Disk 31"/>
          <p:cNvSpPr/>
          <p:nvPr/>
        </p:nvSpPr>
        <p:spPr>
          <a:xfrm>
            <a:off x="3429000" y="2895600"/>
            <a:ext cx="1981200" cy="14478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bg1">
                    <a:lumMod val="10000"/>
                  </a:schemeClr>
                </a:solidFill>
              </a:rPr>
              <a:t>Sensor Dataset</a:t>
            </a:r>
            <a:endParaRPr lang="en-US" dirty="0">
              <a:solidFill>
                <a:schemeClr val="bg1">
                  <a:lumMod val="10000"/>
                </a:schemeClr>
              </a:solidFill>
            </a:endParaRPr>
          </a:p>
        </p:txBody>
      </p:sp>
      <p:sp>
        <p:nvSpPr>
          <p:cNvPr id="33" name="Right Arrow 32"/>
          <p:cNvSpPr/>
          <p:nvPr/>
        </p:nvSpPr>
        <p:spPr>
          <a:xfrm rot="2626495">
            <a:off x="2001838" y="1855788"/>
            <a:ext cx="1646237" cy="1076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10000"/>
                </a:schemeClr>
              </a:solidFill>
            </a:endParaRPr>
          </a:p>
        </p:txBody>
      </p:sp>
      <p:sp>
        <p:nvSpPr>
          <p:cNvPr id="34" name="Right Arrow 33"/>
          <p:cNvSpPr/>
          <p:nvPr/>
        </p:nvSpPr>
        <p:spPr>
          <a:xfrm rot="18960914">
            <a:off x="2171700" y="4446588"/>
            <a:ext cx="1647825" cy="1076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10000"/>
                </a:schemeClr>
              </a:solidFill>
            </a:endParaRPr>
          </a:p>
        </p:txBody>
      </p:sp>
      <p:sp>
        <p:nvSpPr>
          <p:cNvPr id="35" name="Right Arrow 34"/>
          <p:cNvSpPr/>
          <p:nvPr/>
        </p:nvSpPr>
        <p:spPr>
          <a:xfrm rot="13343785">
            <a:off x="4960938" y="4387850"/>
            <a:ext cx="1646237" cy="10779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10000"/>
                </a:schemeClr>
              </a:solidFill>
            </a:endParaRPr>
          </a:p>
        </p:txBody>
      </p:sp>
      <p:sp>
        <p:nvSpPr>
          <p:cNvPr id="37" name="Right Arrow 36"/>
          <p:cNvSpPr/>
          <p:nvPr/>
        </p:nvSpPr>
        <p:spPr>
          <a:xfrm rot="8240190">
            <a:off x="5265738" y="1936750"/>
            <a:ext cx="1646237" cy="1076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10000"/>
                </a:schemeClr>
              </a:solidFill>
            </a:endParaRPr>
          </a:p>
        </p:txBody>
      </p:sp>
      <p:sp>
        <p:nvSpPr>
          <p:cNvPr id="30"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2D4E0A4B-5D79-4713-8088-B4AE9EB8CA73}" type="slidenum">
              <a:rPr lang="en-US">
                <a:solidFill>
                  <a:schemeClr val="bg1">
                    <a:lumMod val="10000"/>
                  </a:schemeClr>
                </a:solidFill>
                <a:latin typeface="+mn-lt"/>
                <a:cs typeface="+mn-cs"/>
              </a:rPr>
              <a:pPr fontAlgn="auto">
                <a:spcBef>
                  <a:spcPts val="0"/>
                </a:spcBef>
                <a:spcAft>
                  <a:spcPts val="0"/>
                </a:spcAft>
                <a:defRPr/>
              </a:pPr>
              <a:t>60</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entr" presetSubtype="1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linds(horizontal)">
                                      <p:cBhvr>
                                        <p:cTn id="10" dur="500"/>
                                        <p:tgtEl>
                                          <p:spTgt spid="3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linds(horizontal)">
                                      <p:cBhvr>
                                        <p:cTn id="16" dur="500"/>
                                        <p:tgtEl>
                                          <p:spTgt spid="3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linds(horizontal)">
                                      <p:cBhvr>
                                        <p:cTn id="19" dur="500"/>
                                        <p:tgtEl>
                                          <p:spTgt spid="3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linds(horizontal)">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p:cNvPicPr>
            <a:picLocks noChangeAspect="1" noChangeArrowheads="1"/>
          </p:cNvPicPr>
          <p:nvPr/>
        </p:nvPicPr>
        <p:blipFill>
          <a:blip r:embed="rId3"/>
          <a:srcRect/>
          <a:stretch>
            <a:fillRect/>
          </a:stretch>
        </p:blipFill>
        <p:spPr bwMode="auto">
          <a:xfrm>
            <a:off x="3124200" y="2667000"/>
            <a:ext cx="5788025" cy="3733800"/>
          </a:xfrm>
          <a:prstGeom prst="rect">
            <a:avLst/>
          </a:prstGeom>
          <a:noFill/>
          <a:ln w="9525">
            <a:noFill/>
            <a:miter lim="800000"/>
            <a:headEnd/>
            <a:tailEnd/>
          </a:ln>
        </p:spPr>
      </p:pic>
      <p:sp>
        <p:nvSpPr>
          <p:cNvPr id="13314" name="Text Box 2"/>
          <p:cNvSpPr txBox="1">
            <a:spLocks noChangeArrowheads="1"/>
          </p:cNvSpPr>
          <p:nvPr/>
        </p:nvSpPr>
        <p:spPr bwMode="auto">
          <a:xfrm>
            <a:off x="304800" y="533400"/>
            <a:ext cx="8534400" cy="3540125"/>
          </a:xfrm>
          <a:prstGeom prst="rect">
            <a:avLst/>
          </a:prstGeom>
          <a:noFill/>
          <a:ln w="9525">
            <a:noFill/>
            <a:miter lim="800000"/>
            <a:headEnd/>
            <a:tailEnd/>
          </a:ln>
        </p:spPr>
        <p:txBody>
          <a:bodyPr>
            <a:spAutoFit/>
          </a:bodyPr>
          <a:lstStyle/>
          <a:p>
            <a:pPr marL="342900" indent="-342900" fontAlgn="auto">
              <a:spcBef>
                <a:spcPct val="50000"/>
              </a:spcBef>
              <a:spcAft>
                <a:spcPts val="0"/>
              </a:spcAft>
              <a:defRPr/>
            </a:pPr>
            <a:endParaRPr lang="en-US" sz="2000" i="1" dirty="0">
              <a:solidFill>
                <a:schemeClr val="bg1">
                  <a:lumMod val="10000"/>
                </a:schemeClr>
              </a:solidFill>
              <a:latin typeface="+mn-lt"/>
              <a:cs typeface="+mn-cs"/>
            </a:endParaRPr>
          </a:p>
          <a:p>
            <a:pPr marL="342900" indent="-342900" fontAlgn="auto">
              <a:spcBef>
                <a:spcPct val="50000"/>
              </a:spcBef>
              <a:spcAft>
                <a:spcPts val="0"/>
              </a:spcAft>
              <a:buFontTx/>
              <a:buChar char="•"/>
              <a:defRPr/>
            </a:pPr>
            <a:r>
              <a:rPr lang="en-US" sz="2400" dirty="0">
                <a:solidFill>
                  <a:schemeClr val="bg1">
                    <a:lumMod val="10000"/>
                  </a:schemeClr>
                </a:solidFill>
                <a:cs typeface="+mn-cs"/>
              </a:rPr>
              <a:t>RDF descriptions of ~20,000 weather stations in the United States.</a:t>
            </a:r>
          </a:p>
          <a:p>
            <a:pPr marL="342900" indent="-342900" fontAlgn="auto">
              <a:spcBef>
                <a:spcPct val="50000"/>
              </a:spcBef>
              <a:spcAft>
                <a:spcPts val="0"/>
              </a:spcAft>
              <a:buFontTx/>
              <a:buChar char="•"/>
              <a:defRPr/>
            </a:pPr>
            <a:r>
              <a:rPr lang="en-US" sz="2400" dirty="0">
                <a:solidFill>
                  <a:schemeClr val="bg1">
                    <a:lumMod val="10000"/>
                  </a:schemeClr>
                </a:solidFill>
                <a:cs typeface="+mn-cs"/>
              </a:rPr>
              <a:t>Observation dataset linked to sensors descriptions. </a:t>
            </a:r>
          </a:p>
          <a:p>
            <a:pPr marL="342900" indent="-342900" fontAlgn="auto">
              <a:spcBef>
                <a:spcPct val="50000"/>
              </a:spcBef>
              <a:spcAft>
                <a:spcPts val="0"/>
              </a:spcAft>
              <a:buFontTx/>
              <a:buChar char="•"/>
              <a:defRPr/>
            </a:pPr>
            <a:r>
              <a:rPr lang="en-US" sz="2400" dirty="0">
                <a:solidFill>
                  <a:schemeClr val="bg1">
                    <a:lumMod val="10000"/>
                  </a:schemeClr>
                </a:solidFill>
                <a:cs typeface="+mn-cs"/>
              </a:rPr>
              <a:t>Sensors link to locations in </a:t>
            </a:r>
          </a:p>
          <a:p>
            <a:pPr marL="342900" indent="7938" fontAlgn="auto">
              <a:spcBef>
                <a:spcPct val="50000"/>
              </a:spcBef>
              <a:spcAft>
                <a:spcPts val="0"/>
              </a:spcAft>
              <a:defRPr/>
            </a:pPr>
            <a:r>
              <a:rPr lang="en-US" sz="2400" dirty="0" err="1">
                <a:solidFill>
                  <a:schemeClr val="bg1">
                    <a:lumMod val="10000"/>
                  </a:schemeClr>
                </a:solidFill>
                <a:cs typeface="+mn-cs"/>
              </a:rPr>
              <a:t>Geonames</a:t>
            </a:r>
            <a:r>
              <a:rPr lang="en-US" sz="2400" dirty="0">
                <a:solidFill>
                  <a:schemeClr val="bg1">
                    <a:lumMod val="10000"/>
                  </a:schemeClr>
                </a:solidFill>
                <a:cs typeface="+mn-cs"/>
              </a:rPr>
              <a:t> (in LOD) </a:t>
            </a:r>
          </a:p>
          <a:p>
            <a:pPr marL="342900" indent="7938" fontAlgn="auto">
              <a:spcBef>
                <a:spcPct val="50000"/>
              </a:spcBef>
              <a:spcAft>
                <a:spcPts val="0"/>
              </a:spcAft>
              <a:defRPr/>
            </a:pPr>
            <a:r>
              <a:rPr lang="en-US" sz="2400" dirty="0">
                <a:solidFill>
                  <a:schemeClr val="bg1">
                    <a:lumMod val="10000"/>
                  </a:schemeClr>
                </a:solidFill>
                <a:cs typeface="+mn-cs"/>
              </a:rPr>
              <a:t>that are nearby.</a:t>
            </a:r>
            <a:endParaRPr lang="en-US" sz="2400" dirty="0">
              <a:solidFill>
                <a:schemeClr val="bg1">
                  <a:lumMod val="10000"/>
                </a:schemeClr>
              </a:solidFill>
              <a:cs typeface="+mn-cs"/>
            </a:endParaRPr>
          </a:p>
        </p:txBody>
      </p:sp>
      <p:pic>
        <p:nvPicPr>
          <p:cNvPr id="138243" name="Picture 10"/>
          <p:cNvPicPr>
            <a:picLocks noChangeAspect="1" noChangeArrowheads="1"/>
          </p:cNvPicPr>
          <p:nvPr/>
        </p:nvPicPr>
        <p:blipFill>
          <a:blip r:embed="rId4"/>
          <a:srcRect/>
          <a:stretch>
            <a:fillRect/>
          </a:stretch>
        </p:blipFill>
        <p:spPr bwMode="auto">
          <a:xfrm>
            <a:off x="7086600" y="6446838"/>
            <a:ext cx="1905000" cy="334962"/>
          </a:xfrm>
          <a:prstGeom prst="rect">
            <a:avLst/>
          </a:prstGeom>
          <a:noFill/>
          <a:ln w="9525">
            <a:noFill/>
            <a:miter lim="800000"/>
            <a:headEnd/>
            <a:tailEnd/>
          </a:ln>
        </p:spPr>
      </p:pic>
      <p:pic>
        <p:nvPicPr>
          <p:cNvPr id="138244" name="Picture 49"/>
          <p:cNvPicPr>
            <a:picLocks noChangeAspect="1" noChangeArrowheads="1"/>
          </p:cNvPicPr>
          <p:nvPr/>
        </p:nvPicPr>
        <p:blipFill>
          <a:blip r:embed="rId5"/>
          <a:srcRect/>
          <a:stretch>
            <a:fillRect/>
          </a:stretch>
        </p:blipFill>
        <p:spPr bwMode="auto">
          <a:xfrm>
            <a:off x="1143000" y="3962400"/>
            <a:ext cx="801688" cy="1371600"/>
          </a:xfrm>
          <a:prstGeom prst="rect">
            <a:avLst/>
          </a:prstGeom>
          <a:noFill/>
          <a:ln w="9525" algn="ctr">
            <a:noFill/>
            <a:miter lim="800000"/>
            <a:headEnd/>
            <a:tailEnd/>
          </a:ln>
        </p:spPr>
      </p:pic>
      <p:sp>
        <p:nvSpPr>
          <p:cNvPr id="13318" name="Line 50"/>
          <p:cNvSpPr>
            <a:spLocks noChangeShapeType="1"/>
          </p:cNvSpPr>
          <p:nvPr/>
        </p:nvSpPr>
        <p:spPr bwMode="auto">
          <a:xfrm>
            <a:off x="1905000" y="4495800"/>
            <a:ext cx="2362200" cy="762000"/>
          </a:xfrm>
          <a:prstGeom prst="line">
            <a:avLst/>
          </a:prstGeom>
          <a:noFill/>
          <a:ln w="31750">
            <a:solidFill>
              <a:srgbClr val="800000"/>
            </a:solidFill>
            <a:round/>
            <a:headEnd/>
            <a:tailEnd type="triangle" w="med" len="med"/>
          </a:ln>
        </p:spPr>
        <p:txBody>
          <a:bodyPr>
            <a:spAutoFit/>
          </a:bodyPr>
          <a:lstStyle/>
          <a:p>
            <a:pPr fontAlgn="auto">
              <a:spcBef>
                <a:spcPts val="0"/>
              </a:spcBef>
              <a:spcAft>
                <a:spcPts val="0"/>
              </a:spcAft>
              <a:defRPr/>
            </a:pPr>
            <a:endParaRPr lang="en-US">
              <a:solidFill>
                <a:schemeClr val="bg1">
                  <a:lumMod val="10000"/>
                </a:schemeClr>
              </a:solidFill>
              <a:latin typeface="+mn-lt"/>
              <a:cs typeface="+mn-cs"/>
            </a:endParaRPr>
          </a:p>
        </p:txBody>
      </p:sp>
      <p:sp>
        <p:nvSpPr>
          <p:cNvPr id="13319" name="Text Box 51"/>
          <p:cNvSpPr txBox="1">
            <a:spLocks noChangeArrowheads="1"/>
          </p:cNvSpPr>
          <p:nvPr/>
        </p:nvSpPr>
        <p:spPr bwMode="auto">
          <a:xfrm>
            <a:off x="533400" y="5364163"/>
            <a:ext cx="1905000" cy="274637"/>
          </a:xfrm>
          <a:prstGeom prst="rect">
            <a:avLst/>
          </a:prstGeom>
          <a:noFill/>
          <a:ln w="9525" algn="ctr">
            <a:noFill/>
            <a:miter lim="800000"/>
            <a:headEnd/>
            <a:tailEnd/>
          </a:ln>
        </p:spPr>
        <p:txBody>
          <a:bodyPr>
            <a:spAutoFit/>
          </a:bodyPr>
          <a:lstStyle/>
          <a:p>
            <a:pPr algn="ctr" fontAlgn="auto">
              <a:spcBef>
                <a:spcPct val="50000"/>
              </a:spcBef>
              <a:spcAft>
                <a:spcPts val="0"/>
              </a:spcAft>
              <a:defRPr/>
            </a:pPr>
            <a:r>
              <a:rPr lang="en-US" sz="1200">
                <a:solidFill>
                  <a:schemeClr val="bg1">
                    <a:lumMod val="10000"/>
                  </a:schemeClr>
                </a:solidFill>
                <a:latin typeface="+mn-lt"/>
                <a:cs typeface="+mn-cs"/>
              </a:rPr>
              <a:t>weather station</a:t>
            </a:r>
          </a:p>
        </p:txBody>
      </p:sp>
      <p:sp>
        <p:nvSpPr>
          <p:cNvPr id="138247" name="Title 9"/>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i="1" smtClean="0"/>
              <a:t>Sensors Dataset (LinkedSensorData)*</a:t>
            </a:r>
            <a:br>
              <a:rPr lang="en-US" i="1" smtClean="0"/>
            </a:br>
            <a:endParaRPr lang="en-US" smtClean="0"/>
          </a:p>
        </p:txBody>
      </p:sp>
      <p:sp>
        <p:nvSpPr>
          <p:cNvPr id="138248" name="Content Placeholder 11"/>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smtClean="0"/>
          </a:p>
        </p:txBody>
      </p:sp>
      <p:sp>
        <p:nvSpPr>
          <p:cNvPr id="11" name="Text Box 2"/>
          <p:cNvSpPr txBox="1">
            <a:spLocks noChangeArrowheads="1"/>
          </p:cNvSpPr>
          <p:nvPr/>
        </p:nvSpPr>
        <p:spPr bwMode="auto">
          <a:xfrm>
            <a:off x="1600200" y="6400800"/>
            <a:ext cx="7391400" cy="400050"/>
          </a:xfrm>
          <a:prstGeom prst="rect">
            <a:avLst/>
          </a:prstGeom>
          <a:noFill/>
          <a:ln w="9525">
            <a:noFill/>
            <a:miter lim="800000"/>
            <a:headEnd/>
            <a:tailEnd/>
          </a:ln>
        </p:spPr>
        <p:txBody>
          <a:bodyPr>
            <a:spAutoFit/>
          </a:bodyPr>
          <a:lstStyle/>
          <a:p>
            <a:pPr marL="342900" indent="-342900" fontAlgn="auto">
              <a:spcBef>
                <a:spcPct val="50000"/>
              </a:spcBef>
              <a:spcAft>
                <a:spcPts val="0"/>
              </a:spcAft>
              <a:defRPr/>
            </a:pPr>
            <a:r>
              <a:rPr lang="en-US" sz="2000" dirty="0">
                <a:solidFill>
                  <a:schemeClr val="bg1">
                    <a:lumMod val="10000"/>
                  </a:schemeClr>
                </a:solidFill>
                <a:latin typeface="+mn-lt"/>
                <a:cs typeface="+mn-cs"/>
              </a:rPr>
              <a:t>*First Initiative for exposing Sensor Data on LOD</a:t>
            </a:r>
          </a:p>
        </p:txBody>
      </p:sp>
      <p:sp>
        <p:nvSpPr>
          <p:cNvPr id="13"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D26195AD-7BE3-46F0-8997-92E66C929EBC}" type="slidenum">
              <a:rPr lang="en-US">
                <a:solidFill>
                  <a:schemeClr val="bg1">
                    <a:lumMod val="10000"/>
                  </a:schemeClr>
                </a:solidFill>
                <a:latin typeface="+mn-lt"/>
                <a:cs typeface="+mn-cs"/>
              </a:rPr>
              <a:pPr fontAlgn="auto">
                <a:spcBef>
                  <a:spcPts val="0"/>
                </a:spcBef>
                <a:spcAft>
                  <a:spcPts val="0"/>
                </a:spcAft>
                <a:defRPr/>
              </a:pPr>
              <a:t>61</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txBox="1">
            <a:spLocks/>
          </p:cNvSpPr>
          <p:nvPr/>
        </p:nvSpPr>
        <p:spPr bwMode="auto">
          <a:xfrm>
            <a:off x="0" y="0"/>
            <a:ext cx="4495800" cy="990600"/>
          </a:xfrm>
          <a:prstGeom prst="rect">
            <a:avLst/>
          </a:prstGeom>
          <a:noFill/>
          <a:ln w="9525">
            <a:noFill/>
            <a:miter lim="800000"/>
            <a:headEnd/>
            <a:tailEnd/>
          </a:ln>
        </p:spPr>
        <p:txBody>
          <a:bodyPr anchor="ctr"/>
          <a:lstStyle/>
          <a:p>
            <a:pPr algn="ctr" fontAlgn="auto">
              <a:spcBef>
                <a:spcPts val="0"/>
              </a:spcBef>
              <a:spcAft>
                <a:spcPts val="0"/>
              </a:spcAft>
              <a:defRPr/>
            </a:pPr>
            <a:endParaRPr lang="en-US" sz="4400">
              <a:solidFill>
                <a:schemeClr val="bg1">
                  <a:lumMod val="10000"/>
                </a:schemeClr>
              </a:solidFill>
              <a:latin typeface="Calibri" pitchFamily="34" charset="0"/>
              <a:ea typeface="ＭＳ Ｐゴシック" pitchFamily="34" charset="-128"/>
              <a:cs typeface="+mn-cs"/>
            </a:endParaRPr>
          </a:p>
        </p:txBody>
      </p:sp>
      <p:sp>
        <p:nvSpPr>
          <p:cNvPr id="140290" name="Title 20"/>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lgn="l"/>
            <a:r>
              <a:rPr lang="en-GB" smtClean="0">
                <a:ea typeface="AR PL ShanHeiSun Uni"/>
                <a:cs typeface="AR PL ShanHeiSun Uni"/>
              </a:rPr>
              <a:t>What is Linked Sensor Data</a:t>
            </a:r>
            <a:br>
              <a:rPr lang="en-GB" smtClean="0">
                <a:ea typeface="AR PL ShanHeiSun Uni"/>
                <a:cs typeface="AR PL ShanHeiSun Uni"/>
              </a:rPr>
            </a:br>
            <a:endParaRPr lang="en-US" smtClean="0"/>
          </a:p>
        </p:txBody>
      </p:sp>
      <p:sp>
        <p:nvSpPr>
          <p:cNvPr id="17414" name="Content Placeholder 14"/>
          <p:cNvSpPr>
            <a:spLocks noGrp="1"/>
          </p:cNvSpPr>
          <p:nvPr>
            <p:ph idx="1"/>
          </p:nvPr>
        </p:nvSpPr>
        <p:spPr>
          <a:xfrm>
            <a:off x="457200" y="2179638"/>
            <a:ext cx="8229600" cy="4525962"/>
          </a:xfrm>
        </p:spPr>
        <p:txBody>
          <a:bodyPr/>
          <a:lstStyle/>
          <a:p>
            <a:pPr lvl="2" fontAlgn="auto">
              <a:spcAft>
                <a:spcPts val="0"/>
              </a:spcAft>
              <a:buSzPct val="75000"/>
              <a:buFont typeface="Arial" pitchFamily="34"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endParaRPr lang="en-GB" dirty="0" smtClean="0">
              <a:solidFill>
                <a:schemeClr val="bg1">
                  <a:lumMod val="10000"/>
                </a:schemeClr>
              </a:solidFill>
              <a:ea typeface="AR PL ShanHeiSun Uni" charset="0"/>
              <a:cs typeface="AR PL ShanHeiSun Uni" charset="0"/>
            </a:endParaRPr>
          </a:p>
          <a:p>
            <a:pPr lvl="2" fontAlgn="auto">
              <a:spcAft>
                <a:spcPts val="0"/>
              </a:spcAft>
              <a:buSzPct val="75000"/>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endParaRPr lang="en-GB" dirty="0" smtClean="0">
              <a:solidFill>
                <a:schemeClr val="bg1">
                  <a:lumMod val="10000"/>
                </a:schemeClr>
              </a:solidFill>
              <a:ea typeface="AR PL ShanHeiSun Uni" charset="0"/>
              <a:cs typeface="AR PL ShanHeiSun Uni" charset="0"/>
            </a:endParaRPr>
          </a:p>
          <a:p>
            <a:pPr fontAlgn="auto">
              <a:spcAft>
                <a:spcPts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endParaRPr lang="en-US" dirty="0" smtClean="0">
              <a:solidFill>
                <a:schemeClr val="bg1">
                  <a:lumMod val="10000"/>
                </a:schemeClr>
              </a:solidFill>
            </a:endParaRPr>
          </a:p>
        </p:txBody>
      </p:sp>
      <p:sp>
        <p:nvSpPr>
          <p:cNvPr id="32" name="Flowchart: Magnetic Disk 31"/>
          <p:cNvSpPr/>
          <p:nvPr/>
        </p:nvSpPr>
        <p:spPr>
          <a:xfrm>
            <a:off x="381000" y="4541838"/>
            <a:ext cx="1981200" cy="14478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solidFill>
                  <a:schemeClr val="bg1">
                    <a:lumMod val="10000"/>
                  </a:schemeClr>
                </a:solidFill>
              </a:rPr>
              <a:t>Sensor Dataset</a:t>
            </a:r>
            <a:endParaRPr lang="en-US" sz="2400" dirty="0">
              <a:solidFill>
                <a:schemeClr val="bg1">
                  <a:lumMod val="10000"/>
                </a:schemeClr>
              </a:solidFill>
            </a:endParaRPr>
          </a:p>
        </p:txBody>
      </p:sp>
      <p:pic>
        <p:nvPicPr>
          <p:cNvPr id="140293" name="Picture 35" descr="lod.png"/>
          <p:cNvPicPr>
            <a:picLocks noChangeAspect="1"/>
          </p:cNvPicPr>
          <p:nvPr/>
        </p:nvPicPr>
        <p:blipFill>
          <a:blip r:embed="rId3"/>
          <a:srcRect/>
          <a:stretch>
            <a:fillRect/>
          </a:stretch>
        </p:blipFill>
        <p:spPr bwMode="auto">
          <a:xfrm>
            <a:off x="3048000" y="1874838"/>
            <a:ext cx="5715000" cy="4267200"/>
          </a:xfrm>
          <a:prstGeom prst="rect">
            <a:avLst/>
          </a:prstGeom>
          <a:noFill/>
          <a:ln w="9525">
            <a:noFill/>
            <a:miter lim="800000"/>
            <a:headEnd/>
            <a:tailEnd/>
          </a:ln>
        </p:spPr>
      </p:pic>
      <p:cxnSp>
        <p:nvCxnSpPr>
          <p:cNvPr id="39" name="Straight Arrow Connector 38"/>
          <p:cNvCxnSpPr>
            <a:stCxn id="32" idx="4"/>
            <a:endCxn id="23" idx="3"/>
          </p:cNvCxnSpPr>
          <p:nvPr/>
        </p:nvCxnSpPr>
        <p:spPr>
          <a:xfrm flipV="1">
            <a:off x="2362200" y="3484563"/>
            <a:ext cx="1819275" cy="178117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1" name="Rectangular Callout 40"/>
          <p:cNvSpPr/>
          <p:nvPr/>
        </p:nvSpPr>
        <p:spPr>
          <a:xfrm>
            <a:off x="2590800" y="5684838"/>
            <a:ext cx="2514600" cy="457200"/>
          </a:xfrm>
          <a:prstGeom prst="wedgeRectCallout">
            <a:avLst>
              <a:gd name="adj1" fmla="val -44403"/>
              <a:gd name="adj2" fmla="val -22171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sz="2400" dirty="0">
                <a:solidFill>
                  <a:schemeClr val="bg1">
                    <a:lumMod val="10000"/>
                  </a:schemeClr>
                </a:solidFill>
              </a:rPr>
              <a:t>Publicly Accessible</a:t>
            </a:r>
            <a:endParaRPr lang="en-US" sz="2400" dirty="0">
              <a:solidFill>
                <a:schemeClr val="bg1">
                  <a:lumMod val="10000"/>
                </a:schemeClr>
              </a:solidFill>
            </a:endParaRPr>
          </a:p>
        </p:txBody>
      </p:sp>
      <p:sp>
        <p:nvSpPr>
          <p:cNvPr id="42" name="TextBox 41"/>
          <p:cNvSpPr txBox="1"/>
          <p:nvPr/>
        </p:nvSpPr>
        <p:spPr>
          <a:xfrm>
            <a:off x="3962400" y="3779838"/>
            <a:ext cx="5334000" cy="369887"/>
          </a:xfrm>
          <a:prstGeom prst="rect">
            <a:avLst/>
          </a:prstGeom>
          <a:noFill/>
        </p:spPr>
        <p:txBody>
          <a:bodyPr>
            <a:spAutoFit/>
          </a:bodyPr>
          <a:lstStyle/>
          <a:p>
            <a:pPr fontAlgn="auto">
              <a:spcBef>
                <a:spcPts val="0"/>
              </a:spcBef>
              <a:spcAft>
                <a:spcPts val="0"/>
              </a:spcAft>
              <a:defRPr/>
            </a:pPr>
            <a:endParaRPr lang="en-US" dirty="0">
              <a:solidFill>
                <a:schemeClr val="bg1">
                  <a:lumMod val="10000"/>
                </a:schemeClr>
              </a:solidFill>
              <a:latin typeface="+mn-lt"/>
              <a:cs typeface="+mn-cs"/>
            </a:endParaRPr>
          </a:p>
        </p:txBody>
      </p:sp>
      <p:sp>
        <p:nvSpPr>
          <p:cNvPr id="44" name="Rectangular Callout 43"/>
          <p:cNvSpPr/>
          <p:nvPr/>
        </p:nvSpPr>
        <p:spPr>
          <a:xfrm>
            <a:off x="4495800" y="838200"/>
            <a:ext cx="4495800" cy="182880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400" dirty="0">
                <a:solidFill>
                  <a:schemeClr val="bg1">
                    <a:lumMod val="10000"/>
                  </a:schemeClr>
                </a:solidFill>
              </a:rPr>
              <a:t>Recommended best practice for exposing, sharing, and connecting pieces of data, information, and knowledge on the Web using URIs and RDF</a:t>
            </a:r>
            <a:endParaRPr lang="en-US" sz="2400" dirty="0">
              <a:solidFill>
                <a:schemeClr val="bg1">
                  <a:lumMod val="10000"/>
                </a:schemeClr>
              </a:solidFill>
            </a:endParaRPr>
          </a:p>
        </p:txBody>
      </p:sp>
      <p:sp>
        <p:nvSpPr>
          <p:cNvPr id="45" name="TextBox 44"/>
          <p:cNvSpPr txBox="1"/>
          <p:nvPr/>
        </p:nvSpPr>
        <p:spPr>
          <a:xfrm>
            <a:off x="4953000" y="2990850"/>
            <a:ext cx="3810000" cy="1200150"/>
          </a:xfrm>
          <a:prstGeom prst="rect">
            <a:avLst/>
          </a:prstGeom>
          <a:solidFill>
            <a:schemeClr val="accent2"/>
          </a:solidFill>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en-US" sz="2400" dirty="0">
                <a:solidFill>
                  <a:schemeClr val="bg1">
                    <a:lumMod val="10000"/>
                  </a:schemeClr>
                </a:solidFill>
              </a:rPr>
              <a:t>RDF – language for representing data on the Web</a:t>
            </a:r>
            <a:endParaRPr lang="en-US" sz="2400" dirty="0">
              <a:solidFill>
                <a:schemeClr val="bg1">
                  <a:lumMod val="10000"/>
                </a:schemeClr>
              </a:solidFill>
            </a:endParaRPr>
          </a:p>
        </p:txBody>
      </p:sp>
      <p:sp>
        <p:nvSpPr>
          <p:cNvPr id="22" name="TextBox 21"/>
          <p:cNvSpPr txBox="1"/>
          <p:nvPr/>
        </p:nvSpPr>
        <p:spPr>
          <a:xfrm rot="18901930">
            <a:off x="2322513" y="3856038"/>
            <a:ext cx="1903412" cy="461962"/>
          </a:xfrm>
          <a:prstGeom prst="rect">
            <a:avLst/>
          </a:prstGeom>
          <a:noFill/>
        </p:spPr>
        <p:txBody>
          <a:bodyPr>
            <a:spAutoFit/>
          </a:bodyPr>
          <a:lstStyle/>
          <a:p>
            <a:pPr fontAlgn="auto">
              <a:spcBef>
                <a:spcPts val="0"/>
              </a:spcBef>
              <a:spcAft>
                <a:spcPts val="0"/>
              </a:spcAft>
              <a:defRPr/>
            </a:pPr>
            <a:r>
              <a:rPr lang="en-US" sz="2400" b="1" dirty="0" err="1">
                <a:solidFill>
                  <a:schemeClr val="bg1">
                    <a:lumMod val="10000"/>
                  </a:schemeClr>
                </a:solidFill>
                <a:latin typeface="+mn-lt"/>
                <a:cs typeface="+mn-cs"/>
              </a:rPr>
              <a:t>locatedNear</a:t>
            </a:r>
            <a:endParaRPr lang="en-US" sz="2400" b="1" dirty="0">
              <a:solidFill>
                <a:schemeClr val="bg1">
                  <a:lumMod val="10000"/>
                </a:schemeClr>
              </a:solidFill>
              <a:latin typeface="+mn-lt"/>
              <a:cs typeface="+mn-cs"/>
            </a:endParaRPr>
          </a:p>
        </p:txBody>
      </p:sp>
      <p:sp>
        <p:nvSpPr>
          <p:cNvPr id="23" name="Flowchart: Connector 22"/>
          <p:cNvSpPr/>
          <p:nvPr/>
        </p:nvSpPr>
        <p:spPr>
          <a:xfrm>
            <a:off x="4114800" y="3094038"/>
            <a:ext cx="457200" cy="457200"/>
          </a:xfrm>
          <a:prstGeom prst="flowChartConnector">
            <a:avLst/>
          </a:prstGeom>
          <a:solidFill>
            <a:srgbClr val="C00000">
              <a:alpha val="0"/>
            </a:srgb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solidFill>
                <a:schemeClr val="bg1">
                  <a:lumMod val="10000"/>
                </a:schemeClr>
              </a:solidFill>
            </a:endParaRPr>
          </a:p>
        </p:txBody>
      </p:sp>
      <p:sp>
        <p:nvSpPr>
          <p:cNvPr id="26" name="Rounded Rectangular Callout 25"/>
          <p:cNvSpPr/>
          <p:nvPr/>
        </p:nvSpPr>
        <p:spPr>
          <a:xfrm>
            <a:off x="2286000" y="2209800"/>
            <a:ext cx="2057400" cy="731838"/>
          </a:xfrm>
          <a:prstGeom prst="wedgeRoundRectCallout">
            <a:avLst>
              <a:gd name="adj1" fmla="val 42325"/>
              <a:gd name="adj2" fmla="val 80545"/>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sz="2400" dirty="0" err="1">
                <a:solidFill>
                  <a:schemeClr val="bg1">
                    <a:lumMod val="10000"/>
                  </a:schemeClr>
                </a:solidFill>
              </a:rPr>
              <a:t>GeoNames</a:t>
            </a:r>
            <a:r>
              <a:rPr lang="en-US" sz="2400" dirty="0">
                <a:solidFill>
                  <a:schemeClr val="bg1">
                    <a:lumMod val="10000"/>
                  </a:schemeClr>
                </a:solidFill>
              </a:rPr>
              <a:t> Dataset</a:t>
            </a:r>
            <a:endParaRPr lang="en-US" sz="2400" dirty="0">
              <a:solidFill>
                <a:schemeClr val="bg1">
                  <a:lumMod val="10000"/>
                </a:schemeClr>
              </a:solidFill>
            </a:endParaRPr>
          </a:p>
        </p:txBody>
      </p:sp>
      <p:sp>
        <p:nvSpPr>
          <p:cNvPr id="24"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71A84186-DE27-4C00-890B-0C86B3A22883}" type="slidenum">
              <a:rPr lang="en-US">
                <a:solidFill>
                  <a:schemeClr val="bg1">
                    <a:lumMod val="10000"/>
                  </a:schemeClr>
                </a:solidFill>
                <a:latin typeface="+mn-lt"/>
                <a:cs typeface="+mn-cs"/>
              </a:rPr>
              <a:pPr fontAlgn="auto">
                <a:spcBef>
                  <a:spcPts val="0"/>
                </a:spcBef>
                <a:spcAft>
                  <a:spcPts val="0"/>
                </a:spcAft>
                <a:defRPr/>
              </a:pPr>
              <a:t>62</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par>
                                <p:cTn id="11" presetID="3" presetClass="entr" presetSubtype="1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linds(horizont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linds(horizontal)">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1" nodeType="clickEffect">
                                  <p:stCondLst>
                                    <p:cond delay="0"/>
                                  </p:stCondLst>
                                  <p:childTnLst>
                                    <p:animEffect transition="out" filter="blinds(horizontal)">
                                      <p:cBhvr>
                                        <p:cTn id="22" dur="500"/>
                                        <p:tgtEl>
                                          <p:spTgt spid="44"/>
                                        </p:tgtEl>
                                      </p:cBhvr>
                                    </p:animEffect>
                                    <p:set>
                                      <p:cBhvr>
                                        <p:cTn id="23" dur="1" fill="hold">
                                          <p:stCondLst>
                                            <p:cond delay="499"/>
                                          </p:stCondLst>
                                        </p:cTn>
                                        <p:tgtEl>
                                          <p:spTgt spid="44"/>
                                        </p:tgtEl>
                                        <p:attrNameLst>
                                          <p:attrName>style.visibility</p:attrName>
                                        </p:attrNameLst>
                                      </p:cBhvr>
                                      <p:to>
                                        <p:strVal val="hidden"/>
                                      </p:to>
                                    </p:set>
                                  </p:childTnLst>
                                </p:cTn>
                              </p:par>
                              <p:par>
                                <p:cTn id="24" presetID="3" presetClass="entr" presetSubtype="10"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blinds(horizontal)">
                                      <p:cBhvr>
                                        <p:cTn id="2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45" grpId="0" animBg="1"/>
      <p:bldP spid="2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0" y="1219200"/>
            <a:ext cx="9144000" cy="1938338"/>
          </a:xfrm>
          <a:prstGeom prst="rect">
            <a:avLst/>
          </a:prstGeom>
          <a:noFill/>
          <a:ln w="9525">
            <a:noFill/>
            <a:miter lim="800000"/>
            <a:headEnd/>
            <a:tailEnd/>
          </a:ln>
        </p:spPr>
        <p:txBody>
          <a:bodyPr>
            <a:spAutoFit/>
          </a:bodyPr>
          <a:lstStyle/>
          <a:p>
            <a:pPr marL="342900" indent="-342900" fontAlgn="auto">
              <a:spcBef>
                <a:spcPts val="0"/>
              </a:spcBef>
              <a:spcAft>
                <a:spcPts val="0"/>
              </a:spcAft>
              <a:buFontTx/>
              <a:buChar char="•"/>
              <a:defRPr/>
            </a:pPr>
            <a:r>
              <a:rPr lang="en-US" sz="2400" dirty="0">
                <a:solidFill>
                  <a:schemeClr val="bg1">
                    <a:lumMod val="10000"/>
                  </a:schemeClr>
                </a:solidFill>
                <a:cs typeface="+mn-cs"/>
              </a:rPr>
              <a:t>RDF </a:t>
            </a:r>
            <a:r>
              <a:rPr lang="en-US" sz="2400" dirty="0">
                <a:solidFill>
                  <a:schemeClr val="bg1">
                    <a:lumMod val="10000"/>
                  </a:schemeClr>
                </a:solidFill>
                <a:cs typeface="+mn-cs"/>
              </a:rPr>
              <a:t>descriptions of hurricane and blizzard observations in the United States. </a:t>
            </a:r>
          </a:p>
          <a:p>
            <a:pPr marL="342900" indent="-342900" fontAlgn="auto">
              <a:spcBef>
                <a:spcPts val="0"/>
              </a:spcBef>
              <a:spcAft>
                <a:spcPts val="0"/>
              </a:spcAft>
              <a:buFontTx/>
              <a:buChar char="•"/>
              <a:defRPr/>
            </a:pPr>
            <a:r>
              <a:rPr lang="en-US" sz="2400" dirty="0">
                <a:solidFill>
                  <a:schemeClr val="bg1">
                    <a:lumMod val="10000"/>
                  </a:schemeClr>
                </a:solidFill>
                <a:cs typeface="+mn-cs"/>
              </a:rPr>
              <a:t>The data originated at MesoWest (University of Utah)</a:t>
            </a:r>
          </a:p>
          <a:p>
            <a:pPr marL="342900" indent="-342900" fontAlgn="auto">
              <a:spcBef>
                <a:spcPts val="0"/>
              </a:spcBef>
              <a:spcAft>
                <a:spcPts val="0"/>
              </a:spcAft>
              <a:buFontTx/>
              <a:buChar char="•"/>
              <a:defRPr/>
            </a:pPr>
            <a:r>
              <a:rPr lang="en-US" sz="2400" dirty="0">
                <a:solidFill>
                  <a:schemeClr val="bg1">
                    <a:lumMod val="10000"/>
                  </a:schemeClr>
                </a:solidFill>
                <a:cs typeface="+mn-cs"/>
              </a:rPr>
              <a:t>Observation types: temperature, visibility, precipitation, pressure, wind speed, humidity, etc. </a:t>
            </a:r>
          </a:p>
        </p:txBody>
      </p:sp>
      <p:pic>
        <p:nvPicPr>
          <p:cNvPr id="142338" name="Picture 340"/>
          <p:cNvPicPr>
            <a:picLocks noChangeAspect="1" noChangeArrowheads="1"/>
          </p:cNvPicPr>
          <p:nvPr/>
        </p:nvPicPr>
        <p:blipFill>
          <a:blip r:embed="rId3"/>
          <a:srcRect/>
          <a:stretch>
            <a:fillRect/>
          </a:stretch>
        </p:blipFill>
        <p:spPr bwMode="auto">
          <a:xfrm>
            <a:off x="1600200" y="3276600"/>
            <a:ext cx="5486400" cy="2819400"/>
          </a:xfrm>
          <a:prstGeom prst="rect">
            <a:avLst/>
          </a:prstGeom>
          <a:noFill/>
          <a:ln w="9525">
            <a:noFill/>
            <a:miter lim="800000"/>
            <a:headEnd/>
            <a:tailEnd/>
          </a:ln>
        </p:spPr>
      </p:pic>
      <p:sp>
        <p:nvSpPr>
          <p:cNvPr id="5" name="Title 4"/>
          <p:cNvSpPr>
            <a:spLocks noGrp="1"/>
          </p:cNvSpPr>
          <p:nvPr>
            <p:ph type="title"/>
          </p:nvPr>
        </p:nvSpPr>
        <p:spPr>
          <a:xfrm>
            <a:off x="0" y="0"/>
            <a:ext cx="9144000" cy="1219200"/>
          </a:xfrm>
        </p:spPr>
        <p:txBody>
          <a:bodyPr/>
          <a:lstStyle/>
          <a:p>
            <a:pPr fontAlgn="auto">
              <a:spcAft>
                <a:spcPts val="0"/>
              </a:spcAft>
              <a:defRPr/>
            </a:pPr>
            <a:r>
              <a:rPr lang="en-US" sz="4000" i="1" dirty="0" smtClean="0"/>
              <a:t>Observations Dataset (</a:t>
            </a:r>
            <a:r>
              <a:rPr lang="en-US" sz="4000" i="1" dirty="0" err="1" smtClean="0"/>
              <a:t>LinkedObservationData</a:t>
            </a:r>
            <a:r>
              <a:rPr lang="en-US" sz="4000" i="1" dirty="0" smtClean="0"/>
              <a:t>) – Static Datasets</a:t>
            </a:r>
            <a:r>
              <a:rPr lang="en-US" i="1" dirty="0" smtClean="0">
                <a:solidFill>
                  <a:schemeClr val="bg1">
                    <a:lumMod val="10000"/>
                  </a:schemeClr>
                </a:solidFill>
              </a:rPr>
              <a:t/>
            </a:r>
            <a:br>
              <a:rPr lang="en-US" i="1" dirty="0" smtClean="0">
                <a:solidFill>
                  <a:schemeClr val="bg1">
                    <a:lumMod val="10000"/>
                  </a:schemeClr>
                </a:solidFill>
              </a:rPr>
            </a:br>
            <a:endParaRPr lang="en-US" dirty="0"/>
          </a:p>
        </p:txBody>
      </p:sp>
      <p:sp>
        <p:nvSpPr>
          <p:cNvPr id="6"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E04F73DE-C159-47C4-843C-E483AA5B7CD3}" type="slidenum">
              <a:rPr lang="en-US">
                <a:solidFill>
                  <a:schemeClr val="bg1">
                    <a:lumMod val="10000"/>
                  </a:schemeClr>
                </a:solidFill>
                <a:latin typeface="+mn-lt"/>
                <a:cs typeface="+mn-cs"/>
              </a:rPr>
              <a:pPr fontAlgn="auto">
                <a:spcBef>
                  <a:spcPts val="0"/>
                </a:spcBef>
                <a:spcAft>
                  <a:spcPts val="0"/>
                </a:spcAft>
                <a:defRPr/>
              </a:pPr>
              <a:t>63</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AutoShape 4"/>
          <p:cNvSpPr>
            <a:spLocks noChangeArrowheads="1"/>
          </p:cNvSpPr>
          <p:nvPr/>
        </p:nvSpPr>
        <p:spPr bwMode="auto">
          <a:xfrm>
            <a:off x="304800" y="1447800"/>
            <a:ext cx="1828800" cy="1524000"/>
          </a:xfrm>
          <a:prstGeom prst="flowChartMagneticDisk">
            <a:avLst/>
          </a:prstGeom>
          <a:solidFill>
            <a:srgbClr val="003366"/>
          </a:solidFill>
          <a:ln w="19050">
            <a:solidFill>
              <a:schemeClr val="bg1"/>
            </a:solidFill>
            <a:round/>
            <a:headEnd/>
            <a:tailEnd/>
          </a:ln>
        </p:spPr>
        <p:txBody>
          <a:bodyPr wrap="none" anchor="ctr"/>
          <a:lstStyle/>
          <a:p>
            <a:pPr algn="ctr"/>
            <a:r>
              <a:rPr lang="en-US" sz="2800">
                <a:latin typeface="Calibri" pitchFamily="34" charset="0"/>
              </a:rPr>
              <a:t>Observation</a:t>
            </a:r>
          </a:p>
          <a:p>
            <a:pPr algn="ctr"/>
            <a:r>
              <a:rPr lang="en-US" sz="2800">
                <a:latin typeface="Calibri" pitchFamily="34" charset="0"/>
              </a:rPr>
              <a:t>KB</a:t>
            </a:r>
          </a:p>
        </p:txBody>
      </p:sp>
      <p:sp>
        <p:nvSpPr>
          <p:cNvPr id="144386" name="AutoShape 5"/>
          <p:cNvSpPr>
            <a:spLocks noChangeArrowheads="1"/>
          </p:cNvSpPr>
          <p:nvPr/>
        </p:nvSpPr>
        <p:spPr bwMode="auto">
          <a:xfrm>
            <a:off x="3657600" y="1447800"/>
            <a:ext cx="1524000" cy="1524000"/>
          </a:xfrm>
          <a:prstGeom prst="flowChartMagneticDisk">
            <a:avLst/>
          </a:prstGeom>
          <a:solidFill>
            <a:srgbClr val="003366"/>
          </a:solidFill>
          <a:ln w="19050">
            <a:solidFill>
              <a:schemeClr val="bg1"/>
            </a:solidFill>
            <a:round/>
            <a:headEnd/>
            <a:tailEnd/>
          </a:ln>
        </p:spPr>
        <p:txBody>
          <a:bodyPr wrap="none" anchor="ctr"/>
          <a:lstStyle/>
          <a:p>
            <a:pPr algn="ctr"/>
            <a:r>
              <a:rPr lang="en-US" sz="2800">
                <a:latin typeface="Calibri" pitchFamily="34" charset="0"/>
              </a:rPr>
              <a:t>Sensor KB</a:t>
            </a:r>
          </a:p>
        </p:txBody>
      </p:sp>
      <p:sp>
        <p:nvSpPr>
          <p:cNvPr id="144387" name="AutoShape 6"/>
          <p:cNvSpPr>
            <a:spLocks noChangeArrowheads="1"/>
          </p:cNvSpPr>
          <p:nvPr/>
        </p:nvSpPr>
        <p:spPr bwMode="auto">
          <a:xfrm>
            <a:off x="7010400" y="1447800"/>
            <a:ext cx="1752600" cy="1524000"/>
          </a:xfrm>
          <a:prstGeom prst="flowChartMagneticDisk">
            <a:avLst/>
          </a:prstGeom>
          <a:solidFill>
            <a:srgbClr val="003366"/>
          </a:solidFill>
          <a:ln w="19050">
            <a:solidFill>
              <a:schemeClr val="bg1"/>
            </a:solidFill>
            <a:round/>
            <a:headEnd/>
            <a:tailEnd/>
          </a:ln>
        </p:spPr>
        <p:txBody>
          <a:bodyPr wrap="none" anchor="ctr"/>
          <a:lstStyle/>
          <a:p>
            <a:pPr algn="ctr"/>
            <a:r>
              <a:rPr lang="en-US" sz="2800">
                <a:latin typeface="Calibri" pitchFamily="34" charset="0"/>
              </a:rPr>
              <a:t>Location KB</a:t>
            </a:r>
          </a:p>
          <a:p>
            <a:pPr algn="ctr"/>
            <a:r>
              <a:rPr lang="en-US" sz="2800">
                <a:latin typeface="Calibri" pitchFamily="34" charset="0"/>
              </a:rPr>
              <a:t>(Geonames)</a:t>
            </a:r>
          </a:p>
        </p:txBody>
      </p:sp>
      <p:cxnSp>
        <p:nvCxnSpPr>
          <p:cNvPr id="15365" name="AutoShape 8"/>
          <p:cNvCxnSpPr>
            <a:cxnSpLocks noChangeShapeType="1"/>
            <a:stCxn id="144385" idx="4"/>
            <a:endCxn id="144386" idx="2"/>
          </p:cNvCxnSpPr>
          <p:nvPr/>
        </p:nvCxnSpPr>
        <p:spPr bwMode="auto">
          <a:xfrm>
            <a:off x="2133600" y="2209800"/>
            <a:ext cx="1524000" cy="1588"/>
          </a:xfrm>
          <a:prstGeom prst="straightConnector1">
            <a:avLst/>
          </a:prstGeom>
          <a:noFill/>
          <a:ln w="9525">
            <a:solidFill>
              <a:schemeClr val="bg1">
                <a:lumMod val="10000"/>
              </a:schemeClr>
            </a:solidFill>
            <a:round/>
            <a:headEnd/>
            <a:tailEnd type="triangle" w="med" len="med"/>
          </a:ln>
        </p:spPr>
      </p:cxnSp>
      <p:cxnSp>
        <p:nvCxnSpPr>
          <p:cNvPr id="15366" name="AutoShape 9"/>
          <p:cNvCxnSpPr>
            <a:cxnSpLocks noChangeShapeType="1"/>
            <a:stCxn id="144386" idx="4"/>
            <a:endCxn id="144387" idx="2"/>
          </p:cNvCxnSpPr>
          <p:nvPr/>
        </p:nvCxnSpPr>
        <p:spPr bwMode="auto">
          <a:xfrm>
            <a:off x="5181600" y="2209800"/>
            <a:ext cx="1828800" cy="1588"/>
          </a:xfrm>
          <a:prstGeom prst="straightConnector1">
            <a:avLst/>
          </a:prstGeom>
          <a:noFill/>
          <a:ln w="9525">
            <a:solidFill>
              <a:schemeClr val="bg1">
                <a:lumMod val="10000"/>
              </a:schemeClr>
            </a:solidFill>
            <a:round/>
            <a:headEnd/>
            <a:tailEnd type="triangle" w="med" len="med"/>
          </a:ln>
        </p:spPr>
      </p:cxnSp>
      <p:sp>
        <p:nvSpPr>
          <p:cNvPr id="15367" name="Text Box 10"/>
          <p:cNvSpPr txBox="1">
            <a:spLocks noChangeArrowheads="1"/>
          </p:cNvSpPr>
          <p:nvPr/>
        </p:nvSpPr>
        <p:spPr bwMode="auto">
          <a:xfrm>
            <a:off x="2133600" y="1843088"/>
            <a:ext cx="1371600" cy="400050"/>
          </a:xfrm>
          <a:prstGeom prst="rect">
            <a:avLst/>
          </a:prstGeom>
          <a:noFill/>
          <a:ln w="9525">
            <a:noFill/>
            <a:miter lim="800000"/>
            <a:headEnd/>
            <a:tailEnd/>
          </a:ln>
        </p:spPr>
        <p:txBody>
          <a:bodyPr>
            <a:spAutoFit/>
          </a:bodyPr>
          <a:lstStyle/>
          <a:p>
            <a:pPr algn="ctr" fontAlgn="auto">
              <a:spcBef>
                <a:spcPct val="50000"/>
              </a:spcBef>
              <a:spcAft>
                <a:spcPts val="0"/>
              </a:spcAft>
              <a:defRPr/>
            </a:pPr>
            <a:r>
              <a:rPr lang="en-US" sz="2000">
                <a:solidFill>
                  <a:schemeClr val="bg1">
                    <a:lumMod val="10000"/>
                  </a:schemeClr>
                </a:solidFill>
                <a:latin typeface="+mn-lt"/>
                <a:cs typeface="+mn-cs"/>
              </a:rPr>
              <a:t>procedure</a:t>
            </a:r>
          </a:p>
        </p:txBody>
      </p:sp>
      <p:sp>
        <p:nvSpPr>
          <p:cNvPr id="15368" name="Text Box 11"/>
          <p:cNvSpPr txBox="1">
            <a:spLocks noChangeArrowheads="1"/>
          </p:cNvSpPr>
          <p:nvPr/>
        </p:nvSpPr>
        <p:spPr bwMode="auto">
          <a:xfrm>
            <a:off x="5486400" y="1828800"/>
            <a:ext cx="1371600" cy="400050"/>
          </a:xfrm>
          <a:prstGeom prst="rect">
            <a:avLst/>
          </a:prstGeom>
          <a:noFill/>
          <a:ln w="9525">
            <a:noFill/>
            <a:miter lim="800000"/>
            <a:headEnd/>
            <a:tailEnd/>
          </a:ln>
        </p:spPr>
        <p:txBody>
          <a:bodyPr>
            <a:spAutoFit/>
          </a:bodyPr>
          <a:lstStyle/>
          <a:p>
            <a:pPr algn="ctr" fontAlgn="auto">
              <a:spcBef>
                <a:spcPct val="50000"/>
              </a:spcBef>
              <a:spcAft>
                <a:spcPts val="0"/>
              </a:spcAft>
              <a:defRPr/>
            </a:pPr>
            <a:r>
              <a:rPr lang="en-US" sz="2000" dirty="0">
                <a:solidFill>
                  <a:schemeClr val="bg1">
                    <a:lumMod val="10000"/>
                  </a:schemeClr>
                </a:solidFill>
                <a:latin typeface="+mn-lt"/>
                <a:cs typeface="+mn-cs"/>
              </a:rPr>
              <a:t>location</a:t>
            </a:r>
          </a:p>
        </p:txBody>
      </p:sp>
      <p:cxnSp>
        <p:nvCxnSpPr>
          <p:cNvPr id="15369" name="AutoShape 20"/>
          <p:cNvCxnSpPr>
            <a:cxnSpLocks noChangeShapeType="1"/>
            <a:stCxn id="15376" idx="6"/>
            <a:endCxn id="15377" idx="2"/>
          </p:cNvCxnSpPr>
          <p:nvPr/>
        </p:nvCxnSpPr>
        <p:spPr bwMode="auto">
          <a:xfrm>
            <a:off x="2087563" y="4000500"/>
            <a:ext cx="1341437" cy="1588"/>
          </a:xfrm>
          <a:prstGeom prst="straightConnector1">
            <a:avLst/>
          </a:prstGeom>
          <a:noFill/>
          <a:ln w="9525">
            <a:solidFill>
              <a:schemeClr val="bg1">
                <a:lumMod val="10000"/>
              </a:schemeClr>
            </a:solidFill>
            <a:round/>
            <a:headEnd/>
            <a:tailEnd type="triangle" w="med" len="med"/>
          </a:ln>
        </p:spPr>
      </p:cxnSp>
      <p:sp>
        <p:nvSpPr>
          <p:cNvPr id="15370" name="Text Box 21"/>
          <p:cNvSpPr txBox="1">
            <a:spLocks noChangeArrowheads="1"/>
          </p:cNvSpPr>
          <p:nvPr/>
        </p:nvSpPr>
        <p:spPr bwMode="auto">
          <a:xfrm>
            <a:off x="2057400" y="3671888"/>
            <a:ext cx="1371600" cy="400050"/>
          </a:xfrm>
          <a:prstGeom prst="rect">
            <a:avLst/>
          </a:prstGeom>
          <a:noFill/>
          <a:ln w="9525">
            <a:noFill/>
            <a:miter lim="800000"/>
            <a:headEnd/>
            <a:tailEnd/>
          </a:ln>
        </p:spPr>
        <p:txBody>
          <a:bodyPr>
            <a:spAutoFit/>
          </a:bodyPr>
          <a:lstStyle/>
          <a:p>
            <a:pPr algn="ctr" fontAlgn="auto">
              <a:spcBef>
                <a:spcPct val="50000"/>
              </a:spcBef>
              <a:spcAft>
                <a:spcPts val="0"/>
              </a:spcAft>
              <a:defRPr/>
            </a:pPr>
            <a:r>
              <a:rPr lang="en-US" sz="2000" dirty="0">
                <a:solidFill>
                  <a:schemeClr val="bg1">
                    <a:lumMod val="10000"/>
                  </a:schemeClr>
                </a:solidFill>
                <a:latin typeface="+mn-lt"/>
                <a:cs typeface="+mn-cs"/>
              </a:rPr>
              <a:t>procedure</a:t>
            </a:r>
          </a:p>
        </p:txBody>
      </p:sp>
      <p:cxnSp>
        <p:nvCxnSpPr>
          <p:cNvPr id="15371" name="AutoShape 24"/>
          <p:cNvCxnSpPr>
            <a:cxnSpLocks noChangeShapeType="1"/>
            <a:stCxn id="15377" idx="6"/>
            <a:endCxn id="15378" idx="2"/>
          </p:cNvCxnSpPr>
          <p:nvPr/>
        </p:nvCxnSpPr>
        <p:spPr bwMode="auto">
          <a:xfrm>
            <a:off x="5715000" y="4000500"/>
            <a:ext cx="1066800" cy="1588"/>
          </a:xfrm>
          <a:prstGeom prst="straightConnector1">
            <a:avLst/>
          </a:prstGeom>
          <a:noFill/>
          <a:ln w="9525">
            <a:solidFill>
              <a:schemeClr val="bg1">
                <a:lumMod val="10000"/>
              </a:schemeClr>
            </a:solidFill>
            <a:round/>
            <a:headEnd/>
            <a:tailEnd type="triangle" w="med" len="med"/>
          </a:ln>
        </p:spPr>
      </p:cxnSp>
      <p:sp>
        <p:nvSpPr>
          <p:cNvPr id="15372" name="Text Box 25"/>
          <p:cNvSpPr txBox="1">
            <a:spLocks noChangeArrowheads="1"/>
          </p:cNvSpPr>
          <p:nvPr/>
        </p:nvSpPr>
        <p:spPr bwMode="auto">
          <a:xfrm>
            <a:off x="5486400" y="3657600"/>
            <a:ext cx="1371600" cy="400050"/>
          </a:xfrm>
          <a:prstGeom prst="rect">
            <a:avLst/>
          </a:prstGeom>
          <a:noFill/>
          <a:ln w="9525">
            <a:noFill/>
            <a:miter lim="800000"/>
            <a:headEnd/>
            <a:tailEnd/>
          </a:ln>
        </p:spPr>
        <p:txBody>
          <a:bodyPr>
            <a:spAutoFit/>
          </a:bodyPr>
          <a:lstStyle/>
          <a:p>
            <a:pPr algn="ctr" fontAlgn="auto">
              <a:spcBef>
                <a:spcPct val="50000"/>
              </a:spcBef>
              <a:spcAft>
                <a:spcPts val="0"/>
              </a:spcAft>
              <a:defRPr/>
            </a:pPr>
            <a:r>
              <a:rPr lang="en-US" sz="2000" dirty="0">
                <a:solidFill>
                  <a:schemeClr val="bg1">
                    <a:lumMod val="10000"/>
                  </a:schemeClr>
                </a:solidFill>
                <a:latin typeface="+mn-lt"/>
                <a:cs typeface="+mn-cs"/>
              </a:rPr>
              <a:t>location</a:t>
            </a:r>
          </a:p>
        </p:txBody>
      </p:sp>
      <p:sp>
        <p:nvSpPr>
          <p:cNvPr id="15373" name="Text Box 26"/>
          <p:cNvSpPr txBox="1">
            <a:spLocks noChangeArrowheads="1"/>
          </p:cNvSpPr>
          <p:nvPr/>
        </p:nvSpPr>
        <p:spPr bwMode="auto">
          <a:xfrm>
            <a:off x="457200" y="4876800"/>
            <a:ext cx="2286000" cy="1200150"/>
          </a:xfrm>
          <a:prstGeom prst="rect">
            <a:avLst/>
          </a:prstGeom>
          <a:noFill/>
          <a:ln w="9525">
            <a:solidFill>
              <a:schemeClr val="bg1">
                <a:lumMod val="10000"/>
              </a:schemeClr>
            </a:solidFill>
            <a:miter lim="800000"/>
            <a:headEnd/>
            <a:tailEnd/>
          </a:ln>
        </p:spPr>
        <p:txBody>
          <a:bodyPr>
            <a:spAutoFit/>
          </a:bodyPr>
          <a:lstStyle/>
          <a:p>
            <a:pPr marL="91440" indent="-91440" fontAlgn="auto">
              <a:spcBef>
                <a:spcPct val="50000"/>
              </a:spcBef>
              <a:spcAft>
                <a:spcPts val="0"/>
              </a:spcAft>
              <a:buFont typeface="Arial" pitchFamily="34" charset="0"/>
              <a:buChar char="•"/>
              <a:defRPr/>
            </a:pPr>
            <a:r>
              <a:rPr lang="en-US" dirty="0">
                <a:solidFill>
                  <a:schemeClr val="bg1">
                    <a:lumMod val="10000"/>
                  </a:schemeClr>
                </a:solidFill>
                <a:cs typeface="+mn-cs"/>
              </a:rPr>
              <a:t> ~2 billion triples</a:t>
            </a:r>
          </a:p>
          <a:p>
            <a:pPr marL="91440" indent="-91440" fontAlgn="auto">
              <a:spcBef>
                <a:spcPct val="50000"/>
              </a:spcBef>
              <a:spcAft>
                <a:spcPts val="0"/>
              </a:spcAft>
              <a:buFont typeface="Arial" pitchFamily="34" charset="0"/>
              <a:buChar char="•"/>
              <a:defRPr/>
            </a:pPr>
            <a:r>
              <a:rPr lang="en-US" dirty="0">
                <a:solidFill>
                  <a:schemeClr val="bg1">
                    <a:lumMod val="10000"/>
                  </a:schemeClr>
                </a:solidFill>
                <a:cs typeface="+mn-cs"/>
              </a:rPr>
              <a:t> MesoWest</a:t>
            </a:r>
          </a:p>
          <a:p>
            <a:pPr marL="91440" indent="-91440" fontAlgn="auto">
              <a:spcBef>
                <a:spcPct val="50000"/>
              </a:spcBef>
              <a:spcAft>
                <a:spcPts val="0"/>
              </a:spcAft>
              <a:buFont typeface="Arial" pitchFamily="34" charset="0"/>
              <a:buChar char="•"/>
              <a:defRPr/>
            </a:pPr>
            <a:r>
              <a:rPr lang="en-US" dirty="0">
                <a:solidFill>
                  <a:schemeClr val="bg1">
                    <a:lumMod val="10000"/>
                  </a:schemeClr>
                </a:solidFill>
                <a:cs typeface="+mn-cs"/>
              </a:rPr>
              <a:t> </a:t>
            </a:r>
            <a:r>
              <a:rPr lang="en-US" dirty="0">
                <a:solidFill>
                  <a:schemeClr val="bg1">
                    <a:lumMod val="10000"/>
                  </a:schemeClr>
                </a:solidFill>
                <a:cs typeface="+mn-cs"/>
              </a:rPr>
              <a:t>Dynamic + Archive</a:t>
            </a:r>
            <a:endParaRPr lang="en-US" dirty="0">
              <a:solidFill>
                <a:schemeClr val="bg1">
                  <a:lumMod val="10000"/>
                </a:schemeClr>
              </a:solidFill>
              <a:cs typeface="+mn-cs"/>
            </a:endParaRPr>
          </a:p>
        </p:txBody>
      </p:sp>
      <p:sp>
        <p:nvSpPr>
          <p:cNvPr id="15374" name="Text Box 27"/>
          <p:cNvSpPr txBox="1">
            <a:spLocks noChangeArrowheads="1"/>
          </p:cNvSpPr>
          <p:nvPr/>
        </p:nvSpPr>
        <p:spPr bwMode="auto">
          <a:xfrm>
            <a:off x="3352800" y="4876800"/>
            <a:ext cx="2209800" cy="1201738"/>
          </a:xfrm>
          <a:prstGeom prst="rect">
            <a:avLst/>
          </a:prstGeom>
          <a:noFill/>
          <a:ln w="9525">
            <a:solidFill>
              <a:schemeClr val="bg1">
                <a:lumMod val="10000"/>
              </a:schemeClr>
            </a:solidFill>
            <a:miter lim="800000"/>
            <a:headEnd/>
            <a:tailEnd/>
          </a:ln>
        </p:spPr>
        <p:txBody>
          <a:bodyPr>
            <a:spAutoFit/>
          </a:bodyPr>
          <a:lstStyle/>
          <a:p>
            <a:pPr fontAlgn="auto">
              <a:spcBef>
                <a:spcPct val="50000"/>
              </a:spcBef>
              <a:spcAft>
                <a:spcPts val="0"/>
              </a:spcAft>
              <a:buFontTx/>
              <a:buChar char="•"/>
              <a:defRPr/>
            </a:pPr>
            <a:r>
              <a:rPr lang="en-US" dirty="0">
                <a:solidFill>
                  <a:schemeClr val="bg1">
                    <a:lumMod val="10000"/>
                  </a:schemeClr>
                </a:solidFill>
                <a:cs typeface="+mn-cs"/>
              </a:rPr>
              <a:t> 20,000+ systems</a:t>
            </a:r>
          </a:p>
          <a:p>
            <a:pPr fontAlgn="auto">
              <a:spcBef>
                <a:spcPct val="50000"/>
              </a:spcBef>
              <a:spcAft>
                <a:spcPts val="0"/>
              </a:spcAft>
              <a:buFontTx/>
              <a:buChar char="•"/>
              <a:defRPr/>
            </a:pPr>
            <a:r>
              <a:rPr lang="en-US" dirty="0">
                <a:solidFill>
                  <a:schemeClr val="bg1">
                    <a:lumMod val="10000"/>
                  </a:schemeClr>
                </a:solidFill>
                <a:cs typeface="+mn-cs"/>
              </a:rPr>
              <a:t> </a:t>
            </a:r>
            <a:r>
              <a:rPr lang="en-US" dirty="0" err="1">
                <a:solidFill>
                  <a:schemeClr val="bg1">
                    <a:lumMod val="10000"/>
                  </a:schemeClr>
                </a:solidFill>
                <a:cs typeface="+mn-cs"/>
              </a:rPr>
              <a:t>MesoWest</a:t>
            </a:r>
            <a:endParaRPr lang="en-US" dirty="0">
              <a:solidFill>
                <a:schemeClr val="bg1">
                  <a:lumMod val="10000"/>
                </a:schemeClr>
              </a:solidFill>
              <a:cs typeface="+mn-cs"/>
            </a:endParaRPr>
          </a:p>
          <a:p>
            <a:pPr fontAlgn="auto">
              <a:spcBef>
                <a:spcPct val="50000"/>
              </a:spcBef>
              <a:spcAft>
                <a:spcPts val="0"/>
              </a:spcAft>
              <a:buFontTx/>
              <a:buChar char="•"/>
              <a:defRPr/>
            </a:pPr>
            <a:r>
              <a:rPr lang="en-US" dirty="0">
                <a:solidFill>
                  <a:schemeClr val="bg1">
                    <a:lumMod val="10000"/>
                  </a:schemeClr>
                </a:solidFill>
                <a:cs typeface="+mn-cs"/>
              </a:rPr>
              <a:t> ~Static</a:t>
            </a:r>
          </a:p>
        </p:txBody>
      </p:sp>
      <p:sp>
        <p:nvSpPr>
          <p:cNvPr id="15375" name="Text Box 28"/>
          <p:cNvSpPr txBox="1">
            <a:spLocks noChangeArrowheads="1"/>
          </p:cNvSpPr>
          <p:nvPr/>
        </p:nvSpPr>
        <p:spPr bwMode="auto">
          <a:xfrm>
            <a:off x="6553200" y="4879975"/>
            <a:ext cx="2362200" cy="1201738"/>
          </a:xfrm>
          <a:prstGeom prst="rect">
            <a:avLst/>
          </a:prstGeom>
          <a:noFill/>
          <a:ln w="9525">
            <a:solidFill>
              <a:schemeClr val="bg1">
                <a:lumMod val="10000"/>
              </a:schemeClr>
            </a:solidFill>
            <a:miter lim="800000"/>
            <a:headEnd/>
            <a:tailEnd/>
          </a:ln>
        </p:spPr>
        <p:txBody>
          <a:bodyPr>
            <a:spAutoFit/>
          </a:bodyPr>
          <a:lstStyle/>
          <a:p>
            <a:pPr fontAlgn="auto">
              <a:spcBef>
                <a:spcPct val="50000"/>
              </a:spcBef>
              <a:spcAft>
                <a:spcPts val="0"/>
              </a:spcAft>
              <a:buFontTx/>
              <a:buChar char="•"/>
              <a:defRPr/>
            </a:pPr>
            <a:r>
              <a:rPr lang="en-US">
                <a:solidFill>
                  <a:schemeClr val="bg1">
                    <a:lumMod val="10000"/>
                  </a:schemeClr>
                </a:solidFill>
                <a:cs typeface="+mn-cs"/>
              </a:rPr>
              <a:t> 230,000+ locations</a:t>
            </a:r>
          </a:p>
          <a:p>
            <a:pPr fontAlgn="auto">
              <a:spcBef>
                <a:spcPct val="50000"/>
              </a:spcBef>
              <a:spcAft>
                <a:spcPts val="0"/>
              </a:spcAft>
              <a:buFontTx/>
              <a:buChar char="•"/>
              <a:defRPr/>
            </a:pPr>
            <a:r>
              <a:rPr lang="en-US">
                <a:solidFill>
                  <a:schemeClr val="bg1">
                    <a:lumMod val="10000"/>
                  </a:schemeClr>
                </a:solidFill>
                <a:cs typeface="+mn-cs"/>
              </a:rPr>
              <a:t> Geonames</a:t>
            </a:r>
          </a:p>
          <a:p>
            <a:pPr fontAlgn="auto">
              <a:spcBef>
                <a:spcPct val="50000"/>
              </a:spcBef>
              <a:spcAft>
                <a:spcPts val="0"/>
              </a:spcAft>
              <a:buFontTx/>
              <a:buChar char="•"/>
              <a:defRPr/>
            </a:pPr>
            <a:r>
              <a:rPr lang="en-US">
                <a:solidFill>
                  <a:schemeClr val="bg1">
                    <a:lumMod val="10000"/>
                  </a:schemeClr>
                </a:solidFill>
                <a:cs typeface="+mn-cs"/>
              </a:rPr>
              <a:t> ~Static</a:t>
            </a:r>
          </a:p>
        </p:txBody>
      </p:sp>
      <p:sp>
        <p:nvSpPr>
          <p:cNvPr id="15376" name="Oval 30"/>
          <p:cNvSpPr>
            <a:spLocks noChangeArrowheads="1"/>
          </p:cNvSpPr>
          <p:nvPr/>
        </p:nvSpPr>
        <p:spPr bwMode="auto">
          <a:xfrm>
            <a:off x="533400" y="3733800"/>
            <a:ext cx="1554163" cy="533400"/>
          </a:xfrm>
          <a:prstGeom prst="ellipse">
            <a:avLst/>
          </a:prstGeom>
          <a:solidFill>
            <a:srgbClr val="DDDDDD"/>
          </a:solidFill>
          <a:ln w="9525">
            <a:solidFill>
              <a:schemeClr val="tx1"/>
            </a:solidFill>
            <a:round/>
            <a:headEnd/>
            <a:tailEnd/>
          </a:ln>
        </p:spPr>
        <p:txBody>
          <a:bodyPr wrap="none" anchor="ctr"/>
          <a:lstStyle/>
          <a:p>
            <a:pPr algn="ctr" fontAlgn="auto">
              <a:spcAft>
                <a:spcPts val="0"/>
              </a:spcAft>
              <a:defRPr/>
            </a:pPr>
            <a:r>
              <a:rPr lang="en-US" sz="2800">
                <a:solidFill>
                  <a:schemeClr val="bg1">
                    <a:lumMod val="10000"/>
                  </a:schemeClr>
                </a:solidFill>
                <a:latin typeface="+mn-lt"/>
                <a:cs typeface="+mn-cs"/>
              </a:rPr>
              <a:t>72</a:t>
            </a:r>
            <a:r>
              <a:rPr lang="en-US" sz="2800" baseline="30000">
                <a:solidFill>
                  <a:schemeClr val="bg1">
                    <a:lumMod val="10000"/>
                  </a:schemeClr>
                </a:solidFill>
                <a:latin typeface="+mn-lt"/>
                <a:cs typeface="+mn-cs"/>
              </a:rPr>
              <a:t>0</a:t>
            </a:r>
            <a:r>
              <a:rPr lang="en-US" sz="2800">
                <a:solidFill>
                  <a:schemeClr val="bg1">
                    <a:lumMod val="10000"/>
                  </a:schemeClr>
                </a:solidFill>
                <a:latin typeface="+mn-lt"/>
                <a:cs typeface="+mn-cs"/>
              </a:rPr>
              <a:t>F</a:t>
            </a:r>
          </a:p>
        </p:txBody>
      </p:sp>
      <p:sp>
        <p:nvSpPr>
          <p:cNvPr id="15377" name="Oval 31"/>
          <p:cNvSpPr>
            <a:spLocks noChangeArrowheads="1"/>
          </p:cNvSpPr>
          <p:nvPr/>
        </p:nvSpPr>
        <p:spPr bwMode="auto">
          <a:xfrm>
            <a:off x="3429000" y="3733800"/>
            <a:ext cx="2286000" cy="533400"/>
          </a:xfrm>
          <a:prstGeom prst="ellipse">
            <a:avLst/>
          </a:prstGeom>
          <a:solidFill>
            <a:srgbClr val="DDDDDD"/>
          </a:solidFill>
          <a:ln w="9525">
            <a:solidFill>
              <a:schemeClr val="tx1"/>
            </a:solidFill>
            <a:round/>
            <a:headEnd/>
            <a:tailEnd/>
          </a:ln>
        </p:spPr>
        <p:txBody>
          <a:bodyPr wrap="none" anchor="ctr"/>
          <a:lstStyle/>
          <a:p>
            <a:pPr algn="ctr" fontAlgn="auto">
              <a:spcAft>
                <a:spcPts val="0"/>
              </a:spcAft>
              <a:defRPr/>
            </a:pPr>
            <a:r>
              <a:rPr lang="en-US" sz="2800">
                <a:solidFill>
                  <a:schemeClr val="bg1">
                    <a:lumMod val="10000"/>
                  </a:schemeClr>
                </a:solidFill>
                <a:latin typeface="+mn-lt"/>
                <a:cs typeface="+mn-cs"/>
              </a:rPr>
              <a:t>Thermometer</a:t>
            </a:r>
          </a:p>
        </p:txBody>
      </p:sp>
      <p:sp>
        <p:nvSpPr>
          <p:cNvPr id="15378" name="Oval 32"/>
          <p:cNvSpPr>
            <a:spLocks noChangeArrowheads="1"/>
          </p:cNvSpPr>
          <p:nvPr/>
        </p:nvSpPr>
        <p:spPr bwMode="auto">
          <a:xfrm>
            <a:off x="6781800" y="3733800"/>
            <a:ext cx="2193925" cy="533400"/>
          </a:xfrm>
          <a:prstGeom prst="ellipse">
            <a:avLst/>
          </a:prstGeom>
          <a:solidFill>
            <a:srgbClr val="DDDDDD"/>
          </a:solidFill>
          <a:ln w="9525">
            <a:solidFill>
              <a:schemeClr val="tx1"/>
            </a:solidFill>
            <a:round/>
            <a:headEnd/>
            <a:tailEnd/>
          </a:ln>
        </p:spPr>
        <p:txBody>
          <a:bodyPr wrap="none" anchor="ctr"/>
          <a:lstStyle/>
          <a:p>
            <a:pPr algn="ctr" fontAlgn="auto">
              <a:spcAft>
                <a:spcPts val="0"/>
              </a:spcAft>
              <a:defRPr/>
            </a:pPr>
            <a:r>
              <a:rPr lang="en-US" sz="2800" dirty="0">
                <a:solidFill>
                  <a:schemeClr val="bg1">
                    <a:lumMod val="10000"/>
                  </a:schemeClr>
                </a:solidFill>
                <a:latin typeface="+mn-lt"/>
                <a:cs typeface="+mn-cs"/>
              </a:rPr>
              <a:t>Dayton Airport</a:t>
            </a:r>
          </a:p>
        </p:txBody>
      </p:sp>
      <p:sp>
        <p:nvSpPr>
          <p:cNvPr id="15379" name="Text Box 2"/>
          <p:cNvSpPr txBox="1">
            <a:spLocks noChangeArrowheads="1"/>
          </p:cNvSpPr>
          <p:nvPr/>
        </p:nvSpPr>
        <p:spPr bwMode="auto">
          <a:xfrm>
            <a:off x="381000" y="3336925"/>
            <a:ext cx="8534400" cy="523875"/>
          </a:xfrm>
          <a:prstGeom prst="rect">
            <a:avLst/>
          </a:prstGeom>
          <a:noFill/>
          <a:ln w="9525">
            <a:noFill/>
            <a:miter lim="800000"/>
            <a:headEnd/>
            <a:tailEnd/>
          </a:ln>
        </p:spPr>
        <p:txBody>
          <a:bodyPr>
            <a:spAutoFit/>
          </a:bodyPr>
          <a:lstStyle/>
          <a:p>
            <a:pPr fontAlgn="auto">
              <a:spcBef>
                <a:spcPct val="50000"/>
              </a:spcBef>
              <a:spcAft>
                <a:spcPts val="0"/>
              </a:spcAft>
              <a:defRPr/>
            </a:pPr>
            <a:r>
              <a:rPr lang="en-US" sz="2800">
                <a:solidFill>
                  <a:schemeClr val="bg1">
                    <a:lumMod val="10000"/>
                  </a:schemeClr>
                </a:solidFill>
                <a:latin typeface="+mn-lt"/>
                <a:cs typeface="+mn-cs"/>
              </a:rPr>
              <a:t>Example</a:t>
            </a:r>
          </a:p>
        </p:txBody>
      </p:sp>
      <p:sp>
        <p:nvSpPr>
          <p:cNvPr id="144403" name="Title 2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i="1" smtClean="0"/>
              <a:t>Linked Datasets</a:t>
            </a:r>
            <a:r>
              <a:rPr lang="en-US" sz="4000" smtClean="0">
                <a:latin typeface="Arial" charset="0"/>
              </a:rPr>
              <a:t/>
            </a:r>
            <a:br>
              <a:rPr lang="en-US" sz="4000" smtClean="0">
                <a:latin typeface="Arial" charset="0"/>
              </a:rPr>
            </a:br>
            <a:endParaRPr lang="en-US" smtClean="0"/>
          </a:p>
        </p:txBody>
      </p:sp>
      <p:sp>
        <p:nvSpPr>
          <p:cNvPr id="32"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05193ED2-9DF3-4DC3-95CC-D960874C66C2}" type="slidenum">
              <a:rPr lang="en-US">
                <a:solidFill>
                  <a:schemeClr val="bg1">
                    <a:lumMod val="10000"/>
                  </a:schemeClr>
                </a:solidFill>
                <a:latin typeface="+mn-lt"/>
                <a:cs typeface="+mn-cs"/>
              </a:rPr>
              <a:pPr fontAlgn="auto">
                <a:spcBef>
                  <a:spcPts val="0"/>
                </a:spcBef>
                <a:spcAft>
                  <a:spcPts val="0"/>
                </a:spcAft>
                <a:defRPr/>
              </a:pPr>
              <a:t>64</a:t>
            </a:fld>
            <a:endParaRPr lang="en-US" dirty="0">
              <a:solidFill>
                <a:schemeClr val="bg1">
                  <a:lumMod val="10000"/>
                </a:schemeClr>
              </a:solidFill>
              <a:latin typeface="+mn-lt"/>
              <a:cs typeface="+mn-cs"/>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8"/>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GB" smtClean="0">
                <a:ea typeface="AR PL ShanHeiSun Uni"/>
                <a:cs typeface="AR PL ShanHeiSun Uni"/>
              </a:rPr>
              <a:t>Sensor Discovery Application </a:t>
            </a:r>
            <a:br>
              <a:rPr lang="en-GB" smtClean="0">
                <a:ea typeface="AR PL ShanHeiSun Uni"/>
                <a:cs typeface="AR PL ShanHeiSun Uni"/>
              </a:rPr>
            </a:br>
            <a:endParaRPr lang="en-US" smtClean="0"/>
          </a:p>
        </p:txBody>
      </p:sp>
      <p:pic>
        <p:nvPicPr>
          <p:cNvPr id="146434" name="Content Placeholder 16" descr="application.png"/>
          <p:cNvPicPr>
            <a:picLocks noGrp="1" noChangeAspect="1"/>
          </p:cNvPicPr>
          <p:nvPr>
            <p:ph idx="1"/>
          </p:nvPr>
        </p:nvPicPr>
        <p:blipFill>
          <a:blip r:embed="rId3"/>
          <a:srcRect/>
          <a:stretch>
            <a:fillRect/>
          </a:stretch>
        </p:blipFill>
        <p:spPr bwMode="auto">
          <a:xfrm>
            <a:off x="457200" y="1752600"/>
            <a:ext cx="8229600" cy="3521075"/>
          </a:xfrm>
          <a:noFill/>
          <a:ln>
            <a:miter lim="800000"/>
            <a:headEnd/>
            <a:tailEnd/>
          </a:ln>
        </p:spPr>
      </p:pic>
      <p:sp>
        <p:nvSpPr>
          <p:cNvPr id="146435" name="Title 1"/>
          <p:cNvSpPr txBox="1">
            <a:spLocks/>
          </p:cNvSpPr>
          <p:nvPr/>
        </p:nvSpPr>
        <p:spPr bwMode="auto">
          <a:xfrm>
            <a:off x="0" y="0"/>
            <a:ext cx="4495800" cy="990600"/>
          </a:xfrm>
          <a:prstGeom prst="rect">
            <a:avLst/>
          </a:prstGeom>
          <a:noFill/>
          <a:ln w="9525">
            <a:noFill/>
            <a:miter lim="800000"/>
            <a:headEnd/>
            <a:tailEnd/>
          </a:ln>
        </p:spPr>
        <p:txBody>
          <a:bodyPr anchor="ctr"/>
          <a:lstStyle/>
          <a:p>
            <a:pPr algn="ctr"/>
            <a:endParaRPr lang="en-US" sz="4400">
              <a:solidFill>
                <a:srgbClr val="000000"/>
              </a:solidFill>
              <a:latin typeface="Calibri" pitchFamily="34" charset="0"/>
              <a:ea typeface="ＭＳ Ｐゴシック" pitchFamily="34" charset="-128"/>
            </a:endParaRPr>
          </a:p>
        </p:txBody>
      </p:sp>
      <p:sp>
        <p:nvSpPr>
          <p:cNvPr id="15" name="Rectangular Callout 14"/>
          <p:cNvSpPr/>
          <p:nvPr/>
        </p:nvSpPr>
        <p:spPr>
          <a:xfrm>
            <a:off x="4267200" y="1936750"/>
            <a:ext cx="2590800" cy="381000"/>
          </a:xfrm>
          <a:prstGeom prst="wedgeRectCallout">
            <a:avLst>
              <a:gd name="adj1" fmla="val -20833"/>
              <a:gd name="adj2" fmla="val 8618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solidFill>
                  <a:schemeClr val="bg1">
                    <a:lumMod val="10000"/>
                  </a:schemeClr>
                </a:solidFill>
              </a:rPr>
              <a:t>Weather Station ID</a:t>
            </a:r>
            <a:endParaRPr lang="en-US" sz="2400" dirty="0">
              <a:solidFill>
                <a:schemeClr val="bg1">
                  <a:lumMod val="10000"/>
                </a:schemeClr>
              </a:solidFill>
            </a:endParaRPr>
          </a:p>
        </p:txBody>
      </p:sp>
      <p:sp>
        <p:nvSpPr>
          <p:cNvPr id="16" name="Line Callout 1 15"/>
          <p:cNvSpPr/>
          <p:nvPr/>
        </p:nvSpPr>
        <p:spPr>
          <a:xfrm>
            <a:off x="5638800" y="2470150"/>
            <a:ext cx="3394075" cy="609600"/>
          </a:xfrm>
          <a:prstGeom prst="borderCallout1">
            <a:avLst>
              <a:gd name="adj1" fmla="val 50329"/>
              <a:gd name="adj2" fmla="val -3528"/>
              <a:gd name="adj3" fmla="val 92763"/>
              <a:gd name="adj4" fmla="val -3974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solidFill>
                  <a:schemeClr val="bg1">
                    <a:lumMod val="10000"/>
                  </a:schemeClr>
                </a:solidFill>
              </a:rPr>
              <a:t>Weather Station Coordinates</a:t>
            </a:r>
            <a:endParaRPr lang="en-US" sz="2400" dirty="0">
              <a:solidFill>
                <a:schemeClr val="bg1">
                  <a:lumMod val="10000"/>
                </a:schemeClr>
              </a:solidFill>
            </a:endParaRPr>
          </a:p>
        </p:txBody>
      </p:sp>
      <p:sp>
        <p:nvSpPr>
          <p:cNvPr id="18" name="Line Callout 1 17"/>
          <p:cNvSpPr/>
          <p:nvPr/>
        </p:nvSpPr>
        <p:spPr>
          <a:xfrm>
            <a:off x="5334000" y="3270250"/>
            <a:ext cx="3662363" cy="571500"/>
          </a:xfrm>
          <a:prstGeom prst="borderCallout1">
            <a:avLst>
              <a:gd name="adj1" fmla="val 47698"/>
              <a:gd name="adj2" fmla="val -1016"/>
              <a:gd name="adj3" fmla="val 23026"/>
              <a:gd name="adj4" fmla="val -3140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solidFill>
                  <a:schemeClr val="bg1">
                    <a:lumMod val="10000"/>
                  </a:schemeClr>
                </a:solidFill>
              </a:rPr>
              <a:t>Weather Station Phenomena</a:t>
            </a:r>
            <a:endParaRPr lang="en-US" sz="2400" dirty="0">
              <a:solidFill>
                <a:schemeClr val="bg1">
                  <a:lumMod val="10000"/>
                </a:schemeClr>
              </a:solidFill>
            </a:endParaRPr>
          </a:p>
        </p:txBody>
      </p:sp>
      <p:sp>
        <p:nvSpPr>
          <p:cNvPr id="20" name="Line Callout 1 19"/>
          <p:cNvSpPr/>
          <p:nvPr/>
        </p:nvSpPr>
        <p:spPr>
          <a:xfrm>
            <a:off x="609600" y="2336800"/>
            <a:ext cx="3484563" cy="666750"/>
          </a:xfrm>
          <a:prstGeom prst="borderCallout1">
            <a:avLst>
              <a:gd name="adj1" fmla="val 30479"/>
              <a:gd name="adj2" fmla="val 115757"/>
              <a:gd name="adj3" fmla="val 55658"/>
              <a:gd name="adj4" fmla="val 9950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solidFill>
                  <a:schemeClr val="bg1">
                    <a:lumMod val="10000"/>
                  </a:schemeClr>
                </a:solidFill>
              </a:rPr>
              <a:t>Current Observations from </a:t>
            </a:r>
            <a:r>
              <a:rPr lang="en-US" sz="2400" dirty="0" err="1">
                <a:solidFill>
                  <a:schemeClr val="bg1">
                    <a:lumMod val="10000"/>
                  </a:schemeClr>
                </a:solidFill>
              </a:rPr>
              <a:t>MesoWest</a:t>
            </a:r>
            <a:endParaRPr lang="en-US" sz="2400" dirty="0">
              <a:solidFill>
                <a:schemeClr val="bg1">
                  <a:lumMod val="10000"/>
                </a:schemeClr>
              </a:solidFill>
            </a:endParaRPr>
          </a:p>
        </p:txBody>
      </p:sp>
      <p:sp>
        <p:nvSpPr>
          <p:cNvPr id="21" name="TextBox 20"/>
          <p:cNvSpPr txBox="1"/>
          <p:nvPr/>
        </p:nvSpPr>
        <p:spPr>
          <a:xfrm>
            <a:off x="609600" y="3613150"/>
            <a:ext cx="2514600" cy="1200150"/>
          </a:xfrm>
          <a:prstGeom prst="rect">
            <a:avLst/>
          </a:prstGeom>
          <a:solidFill>
            <a:schemeClr val="accent2"/>
          </a:solidFill>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en-US" dirty="0" err="1">
                <a:solidFill>
                  <a:schemeClr val="bg1">
                    <a:lumMod val="10000"/>
                  </a:schemeClr>
                </a:solidFill>
              </a:rPr>
              <a:t>MesoWest</a:t>
            </a:r>
            <a:r>
              <a:rPr lang="en-US" dirty="0">
                <a:solidFill>
                  <a:schemeClr val="bg1">
                    <a:lumMod val="10000"/>
                  </a:schemeClr>
                </a:solidFill>
              </a:rPr>
              <a:t> – Project under Department of Meteorology, University of UTAH</a:t>
            </a:r>
            <a:endParaRPr lang="en-US" dirty="0">
              <a:solidFill>
                <a:schemeClr val="bg1">
                  <a:lumMod val="10000"/>
                </a:schemeClr>
              </a:solidFill>
            </a:endParaRPr>
          </a:p>
        </p:txBody>
      </p:sp>
      <p:pic>
        <p:nvPicPr>
          <p:cNvPr id="22" name="Picture 21" descr="geonames.png"/>
          <p:cNvPicPr>
            <a:picLocks noChangeAspect="1"/>
          </p:cNvPicPr>
          <p:nvPr/>
        </p:nvPicPr>
        <p:blipFill>
          <a:blip r:embed="rId4"/>
          <a:srcRect/>
          <a:stretch>
            <a:fillRect/>
          </a:stretch>
        </p:blipFill>
        <p:spPr bwMode="auto">
          <a:xfrm>
            <a:off x="609600" y="2851150"/>
            <a:ext cx="6488113" cy="2320925"/>
          </a:xfrm>
          <a:prstGeom prst="rect">
            <a:avLst/>
          </a:prstGeom>
          <a:noFill/>
          <a:ln w="9525">
            <a:noFill/>
            <a:miter lim="800000"/>
            <a:headEnd/>
            <a:tailEnd/>
          </a:ln>
        </p:spPr>
      </p:pic>
      <p:sp>
        <p:nvSpPr>
          <p:cNvPr id="23" name="TextBox 22"/>
          <p:cNvSpPr txBox="1"/>
          <p:nvPr/>
        </p:nvSpPr>
        <p:spPr>
          <a:xfrm>
            <a:off x="5105400" y="4548188"/>
            <a:ext cx="3841750" cy="830262"/>
          </a:xfrm>
          <a:prstGeom prst="rect">
            <a:avLst/>
          </a:prstGeom>
          <a:solidFill>
            <a:schemeClr val="accent2"/>
          </a:solidFill>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en-US" sz="2400" dirty="0" err="1">
                <a:solidFill>
                  <a:schemeClr val="bg1">
                    <a:lumMod val="10000"/>
                  </a:schemeClr>
                </a:solidFill>
              </a:rPr>
              <a:t>GeoNames</a:t>
            </a:r>
            <a:r>
              <a:rPr lang="en-US" sz="2400" dirty="0">
                <a:solidFill>
                  <a:schemeClr val="bg1">
                    <a:lumMod val="10000"/>
                  </a:schemeClr>
                </a:solidFill>
              </a:rPr>
              <a:t> – Geographic dataset</a:t>
            </a:r>
            <a:endParaRPr lang="en-US" sz="2400" dirty="0">
              <a:solidFill>
                <a:schemeClr val="bg1">
                  <a:lumMod val="10000"/>
                </a:schemeClr>
              </a:solidFill>
            </a:endParaRPr>
          </a:p>
        </p:txBody>
      </p:sp>
      <p:sp>
        <p:nvSpPr>
          <p:cNvPr id="24"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64F92186-D72E-4D5A-8EAD-52277192B0B5}" type="slidenum">
              <a:rPr lang="en-US">
                <a:solidFill>
                  <a:schemeClr val="bg1">
                    <a:lumMod val="10000"/>
                  </a:schemeClr>
                </a:solidFill>
                <a:latin typeface="+mn-lt"/>
                <a:cs typeface="+mn-cs"/>
              </a:rPr>
              <a:pPr fontAlgn="auto">
                <a:spcBef>
                  <a:spcPts val="0"/>
                </a:spcBef>
                <a:spcAft>
                  <a:spcPts val="0"/>
                </a:spcAft>
                <a:defRPr/>
              </a:pPr>
              <a:t>65</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par>
                                <p:cTn id="13" presetID="3"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linds(horizontal)">
                                      <p:cBhvr>
                                        <p:cTn id="15" dur="500"/>
                                        <p:tgtEl>
                                          <p:spTgt spid="2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linds(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22"/>
                                        </p:tgtEl>
                                      </p:cBhvr>
                                    </p:animEffect>
                                    <p:set>
                                      <p:cBhvr>
                                        <p:cTn id="23" dur="1" fill="hold">
                                          <p:stCondLst>
                                            <p:cond delay="499"/>
                                          </p:stCondLst>
                                        </p:cTn>
                                        <p:tgtEl>
                                          <p:spTgt spid="22"/>
                                        </p:tgtEl>
                                        <p:attrNameLst>
                                          <p:attrName>style.visibility</p:attrName>
                                        </p:attrNameLst>
                                      </p:cBhvr>
                                      <p:to>
                                        <p:strVal val="hidden"/>
                                      </p:to>
                                    </p:set>
                                  </p:childTnLst>
                                </p:cTn>
                              </p:par>
                              <p:par>
                                <p:cTn id="24" presetID="3" presetClass="exit" presetSubtype="10" fill="hold" grpId="1" nodeType="withEffect">
                                  <p:stCondLst>
                                    <p:cond delay="0"/>
                                  </p:stCondLst>
                                  <p:childTnLst>
                                    <p:animEffect transition="out" filter="blinds(horizontal)">
                                      <p:cBhvr>
                                        <p:cTn id="25" dur="500"/>
                                        <p:tgtEl>
                                          <p:spTgt spid="23"/>
                                        </p:tgtEl>
                                      </p:cBhvr>
                                    </p:animEffect>
                                    <p:set>
                                      <p:cBhvr>
                                        <p:cTn id="26"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23"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Sensor Discovery on Linked Data Demo</a:t>
            </a:r>
          </a:p>
        </p:txBody>
      </p:sp>
      <p:sp>
        <p:nvSpPr>
          <p:cNvPr id="148482" name="Content Placeholder 2"/>
          <p:cNvSpPr>
            <a:spLocks noGrp="1"/>
          </p:cNvSpPr>
          <p:nvPr>
            <p:ph idx="1"/>
          </p:nvPr>
        </p:nvSpPr>
        <p:spPr bwMode="auto">
          <a:xfrm>
            <a:off x="304800" y="5486400"/>
            <a:ext cx="8610600" cy="533400"/>
          </a:xfrm>
          <a:noFill/>
          <a:ln>
            <a:miter lim="800000"/>
            <a:headEnd/>
            <a:tailEnd/>
          </a:ln>
        </p:spPr>
        <p:txBody>
          <a:bodyPr vert="horz" wrap="square" lIns="91440" tIns="45720" rIns="91440" bIns="45720" numCol="1" anchor="t" anchorCtr="0" compatLnSpc="1">
            <a:prstTxWarp prst="textNoShape">
              <a:avLst/>
            </a:prstTxWarp>
          </a:bodyPr>
          <a:lstStyle/>
          <a:p>
            <a:r>
              <a:rPr lang="en-US" sz="1800" smtClean="0">
                <a:hlinkClick r:id="rId3"/>
              </a:rPr>
              <a:t>http://knoesis.org/projects/sensorweb</a:t>
            </a:r>
            <a:r>
              <a:rPr lang="en-US" sz="1800" smtClean="0">
                <a:hlinkClick r:id="rId4"/>
              </a:rPr>
              <a:t>/demos/sensor_discovery_on_lod/sample.htm</a:t>
            </a:r>
            <a:endParaRPr lang="en-US" sz="1800" smtClean="0"/>
          </a:p>
        </p:txBody>
      </p:sp>
      <p:pic>
        <p:nvPicPr>
          <p:cNvPr id="148483" name="Picture 2"/>
          <p:cNvPicPr>
            <a:picLocks noChangeAspect="1" noChangeArrowheads="1"/>
          </p:cNvPicPr>
          <p:nvPr/>
        </p:nvPicPr>
        <p:blipFill>
          <a:blip r:embed="rId5"/>
          <a:srcRect/>
          <a:stretch>
            <a:fillRect/>
          </a:stretch>
        </p:blipFill>
        <p:spPr bwMode="auto">
          <a:xfrm>
            <a:off x="1371600" y="1447800"/>
            <a:ext cx="6553200" cy="3787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ubtitle 2"/>
          <p:cNvSpPr>
            <a:spLocks noGrp="1"/>
          </p:cNvSpPr>
          <p:nvPr>
            <p:ph type="subTitle" idx="1"/>
          </p:nvPr>
        </p:nvSpPr>
        <p:spPr bwMode="auto">
          <a:xfrm>
            <a:off x="0" y="2057400"/>
            <a:ext cx="9144000" cy="914400"/>
          </a:xfrm>
          <a:noFill/>
          <a:ln>
            <a:miter lim="800000"/>
            <a:headEnd/>
            <a:tailEnd/>
          </a:ln>
        </p:spPr>
        <p:txBody>
          <a:bodyPr vert="horz" wrap="square" lIns="91440" tIns="45720" rIns="91440" bIns="45720" numCol="1" anchor="t" anchorCtr="0" compatLnSpc="1">
            <a:prstTxWarp prst="textNoShape">
              <a:avLst/>
            </a:prstTxWarp>
          </a:bodyPr>
          <a:lstStyle/>
          <a:p>
            <a:r>
              <a:rPr lang="en-US" sz="4400" b="1" smtClean="0">
                <a:solidFill>
                  <a:srgbClr val="336699"/>
                </a:solidFill>
              </a:rPr>
              <a:t>Technology 5</a:t>
            </a:r>
          </a:p>
          <a:p>
            <a:r>
              <a:rPr lang="en-US" sz="4400" b="1" smtClean="0">
                <a:solidFill>
                  <a:srgbClr val="C00000"/>
                </a:solidFill>
              </a:rPr>
              <a:t>Analysis of Streaming Real-Time Data</a:t>
            </a:r>
          </a:p>
          <a:p>
            <a:endParaRPr lang="en-US" sz="4400" b="1" smtClean="0">
              <a:solidFill>
                <a:srgbClr val="C00000"/>
              </a:solidFill>
            </a:endParaRPr>
          </a:p>
          <a:p>
            <a:pPr lvl="1" algn="l">
              <a:buFont typeface="Arial" charset="0"/>
              <a:buChar char="•"/>
            </a:pPr>
            <a:r>
              <a:rPr lang="en-US" sz="3200" smtClean="0">
                <a:solidFill>
                  <a:srgbClr val="C00000"/>
                </a:solidFill>
              </a:rPr>
              <a:t> What observations are these sensors generating </a:t>
            </a:r>
            <a:br>
              <a:rPr lang="en-US" sz="3200" smtClean="0">
                <a:solidFill>
                  <a:srgbClr val="C00000"/>
                </a:solidFill>
              </a:rPr>
            </a:br>
            <a:r>
              <a:rPr lang="en-US" sz="3200" smtClean="0">
                <a:solidFill>
                  <a:srgbClr val="C00000"/>
                </a:solidFill>
              </a:rPr>
              <a:t>   NOW?</a:t>
            </a:r>
          </a:p>
        </p:txBody>
      </p:sp>
      <p:sp>
        <p:nvSpPr>
          <p:cNvPr id="6"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85766409-507E-405A-B3BE-CAE0E4FB64E1}" type="slidenum">
              <a:rPr lang="en-US">
                <a:solidFill>
                  <a:schemeClr val="bg1">
                    <a:lumMod val="10000"/>
                  </a:schemeClr>
                </a:solidFill>
                <a:latin typeface="+mn-lt"/>
                <a:cs typeface="+mn-cs"/>
              </a:rPr>
              <a:pPr fontAlgn="auto">
                <a:spcBef>
                  <a:spcPts val="0"/>
                </a:spcBef>
                <a:spcAft>
                  <a:spcPts val="0"/>
                </a:spcAft>
                <a:defRPr/>
              </a:pPr>
              <a:t>67</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981200"/>
            <a:ext cx="7772400" cy="646113"/>
          </a:xfrm>
          <a:prstGeom prst="rect">
            <a:avLst/>
          </a:prstGeom>
          <a:noFill/>
        </p:spPr>
        <p:txBody>
          <a:bodyPr>
            <a:spAutoFit/>
          </a:bodyPr>
          <a:lstStyle/>
          <a:p>
            <a:pPr marL="342900" indent="-342900" fontAlgn="auto">
              <a:spcBef>
                <a:spcPts val="0"/>
              </a:spcBef>
              <a:spcAft>
                <a:spcPts val="0"/>
              </a:spcAft>
              <a:defRPr/>
            </a:pPr>
            <a:endParaRPr lang="en-US" dirty="0">
              <a:solidFill>
                <a:schemeClr val="bg1">
                  <a:lumMod val="10000"/>
                </a:schemeClr>
              </a:solidFill>
              <a:latin typeface="+mn-lt"/>
              <a:cs typeface="+mn-cs"/>
            </a:endParaRPr>
          </a:p>
          <a:p>
            <a:pPr fontAlgn="auto">
              <a:spcBef>
                <a:spcPts val="0"/>
              </a:spcBef>
              <a:spcAft>
                <a:spcPts val="0"/>
              </a:spcAft>
              <a:defRPr/>
            </a:pPr>
            <a:endParaRPr lang="en-US" dirty="0">
              <a:solidFill>
                <a:schemeClr val="bg1">
                  <a:lumMod val="10000"/>
                </a:schemeClr>
              </a:solidFill>
              <a:latin typeface="+mn-lt"/>
              <a:cs typeface="+mn-cs"/>
            </a:endParaRPr>
          </a:p>
        </p:txBody>
      </p:sp>
      <p:sp>
        <p:nvSpPr>
          <p:cNvPr id="152578" name="Title 2"/>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Analysis of Streaming Real-Time Data</a:t>
            </a:r>
            <a:br>
              <a:rPr lang="en-US" smtClean="0"/>
            </a:br>
            <a:endParaRPr lang="en-US" smtClean="0"/>
          </a:p>
        </p:txBody>
      </p:sp>
      <p:sp>
        <p:nvSpPr>
          <p:cNvPr id="5" name="Content Placeholder 4"/>
          <p:cNvSpPr>
            <a:spLocks noGrp="1"/>
          </p:cNvSpPr>
          <p:nvPr>
            <p:ph idx="1"/>
          </p:nvPr>
        </p:nvSpPr>
        <p:spPr>
          <a:xfrm>
            <a:off x="457200" y="1295400"/>
            <a:ext cx="8229600" cy="4525963"/>
          </a:xfrm>
        </p:spPr>
        <p:txBody>
          <a:bodyPr/>
          <a:lstStyle/>
          <a:p>
            <a:pPr fontAlgn="auto">
              <a:spcAft>
                <a:spcPts val="0"/>
              </a:spcAft>
              <a:buFont typeface="Arial" pitchFamily="34" charset="0"/>
              <a:buChar char="•"/>
              <a:defRPr/>
            </a:pPr>
            <a:r>
              <a:rPr lang="en-US" dirty="0" smtClean="0">
                <a:solidFill>
                  <a:schemeClr val="bg1">
                    <a:lumMod val="10000"/>
                  </a:schemeClr>
                </a:solidFill>
              </a:rPr>
              <a:t>Conversion from raw data to semantically annotated data in real-time</a:t>
            </a:r>
          </a:p>
          <a:p>
            <a:pPr fontAlgn="auto">
              <a:spcAft>
                <a:spcPts val="0"/>
              </a:spcAft>
              <a:buFont typeface="Arial" pitchFamily="34" charset="0"/>
              <a:buChar char="•"/>
              <a:defRPr/>
            </a:pPr>
            <a:r>
              <a:rPr lang="en-US" dirty="0" smtClean="0">
                <a:solidFill>
                  <a:schemeClr val="bg1">
                    <a:lumMod val="10000"/>
                  </a:schemeClr>
                </a:solidFill>
              </a:rPr>
              <a:t>Analysis of data to generate abstractions in real-time</a:t>
            </a:r>
          </a:p>
          <a:p>
            <a:pPr fontAlgn="auto">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1"/>
          <p:cNvSpPr txBox="1">
            <a:spLocks/>
          </p:cNvSpPr>
          <p:nvPr/>
        </p:nvSpPr>
        <p:spPr bwMode="auto">
          <a:xfrm>
            <a:off x="0" y="0"/>
            <a:ext cx="4495800" cy="990600"/>
          </a:xfrm>
          <a:prstGeom prst="rect">
            <a:avLst/>
          </a:prstGeom>
          <a:noFill/>
          <a:ln w="9525">
            <a:noFill/>
            <a:miter lim="800000"/>
            <a:headEnd/>
            <a:tailEnd/>
          </a:ln>
        </p:spPr>
        <p:txBody>
          <a:bodyPr anchor="ctr"/>
          <a:lstStyle/>
          <a:p>
            <a:pPr algn="ctr"/>
            <a:endParaRPr lang="en-US" sz="4400">
              <a:solidFill>
                <a:srgbClr val="000000"/>
              </a:solidFill>
              <a:latin typeface="Calibri" pitchFamily="34" charset="0"/>
              <a:ea typeface="ＭＳ Ｐゴシック" pitchFamily="34" charset="-128"/>
            </a:endParaRPr>
          </a:p>
        </p:txBody>
      </p:sp>
      <p:sp>
        <p:nvSpPr>
          <p:cNvPr id="29702" name="Rectangle 1"/>
          <p:cNvSpPr>
            <a:spLocks noChangeArrowheads="1"/>
          </p:cNvSpPr>
          <p:nvPr/>
        </p:nvSpPr>
        <p:spPr bwMode="auto">
          <a:xfrm>
            <a:off x="457200" y="1371600"/>
            <a:ext cx="8229600" cy="581025"/>
          </a:xfrm>
          <a:prstGeom prst="rect">
            <a:avLst/>
          </a:prstGeom>
          <a:noFill/>
          <a:ln w="9525">
            <a:noFill/>
            <a:round/>
            <a:headEnd/>
            <a:tailEnd/>
          </a:ln>
        </p:spPr>
        <p:txBody>
          <a:bodyPr wrap="none" anchor="ctr"/>
          <a:lstStyle/>
          <a:p>
            <a:pPr fontAlgn="auto">
              <a:spcBef>
                <a:spcPts val="0"/>
              </a:spcBef>
              <a:spcAft>
                <a:spcPts val="0"/>
              </a:spcAft>
              <a:defRPr/>
            </a:pPr>
            <a:endParaRPr lang="en-US">
              <a:solidFill>
                <a:schemeClr val="bg1">
                  <a:lumMod val="10000"/>
                </a:schemeClr>
              </a:solidFill>
              <a:latin typeface="+mn-lt"/>
              <a:ea typeface="AR PL ShanHeiSun Uni" charset="0"/>
              <a:cs typeface="AR PL ShanHeiSun Uni" charset="0"/>
            </a:endParaRPr>
          </a:p>
        </p:txBody>
      </p:sp>
      <p:sp>
        <p:nvSpPr>
          <p:cNvPr id="29703" name="Text Box 2"/>
          <p:cNvSpPr txBox="1">
            <a:spLocks noChangeArrowheads="1"/>
          </p:cNvSpPr>
          <p:nvPr/>
        </p:nvSpPr>
        <p:spPr bwMode="auto">
          <a:xfrm>
            <a:off x="457200" y="2057400"/>
            <a:ext cx="8229600" cy="642938"/>
          </a:xfrm>
          <a:prstGeom prst="rect">
            <a:avLst/>
          </a:prstGeom>
          <a:noFill/>
          <a:ln w="9525">
            <a:noFill/>
            <a:round/>
            <a:headEnd/>
            <a:tailEnd/>
          </a:ln>
        </p:spPr>
        <p:txBody>
          <a:bodyPr lIns="90000" tIns="46800" rIns="90000" bIns="46800">
            <a:spAutoFit/>
          </a:bodyPr>
          <a:lstStyle/>
          <a:p>
            <a:pPr lvl="1" fontAlgn="auto">
              <a:spcBef>
                <a:spcPts val="0"/>
              </a:spcBef>
              <a:spcAft>
                <a:spcPts val="0"/>
              </a:spcAft>
              <a:buSzPct val="75000"/>
              <a:buFont typeface="Wingdings" pitchFamily="2" charset="2"/>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endParaRPr lang="en-GB">
              <a:solidFill>
                <a:schemeClr val="bg1">
                  <a:lumMod val="10000"/>
                </a:schemeClr>
              </a:solidFill>
              <a:latin typeface="+mn-lt"/>
              <a:ea typeface="AR PL ShanHeiSun Uni" charset="0"/>
              <a:cs typeface="AR PL ShanHeiSun Uni" charset="0"/>
            </a:endParaRPr>
          </a:p>
          <a:p>
            <a:pPr algn="ctr" fontAlgn="auto">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endParaRPr lang="en-GB">
              <a:solidFill>
                <a:schemeClr val="bg1">
                  <a:lumMod val="10000"/>
                </a:schemeClr>
              </a:solidFill>
              <a:latin typeface="+mn-lt"/>
              <a:ea typeface="AR PL ShanHeiSun Uni" charset="0"/>
              <a:cs typeface="AR PL ShanHeiSun Uni" charset="0"/>
            </a:endParaRPr>
          </a:p>
        </p:txBody>
      </p:sp>
      <p:sp>
        <p:nvSpPr>
          <p:cNvPr id="154628" name="Rectangle 4"/>
          <p:cNvSpPr>
            <a:spLocks noChangeArrowheads="1"/>
          </p:cNvSpPr>
          <p:nvPr/>
        </p:nvSpPr>
        <p:spPr bwMode="auto">
          <a:xfrm>
            <a:off x="0" y="0"/>
            <a:ext cx="4495800" cy="525463"/>
          </a:xfrm>
          <a:prstGeom prst="rect">
            <a:avLst/>
          </a:prstGeom>
          <a:noFill/>
          <a:ln w="9525">
            <a:noFill/>
            <a:round/>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800">
              <a:solidFill>
                <a:srgbClr val="000000"/>
              </a:solidFill>
              <a:latin typeface="Calibri" pitchFamily="34" charset="0"/>
              <a:ea typeface="AR PL ShanHeiSun Uni"/>
              <a:cs typeface="AR PL ShanHeiSun Uni"/>
            </a:endParaRPr>
          </a:p>
        </p:txBody>
      </p:sp>
      <p:pic>
        <p:nvPicPr>
          <p:cNvPr id="154629" name="Picture 18" descr="faucet.jpg"/>
          <p:cNvPicPr>
            <a:picLocks noChangeAspect="1"/>
          </p:cNvPicPr>
          <p:nvPr/>
        </p:nvPicPr>
        <p:blipFill>
          <a:blip r:embed="rId3"/>
          <a:srcRect/>
          <a:stretch>
            <a:fillRect/>
          </a:stretch>
        </p:blipFill>
        <p:spPr bwMode="auto">
          <a:xfrm>
            <a:off x="3581400" y="838200"/>
            <a:ext cx="1447800" cy="2460625"/>
          </a:xfrm>
          <a:prstGeom prst="rect">
            <a:avLst/>
          </a:prstGeom>
          <a:noFill/>
          <a:ln w="9525">
            <a:noFill/>
            <a:miter lim="800000"/>
            <a:headEnd/>
            <a:tailEnd/>
          </a:ln>
        </p:spPr>
      </p:pic>
      <p:pic>
        <p:nvPicPr>
          <p:cNvPr id="154630" name="Picture 21" descr="knowledge.jpg"/>
          <p:cNvPicPr>
            <a:picLocks noChangeAspect="1"/>
          </p:cNvPicPr>
          <p:nvPr/>
        </p:nvPicPr>
        <p:blipFill>
          <a:blip r:embed="rId4"/>
          <a:srcRect/>
          <a:stretch>
            <a:fillRect/>
          </a:stretch>
        </p:blipFill>
        <p:spPr bwMode="auto">
          <a:xfrm>
            <a:off x="5867400" y="1524000"/>
            <a:ext cx="2438400" cy="2438400"/>
          </a:xfrm>
          <a:prstGeom prst="rect">
            <a:avLst/>
          </a:prstGeom>
          <a:noFill/>
          <a:ln w="9525">
            <a:noFill/>
            <a:miter lim="800000"/>
            <a:headEnd/>
            <a:tailEnd/>
          </a:ln>
        </p:spPr>
      </p:pic>
      <p:sp>
        <p:nvSpPr>
          <p:cNvPr id="23" name="Left-Right Arrow 22"/>
          <p:cNvSpPr/>
          <p:nvPr/>
        </p:nvSpPr>
        <p:spPr>
          <a:xfrm>
            <a:off x="5029200" y="2438400"/>
            <a:ext cx="762000" cy="381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10000"/>
                </a:schemeClr>
              </a:solidFill>
            </a:endParaRPr>
          </a:p>
        </p:txBody>
      </p:sp>
      <p:pic>
        <p:nvPicPr>
          <p:cNvPr id="154632" name="Picture 23" descr="funnel1.jpg"/>
          <p:cNvPicPr>
            <a:picLocks noChangeAspect="1"/>
          </p:cNvPicPr>
          <p:nvPr/>
        </p:nvPicPr>
        <p:blipFill>
          <a:blip r:embed="rId5"/>
          <a:srcRect/>
          <a:stretch>
            <a:fillRect/>
          </a:stretch>
        </p:blipFill>
        <p:spPr bwMode="auto">
          <a:xfrm>
            <a:off x="4030663" y="3124200"/>
            <a:ext cx="1455737" cy="1600200"/>
          </a:xfrm>
          <a:prstGeom prst="rect">
            <a:avLst/>
          </a:prstGeom>
          <a:noFill/>
          <a:ln w="9525">
            <a:noFill/>
            <a:miter lim="800000"/>
            <a:headEnd/>
            <a:tailEnd/>
          </a:ln>
        </p:spPr>
      </p:pic>
      <p:pic>
        <p:nvPicPr>
          <p:cNvPr id="154633" name="Picture 24" descr="lodmarch09.jpg"/>
          <p:cNvPicPr>
            <a:picLocks noChangeAspect="1"/>
          </p:cNvPicPr>
          <p:nvPr/>
        </p:nvPicPr>
        <p:blipFill>
          <a:blip r:embed="rId6"/>
          <a:srcRect/>
          <a:stretch>
            <a:fillRect/>
          </a:stretch>
        </p:blipFill>
        <p:spPr bwMode="auto">
          <a:xfrm>
            <a:off x="3657600" y="4724400"/>
            <a:ext cx="2133600" cy="1630363"/>
          </a:xfrm>
          <a:prstGeom prst="rect">
            <a:avLst/>
          </a:prstGeom>
          <a:noFill/>
          <a:ln w="9525">
            <a:noFill/>
            <a:miter lim="800000"/>
            <a:headEnd/>
            <a:tailEnd/>
          </a:ln>
        </p:spPr>
      </p:pic>
      <p:sp>
        <p:nvSpPr>
          <p:cNvPr id="26" name="Rectangle 25"/>
          <p:cNvSpPr/>
          <p:nvPr/>
        </p:nvSpPr>
        <p:spPr>
          <a:xfrm>
            <a:off x="1981200" y="762000"/>
            <a:ext cx="3200400" cy="1752600"/>
          </a:xfrm>
          <a:prstGeom prst="rect">
            <a:avLst/>
          </a:prstGeom>
          <a:solidFill>
            <a:schemeClr val="accent1">
              <a:alpha val="0"/>
            </a:schemeClr>
          </a:solidFill>
          <a:ln w="539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10000"/>
                </a:schemeClr>
              </a:solidFill>
            </a:endParaRPr>
          </a:p>
        </p:txBody>
      </p:sp>
      <p:sp>
        <p:nvSpPr>
          <p:cNvPr id="27" name="TextBox 26"/>
          <p:cNvSpPr txBox="1"/>
          <p:nvPr/>
        </p:nvSpPr>
        <p:spPr>
          <a:xfrm>
            <a:off x="457200" y="2667000"/>
            <a:ext cx="3962400" cy="369888"/>
          </a:xfrm>
          <a:prstGeom prst="rect">
            <a:avLst/>
          </a:prstGeom>
          <a:noFill/>
        </p:spPr>
        <p:txBody>
          <a:bodyPr>
            <a:spAutoFit/>
          </a:bodyPr>
          <a:lstStyle/>
          <a:p>
            <a:pPr fontAlgn="auto">
              <a:spcBef>
                <a:spcPts val="0"/>
              </a:spcBef>
              <a:spcAft>
                <a:spcPts val="0"/>
              </a:spcAft>
              <a:defRPr/>
            </a:pPr>
            <a:r>
              <a:rPr lang="en-US" dirty="0">
                <a:solidFill>
                  <a:schemeClr val="bg1">
                    <a:lumMod val="10000"/>
                  </a:schemeClr>
                </a:solidFill>
                <a:latin typeface="+mn-lt"/>
                <a:cs typeface="+mn-cs"/>
              </a:rPr>
              <a:t>Real Time Streaming Sensor Data</a:t>
            </a:r>
            <a:endParaRPr lang="en-US" dirty="0">
              <a:solidFill>
                <a:schemeClr val="bg1">
                  <a:lumMod val="10000"/>
                </a:schemeClr>
              </a:solidFill>
              <a:latin typeface="+mn-lt"/>
              <a:cs typeface="+mn-cs"/>
            </a:endParaRPr>
          </a:p>
        </p:txBody>
      </p:sp>
      <p:sp>
        <p:nvSpPr>
          <p:cNvPr id="28" name="Rectangle 27"/>
          <p:cNvSpPr/>
          <p:nvPr/>
        </p:nvSpPr>
        <p:spPr>
          <a:xfrm>
            <a:off x="4191000" y="2057400"/>
            <a:ext cx="2743200" cy="1066800"/>
          </a:xfrm>
          <a:prstGeom prst="rect">
            <a:avLst/>
          </a:prstGeom>
          <a:solidFill>
            <a:schemeClr val="accent1">
              <a:alpha val="0"/>
            </a:schemeClr>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10000"/>
                </a:schemeClr>
              </a:solidFill>
            </a:endParaRPr>
          </a:p>
        </p:txBody>
      </p:sp>
      <p:sp>
        <p:nvSpPr>
          <p:cNvPr id="29" name="TextBox 28"/>
          <p:cNvSpPr txBox="1"/>
          <p:nvPr/>
        </p:nvSpPr>
        <p:spPr>
          <a:xfrm>
            <a:off x="5638800" y="4038600"/>
            <a:ext cx="3200400" cy="646113"/>
          </a:xfrm>
          <a:prstGeom prst="rect">
            <a:avLst/>
          </a:prstGeom>
          <a:noFill/>
        </p:spPr>
        <p:txBody>
          <a:bodyPr>
            <a:spAutoFit/>
          </a:bodyPr>
          <a:lstStyle/>
          <a:p>
            <a:pPr fontAlgn="auto">
              <a:spcBef>
                <a:spcPts val="0"/>
              </a:spcBef>
              <a:spcAft>
                <a:spcPts val="0"/>
              </a:spcAft>
              <a:defRPr/>
            </a:pPr>
            <a:r>
              <a:rPr lang="en-US" dirty="0">
                <a:solidFill>
                  <a:schemeClr val="bg1">
                    <a:lumMod val="10000"/>
                  </a:schemeClr>
                </a:solidFill>
                <a:latin typeface="+mn-lt"/>
                <a:cs typeface="+mn-cs"/>
              </a:rPr>
              <a:t>Semantic Analysis using Ontology for Event Detection</a:t>
            </a:r>
            <a:endParaRPr lang="en-US" dirty="0">
              <a:solidFill>
                <a:schemeClr val="bg1">
                  <a:lumMod val="10000"/>
                </a:schemeClr>
              </a:solidFill>
              <a:latin typeface="+mn-lt"/>
              <a:cs typeface="+mn-cs"/>
            </a:endParaRPr>
          </a:p>
        </p:txBody>
      </p:sp>
      <p:sp>
        <p:nvSpPr>
          <p:cNvPr id="30" name="Rectangle 29"/>
          <p:cNvSpPr/>
          <p:nvPr/>
        </p:nvSpPr>
        <p:spPr>
          <a:xfrm>
            <a:off x="3886200" y="3429000"/>
            <a:ext cx="1676400" cy="1905000"/>
          </a:xfrm>
          <a:prstGeom prst="rect">
            <a:avLst/>
          </a:prstGeom>
          <a:solidFill>
            <a:schemeClr val="accent1">
              <a:alpha val="0"/>
            </a:schemeClr>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10000"/>
                </a:schemeClr>
              </a:solidFill>
            </a:endParaRPr>
          </a:p>
        </p:txBody>
      </p:sp>
      <p:sp>
        <p:nvSpPr>
          <p:cNvPr id="31" name="TextBox 30"/>
          <p:cNvSpPr txBox="1"/>
          <p:nvPr/>
        </p:nvSpPr>
        <p:spPr>
          <a:xfrm>
            <a:off x="685800" y="4191000"/>
            <a:ext cx="2895600" cy="923925"/>
          </a:xfrm>
          <a:prstGeom prst="rect">
            <a:avLst/>
          </a:prstGeom>
          <a:noFill/>
        </p:spPr>
        <p:txBody>
          <a:bodyPr>
            <a:spAutoFit/>
          </a:bodyPr>
          <a:lstStyle/>
          <a:p>
            <a:pPr algn="r" fontAlgn="auto">
              <a:spcBef>
                <a:spcPts val="0"/>
              </a:spcBef>
              <a:spcAft>
                <a:spcPts val="0"/>
              </a:spcAft>
              <a:defRPr/>
            </a:pPr>
            <a:r>
              <a:rPr lang="en-US" dirty="0">
                <a:solidFill>
                  <a:schemeClr val="bg1">
                    <a:lumMod val="10000"/>
                  </a:schemeClr>
                </a:solidFill>
                <a:latin typeface="+mn-lt"/>
                <a:cs typeface="+mn-cs"/>
              </a:rPr>
              <a:t>Storing Abstractions (Events) obtained after reasoning on the LOD</a:t>
            </a:r>
            <a:endParaRPr lang="en-US" dirty="0">
              <a:solidFill>
                <a:schemeClr val="bg1">
                  <a:lumMod val="10000"/>
                </a:schemeClr>
              </a:solidFill>
              <a:latin typeface="+mn-lt"/>
              <a:cs typeface="+mn-cs"/>
            </a:endParaRPr>
          </a:p>
        </p:txBody>
      </p:sp>
      <p:pic>
        <p:nvPicPr>
          <p:cNvPr id="154640" name="Picture 3"/>
          <p:cNvPicPr>
            <a:picLocks noChangeAspect="1" noChangeArrowheads="1"/>
          </p:cNvPicPr>
          <p:nvPr/>
        </p:nvPicPr>
        <p:blipFill>
          <a:blip r:embed="rId7"/>
          <a:srcRect/>
          <a:stretch>
            <a:fillRect/>
          </a:stretch>
        </p:blipFill>
        <p:spPr bwMode="auto">
          <a:xfrm>
            <a:off x="2390775" y="1066800"/>
            <a:ext cx="1114425" cy="1162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linds(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3" presetClass="entr" presetSubtype="1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linds(horizontal)">
                                      <p:cBhvr>
                                        <p:cTn id="21" dur="500"/>
                                        <p:tgtEl>
                                          <p:spTgt spid="2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linds(horizont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transition="out" filter="blinds(horizontal)">
                                      <p:cBhvr>
                                        <p:cTn id="28" dur="500"/>
                                        <p:tgtEl>
                                          <p:spTgt spid="28"/>
                                        </p:tgtEl>
                                      </p:cBhvr>
                                    </p:animEffect>
                                    <p:set>
                                      <p:cBhvr>
                                        <p:cTn id="29" dur="1" fill="hold">
                                          <p:stCondLst>
                                            <p:cond delay="499"/>
                                          </p:stCondLst>
                                        </p:cTn>
                                        <p:tgtEl>
                                          <p:spTgt spid="28"/>
                                        </p:tgtEl>
                                        <p:attrNameLst>
                                          <p:attrName>style.visibility</p:attrName>
                                        </p:attrNameLst>
                                      </p:cBhvr>
                                      <p:to>
                                        <p:strVal val="hidden"/>
                                      </p:to>
                                    </p:set>
                                  </p:childTnLst>
                                </p:cTn>
                              </p:par>
                              <p:par>
                                <p:cTn id="30" presetID="3" presetClass="exit" presetSubtype="10" fill="hold" grpId="1" nodeType="withEffect">
                                  <p:stCondLst>
                                    <p:cond delay="0"/>
                                  </p:stCondLst>
                                  <p:childTnLst>
                                    <p:animEffect transition="out" filter="blinds(horizontal)">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par>
                                <p:cTn id="33" presetID="3" presetClass="entr" presetSubtype="1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linds(horizontal)">
                                      <p:cBhvr>
                                        <p:cTn id="35" dur="500"/>
                                        <p:tgtEl>
                                          <p:spTgt spid="30"/>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linds(horizontal)">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p:bldP spid="27" grpId="1"/>
      <p:bldP spid="28" grpId="0" animBg="1"/>
      <p:bldP spid="28" grpId="1" animBg="1"/>
      <p:bldP spid="29" grpId="0"/>
      <p:bldP spid="29" grpId="1"/>
      <p:bldP spid="30" grpId="0" animBg="1"/>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ctrTitle"/>
          </p:nvPr>
        </p:nvSpPr>
        <p:spPr bwMode="auto">
          <a:xfrm>
            <a:off x="609600" y="2286000"/>
            <a:ext cx="7772400" cy="1470025"/>
          </a:xfrm>
          <a:noFill/>
          <a:ln>
            <a:miter lim="800000"/>
            <a:headEnd/>
            <a:tailEnd/>
          </a:ln>
        </p:spPr>
        <p:txBody>
          <a:bodyPr vert="horz" wrap="square" lIns="91440" tIns="45720" rIns="91440" bIns="45720" numCol="1" anchor="t" anchorCtr="0" compatLnSpc="1">
            <a:prstTxWarp prst="textNoShape">
              <a:avLst/>
            </a:prstTxWarp>
          </a:bodyPr>
          <a:lstStyle/>
          <a:p>
            <a:r>
              <a:rPr lang="en-US" b="1" smtClean="0">
                <a:solidFill>
                  <a:srgbClr val="336699"/>
                </a:solidFill>
              </a:rPr>
              <a:t>Technology 1</a:t>
            </a:r>
            <a:r>
              <a:rPr lang="en-US" b="1" smtClean="0"/>
              <a:t/>
            </a:r>
            <a:br>
              <a:rPr lang="en-US" b="1" smtClean="0"/>
            </a:br>
            <a:r>
              <a:rPr lang="en-US" b="1" smtClean="0">
                <a:solidFill>
                  <a:srgbClr val="C00000"/>
                </a:solidFill>
              </a:rPr>
              <a:t>Spatial Aggregation</a:t>
            </a:r>
            <a:endParaRPr lang="en-US" sz="2400" smtClean="0">
              <a:solidFill>
                <a:srgbClr val="C00000"/>
              </a:solidFill>
            </a:endParaRPr>
          </a:p>
        </p:txBody>
      </p:sp>
      <p:sp>
        <p:nvSpPr>
          <p:cNvPr id="3"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60CFAC6D-F4A3-4FF3-AEC1-A2A65735BA84}" type="slidenum">
              <a:rPr lang="en-US">
                <a:solidFill>
                  <a:schemeClr val="bg1">
                    <a:lumMod val="10000"/>
                  </a:schemeClr>
                </a:solidFill>
                <a:latin typeface="+mn-lt"/>
                <a:cs typeface="+mn-cs"/>
              </a:rPr>
              <a:pPr fontAlgn="auto">
                <a:spcBef>
                  <a:spcPts val="0"/>
                </a:spcBef>
                <a:spcAft>
                  <a:spcPts val="0"/>
                </a:spcAft>
                <a:defRPr/>
              </a:pPr>
              <a:t>7</a:t>
            </a:fld>
            <a:endParaRPr lang="en-US" dirty="0">
              <a:solidFill>
                <a:schemeClr val="bg1">
                  <a:lumMod val="10000"/>
                </a:schemeClr>
              </a:solidFill>
              <a:latin typeface="+mn-lt"/>
              <a:cs typeface="+mn-cs"/>
            </a:endParaRPr>
          </a:p>
        </p:txBody>
      </p:sp>
      <p:sp>
        <p:nvSpPr>
          <p:cNvPr id="27651" name="Rectangle 3"/>
          <p:cNvSpPr>
            <a:spLocks noChangeArrowheads="1"/>
          </p:cNvSpPr>
          <p:nvPr/>
        </p:nvSpPr>
        <p:spPr bwMode="auto">
          <a:xfrm>
            <a:off x="228600" y="4267200"/>
            <a:ext cx="8915400" cy="1077913"/>
          </a:xfrm>
          <a:prstGeom prst="rect">
            <a:avLst/>
          </a:prstGeom>
          <a:noFill/>
          <a:ln w="9525">
            <a:noFill/>
            <a:miter lim="800000"/>
            <a:headEnd/>
            <a:tailEnd/>
          </a:ln>
        </p:spPr>
        <p:txBody>
          <a:bodyPr>
            <a:spAutoFit/>
          </a:bodyPr>
          <a:lstStyle/>
          <a:p>
            <a:pPr>
              <a:buFont typeface="Arial" charset="0"/>
              <a:buChar char="•"/>
            </a:pPr>
            <a:r>
              <a:rPr lang="en-US" sz="3200">
                <a:solidFill>
                  <a:srgbClr val="C00000"/>
                </a:solidFill>
                <a:latin typeface="Calibri" pitchFamily="34" charset="0"/>
              </a:rPr>
              <a:t> What schools are in Ohio?</a:t>
            </a:r>
          </a:p>
          <a:p>
            <a:pPr>
              <a:buFont typeface="Arial" charset="0"/>
              <a:buChar char="•"/>
            </a:pPr>
            <a:r>
              <a:rPr lang="en-US" sz="3200">
                <a:solidFill>
                  <a:srgbClr val="C00000"/>
                </a:solidFill>
                <a:latin typeface="Calibri" pitchFamily="34" charset="0"/>
              </a:rPr>
              <a:t> What weather sensors are near each of the school?</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4"/>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GB" smtClean="0">
                <a:ea typeface="AR PL ShanHeiSun Uni"/>
                <a:cs typeface="AR PL ShanHeiSun Uni"/>
              </a:rPr>
              <a:t>Linked Open Data</a:t>
            </a:r>
            <a:br>
              <a:rPr lang="en-GB" smtClean="0">
                <a:ea typeface="AR PL ShanHeiSun Uni"/>
                <a:cs typeface="AR PL ShanHeiSun Uni"/>
              </a:rPr>
            </a:br>
            <a:endParaRPr lang="en-US" smtClean="0"/>
          </a:p>
        </p:txBody>
      </p:sp>
      <p:pic>
        <p:nvPicPr>
          <p:cNvPr id="156674" name="Content Placeholder 16" descr="lodmarch09.jpg"/>
          <p:cNvPicPr>
            <a:picLocks noGrp="1" noChangeAspect="1"/>
          </p:cNvPicPr>
          <p:nvPr>
            <p:ph idx="1"/>
          </p:nvPr>
        </p:nvPicPr>
        <p:blipFill>
          <a:blip r:embed="rId3"/>
          <a:srcRect/>
          <a:stretch>
            <a:fillRect/>
          </a:stretch>
        </p:blipFill>
        <p:spPr bwMode="auto">
          <a:xfrm>
            <a:off x="1609725" y="1600200"/>
            <a:ext cx="5924550" cy="4525963"/>
          </a:xfrm>
          <a:noFill/>
          <a:ln>
            <a:miter lim="800000"/>
            <a:headEnd/>
            <a:tailEnd/>
          </a:ln>
        </p:spPr>
      </p:pic>
      <p:sp>
        <p:nvSpPr>
          <p:cNvPr id="156675" name="Title 1"/>
          <p:cNvSpPr txBox="1">
            <a:spLocks/>
          </p:cNvSpPr>
          <p:nvPr/>
        </p:nvSpPr>
        <p:spPr bwMode="auto">
          <a:xfrm>
            <a:off x="0" y="0"/>
            <a:ext cx="4495800" cy="990600"/>
          </a:xfrm>
          <a:prstGeom prst="rect">
            <a:avLst/>
          </a:prstGeom>
          <a:noFill/>
          <a:ln w="9525">
            <a:noFill/>
            <a:miter lim="800000"/>
            <a:headEnd/>
            <a:tailEnd/>
          </a:ln>
        </p:spPr>
        <p:txBody>
          <a:bodyPr anchor="ctr"/>
          <a:lstStyle/>
          <a:p>
            <a:pPr algn="ctr"/>
            <a:endParaRPr lang="en-US" sz="4400">
              <a:solidFill>
                <a:srgbClr val="000000"/>
              </a:solidFill>
              <a:latin typeface="Calibri" pitchFamily="34" charset="0"/>
              <a:ea typeface="ＭＳ Ｐゴシック" pitchFamily="34" charset="-128"/>
            </a:endParaRPr>
          </a:p>
        </p:txBody>
      </p:sp>
      <p:grpSp>
        <p:nvGrpSpPr>
          <p:cNvPr id="156676" name="Group 12"/>
          <p:cNvGrpSpPr>
            <a:grpSpLocks/>
          </p:cNvGrpSpPr>
          <p:nvPr/>
        </p:nvGrpSpPr>
        <p:grpSpPr bwMode="auto">
          <a:xfrm>
            <a:off x="-76200" y="6394450"/>
            <a:ext cx="9220200" cy="463550"/>
            <a:chOff x="-76200" y="6394450"/>
            <a:chExt cx="9220200" cy="463550"/>
          </a:xfrm>
        </p:grpSpPr>
        <p:pic>
          <p:nvPicPr>
            <p:cNvPr id="1026" name="Picture 2" descr="C:\Users\camerond\Downloads\knoesis_white.JPG"/>
            <p:cNvPicPr>
              <a:picLocks noChangeAspect="1" noChangeArrowheads="1"/>
            </p:cNvPicPr>
            <p:nvPr/>
          </p:nvPicPr>
          <p:blipFill>
            <a:blip r:embed="rId4"/>
            <a:srcRect/>
            <a:stretch>
              <a:fillRect/>
            </a:stretch>
          </p:blipFill>
          <p:spPr bwMode="auto">
            <a:xfrm>
              <a:off x="7620000" y="6553200"/>
              <a:ext cx="1366838" cy="190500"/>
            </a:xfrm>
            <a:prstGeom prst="rect">
              <a:avLst/>
            </a:prstGeom>
            <a:noFill/>
            <a:effectLst>
              <a:outerShdw sx="1000" sy="1000" algn="ctr" rotWithShape="0">
                <a:srgbClr val="000000">
                  <a:alpha val="43137"/>
                </a:srgbClr>
              </a:outerShdw>
            </a:effectLst>
          </p:spPr>
        </p:pic>
        <p:pic>
          <p:nvPicPr>
            <p:cNvPr id="5" name="Picture 2"/>
            <p:cNvPicPr>
              <a:picLocks noChangeAspect="1" noChangeArrowheads="1"/>
            </p:cNvPicPr>
            <p:nvPr/>
          </p:nvPicPr>
          <p:blipFill>
            <a:blip r:embed="rId5"/>
            <a:srcRect/>
            <a:stretch>
              <a:fillRect/>
            </a:stretch>
          </p:blipFill>
          <p:spPr bwMode="auto">
            <a:xfrm>
              <a:off x="0" y="6400800"/>
              <a:ext cx="655638" cy="4572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pic>
        <p:pic>
          <p:nvPicPr>
            <p:cNvPr id="156684" name="Picture 4" descr="C:\Users\camerond\Downloads\e_white_trans_new.png"/>
            <p:cNvPicPr>
              <a:picLocks noChangeAspect="1" noChangeArrowheads="1"/>
            </p:cNvPicPr>
            <p:nvPr/>
          </p:nvPicPr>
          <p:blipFill>
            <a:blip r:embed="rId6"/>
            <a:srcRect/>
            <a:stretch>
              <a:fillRect/>
            </a:stretch>
          </p:blipFill>
          <p:spPr bwMode="auto">
            <a:xfrm>
              <a:off x="7027333" y="6553200"/>
              <a:ext cx="508000" cy="228600"/>
            </a:xfrm>
            <a:prstGeom prst="rect">
              <a:avLst/>
            </a:prstGeom>
            <a:noFill/>
            <a:ln w="9525">
              <a:noFill/>
              <a:miter lim="800000"/>
              <a:headEnd/>
              <a:tailEnd/>
            </a:ln>
          </p:spPr>
        </p:pic>
        <p:sp>
          <p:nvSpPr>
            <p:cNvPr id="10" name="Rectangle 9"/>
            <p:cNvSpPr/>
            <p:nvPr/>
          </p:nvSpPr>
          <p:spPr>
            <a:xfrm>
              <a:off x="-76200" y="6394450"/>
              <a:ext cx="9220200" cy="46038"/>
            </a:xfrm>
            <a:prstGeom prst="rect">
              <a:avLst/>
            </a:prstGeom>
            <a:solidFill>
              <a:srgbClr val="5A7C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sp>
        <p:nvSpPr>
          <p:cNvPr id="156677" name="Rectangle 1"/>
          <p:cNvSpPr>
            <a:spLocks noChangeArrowheads="1"/>
          </p:cNvSpPr>
          <p:nvPr/>
        </p:nvSpPr>
        <p:spPr bwMode="auto">
          <a:xfrm>
            <a:off x="457200" y="1371600"/>
            <a:ext cx="8229600" cy="581025"/>
          </a:xfrm>
          <a:prstGeom prst="rect">
            <a:avLst/>
          </a:prstGeom>
          <a:noFill/>
          <a:ln w="9525">
            <a:noFill/>
            <a:round/>
            <a:headEnd/>
            <a:tailEnd/>
          </a:ln>
        </p:spPr>
        <p:txBody>
          <a:bodyPr wrap="none" anchor="ctr"/>
          <a:lstStyle/>
          <a:p>
            <a:endParaRPr lang="en-US">
              <a:latin typeface="Calibri" pitchFamily="34" charset="0"/>
              <a:ea typeface="AR PL ShanHeiSun Uni"/>
              <a:cs typeface="AR PL ShanHeiSun Uni"/>
            </a:endParaRPr>
          </a:p>
        </p:txBody>
      </p:sp>
      <p:sp>
        <p:nvSpPr>
          <p:cNvPr id="156678" name="Text Box 2"/>
          <p:cNvSpPr txBox="1">
            <a:spLocks noChangeArrowheads="1"/>
          </p:cNvSpPr>
          <p:nvPr/>
        </p:nvSpPr>
        <p:spPr bwMode="auto">
          <a:xfrm>
            <a:off x="457200" y="2057400"/>
            <a:ext cx="8229600" cy="642938"/>
          </a:xfrm>
          <a:prstGeom prst="rect">
            <a:avLst/>
          </a:prstGeom>
          <a:noFill/>
          <a:ln w="9525">
            <a:noFill/>
            <a:round/>
            <a:headEnd/>
            <a:tailEnd/>
          </a:ln>
        </p:spPr>
        <p:txBody>
          <a:bodyPr lIns="90000" tIns="46800" rIns="90000" bIns="46800">
            <a:spAutoFit/>
          </a:bodyPr>
          <a:lstStyle/>
          <a:p>
            <a:pPr lvl="1">
              <a:buSzPct val="75000"/>
              <a:buFont typeface="Wingdings" pitchFamily="2" charset="2"/>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endParaRPr lang="en-GB">
              <a:solidFill>
                <a:srgbClr val="000000"/>
              </a:solidFill>
              <a:latin typeface="Calibri" pitchFamily="34" charset="0"/>
              <a:ea typeface="AR PL ShanHeiSun Uni"/>
              <a:cs typeface="AR PL ShanHeiSun Uni"/>
            </a:endParaRPr>
          </a:p>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endParaRPr lang="en-GB">
              <a:solidFill>
                <a:srgbClr val="000000"/>
              </a:solidFill>
              <a:latin typeface="Calibri" pitchFamily="34" charset="0"/>
              <a:ea typeface="AR PL ShanHeiSun Uni"/>
              <a:cs typeface="AR PL ShanHeiSun Uni"/>
            </a:endParaRPr>
          </a:p>
        </p:txBody>
      </p:sp>
      <p:sp>
        <p:nvSpPr>
          <p:cNvPr id="156679" name="Slide Number Placeholder 17"/>
          <p:cNvSpPr txBox="1">
            <a:spLocks/>
          </p:cNvSpPr>
          <p:nvPr/>
        </p:nvSpPr>
        <p:spPr bwMode="auto">
          <a:xfrm>
            <a:off x="3505200" y="6400800"/>
            <a:ext cx="2133600" cy="365125"/>
          </a:xfrm>
          <a:prstGeom prst="rect">
            <a:avLst/>
          </a:prstGeom>
          <a:noFill/>
          <a:ln w="9525">
            <a:noFill/>
            <a:miter lim="800000"/>
            <a:headEnd/>
            <a:tailEnd/>
          </a:ln>
        </p:spPr>
        <p:txBody>
          <a:bodyPr anchor="ctr"/>
          <a:lstStyle/>
          <a:p>
            <a:pPr algn="ctr"/>
            <a:fld id="{24A86B1A-6693-400D-A022-F04DD4C991DA}" type="slidenum">
              <a:rPr lang="en-US" sz="1200">
                <a:solidFill>
                  <a:srgbClr val="898989"/>
                </a:solidFill>
                <a:latin typeface="Calibri" pitchFamily="34" charset="0"/>
                <a:ea typeface="AR PL ShanHeiSun Uni"/>
                <a:cs typeface="AR PL ShanHeiSun Uni"/>
              </a:rPr>
              <a:pPr algn="ctr"/>
              <a:t>70</a:t>
            </a:fld>
            <a:endParaRPr lang="en-US" sz="1200">
              <a:solidFill>
                <a:srgbClr val="898989"/>
              </a:solidFill>
              <a:latin typeface="Calibri" pitchFamily="34" charset="0"/>
              <a:ea typeface="AR PL ShanHeiSun Uni"/>
              <a:cs typeface="AR PL ShanHeiSun Uni"/>
            </a:endParaRPr>
          </a:p>
        </p:txBody>
      </p:sp>
      <p:pic>
        <p:nvPicPr>
          <p:cNvPr id="19" name="Picture 18" descr="static.jpg"/>
          <p:cNvPicPr>
            <a:picLocks noChangeAspect="1"/>
          </p:cNvPicPr>
          <p:nvPr/>
        </p:nvPicPr>
        <p:blipFill>
          <a:blip r:embed="rId7"/>
          <a:srcRect/>
          <a:stretch>
            <a:fillRect/>
          </a:stretch>
        </p:blipFill>
        <p:spPr bwMode="auto">
          <a:xfrm>
            <a:off x="3060700" y="2789238"/>
            <a:ext cx="4495800" cy="3014662"/>
          </a:xfrm>
          <a:prstGeom prst="rect">
            <a:avLst/>
          </a:prstGeom>
          <a:noFill/>
          <a:ln w="9525">
            <a:noFill/>
            <a:miter lim="800000"/>
            <a:headEnd/>
            <a:tailEnd/>
          </a:ln>
        </p:spPr>
      </p:pic>
      <p:sp>
        <p:nvSpPr>
          <p:cNvPr id="20" name="TextBox 19"/>
          <p:cNvSpPr txBox="1">
            <a:spLocks noChangeArrowheads="1"/>
          </p:cNvSpPr>
          <p:nvPr/>
        </p:nvSpPr>
        <p:spPr bwMode="auto">
          <a:xfrm>
            <a:off x="3898900" y="1722438"/>
            <a:ext cx="2438400" cy="830262"/>
          </a:xfrm>
          <a:prstGeom prst="rect">
            <a:avLst/>
          </a:prstGeom>
          <a:noFill/>
          <a:ln w="9525">
            <a:noFill/>
            <a:miter lim="800000"/>
            <a:headEnd/>
            <a:tailEnd/>
          </a:ln>
        </p:spPr>
        <p:txBody>
          <a:bodyPr>
            <a:spAutoFit/>
          </a:bodyPr>
          <a:lstStyle/>
          <a:p>
            <a:pPr algn="ctr"/>
            <a:r>
              <a:rPr lang="en-US" sz="4800">
                <a:solidFill>
                  <a:srgbClr val="FF0000"/>
                </a:solidFill>
                <a:latin typeface="Aharoni" pitchFamily="2" charset="-79"/>
                <a:cs typeface="Aharoni" pitchFamily="2" charset="-79"/>
              </a:rPr>
              <a:t>Mostly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lide(fromBottom)">
                                      <p:cBhvr>
                                        <p:cTn id="7" dur="500"/>
                                        <p:tgtEl>
                                          <p:spTgt spid="19"/>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slide(fromBottom)">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3"/>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latin typeface="Aharoni" pitchFamily="2" charset="-79"/>
                <a:cs typeface="Aharoni" pitchFamily="2" charset="-79"/>
              </a:rPr>
              <a:t>Huge Volumes!!</a:t>
            </a:r>
            <a:br>
              <a:rPr lang="en-US" smtClean="0">
                <a:latin typeface="Aharoni" pitchFamily="2" charset="-79"/>
                <a:cs typeface="Aharoni" pitchFamily="2" charset="-79"/>
              </a:rPr>
            </a:br>
            <a:endParaRPr lang="en-US" smtClean="0"/>
          </a:p>
        </p:txBody>
      </p:sp>
      <p:pic>
        <p:nvPicPr>
          <p:cNvPr id="158722" name="Content Placeholder 16" descr="stream.jpg"/>
          <p:cNvPicPr>
            <a:picLocks noGrp="1" noChangeAspect="1"/>
          </p:cNvPicPr>
          <p:nvPr>
            <p:ph idx="1"/>
          </p:nvPr>
        </p:nvPicPr>
        <p:blipFill>
          <a:blip r:embed="rId3"/>
          <a:srcRect/>
          <a:stretch>
            <a:fillRect/>
          </a:stretch>
        </p:blipFill>
        <p:spPr bwMode="auto">
          <a:xfrm>
            <a:off x="1676400" y="1295400"/>
            <a:ext cx="5257800" cy="5257800"/>
          </a:xfrm>
          <a:noFill/>
          <a:ln>
            <a:miter lim="800000"/>
            <a:headEnd/>
            <a:tailEnd/>
          </a:ln>
        </p:spPr>
      </p:pic>
      <p:sp>
        <p:nvSpPr>
          <p:cNvPr id="158723" name="Title 1"/>
          <p:cNvSpPr txBox="1">
            <a:spLocks/>
          </p:cNvSpPr>
          <p:nvPr/>
        </p:nvSpPr>
        <p:spPr bwMode="auto">
          <a:xfrm>
            <a:off x="0" y="0"/>
            <a:ext cx="4495800" cy="990600"/>
          </a:xfrm>
          <a:prstGeom prst="rect">
            <a:avLst/>
          </a:prstGeom>
          <a:noFill/>
          <a:ln w="9525">
            <a:noFill/>
            <a:miter lim="800000"/>
            <a:headEnd/>
            <a:tailEnd/>
          </a:ln>
        </p:spPr>
        <p:txBody>
          <a:bodyPr anchor="ctr"/>
          <a:lstStyle/>
          <a:p>
            <a:pPr algn="ctr"/>
            <a:endParaRPr lang="en-US" sz="4400">
              <a:solidFill>
                <a:srgbClr val="000000"/>
              </a:solidFill>
              <a:latin typeface="Calibri" pitchFamily="34" charset="0"/>
              <a:ea typeface="ＭＳ Ｐゴシック" pitchFamily="34" charset="-128"/>
            </a:endParaRPr>
          </a:p>
        </p:txBody>
      </p:sp>
      <p:sp>
        <p:nvSpPr>
          <p:cNvPr id="158724" name="Rectangle 1"/>
          <p:cNvSpPr>
            <a:spLocks noChangeArrowheads="1"/>
          </p:cNvSpPr>
          <p:nvPr/>
        </p:nvSpPr>
        <p:spPr bwMode="auto">
          <a:xfrm>
            <a:off x="457200" y="1371600"/>
            <a:ext cx="8229600" cy="581025"/>
          </a:xfrm>
          <a:prstGeom prst="rect">
            <a:avLst/>
          </a:prstGeom>
          <a:noFill/>
          <a:ln w="9525">
            <a:noFill/>
            <a:round/>
            <a:headEnd/>
            <a:tailEnd/>
          </a:ln>
        </p:spPr>
        <p:txBody>
          <a:bodyPr wrap="none" anchor="ctr"/>
          <a:lstStyle/>
          <a:p>
            <a:endParaRPr lang="en-US">
              <a:latin typeface="Calibri" pitchFamily="34" charset="0"/>
              <a:ea typeface="AR PL ShanHeiSun Uni"/>
              <a:cs typeface="AR PL ShanHeiSun Uni"/>
            </a:endParaRPr>
          </a:p>
        </p:txBody>
      </p:sp>
      <p:sp>
        <p:nvSpPr>
          <p:cNvPr id="158725" name="Text Box 2"/>
          <p:cNvSpPr txBox="1">
            <a:spLocks noChangeArrowheads="1"/>
          </p:cNvSpPr>
          <p:nvPr/>
        </p:nvSpPr>
        <p:spPr bwMode="auto">
          <a:xfrm>
            <a:off x="457200" y="2057400"/>
            <a:ext cx="8229600" cy="642938"/>
          </a:xfrm>
          <a:prstGeom prst="rect">
            <a:avLst/>
          </a:prstGeom>
          <a:noFill/>
          <a:ln w="9525">
            <a:noFill/>
            <a:round/>
            <a:headEnd/>
            <a:tailEnd/>
          </a:ln>
        </p:spPr>
        <p:txBody>
          <a:bodyPr lIns="90000" tIns="46800" rIns="90000" bIns="46800">
            <a:spAutoFit/>
          </a:bodyPr>
          <a:lstStyle/>
          <a:p>
            <a:pPr lvl="1">
              <a:buSzPct val="75000"/>
              <a:buFont typeface="Wingdings" pitchFamily="2" charset="2"/>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endParaRPr lang="en-GB">
              <a:solidFill>
                <a:srgbClr val="000000"/>
              </a:solidFill>
              <a:latin typeface="Calibri" pitchFamily="34" charset="0"/>
              <a:ea typeface="AR PL ShanHeiSun Uni"/>
              <a:cs typeface="AR PL ShanHeiSun Uni"/>
            </a:endParaRPr>
          </a:p>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endParaRPr lang="en-GB">
              <a:solidFill>
                <a:srgbClr val="000000"/>
              </a:solidFill>
              <a:latin typeface="Calibri" pitchFamily="34" charset="0"/>
              <a:ea typeface="AR PL ShanHeiSun Uni"/>
              <a:cs typeface="AR PL ShanHeiSun Uni"/>
            </a:endParaRPr>
          </a:p>
        </p:txBody>
      </p:sp>
      <p:sp>
        <p:nvSpPr>
          <p:cNvPr id="158726" name="Rectangle 4"/>
          <p:cNvSpPr>
            <a:spLocks noChangeArrowheads="1"/>
          </p:cNvSpPr>
          <p:nvPr/>
        </p:nvSpPr>
        <p:spPr bwMode="auto">
          <a:xfrm>
            <a:off x="0" y="0"/>
            <a:ext cx="4495800" cy="525463"/>
          </a:xfrm>
          <a:prstGeom prst="rect">
            <a:avLst/>
          </a:prstGeom>
          <a:noFill/>
          <a:ln w="9525">
            <a:noFill/>
            <a:round/>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800">
              <a:solidFill>
                <a:srgbClr val="000000"/>
              </a:solidFill>
              <a:latin typeface="Calibri" pitchFamily="34" charset="0"/>
              <a:ea typeface="AR PL ShanHeiSun Uni"/>
              <a:cs typeface="AR PL ShanHeiSun Uni"/>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Too Much Data</a:t>
            </a:r>
            <a:r>
              <a:rPr lang="en-US" smtClean="0">
                <a:solidFill>
                  <a:srgbClr val="C00000"/>
                </a:solidFill>
              </a:rPr>
              <a:t/>
            </a:r>
            <a:br>
              <a:rPr lang="en-US" smtClean="0">
                <a:solidFill>
                  <a:srgbClr val="C00000"/>
                </a:solidFill>
              </a:rPr>
            </a:br>
            <a:endParaRPr lang="en-US" smtClean="0"/>
          </a:p>
        </p:txBody>
      </p:sp>
      <p:pic>
        <p:nvPicPr>
          <p:cNvPr id="160770" name="Content Placeholder 16" descr="lod_compressed.png"/>
          <p:cNvPicPr>
            <a:picLocks noGrp="1" noChangeAspect="1"/>
          </p:cNvPicPr>
          <p:nvPr>
            <p:ph idx="1"/>
          </p:nvPr>
        </p:nvPicPr>
        <p:blipFill>
          <a:blip r:embed="rId3"/>
          <a:srcRect/>
          <a:stretch>
            <a:fillRect/>
          </a:stretch>
        </p:blipFill>
        <p:spPr bwMode="auto">
          <a:xfrm>
            <a:off x="1530350" y="1600200"/>
            <a:ext cx="6083300" cy="4525963"/>
          </a:xfrm>
          <a:noFill/>
          <a:ln>
            <a:miter lim="800000"/>
            <a:headEnd/>
            <a:tailEnd/>
          </a:ln>
        </p:spPr>
      </p:pic>
      <p:sp>
        <p:nvSpPr>
          <p:cNvPr id="160771" name="Title 1"/>
          <p:cNvSpPr txBox="1">
            <a:spLocks/>
          </p:cNvSpPr>
          <p:nvPr/>
        </p:nvSpPr>
        <p:spPr bwMode="auto">
          <a:xfrm>
            <a:off x="0" y="0"/>
            <a:ext cx="4495800" cy="990600"/>
          </a:xfrm>
          <a:prstGeom prst="rect">
            <a:avLst/>
          </a:prstGeom>
          <a:noFill/>
          <a:ln w="9525">
            <a:noFill/>
            <a:miter lim="800000"/>
            <a:headEnd/>
            <a:tailEnd/>
          </a:ln>
        </p:spPr>
        <p:txBody>
          <a:bodyPr anchor="ctr"/>
          <a:lstStyle/>
          <a:p>
            <a:pPr algn="ctr"/>
            <a:endParaRPr lang="en-US" sz="4400">
              <a:solidFill>
                <a:srgbClr val="000000"/>
              </a:solidFill>
              <a:latin typeface="Calibri" pitchFamily="34" charset="0"/>
              <a:ea typeface="ＭＳ Ｐゴシック" pitchFamily="34" charset="-128"/>
            </a:endParaRPr>
          </a:p>
        </p:txBody>
      </p:sp>
      <p:grpSp>
        <p:nvGrpSpPr>
          <p:cNvPr id="160772" name="Group 12"/>
          <p:cNvGrpSpPr>
            <a:grpSpLocks/>
          </p:cNvGrpSpPr>
          <p:nvPr/>
        </p:nvGrpSpPr>
        <p:grpSpPr bwMode="auto">
          <a:xfrm>
            <a:off x="-76200" y="6394450"/>
            <a:ext cx="9220200" cy="463550"/>
            <a:chOff x="-76200" y="6394450"/>
            <a:chExt cx="9220200" cy="463550"/>
          </a:xfrm>
        </p:grpSpPr>
        <p:pic>
          <p:nvPicPr>
            <p:cNvPr id="1026" name="Picture 2" descr="C:\Users\camerond\Downloads\knoesis_white.JPG"/>
            <p:cNvPicPr>
              <a:picLocks noChangeAspect="1" noChangeArrowheads="1"/>
            </p:cNvPicPr>
            <p:nvPr/>
          </p:nvPicPr>
          <p:blipFill>
            <a:blip r:embed="rId4"/>
            <a:srcRect/>
            <a:stretch>
              <a:fillRect/>
            </a:stretch>
          </p:blipFill>
          <p:spPr bwMode="auto">
            <a:xfrm>
              <a:off x="7620000" y="6553200"/>
              <a:ext cx="1366838" cy="190500"/>
            </a:xfrm>
            <a:prstGeom prst="rect">
              <a:avLst/>
            </a:prstGeom>
            <a:noFill/>
            <a:effectLst>
              <a:outerShdw sx="1000" sy="1000" algn="ctr" rotWithShape="0">
                <a:srgbClr val="000000">
                  <a:alpha val="43137"/>
                </a:srgbClr>
              </a:outerShdw>
            </a:effectLst>
          </p:spPr>
        </p:pic>
        <p:pic>
          <p:nvPicPr>
            <p:cNvPr id="5" name="Picture 2"/>
            <p:cNvPicPr>
              <a:picLocks noChangeAspect="1" noChangeArrowheads="1"/>
            </p:cNvPicPr>
            <p:nvPr/>
          </p:nvPicPr>
          <p:blipFill>
            <a:blip r:embed="rId5"/>
            <a:srcRect/>
            <a:stretch>
              <a:fillRect/>
            </a:stretch>
          </p:blipFill>
          <p:spPr bwMode="auto">
            <a:xfrm>
              <a:off x="0" y="6400800"/>
              <a:ext cx="655638" cy="4572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pic>
        <p:pic>
          <p:nvPicPr>
            <p:cNvPr id="160780" name="Picture 4" descr="C:\Users\camerond\Downloads\e_white_trans_new.png"/>
            <p:cNvPicPr>
              <a:picLocks noChangeAspect="1" noChangeArrowheads="1"/>
            </p:cNvPicPr>
            <p:nvPr/>
          </p:nvPicPr>
          <p:blipFill>
            <a:blip r:embed="rId6"/>
            <a:srcRect/>
            <a:stretch>
              <a:fillRect/>
            </a:stretch>
          </p:blipFill>
          <p:spPr bwMode="auto">
            <a:xfrm>
              <a:off x="7027333" y="6553200"/>
              <a:ext cx="508000" cy="228600"/>
            </a:xfrm>
            <a:prstGeom prst="rect">
              <a:avLst/>
            </a:prstGeom>
            <a:noFill/>
            <a:ln w="9525">
              <a:noFill/>
              <a:miter lim="800000"/>
              <a:headEnd/>
              <a:tailEnd/>
            </a:ln>
          </p:spPr>
        </p:pic>
        <p:sp>
          <p:nvSpPr>
            <p:cNvPr id="10" name="Rectangle 9"/>
            <p:cNvSpPr/>
            <p:nvPr/>
          </p:nvSpPr>
          <p:spPr>
            <a:xfrm>
              <a:off x="-76200" y="6394450"/>
              <a:ext cx="9220200" cy="46038"/>
            </a:xfrm>
            <a:prstGeom prst="rect">
              <a:avLst/>
            </a:prstGeom>
            <a:solidFill>
              <a:srgbClr val="5A7C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sp>
        <p:nvSpPr>
          <p:cNvPr id="160773" name="Rectangle 1"/>
          <p:cNvSpPr>
            <a:spLocks noChangeArrowheads="1"/>
          </p:cNvSpPr>
          <p:nvPr/>
        </p:nvSpPr>
        <p:spPr bwMode="auto">
          <a:xfrm>
            <a:off x="457200" y="1371600"/>
            <a:ext cx="8229600" cy="581025"/>
          </a:xfrm>
          <a:prstGeom prst="rect">
            <a:avLst/>
          </a:prstGeom>
          <a:noFill/>
          <a:ln w="9525">
            <a:noFill/>
            <a:round/>
            <a:headEnd/>
            <a:tailEnd/>
          </a:ln>
        </p:spPr>
        <p:txBody>
          <a:bodyPr wrap="none" anchor="ctr"/>
          <a:lstStyle/>
          <a:p>
            <a:endParaRPr lang="en-US">
              <a:latin typeface="Calibri" pitchFamily="34" charset="0"/>
              <a:ea typeface="AR PL ShanHeiSun Uni"/>
              <a:cs typeface="AR PL ShanHeiSun Uni"/>
            </a:endParaRPr>
          </a:p>
        </p:txBody>
      </p:sp>
      <p:sp>
        <p:nvSpPr>
          <p:cNvPr id="160774" name="Text Box 2"/>
          <p:cNvSpPr txBox="1">
            <a:spLocks noChangeArrowheads="1"/>
          </p:cNvSpPr>
          <p:nvPr/>
        </p:nvSpPr>
        <p:spPr bwMode="auto">
          <a:xfrm>
            <a:off x="457200" y="2057400"/>
            <a:ext cx="8229600" cy="642938"/>
          </a:xfrm>
          <a:prstGeom prst="rect">
            <a:avLst/>
          </a:prstGeom>
          <a:noFill/>
          <a:ln w="9525">
            <a:noFill/>
            <a:round/>
            <a:headEnd/>
            <a:tailEnd/>
          </a:ln>
        </p:spPr>
        <p:txBody>
          <a:bodyPr lIns="90000" tIns="46800" rIns="90000" bIns="46800">
            <a:spAutoFit/>
          </a:bodyPr>
          <a:lstStyle/>
          <a:p>
            <a:pPr lvl="1">
              <a:buSzPct val="75000"/>
              <a:buFont typeface="Wingdings" pitchFamily="2" charset="2"/>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endParaRPr lang="en-GB">
              <a:solidFill>
                <a:srgbClr val="000000"/>
              </a:solidFill>
              <a:latin typeface="Calibri" pitchFamily="34" charset="0"/>
              <a:ea typeface="AR PL ShanHeiSun Uni"/>
              <a:cs typeface="AR PL ShanHeiSun Uni"/>
            </a:endParaRPr>
          </a:p>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endParaRPr lang="en-GB">
              <a:solidFill>
                <a:srgbClr val="000000"/>
              </a:solidFill>
              <a:latin typeface="Calibri" pitchFamily="34" charset="0"/>
              <a:ea typeface="AR PL ShanHeiSun Uni"/>
              <a:cs typeface="AR PL ShanHeiSun Uni"/>
            </a:endParaRPr>
          </a:p>
        </p:txBody>
      </p:sp>
      <p:sp>
        <p:nvSpPr>
          <p:cNvPr id="160775" name="Rectangle 4"/>
          <p:cNvSpPr>
            <a:spLocks noChangeArrowheads="1"/>
          </p:cNvSpPr>
          <p:nvPr/>
        </p:nvSpPr>
        <p:spPr bwMode="auto">
          <a:xfrm>
            <a:off x="0" y="0"/>
            <a:ext cx="4495800" cy="525463"/>
          </a:xfrm>
          <a:prstGeom prst="rect">
            <a:avLst/>
          </a:prstGeom>
          <a:noFill/>
          <a:ln w="9525">
            <a:noFill/>
            <a:round/>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800">
              <a:solidFill>
                <a:srgbClr val="000000"/>
              </a:solidFill>
              <a:latin typeface="Calibri" pitchFamily="34" charset="0"/>
              <a:ea typeface="AR PL ShanHeiSun Uni"/>
              <a:cs typeface="AR PL ShanHeiSun Uni"/>
            </a:endParaRPr>
          </a:p>
        </p:txBody>
      </p:sp>
      <p:sp>
        <p:nvSpPr>
          <p:cNvPr id="160776" name="Slide Number Placeholder 17"/>
          <p:cNvSpPr txBox="1">
            <a:spLocks/>
          </p:cNvSpPr>
          <p:nvPr/>
        </p:nvSpPr>
        <p:spPr bwMode="auto">
          <a:xfrm>
            <a:off x="3505200" y="6400800"/>
            <a:ext cx="2133600" cy="365125"/>
          </a:xfrm>
          <a:prstGeom prst="rect">
            <a:avLst/>
          </a:prstGeom>
          <a:noFill/>
          <a:ln w="9525">
            <a:noFill/>
            <a:miter lim="800000"/>
            <a:headEnd/>
            <a:tailEnd/>
          </a:ln>
        </p:spPr>
        <p:txBody>
          <a:bodyPr anchor="ctr"/>
          <a:lstStyle/>
          <a:p>
            <a:pPr algn="ctr"/>
            <a:fld id="{C684B822-5BB1-4B60-9E3A-AF447699EA6F}" type="slidenum">
              <a:rPr lang="en-US" sz="1200">
                <a:solidFill>
                  <a:srgbClr val="898989"/>
                </a:solidFill>
                <a:latin typeface="Calibri" pitchFamily="34" charset="0"/>
                <a:ea typeface="AR PL ShanHeiSun Uni"/>
                <a:cs typeface="AR PL ShanHeiSun Uni"/>
              </a:rPr>
              <a:pPr algn="ctr"/>
              <a:t>72</a:t>
            </a:fld>
            <a:endParaRPr lang="en-US" sz="1200">
              <a:solidFill>
                <a:srgbClr val="898989"/>
              </a:solidFill>
              <a:latin typeface="Calibri" pitchFamily="34" charset="0"/>
              <a:ea typeface="AR PL ShanHeiSun Uni"/>
              <a:cs typeface="AR PL ShanHeiSun Uni"/>
            </a:endParaRPr>
          </a:p>
        </p:txBody>
      </p:sp>
      <p:sp>
        <p:nvSpPr>
          <p:cNvPr id="18" name="TextBox 17"/>
          <p:cNvSpPr txBox="1">
            <a:spLocks noChangeArrowheads="1"/>
          </p:cNvSpPr>
          <p:nvPr/>
        </p:nvSpPr>
        <p:spPr bwMode="auto">
          <a:xfrm>
            <a:off x="838200" y="990600"/>
            <a:ext cx="7162800" cy="708025"/>
          </a:xfrm>
          <a:prstGeom prst="rect">
            <a:avLst/>
          </a:prstGeom>
          <a:noFill/>
          <a:ln w="9525">
            <a:noFill/>
            <a:miter lim="800000"/>
            <a:headEnd/>
            <a:tailEnd/>
          </a:ln>
        </p:spPr>
        <p:txBody>
          <a:bodyPr>
            <a:spAutoFit/>
          </a:bodyPr>
          <a:lstStyle/>
          <a:p>
            <a:pPr algn="ctr"/>
            <a:r>
              <a:rPr lang="en-US" sz="4000">
                <a:solidFill>
                  <a:srgbClr val="C00000"/>
                </a:solidFill>
                <a:latin typeface="Calibri" pitchFamily="34" charset="0"/>
              </a:rPr>
              <a:t>(Data grows faster than storage!!)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linds(horizontal)">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GB" smtClean="0">
                <a:ea typeface="AR PL ShanHeiSun Uni"/>
                <a:cs typeface="AR PL ShanHeiSun Uni"/>
              </a:rPr>
              <a:t>Solution</a:t>
            </a:r>
            <a:br>
              <a:rPr lang="en-GB" smtClean="0">
                <a:ea typeface="AR PL ShanHeiSun Uni"/>
                <a:cs typeface="AR PL ShanHeiSun Uni"/>
              </a:rPr>
            </a:br>
            <a:endParaRPr lang="en-US" smtClean="0"/>
          </a:p>
        </p:txBody>
      </p:sp>
      <p:pic>
        <p:nvPicPr>
          <p:cNvPr id="17" name="Content Placeholder 16" descr="bulb_solution.png"/>
          <p:cNvPicPr>
            <a:picLocks noGrp="1" noChangeAspect="1"/>
          </p:cNvPicPr>
          <p:nvPr>
            <p:ph idx="1"/>
          </p:nvPr>
        </p:nvPicPr>
        <p:blipFill>
          <a:blip r:embed="rId3"/>
          <a:srcRect/>
          <a:stretch>
            <a:fillRect/>
          </a:stretch>
        </p:blipFill>
        <p:spPr bwMode="auto">
          <a:xfrm>
            <a:off x="2692400" y="1471613"/>
            <a:ext cx="4135438" cy="4149725"/>
          </a:xfrm>
          <a:noFill/>
          <a:ln>
            <a:miter lim="800000"/>
            <a:headEnd/>
            <a:tailEnd/>
          </a:ln>
        </p:spPr>
      </p:pic>
      <p:sp>
        <p:nvSpPr>
          <p:cNvPr id="162819" name="Title 1"/>
          <p:cNvSpPr txBox="1">
            <a:spLocks/>
          </p:cNvSpPr>
          <p:nvPr/>
        </p:nvSpPr>
        <p:spPr bwMode="auto">
          <a:xfrm>
            <a:off x="0" y="0"/>
            <a:ext cx="4495800" cy="990600"/>
          </a:xfrm>
          <a:prstGeom prst="rect">
            <a:avLst/>
          </a:prstGeom>
          <a:noFill/>
          <a:ln w="9525">
            <a:noFill/>
            <a:miter lim="800000"/>
            <a:headEnd/>
            <a:tailEnd/>
          </a:ln>
        </p:spPr>
        <p:txBody>
          <a:bodyPr anchor="ctr"/>
          <a:lstStyle/>
          <a:p>
            <a:pPr algn="ctr"/>
            <a:endParaRPr lang="en-US" sz="4400">
              <a:solidFill>
                <a:srgbClr val="000000"/>
              </a:solidFill>
              <a:latin typeface="Calibri" pitchFamily="34" charset="0"/>
              <a:ea typeface="ＭＳ Ｐゴシック" pitchFamily="34" charset="-128"/>
            </a:endParaRPr>
          </a:p>
        </p:txBody>
      </p:sp>
      <p:sp>
        <p:nvSpPr>
          <p:cNvPr id="29702" name="Rectangle 1"/>
          <p:cNvSpPr>
            <a:spLocks noChangeArrowheads="1"/>
          </p:cNvSpPr>
          <p:nvPr/>
        </p:nvSpPr>
        <p:spPr bwMode="auto">
          <a:xfrm>
            <a:off x="1143000" y="914400"/>
            <a:ext cx="7543800" cy="531813"/>
          </a:xfrm>
          <a:prstGeom prst="rect">
            <a:avLst/>
          </a:prstGeom>
          <a:noFill/>
          <a:ln w="9525">
            <a:noFill/>
            <a:round/>
            <a:headEnd/>
            <a:tailEnd/>
          </a:ln>
        </p:spPr>
        <p:txBody>
          <a:bodyPr wrap="none" anchor="ctr"/>
          <a:lstStyle/>
          <a:p>
            <a:pPr fontAlgn="auto">
              <a:spcBef>
                <a:spcPts val="0"/>
              </a:spcBef>
              <a:spcAft>
                <a:spcPts val="0"/>
              </a:spcAft>
              <a:defRPr/>
            </a:pPr>
            <a:endParaRPr lang="en-US">
              <a:solidFill>
                <a:schemeClr val="bg1">
                  <a:lumMod val="10000"/>
                </a:schemeClr>
              </a:solidFill>
              <a:latin typeface="+mn-lt"/>
              <a:ea typeface="AR PL ShanHeiSun Uni" charset="0"/>
              <a:cs typeface="AR PL ShanHeiSun Uni" charset="0"/>
            </a:endParaRPr>
          </a:p>
        </p:txBody>
      </p:sp>
      <p:sp>
        <p:nvSpPr>
          <p:cNvPr id="29703" name="Text Box 2"/>
          <p:cNvSpPr txBox="1">
            <a:spLocks noChangeArrowheads="1"/>
          </p:cNvSpPr>
          <p:nvPr/>
        </p:nvSpPr>
        <p:spPr bwMode="auto">
          <a:xfrm>
            <a:off x="1143000" y="1604963"/>
            <a:ext cx="7543800" cy="649287"/>
          </a:xfrm>
          <a:prstGeom prst="rect">
            <a:avLst/>
          </a:prstGeom>
          <a:noFill/>
          <a:ln w="9525">
            <a:noFill/>
            <a:round/>
            <a:headEnd/>
            <a:tailEnd/>
          </a:ln>
        </p:spPr>
        <p:txBody>
          <a:bodyPr lIns="90000" tIns="46800" rIns="90000" bIns="46800">
            <a:spAutoFit/>
          </a:bodyPr>
          <a:lstStyle/>
          <a:p>
            <a:pPr lvl="1" fontAlgn="auto">
              <a:spcBef>
                <a:spcPts val="0"/>
              </a:spcBef>
              <a:spcAft>
                <a:spcPts val="0"/>
              </a:spcAft>
              <a:buSzPct val="75000"/>
              <a:buFont typeface="Wingdings" pitchFamily="2" charset="2"/>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endParaRPr lang="en-GB">
              <a:solidFill>
                <a:schemeClr val="bg1">
                  <a:lumMod val="10000"/>
                </a:schemeClr>
              </a:solidFill>
              <a:latin typeface="+mn-lt"/>
              <a:ea typeface="AR PL ShanHeiSun Uni" charset="0"/>
              <a:cs typeface="AR PL ShanHeiSun Uni" charset="0"/>
            </a:endParaRPr>
          </a:p>
          <a:p>
            <a:pPr algn="ctr" fontAlgn="auto">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endParaRPr lang="en-GB">
              <a:solidFill>
                <a:schemeClr val="bg1">
                  <a:lumMod val="10000"/>
                </a:schemeClr>
              </a:solidFill>
              <a:latin typeface="+mn-lt"/>
              <a:ea typeface="AR PL ShanHeiSun Uni" charset="0"/>
              <a:cs typeface="AR PL ShanHeiSun Uni" charset="0"/>
            </a:endParaRPr>
          </a:p>
        </p:txBody>
      </p:sp>
      <p:sp>
        <p:nvSpPr>
          <p:cNvPr id="29705" name="Slide Number Placeholder 17"/>
          <p:cNvSpPr txBox="1">
            <a:spLocks/>
          </p:cNvSpPr>
          <p:nvPr/>
        </p:nvSpPr>
        <p:spPr bwMode="auto">
          <a:xfrm>
            <a:off x="3505200" y="6400800"/>
            <a:ext cx="2133600" cy="365125"/>
          </a:xfrm>
          <a:prstGeom prst="rect">
            <a:avLst/>
          </a:prstGeom>
          <a:noFill/>
          <a:ln w="9525">
            <a:noFill/>
            <a:miter lim="800000"/>
            <a:headEnd/>
            <a:tailEnd/>
          </a:ln>
        </p:spPr>
        <p:txBody>
          <a:bodyPr anchor="ctr"/>
          <a:lstStyle/>
          <a:p>
            <a:pPr algn="ctr" fontAlgn="auto">
              <a:spcBef>
                <a:spcPts val="0"/>
              </a:spcBef>
              <a:spcAft>
                <a:spcPts val="0"/>
              </a:spcAft>
              <a:defRPr/>
            </a:pPr>
            <a:fld id="{FE9D4C94-D7F2-4C49-8D58-B9ECF3097279}" type="slidenum">
              <a:rPr lang="en-US" sz="1200">
                <a:solidFill>
                  <a:schemeClr val="bg1">
                    <a:lumMod val="10000"/>
                  </a:schemeClr>
                </a:solidFill>
                <a:latin typeface="+mn-lt"/>
                <a:ea typeface="AR PL ShanHeiSun Uni" charset="0"/>
                <a:cs typeface="AR PL ShanHeiSun Uni" charset="0"/>
              </a:rPr>
              <a:pPr algn="ctr" fontAlgn="auto">
                <a:spcBef>
                  <a:spcPts val="0"/>
                </a:spcBef>
                <a:spcAft>
                  <a:spcPts val="0"/>
                </a:spcAft>
                <a:defRPr/>
              </a:pPr>
              <a:t>73</a:t>
            </a:fld>
            <a:endParaRPr lang="en-US" sz="1200">
              <a:solidFill>
                <a:schemeClr val="bg1">
                  <a:lumMod val="10000"/>
                </a:schemeClr>
              </a:solidFill>
              <a:latin typeface="+mn-lt"/>
              <a:ea typeface="AR PL ShanHeiSun Uni" charset="0"/>
              <a:cs typeface="AR PL ShanHeiSun Uni" charset="0"/>
            </a:endParaRPr>
          </a:p>
        </p:txBody>
      </p:sp>
      <p:pic>
        <p:nvPicPr>
          <p:cNvPr id="18" name="Picture 17" descr="funnel.jpg"/>
          <p:cNvPicPr>
            <a:picLocks noChangeAspect="1"/>
          </p:cNvPicPr>
          <p:nvPr/>
        </p:nvPicPr>
        <p:blipFill>
          <a:blip r:embed="rId4"/>
          <a:srcRect/>
          <a:stretch>
            <a:fillRect/>
          </a:stretch>
        </p:blipFill>
        <p:spPr bwMode="auto">
          <a:xfrm>
            <a:off x="3092450" y="1674813"/>
            <a:ext cx="3003550" cy="3036887"/>
          </a:xfrm>
          <a:prstGeom prst="rect">
            <a:avLst/>
          </a:prstGeom>
          <a:noFill/>
          <a:ln w="9525">
            <a:noFill/>
            <a:miter lim="800000"/>
            <a:headEnd/>
            <a:tailEnd/>
          </a:ln>
        </p:spPr>
      </p:pic>
      <p:sp>
        <p:nvSpPr>
          <p:cNvPr id="19" name="TextBox 18"/>
          <p:cNvSpPr txBox="1"/>
          <p:nvPr/>
        </p:nvSpPr>
        <p:spPr>
          <a:xfrm>
            <a:off x="762000" y="990600"/>
            <a:ext cx="7467600" cy="523875"/>
          </a:xfrm>
          <a:prstGeom prst="rect">
            <a:avLst/>
          </a:prstGeom>
          <a:noFill/>
        </p:spPr>
        <p:txBody>
          <a:bodyPr>
            <a:spAutoFit/>
          </a:bodyPr>
          <a:lstStyle/>
          <a:p>
            <a:pPr algn="ctr" fontAlgn="auto">
              <a:spcBef>
                <a:spcPts val="0"/>
              </a:spcBef>
              <a:spcAft>
                <a:spcPts val="0"/>
              </a:spcAft>
              <a:defRPr/>
            </a:pPr>
            <a:r>
              <a:rPr lang="en-US" sz="2800" dirty="0">
                <a:solidFill>
                  <a:schemeClr val="bg1">
                    <a:lumMod val="10000"/>
                  </a:schemeClr>
                </a:solidFill>
                <a:latin typeface="+mn-lt"/>
                <a:cs typeface="+mn-cs"/>
              </a:rPr>
              <a:t>Huge amounts of Sensor Data!!</a:t>
            </a:r>
            <a:endParaRPr lang="en-US" sz="2800" dirty="0">
              <a:solidFill>
                <a:schemeClr val="bg1">
                  <a:lumMod val="10000"/>
                </a:schemeClr>
              </a:solidFill>
              <a:latin typeface="+mn-lt"/>
              <a:cs typeface="+mn-cs"/>
            </a:endParaRPr>
          </a:p>
        </p:txBody>
      </p:sp>
      <p:sp>
        <p:nvSpPr>
          <p:cNvPr id="21" name="TextBox 20"/>
          <p:cNvSpPr txBox="1"/>
          <p:nvPr/>
        </p:nvSpPr>
        <p:spPr>
          <a:xfrm>
            <a:off x="1828800" y="5562600"/>
            <a:ext cx="5410200" cy="892175"/>
          </a:xfrm>
          <a:prstGeom prst="rect">
            <a:avLst/>
          </a:prstGeom>
          <a:noFill/>
        </p:spPr>
        <p:txBody>
          <a:bodyPr>
            <a:spAutoFit/>
          </a:bodyPr>
          <a:lstStyle/>
          <a:p>
            <a:pPr fontAlgn="auto">
              <a:spcBef>
                <a:spcPts val="0"/>
              </a:spcBef>
              <a:spcAft>
                <a:spcPts val="0"/>
              </a:spcAft>
              <a:defRPr/>
            </a:pPr>
            <a:r>
              <a:rPr lang="en-US" sz="2800" dirty="0">
                <a:solidFill>
                  <a:schemeClr val="bg1">
                    <a:lumMod val="10000"/>
                  </a:schemeClr>
                </a:solidFill>
                <a:latin typeface="+mn-lt"/>
                <a:cs typeface="+mn-cs"/>
              </a:rPr>
              <a:t>Abstractions over data (Events)</a:t>
            </a:r>
          </a:p>
          <a:p>
            <a:pPr algn="ctr" fontAlgn="auto">
              <a:spcBef>
                <a:spcPts val="0"/>
              </a:spcBef>
              <a:spcAft>
                <a:spcPts val="0"/>
              </a:spcAft>
              <a:defRPr/>
            </a:pPr>
            <a:r>
              <a:rPr lang="en-US" sz="2400" dirty="0">
                <a:solidFill>
                  <a:schemeClr val="bg1">
                    <a:lumMod val="10000"/>
                  </a:schemeClr>
                </a:solidFill>
                <a:latin typeface="+mn-lt"/>
                <a:cs typeface="+mn-cs"/>
              </a:rPr>
              <a:t>Observations relevant to events</a:t>
            </a:r>
            <a:endParaRPr lang="en-US" sz="2400" dirty="0">
              <a:solidFill>
                <a:schemeClr val="bg1">
                  <a:lumMod val="10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C:\Users\Cory\Downloads\architecture_streaming_sensor_data_www.tif"/>
          <p:cNvPicPr>
            <a:picLocks noChangeAspect="1" noChangeArrowheads="1"/>
          </p:cNvPicPr>
          <p:nvPr/>
        </p:nvPicPr>
        <p:blipFill>
          <a:blip r:embed="rId3"/>
          <a:srcRect/>
          <a:stretch>
            <a:fillRect/>
          </a:stretch>
        </p:blipFill>
        <p:spPr bwMode="auto">
          <a:xfrm>
            <a:off x="0" y="2600325"/>
            <a:ext cx="9144000" cy="3038475"/>
          </a:xfrm>
          <a:prstGeom prst="rect">
            <a:avLst/>
          </a:prstGeom>
          <a:noFill/>
          <a:ln w="9525">
            <a:noFill/>
            <a:miter lim="800000"/>
            <a:headEnd/>
            <a:tailEnd/>
          </a:ln>
        </p:spPr>
      </p:pic>
      <p:sp>
        <p:nvSpPr>
          <p:cNvPr id="164866" name="Title 3"/>
          <p:cNvSpPr>
            <a:spLocks noGrp="1"/>
          </p:cNvSpPr>
          <p:nvPr>
            <p:ph type="title"/>
          </p:nvPr>
        </p:nvSpPr>
        <p:spPr bwMode="auto">
          <a:xfrm>
            <a:off x="0" y="0"/>
            <a:ext cx="9144000" cy="1447800"/>
          </a:xfrm>
          <a:ln>
            <a:miter lim="800000"/>
            <a:headEnd/>
            <a:tailEnd/>
          </a:ln>
        </p:spPr>
        <p:txBody>
          <a:bodyPr vert="horz" wrap="square" lIns="91440" tIns="45720" rIns="91440" bIns="45720" numCol="1" anchor="t" anchorCtr="0" compatLnSpc="1">
            <a:prstTxWarp prst="textNoShape">
              <a:avLst/>
            </a:prstTxWarp>
          </a:bodyPr>
          <a:lstStyle/>
          <a:p>
            <a:r>
              <a:rPr lang="en-GB" smtClean="0">
                <a:ea typeface="AR PL ShanHeiSun Uni"/>
                <a:cs typeface="AR PL ShanHeiSun Uni"/>
              </a:rPr>
              <a:t>Workflow Architecture for Managing Streaming Sensor Data</a:t>
            </a:r>
            <a:br>
              <a:rPr lang="en-GB" smtClean="0">
                <a:ea typeface="AR PL ShanHeiSun Uni"/>
                <a:cs typeface="AR PL ShanHeiSun Uni"/>
              </a:rPr>
            </a:br>
            <a:endParaRPr lang="en-US" smtClean="0"/>
          </a:p>
        </p:txBody>
      </p:sp>
      <p:sp>
        <p:nvSpPr>
          <p:cNvPr id="164867" name="Content Placeholder 5"/>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ubtitle 2"/>
          <p:cNvSpPr>
            <a:spLocks noGrp="1"/>
          </p:cNvSpPr>
          <p:nvPr>
            <p:ph type="subTitle" idx="1"/>
          </p:nvPr>
        </p:nvSpPr>
        <p:spPr bwMode="auto">
          <a:xfrm>
            <a:off x="0" y="3276600"/>
            <a:ext cx="9144000" cy="914400"/>
          </a:xfrm>
          <a:noFill/>
          <a:ln>
            <a:miter lim="800000"/>
            <a:headEnd/>
            <a:tailEnd/>
          </a:ln>
        </p:spPr>
        <p:txBody>
          <a:bodyPr vert="horz" wrap="square" lIns="91440" tIns="45720" rIns="91440" bIns="45720" numCol="1" anchor="t" anchorCtr="0" compatLnSpc="1">
            <a:prstTxWarp prst="textNoShape">
              <a:avLst/>
            </a:prstTxWarp>
          </a:bodyPr>
          <a:lstStyle/>
          <a:p>
            <a:r>
              <a:rPr lang="en-US" sz="4400" b="1" smtClean="0">
                <a:solidFill>
                  <a:srgbClr val="336699"/>
                </a:solidFill>
              </a:rPr>
              <a:t>Answering the Challenge Query</a:t>
            </a:r>
          </a:p>
        </p:txBody>
      </p:sp>
      <p:sp>
        <p:nvSpPr>
          <p:cNvPr id="4"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7FBB3F66-5F2E-4644-8446-E20B8443AB85}" type="slidenum">
              <a:rPr lang="en-US">
                <a:solidFill>
                  <a:schemeClr val="bg1">
                    <a:lumMod val="10000"/>
                  </a:schemeClr>
                </a:solidFill>
                <a:latin typeface="+mn-lt"/>
                <a:cs typeface="+mn-cs"/>
              </a:rPr>
              <a:pPr fontAlgn="auto">
                <a:spcBef>
                  <a:spcPts val="0"/>
                </a:spcBef>
                <a:spcAft>
                  <a:spcPts val="0"/>
                </a:spcAft>
                <a:defRPr/>
              </a:pPr>
              <a:t>75</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fontAlgn="auto">
              <a:spcAft>
                <a:spcPts val="0"/>
              </a:spcAft>
              <a:defRPr/>
            </a:pPr>
            <a:r>
              <a:rPr lang="en-US" sz="4000" dirty="0" smtClean="0">
                <a:latin typeface="Georgia" pitchFamily="18" charset="0"/>
              </a:rPr>
              <a:t>The Query </a:t>
            </a:r>
            <a:endParaRPr lang="en-US" sz="4000" dirty="0">
              <a:solidFill>
                <a:schemeClr val="bg1">
                  <a:lumMod val="10000"/>
                </a:schemeClr>
              </a:solidFill>
              <a:latin typeface="Georgia" pitchFamily="18" charset="0"/>
            </a:endParaRPr>
          </a:p>
        </p:txBody>
      </p:sp>
      <p:sp>
        <p:nvSpPr>
          <p:cNvPr id="3" name="Content Placeholder 2"/>
          <p:cNvSpPr>
            <a:spLocks noGrp="1"/>
          </p:cNvSpPr>
          <p:nvPr>
            <p:ph idx="1"/>
          </p:nvPr>
        </p:nvSpPr>
        <p:spPr/>
        <p:txBody>
          <a:bodyPr/>
          <a:lstStyle/>
          <a:p>
            <a:pPr fontAlgn="auto">
              <a:spcAft>
                <a:spcPts val="0"/>
              </a:spcAft>
              <a:buFont typeface="Arial" pitchFamily="34" charset="0"/>
              <a:buNone/>
              <a:defRPr/>
            </a:pPr>
            <a:r>
              <a:rPr lang="en-US" sz="3600" dirty="0" smtClean="0">
                <a:solidFill>
                  <a:srgbClr val="C00000"/>
                </a:solidFill>
                <a:latin typeface="Georgia" pitchFamily="18" charset="0"/>
              </a:rPr>
              <a:t>	What schools in Ohio should now be closed due to inclement weather? </a:t>
            </a:r>
          </a:p>
          <a:p>
            <a:pPr lvl="1" fontAlgn="auto">
              <a:spcAft>
                <a:spcPts val="0"/>
              </a:spcAft>
              <a:buFont typeface="Arial" pitchFamily="34" charset="0"/>
              <a:buChar char="–"/>
              <a:defRPr/>
            </a:pPr>
            <a:endParaRPr lang="en-US" sz="3600" dirty="0" smtClean="0">
              <a:solidFill>
                <a:schemeClr val="bg1">
                  <a:lumMod val="10000"/>
                </a:schemeClr>
              </a:solidFill>
              <a:latin typeface="Georgia" pitchFamily="18" charset="0"/>
            </a:endParaRPr>
          </a:p>
          <a:p>
            <a:pPr lvl="1" fontAlgn="auto">
              <a:spcAft>
                <a:spcPts val="0"/>
              </a:spcAft>
              <a:buFont typeface="Arial" pitchFamily="34" charset="0"/>
              <a:buChar char="–"/>
              <a:defRPr/>
            </a:pPr>
            <a:r>
              <a:rPr lang="en-US" sz="3600" dirty="0" smtClean="0">
                <a:solidFill>
                  <a:schemeClr val="bg1">
                    <a:lumMod val="10000"/>
                  </a:schemeClr>
                </a:solidFill>
                <a:latin typeface="Georgia" pitchFamily="18" charset="0"/>
              </a:rPr>
              <a:t>needs to be divided into sub-queries that can be answered using technologies previously described</a:t>
            </a:r>
            <a:endParaRPr lang="en-US" sz="3600" dirty="0"/>
          </a:p>
        </p:txBody>
      </p:sp>
      <p:sp>
        <p:nvSpPr>
          <p:cNvPr id="4"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1C7D6874-F387-4A6C-9551-9FC8693EA549}" type="slidenum">
              <a:rPr lang="en-US">
                <a:solidFill>
                  <a:schemeClr val="bg1">
                    <a:lumMod val="10000"/>
                  </a:schemeClr>
                </a:solidFill>
                <a:latin typeface="+mn-lt"/>
                <a:cs typeface="+mn-cs"/>
              </a:rPr>
              <a:pPr fontAlgn="auto">
                <a:spcBef>
                  <a:spcPts val="0"/>
                </a:spcBef>
                <a:spcAft>
                  <a:spcPts val="0"/>
                </a:spcAft>
                <a:defRPr/>
              </a:pPr>
              <a:t>76</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itle 2"/>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What Schools Are in Ohio?</a:t>
            </a:r>
            <a:br>
              <a:rPr lang="en-US" smtClean="0"/>
            </a:br>
            <a:endParaRPr lang="en-US" smtClean="0"/>
          </a:p>
        </p:txBody>
      </p:sp>
      <p:sp>
        <p:nvSpPr>
          <p:cNvPr id="5" name="Content Placeholder 4"/>
          <p:cNvSpPr>
            <a:spLocks noGrp="1"/>
          </p:cNvSpPr>
          <p:nvPr>
            <p:ph idx="1"/>
          </p:nvPr>
        </p:nvSpPr>
        <p:spPr>
          <a:xfrm>
            <a:off x="0" y="1066800"/>
            <a:ext cx="9144000" cy="2209800"/>
          </a:xfrm>
        </p:spPr>
        <p:txBody>
          <a:bodyPr/>
          <a:lstStyle/>
          <a:p>
            <a:pPr fontAlgn="auto">
              <a:spcAft>
                <a:spcPts val="0"/>
              </a:spcAft>
              <a:buFont typeface="Arial" pitchFamily="34" charset="0"/>
              <a:buChar char="•"/>
              <a:defRPr/>
            </a:pPr>
            <a:r>
              <a:rPr lang="en-US" sz="3600" dirty="0" smtClean="0">
                <a:solidFill>
                  <a:schemeClr val="bg1">
                    <a:lumMod val="10000"/>
                  </a:schemeClr>
                </a:solidFill>
              </a:rPr>
              <a:t>Need </a:t>
            </a:r>
            <a:r>
              <a:rPr lang="en-US" sz="3600" dirty="0" err="1" smtClean="0">
                <a:solidFill>
                  <a:schemeClr val="bg1">
                    <a:lumMod val="10000"/>
                  </a:schemeClr>
                </a:solidFill>
              </a:rPr>
              <a:t>partonomical</a:t>
            </a:r>
            <a:r>
              <a:rPr lang="en-US" sz="3600" dirty="0" smtClean="0">
                <a:solidFill>
                  <a:schemeClr val="bg1">
                    <a:lumMod val="10000"/>
                  </a:schemeClr>
                </a:solidFill>
              </a:rPr>
              <a:t> spatial relations</a:t>
            </a:r>
          </a:p>
          <a:p>
            <a:pPr marL="800100" lvl="1" indent="-342900" fontAlgn="auto">
              <a:spcAft>
                <a:spcPts val="0"/>
              </a:spcAft>
              <a:buFont typeface="Arial" pitchFamily="34" charset="0"/>
              <a:buChar char="•"/>
              <a:defRPr/>
            </a:pPr>
            <a:r>
              <a:rPr lang="en-US" dirty="0" smtClean="0">
                <a:solidFill>
                  <a:schemeClr val="bg1">
                    <a:lumMod val="10000"/>
                  </a:schemeClr>
                </a:solidFill>
              </a:rPr>
              <a:t>What counties are contained in Ohio?</a:t>
            </a:r>
          </a:p>
          <a:p>
            <a:pPr marL="800100" lvl="1" indent="-342900" fontAlgn="auto">
              <a:spcAft>
                <a:spcPts val="0"/>
              </a:spcAft>
              <a:buFont typeface="Arial" pitchFamily="34" charset="0"/>
              <a:buChar char="•"/>
              <a:defRPr/>
            </a:pPr>
            <a:r>
              <a:rPr lang="en-US" dirty="0" smtClean="0">
                <a:solidFill>
                  <a:schemeClr val="bg1">
                    <a:lumMod val="10000"/>
                  </a:schemeClr>
                </a:solidFill>
              </a:rPr>
              <a:t>What districts are contained in a county?</a:t>
            </a:r>
          </a:p>
          <a:p>
            <a:pPr marL="800100" lvl="1" indent="-342900" fontAlgn="auto">
              <a:spcAft>
                <a:spcPts val="0"/>
              </a:spcAft>
              <a:buFont typeface="Arial" pitchFamily="34" charset="0"/>
              <a:buChar char="•"/>
              <a:defRPr/>
            </a:pPr>
            <a:r>
              <a:rPr lang="en-US" dirty="0" smtClean="0">
                <a:solidFill>
                  <a:schemeClr val="bg1">
                    <a:lumMod val="10000"/>
                  </a:schemeClr>
                </a:solidFill>
              </a:rPr>
              <a:t>What schools are contained in a district?</a:t>
            </a:r>
          </a:p>
        </p:txBody>
      </p:sp>
      <p:sp>
        <p:nvSpPr>
          <p:cNvPr id="171011" name="TextBox 5"/>
          <p:cNvSpPr txBox="1">
            <a:spLocks noChangeArrowheads="1"/>
          </p:cNvSpPr>
          <p:nvPr/>
        </p:nvSpPr>
        <p:spPr bwMode="auto">
          <a:xfrm>
            <a:off x="1143000" y="5181600"/>
            <a:ext cx="6535738" cy="646113"/>
          </a:xfrm>
          <a:prstGeom prst="rect">
            <a:avLst/>
          </a:prstGeom>
          <a:noFill/>
          <a:ln w="9525">
            <a:noFill/>
            <a:miter lim="800000"/>
            <a:headEnd/>
            <a:tailEnd/>
          </a:ln>
        </p:spPr>
        <p:txBody>
          <a:bodyPr wrap="none">
            <a:spAutoFit/>
          </a:bodyPr>
          <a:lstStyle/>
          <a:p>
            <a:r>
              <a:rPr lang="en-US" sz="3600">
                <a:solidFill>
                  <a:srgbClr val="C00000"/>
                </a:solidFill>
                <a:latin typeface="Calibri" pitchFamily="34" charset="0"/>
              </a:rPr>
              <a:t>Uses: spatial aggregation and LOD</a:t>
            </a:r>
            <a:endParaRPr lang="en-US" sz="3600">
              <a:latin typeface="Calibri" pitchFamily="34" charset="0"/>
            </a:endParaRPr>
          </a:p>
        </p:txBody>
      </p:sp>
      <p:sp>
        <p:nvSpPr>
          <p:cNvPr id="7" name="TextBox 6"/>
          <p:cNvSpPr txBox="1"/>
          <p:nvPr/>
        </p:nvSpPr>
        <p:spPr>
          <a:xfrm>
            <a:off x="0" y="1981200"/>
            <a:ext cx="9144000" cy="3292475"/>
          </a:xfrm>
          <a:prstGeom prst="rect">
            <a:avLst/>
          </a:prstGeom>
          <a:noFill/>
        </p:spPr>
        <p:txBody>
          <a:bodyPr>
            <a:spAutoFit/>
          </a:bodyPr>
          <a:lstStyle/>
          <a:p>
            <a:pPr marL="350838" indent="-350838" fontAlgn="auto">
              <a:spcBef>
                <a:spcPts val="0"/>
              </a:spcBef>
              <a:spcAft>
                <a:spcPts val="1200"/>
              </a:spcAft>
              <a:buFont typeface="Arial" pitchFamily="34" charset="0"/>
              <a:buChar char="•"/>
              <a:defRPr/>
            </a:pPr>
            <a:r>
              <a:rPr lang="en-US" sz="3600" dirty="0">
                <a:solidFill>
                  <a:schemeClr val="bg1">
                    <a:lumMod val="10000"/>
                  </a:schemeClr>
                </a:solidFill>
                <a:latin typeface="+mn-lt"/>
                <a:cs typeface="+mn-cs"/>
              </a:rPr>
              <a:t>Geonames.org contains these </a:t>
            </a:r>
            <a:r>
              <a:rPr lang="en-US" sz="3600" dirty="0" err="1">
                <a:solidFill>
                  <a:schemeClr val="bg1">
                    <a:lumMod val="10000"/>
                  </a:schemeClr>
                </a:solidFill>
                <a:latin typeface="+mn-lt"/>
                <a:cs typeface="+mn-cs"/>
              </a:rPr>
              <a:t>partonomical</a:t>
            </a:r>
            <a:r>
              <a:rPr lang="en-US" sz="3600" dirty="0">
                <a:solidFill>
                  <a:schemeClr val="bg1">
                    <a:lumMod val="10000"/>
                  </a:schemeClr>
                </a:solidFill>
                <a:latin typeface="+mn-lt"/>
                <a:cs typeface="+mn-cs"/>
              </a:rPr>
              <a:t> spatial relations</a:t>
            </a:r>
          </a:p>
          <a:p>
            <a:pPr marL="350838" indent="-350838" fontAlgn="auto">
              <a:spcBef>
                <a:spcPts val="0"/>
              </a:spcBef>
              <a:spcAft>
                <a:spcPts val="0"/>
              </a:spcAft>
              <a:buFont typeface="Arial" pitchFamily="34" charset="0"/>
              <a:buChar char="•"/>
              <a:defRPr/>
            </a:pPr>
            <a:r>
              <a:rPr lang="en-US" sz="3600" dirty="0">
                <a:solidFill>
                  <a:schemeClr val="bg1">
                    <a:lumMod val="10000"/>
                  </a:schemeClr>
                </a:solidFill>
                <a:latin typeface="+mn-lt"/>
                <a:cs typeface="+mn-cs"/>
              </a:rPr>
              <a:t>Spatial aggregation executes the </a:t>
            </a:r>
            <a:r>
              <a:rPr lang="en-US" sz="3600" dirty="0" err="1">
                <a:solidFill>
                  <a:schemeClr val="bg1">
                    <a:lumMod val="10000"/>
                  </a:schemeClr>
                </a:solidFill>
                <a:latin typeface="+mn-lt"/>
                <a:cs typeface="+mn-cs"/>
              </a:rPr>
              <a:t>partonomical</a:t>
            </a:r>
            <a:r>
              <a:rPr lang="en-US" sz="3600" dirty="0">
                <a:solidFill>
                  <a:schemeClr val="bg1">
                    <a:lumMod val="10000"/>
                  </a:schemeClr>
                </a:solidFill>
                <a:latin typeface="+mn-lt"/>
                <a:cs typeface="+mn-cs"/>
              </a:rPr>
              <a:t> inference to convert the general query into sub-queries that can be answered</a:t>
            </a:r>
          </a:p>
          <a:p>
            <a:pPr fontAlgn="auto">
              <a:spcBef>
                <a:spcPts val="0"/>
              </a:spcBef>
              <a:spcAft>
                <a:spcPts val="0"/>
              </a:spcAft>
              <a:defRPr/>
            </a:pPr>
            <a:endParaRPr lang="en-US" dirty="0">
              <a:latin typeface="+mn-lt"/>
              <a:cs typeface="+mn-cs"/>
            </a:endParaRPr>
          </a:p>
        </p:txBody>
      </p:sp>
      <p:sp>
        <p:nvSpPr>
          <p:cNvPr id="8"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ADD82291-130F-46AC-9F92-FD886ABF507D}" type="slidenum">
              <a:rPr lang="en-US">
                <a:solidFill>
                  <a:schemeClr val="bg1">
                    <a:lumMod val="10000"/>
                  </a:schemeClr>
                </a:solidFill>
                <a:latin typeface="+mn-lt"/>
                <a:cs typeface="+mn-cs"/>
              </a:rPr>
              <a:pPr fontAlgn="auto">
                <a:spcBef>
                  <a:spcPts val="0"/>
                </a:spcBef>
                <a:spcAft>
                  <a:spcPts val="0"/>
                </a:spcAft>
                <a:defRPr/>
              </a:pPr>
              <a:t>77</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5">
                                            <p:txEl>
                                              <p:pRg st="1" end="1"/>
                                            </p:txEl>
                                          </p:spTgt>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 calcmode="lin" valueType="num">
                                      <p:cBhvr additive="base">
                                        <p:cTn id="16"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5">
                                            <p:txEl>
                                              <p:pRg st="2" end="2"/>
                                            </p:txEl>
                                          </p:spTgt>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 calcmode="lin" valueType="num">
                                      <p:cBhvr additive="base">
                                        <p:cTn id="20"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8" fill="hold" nodeType="clickEffect">
                                  <p:stCondLst>
                                    <p:cond delay="0"/>
                                  </p:stCondLst>
                                  <p:childTnLst>
                                    <p:anim calcmode="lin" valueType="num">
                                      <p:cBhvr additive="base">
                                        <p:cTn id="25" dur="500"/>
                                        <p:tgtEl>
                                          <p:spTgt spid="5">
                                            <p:txEl>
                                              <p:pRg st="1" end="1"/>
                                            </p:txEl>
                                          </p:spTgt>
                                        </p:tgtEl>
                                        <p:attrNameLst>
                                          <p:attrName>ppt_x</p:attrName>
                                        </p:attrNameLst>
                                      </p:cBhvr>
                                      <p:tavLst>
                                        <p:tav tm="0">
                                          <p:val>
                                            <p:strVal val="ppt_x"/>
                                          </p:val>
                                        </p:tav>
                                        <p:tav tm="100000">
                                          <p:val>
                                            <p:strVal val="0-ppt_w/2"/>
                                          </p:val>
                                        </p:tav>
                                      </p:tavLst>
                                    </p:anim>
                                    <p:anim calcmode="lin" valueType="num">
                                      <p:cBhvr additive="base">
                                        <p:cTn id="26" dur="500"/>
                                        <p:tgtEl>
                                          <p:spTgt spid="5">
                                            <p:txEl>
                                              <p:pRg st="1" end="1"/>
                                            </p:txEl>
                                          </p:spTgt>
                                        </p:tgtEl>
                                        <p:attrNameLst>
                                          <p:attrName>ppt_y</p:attrName>
                                        </p:attrNameLst>
                                      </p:cBhvr>
                                      <p:tavLst>
                                        <p:tav tm="0">
                                          <p:val>
                                            <p:strVal val="ppt_y"/>
                                          </p:val>
                                        </p:tav>
                                        <p:tav tm="100000">
                                          <p:val>
                                            <p:strVal val="ppt_y"/>
                                          </p:val>
                                        </p:tav>
                                      </p:tavLst>
                                    </p:anim>
                                    <p:set>
                                      <p:cBhvr>
                                        <p:cTn id="27" dur="1" fill="hold">
                                          <p:stCondLst>
                                            <p:cond delay="499"/>
                                          </p:stCondLst>
                                        </p:cTn>
                                        <p:tgtEl>
                                          <p:spTgt spid="5">
                                            <p:txEl>
                                              <p:pRg st="1" end="1"/>
                                            </p:txEl>
                                          </p:spTgt>
                                        </p:tgtEl>
                                        <p:attrNameLst>
                                          <p:attrName>style.visibility</p:attrName>
                                        </p:attrNameLst>
                                      </p:cBhvr>
                                      <p:to>
                                        <p:strVal val="hidden"/>
                                      </p:to>
                                    </p:set>
                                  </p:childTnLst>
                                </p:cTn>
                              </p:par>
                              <p:par>
                                <p:cTn id="28" presetID="2" presetClass="exit" presetSubtype="8" fill="hold" nodeType="withEffect">
                                  <p:stCondLst>
                                    <p:cond delay="0"/>
                                  </p:stCondLst>
                                  <p:childTnLst>
                                    <p:anim calcmode="lin" valueType="num">
                                      <p:cBhvr additive="base">
                                        <p:cTn id="29" dur="500"/>
                                        <p:tgtEl>
                                          <p:spTgt spid="5">
                                            <p:txEl>
                                              <p:pRg st="2" end="2"/>
                                            </p:txEl>
                                          </p:spTgt>
                                        </p:tgtEl>
                                        <p:attrNameLst>
                                          <p:attrName>ppt_x</p:attrName>
                                        </p:attrNameLst>
                                      </p:cBhvr>
                                      <p:tavLst>
                                        <p:tav tm="0">
                                          <p:val>
                                            <p:strVal val="ppt_x"/>
                                          </p:val>
                                        </p:tav>
                                        <p:tav tm="100000">
                                          <p:val>
                                            <p:strVal val="0-ppt_w/2"/>
                                          </p:val>
                                        </p:tav>
                                      </p:tavLst>
                                    </p:anim>
                                    <p:anim calcmode="lin" valueType="num">
                                      <p:cBhvr additive="base">
                                        <p:cTn id="30" dur="500"/>
                                        <p:tgtEl>
                                          <p:spTgt spid="5">
                                            <p:txEl>
                                              <p:pRg st="2" end="2"/>
                                            </p:txEl>
                                          </p:spTgt>
                                        </p:tgtEl>
                                        <p:attrNameLst>
                                          <p:attrName>ppt_y</p:attrName>
                                        </p:attrNameLst>
                                      </p:cBhvr>
                                      <p:tavLst>
                                        <p:tav tm="0">
                                          <p:val>
                                            <p:strVal val="ppt_y"/>
                                          </p:val>
                                        </p:tav>
                                        <p:tav tm="100000">
                                          <p:val>
                                            <p:strVal val="ppt_y"/>
                                          </p:val>
                                        </p:tav>
                                      </p:tavLst>
                                    </p:anim>
                                    <p:set>
                                      <p:cBhvr>
                                        <p:cTn id="31" dur="1" fill="hold">
                                          <p:stCondLst>
                                            <p:cond delay="499"/>
                                          </p:stCondLst>
                                        </p:cTn>
                                        <p:tgtEl>
                                          <p:spTgt spid="5">
                                            <p:txEl>
                                              <p:pRg st="2" end="2"/>
                                            </p:txEl>
                                          </p:spTgt>
                                        </p:tgtEl>
                                        <p:attrNameLst>
                                          <p:attrName>style.visibility</p:attrName>
                                        </p:attrNameLst>
                                      </p:cBhvr>
                                      <p:to>
                                        <p:strVal val="hidden"/>
                                      </p:to>
                                    </p:set>
                                  </p:childTnLst>
                                </p:cTn>
                              </p:par>
                              <p:par>
                                <p:cTn id="32" presetID="2" presetClass="exit" presetSubtype="8" fill="hold" nodeType="withEffect">
                                  <p:stCondLst>
                                    <p:cond delay="0"/>
                                  </p:stCondLst>
                                  <p:childTnLst>
                                    <p:anim calcmode="lin" valueType="num">
                                      <p:cBhvr additive="base">
                                        <p:cTn id="33" dur="500"/>
                                        <p:tgtEl>
                                          <p:spTgt spid="5">
                                            <p:txEl>
                                              <p:pRg st="3" end="3"/>
                                            </p:txEl>
                                          </p:spTgt>
                                        </p:tgtEl>
                                        <p:attrNameLst>
                                          <p:attrName>ppt_x</p:attrName>
                                        </p:attrNameLst>
                                      </p:cBhvr>
                                      <p:tavLst>
                                        <p:tav tm="0">
                                          <p:val>
                                            <p:strVal val="ppt_x"/>
                                          </p:val>
                                        </p:tav>
                                        <p:tav tm="100000">
                                          <p:val>
                                            <p:strVal val="0-ppt_w/2"/>
                                          </p:val>
                                        </p:tav>
                                      </p:tavLst>
                                    </p:anim>
                                    <p:anim calcmode="lin" valueType="num">
                                      <p:cBhvr additive="base">
                                        <p:cTn id="34" dur="500"/>
                                        <p:tgtEl>
                                          <p:spTgt spid="5">
                                            <p:txEl>
                                              <p:pRg st="3" end="3"/>
                                            </p:txEl>
                                          </p:spTgt>
                                        </p:tgtEl>
                                        <p:attrNameLst>
                                          <p:attrName>ppt_y</p:attrName>
                                        </p:attrNameLst>
                                      </p:cBhvr>
                                      <p:tavLst>
                                        <p:tav tm="0">
                                          <p:val>
                                            <p:strVal val="ppt_y"/>
                                          </p:val>
                                        </p:tav>
                                        <p:tav tm="100000">
                                          <p:val>
                                            <p:strVal val="ppt_y"/>
                                          </p:val>
                                        </p:tav>
                                      </p:tavLst>
                                    </p:anim>
                                    <p:set>
                                      <p:cBhvr>
                                        <p:cTn id="35" dur="1" fill="hold">
                                          <p:stCondLst>
                                            <p:cond delay="499"/>
                                          </p:stCondLst>
                                        </p:cTn>
                                        <p:tgtEl>
                                          <p:spTgt spid="5">
                                            <p:txEl>
                                              <p:pRg st="3" end="3"/>
                                            </p:txEl>
                                          </p:spTgt>
                                        </p:tgtEl>
                                        <p:attrNameLst>
                                          <p:attrName>style.visibility</p:attrName>
                                        </p:attrNameLst>
                                      </p:cBhvr>
                                      <p:to>
                                        <p:strVal val="hidden"/>
                                      </p:to>
                                    </p:set>
                                  </p:childTnLst>
                                </p:cTn>
                              </p:par>
                              <p:par>
                                <p:cTn id="36" presetID="3" presetClass="entr" presetSubtype="10" fill="hold" nodeType="with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blinds(horizontal)">
                                      <p:cBhvr>
                                        <p:cTn id="38" dur="500"/>
                                        <p:tgtEl>
                                          <p:spTgt spid="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7">
                                            <p:txEl>
                                              <p:pRg st="1" end="1"/>
                                            </p:txEl>
                                          </p:spTgt>
                                        </p:tgtEl>
                                        <p:attrNameLst>
                                          <p:attrName>style.visibility</p:attrName>
                                        </p:attrNameLst>
                                      </p:cBhvr>
                                      <p:to>
                                        <p:strVal val="visible"/>
                                      </p:to>
                                    </p:set>
                                    <p:animEffect transition="in" filter="blinds(horizontal)">
                                      <p:cBhvr>
                                        <p:cTn id="43"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2"/>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What is Inclement Weather?</a:t>
            </a:r>
            <a:br>
              <a:rPr lang="en-US" smtClean="0"/>
            </a:br>
            <a:endParaRPr lang="en-US" smtClean="0"/>
          </a:p>
        </p:txBody>
      </p:sp>
      <p:sp>
        <p:nvSpPr>
          <p:cNvPr id="5" name="Content Placeholder 4"/>
          <p:cNvSpPr>
            <a:spLocks noGrp="1"/>
          </p:cNvSpPr>
          <p:nvPr>
            <p:ph idx="1"/>
          </p:nvPr>
        </p:nvSpPr>
        <p:spPr>
          <a:xfrm>
            <a:off x="914400" y="1600200"/>
            <a:ext cx="8229600" cy="4525963"/>
          </a:xfrm>
        </p:spPr>
        <p:txBody>
          <a:bodyPr/>
          <a:lstStyle/>
          <a:p>
            <a:pPr fontAlgn="auto">
              <a:spcAft>
                <a:spcPts val="0"/>
              </a:spcAft>
              <a:buFont typeface="Arial" pitchFamily="34" charset="0"/>
              <a:buChar char="•"/>
              <a:defRPr/>
            </a:pPr>
            <a:r>
              <a:rPr lang="en-US" dirty="0" smtClean="0">
                <a:solidFill>
                  <a:schemeClr val="bg1">
                    <a:lumMod val="10000"/>
                  </a:schemeClr>
                </a:solidFill>
              </a:rPr>
              <a:t>Need domain ontology that describes characteristics of </a:t>
            </a:r>
            <a:r>
              <a:rPr lang="en-US" dirty="0" err="1" smtClean="0">
                <a:solidFill>
                  <a:schemeClr val="bg1">
                    <a:lumMod val="10000"/>
                  </a:schemeClr>
                </a:solidFill>
              </a:rPr>
              <a:t>inclemental</a:t>
            </a:r>
            <a:r>
              <a:rPr lang="en-US" dirty="0" smtClean="0">
                <a:solidFill>
                  <a:schemeClr val="bg1">
                    <a:lumMod val="10000"/>
                  </a:schemeClr>
                </a:solidFill>
              </a:rPr>
              <a:t> weather</a:t>
            </a:r>
          </a:p>
          <a:p>
            <a:pPr fontAlgn="auto">
              <a:spcAft>
                <a:spcPts val="0"/>
              </a:spcAft>
              <a:buFont typeface="Arial" pitchFamily="34" charset="0"/>
              <a:buChar char="•"/>
              <a:defRPr/>
            </a:pPr>
            <a:r>
              <a:rPr lang="en-US" dirty="0" smtClean="0">
                <a:solidFill>
                  <a:schemeClr val="bg1">
                    <a:lumMod val="10000"/>
                  </a:schemeClr>
                </a:solidFill>
              </a:rPr>
              <a:t>Example</a:t>
            </a:r>
          </a:p>
          <a:p>
            <a:pPr marL="1076325" fontAlgn="auto">
              <a:spcAft>
                <a:spcPts val="0"/>
              </a:spcAft>
              <a:buFont typeface="Arial" pitchFamily="34" charset="0"/>
              <a:buNone/>
              <a:defRPr/>
            </a:pPr>
            <a:r>
              <a:rPr lang="en-US" dirty="0" smtClean="0">
                <a:solidFill>
                  <a:schemeClr val="bg1">
                    <a:lumMod val="10000"/>
                  </a:schemeClr>
                </a:solidFill>
              </a:rPr>
              <a:t>Icy Roads =&gt; freezing temperature &amp; precipitation (rain or snow)</a:t>
            </a:r>
          </a:p>
          <a:p>
            <a:pPr fontAlgn="auto">
              <a:spcAft>
                <a:spcPts val="0"/>
              </a:spcAft>
              <a:buFont typeface="Arial" pitchFamily="34" charset="0"/>
              <a:buChar char="•"/>
              <a:defRPr/>
            </a:pPr>
            <a:endParaRPr lang="en-US" dirty="0" smtClean="0">
              <a:solidFill>
                <a:schemeClr val="bg1">
                  <a:lumMod val="10000"/>
                </a:schemeClr>
              </a:solidFill>
            </a:endParaRPr>
          </a:p>
          <a:p>
            <a:pPr fontAlgn="auto">
              <a:spcAft>
                <a:spcPts val="0"/>
              </a:spcAft>
              <a:buFont typeface="Arial" pitchFamily="34" charset="0"/>
              <a:buChar char="•"/>
              <a:defRPr/>
            </a:pPr>
            <a:r>
              <a:rPr lang="en-US" dirty="0" smtClean="0">
                <a:solidFill>
                  <a:srgbClr val="C00000"/>
                </a:solidFill>
              </a:rPr>
              <a:t>Uses: SSW</a:t>
            </a:r>
          </a:p>
          <a:p>
            <a:pPr fontAlgn="auto">
              <a:spcAft>
                <a:spcPts val="0"/>
              </a:spcAft>
              <a:buFont typeface="Arial" pitchFamily="34" charset="0"/>
              <a:buChar char="•"/>
              <a:defRPr/>
            </a:pPr>
            <a:endParaRPr lang="en-US" dirty="0"/>
          </a:p>
        </p:txBody>
      </p:sp>
      <p:sp>
        <p:nvSpPr>
          <p:cNvPr id="4"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CF933518-2667-448A-B606-175B4FA1C10C}" type="slidenum">
              <a:rPr lang="en-US">
                <a:solidFill>
                  <a:schemeClr val="bg1">
                    <a:lumMod val="10000"/>
                  </a:schemeClr>
                </a:solidFill>
                <a:latin typeface="+mn-lt"/>
                <a:cs typeface="+mn-cs"/>
              </a:rPr>
              <a:pPr fontAlgn="auto">
                <a:spcBef>
                  <a:spcPts val="0"/>
                </a:spcBef>
                <a:spcAft>
                  <a:spcPts val="0"/>
                </a:spcAft>
                <a:defRPr/>
              </a:pPr>
              <a:t>78</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2"/>
          <p:cNvSpPr>
            <a:spLocks noGrp="1"/>
          </p:cNvSpPr>
          <p:nvPr>
            <p:ph type="title"/>
          </p:nvPr>
        </p:nvSpPr>
        <p:spPr bwMode="auto">
          <a:xfrm>
            <a:off x="0" y="0"/>
            <a:ext cx="9144000" cy="1371600"/>
          </a:xfrm>
          <a:ln>
            <a:miter lim="800000"/>
            <a:headEnd/>
            <a:tailEnd/>
          </a:ln>
        </p:spPr>
        <p:txBody>
          <a:bodyPr vert="horz" wrap="square" lIns="91440" tIns="45720" rIns="91440" bIns="45720" numCol="1" anchor="t" anchorCtr="0" compatLnSpc="1">
            <a:prstTxWarp prst="textNoShape">
              <a:avLst/>
            </a:prstTxWarp>
          </a:bodyPr>
          <a:lstStyle/>
          <a:p>
            <a:r>
              <a:rPr lang="en-US" smtClean="0"/>
              <a:t>What Inclement Weather Necessitates School Closings?</a:t>
            </a:r>
            <a:br>
              <a:rPr lang="en-US" smtClean="0"/>
            </a:br>
            <a:endParaRPr lang="en-US" smtClean="0"/>
          </a:p>
        </p:txBody>
      </p:sp>
      <p:sp>
        <p:nvSpPr>
          <p:cNvPr id="5" name="Content Placeholder 4"/>
          <p:cNvSpPr>
            <a:spLocks noGrp="1"/>
          </p:cNvSpPr>
          <p:nvPr>
            <p:ph idx="1"/>
          </p:nvPr>
        </p:nvSpPr>
        <p:spPr>
          <a:xfrm>
            <a:off x="381000" y="1676400"/>
            <a:ext cx="8229600" cy="4525963"/>
          </a:xfrm>
        </p:spPr>
        <p:txBody>
          <a:bodyPr/>
          <a:lstStyle/>
          <a:p>
            <a:pPr fontAlgn="auto">
              <a:spcAft>
                <a:spcPts val="0"/>
              </a:spcAft>
              <a:buFont typeface="Arial" pitchFamily="34" charset="0"/>
              <a:buChar char="•"/>
              <a:defRPr/>
            </a:pPr>
            <a:r>
              <a:rPr lang="en-US" dirty="0" smtClean="0">
                <a:solidFill>
                  <a:schemeClr val="bg1">
                    <a:lumMod val="10000"/>
                  </a:schemeClr>
                </a:solidFill>
              </a:rPr>
              <a:t>Need school policy information on rules for closing (e.g., for icy road conditions)</a:t>
            </a:r>
          </a:p>
          <a:p>
            <a:pPr fontAlgn="auto">
              <a:spcAft>
                <a:spcPts val="0"/>
              </a:spcAft>
              <a:buFont typeface="Arial" pitchFamily="34" charset="0"/>
              <a:buChar char="•"/>
              <a:defRPr/>
            </a:pPr>
            <a:r>
              <a:rPr lang="en-US" dirty="0" smtClean="0">
                <a:solidFill>
                  <a:schemeClr val="bg1">
                    <a:lumMod val="10000"/>
                  </a:schemeClr>
                </a:solidFill>
              </a:rPr>
              <a:t>Data.gov on LOD contains large amount of such policy information</a:t>
            </a:r>
          </a:p>
          <a:p>
            <a:pPr fontAlgn="auto">
              <a:spcAft>
                <a:spcPts val="0"/>
              </a:spcAft>
              <a:buFont typeface="Arial" pitchFamily="34" charset="0"/>
              <a:buChar char="•"/>
              <a:defRPr/>
            </a:pPr>
            <a:endParaRPr lang="en-US" dirty="0" smtClean="0">
              <a:solidFill>
                <a:schemeClr val="bg1">
                  <a:lumMod val="10000"/>
                </a:schemeClr>
              </a:solidFill>
            </a:endParaRPr>
          </a:p>
          <a:p>
            <a:pPr fontAlgn="auto">
              <a:spcAft>
                <a:spcPts val="0"/>
              </a:spcAft>
              <a:buFont typeface="Arial" pitchFamily="34" charset="0"/>
              <a:buChar char="•"/>
              <a:defRPr/>
            </a:pPr>
            <a:r>
              <a:rPr lang="en-US" dirty="0" smtClean="0">
                <a:solidFill>
                  <a:srgbClr val="C00000"/>
                </a:solidFill>
              </a:rPr>
              <a:t>Uses: LOD</a:t>
            </a:r>
          </a:p>
          <a:p>
            <a:pPr fontAlgn="auto">
              <a:spcAft>
                <a:spcPts val="0"/>
              </a:spcAft>
              <a:buFont typeface="Arial" pitchFamily="34" charset="0"/>
              <a:buChar char="•"/>
              <a:defRPr/>
            </a:pPr>
            <a:endParaRPr lang="en-US" dirty="0"/>
          </a:p>
        </p:txBody>
      </p:sp>
      <p:sp>
        <p:nvSpPr>
          <p:cNvPr id="4"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77AC94F1-7B9F-4CDD-94B0-8EC52F99B649}" type="slidenum">
              <a:rPr lang="en-US">
                <a:solidFill>
                  <a:schemeClr val="bg1">
                    <a:lumMod val="10000"/>
                  </a:schemeClr>
                </a:solidFill>
                <a:latin typeface="+mn-lt"/>
                <a:cs typeface="+mn-cs"/>
              </a:rPr>
              <a:pPr fontAlgn="auto">
                <a:spcBef>
                  <a:spcPts val="0"/>
                </a:spcBef>
                <a:spcAft>
                  <a:spcPts val="0"/>
                </a:spcAft>
                <a:defRPr/>
              </a:pPr>
              <a:t>79</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2"/>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Spatial Aggregation</a:t>
            </a:r>
            <a:br>
              <a:rPr lang="en-US" smtClean="0"/>
            </a:br>
            <a:endParaRPr lang="en-US" smtClean="0"/>
          </a:p>
        </p:txBody>
      </p:sp>
      <p:sp>
        <p:nvSpPr>
          <p:cNvPr id="5" name="Content Placeholder 4"/>
          <p:cNvSpPr>
            <a:spLocks noGrp="1"/>
          </p:cNvSpPr>
          <p:nvPr>
            <p:ph idx="1"/>
          </p:nvPr>
        </p:nvSpPr>
        <p:spPr>
          <a:xfrm>
            <a:off x="533400" y="1219200"/>
            <a:ext cx="8229600" cy="4525963"/>
          </a:xfrm>
        </p:spPr>
        <p:txBody>
          <a:bodyPr/>
          <a:lstStyle/>
          <a:p>
            <a:pPr fontAlgn="auto">
              <a:spcAft>
                <a:spcPts val="0"/>
              </a:spcAft>
              <a:buFont typeface="Arial" pitchFamily="34" charset="0"/>
              <a:buChar char="•"/>
              <a:defRPr/>
            </a:pPr>
            <a:r>
              <a:rPr lang="en-US" sz="3600" dirty="0" smtClean="0">
                <a:solidFill>
                  <a:schemeClr val="bg1">
                    <a:lumMod val="10000"/>
                  </a:schemeClr>
                </a:solidFill>
              </a:rPr>
              <a:t>Utilizes </a:t>
            </a:r>
            <a:r>
              <a:rPr lang="en-US" sz="3600" dirty="0" err="1" smtClean="0">
                <a:solidFill>
                  <a:schemeClr val="bg1">
                    <a:lumMod val="10000"/>
                  </a:schemeClr>
                </a:solidFill>
              </a:rPr>
              <a:t>partonomy</a:t>
            </a:r>
            <a:r>
              <a:rPr lang="en-US" sz="3600" dirty="0" smtClean="0">
                <a:solidFill>
                  <a:schemeClr val="bg1">
                    <a:lumMod val="10000"/>
                  </a:schemeClr>
                </a:solidFill>
              </a:rPr>
              <a:t> in order to aggregate spatial regions</a:t>
            </a:r>
          </a:p>
          <a:p>
            <a:pPr fontAlgn="auto">
              <a:spcAft>
                <a:spcPts val="0"/>
              </a:spcAft>
              <a:buFont typeface="Arial" pitchFamily="34" charset="0"/>
              <a:buChar char="•"/>
              <a:defRPr/>
            </a:pPr>
            <a:r>
              <a:rPr lang="en-US" sz="3600" dirty="0" smtClean="0">
                <a:solidFill>
                  <a:schemeClr val="bg1">
                    <a:lumMod val="10000"/>
                  </a:schemeClr>
                </a:solidFill>
              </a:rPr>
              <a:t>To query over spatial regions at different levels of granularity</a:t>
            </a:r>
          </a:p>
          <a:p>
            <a:pPr marL="800100" lvl="1" indent="-342900" fontAlgn="auto">
              <a:spcAft>
                <a:spcPts val="0"/>
              </a:spcAft>
              <a:buFont typeface="Arial" pitchFamily="34" charset="0"/>
              <a:buChar char="•"/>
              <a:defRPr/>
            </a:pPr>
            <a:r>
              <a:rPr lang="en-US" sz="3200" dirty="0" smtClean="0">
                <a:solidFill>
                  <a:schemeClr val="bg1">
                    <a:lumMod val="10000"/>
                  </a:schemeClr>
                </a:solidFill>
              </a:rPr>
              <a:t>Data represents “low-level” districts (school in district)</a:t>
            </a:r>
          </a:p>
          <a:p>
            <a:pPr marL="800100" lvl="1" indent="-342900" fontAlgn="auto">
              <a:spcAft>
                <a:spcPts val="0"/>
              </a:spcAft>
              <a:buFont typeface="Arial" pitchFamily="34" charset="0"/>
              <a:buChar char="•"/>
              <a:defRPr/>
            </a:pPr>
            <a:r>
              <a:rPr lang="en-US" sz="3200" dirty="0" smtClean="0">
                <a:solidFill>
                  <a:schemeClr val="bg1">
                    <a:lumMod val="10000"/>
                  </a:schemeClr>
                </a:solidFill>
              </a:rPr>
              <a:t>Query represents “high-level” state (school in state)</a:t>
            </a:r>
          </a:p>
          <a:p>
            <a:pPr fontAlgn="auto">
              <a:spcAft>
                <a:spcPts val="0"/>
              </a:spcAft>
              <a:buFont typeface="Arial" pitchFamily="34" charset="0"/>
              <a:buChar char="•"/>
              <a:defRPr/>
            </a:pPr>
            <a:endParaRPr lang="en-US" dirty="0" smtClean="0">
              <a:solidFill>
                <a:schemeClr val="bg1">
                  <a:lumMod val="10000"/>
                </a:schemeClr>
              </a:solidFill>
            </a:endParaRPr>
          </a:p>
          <a:p>
            <a:pPr fontAlgn="auto">
              <a:spcAft>
                <a:spcPts val="0"/>
              </a:spcAft>
              <a:buFont typeface="Arial" pitchFamily="34" charset="0"/>
              <a:buChar char="•"/>
              <a:defRPr/>
            </a:pPr>
            <a:endParaRPr lang="en-US" dirty="0"/>
          </a:p>
        </p:txBody>
      </p:sp>
      <p:sp>
        <p:nvSpPr>
          <p:cNvPr id="4"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A10C11C8-AC33-4625-B544-3DCCC67BE4C5}" type="slidenum">
              <a:rPr lang="en-US">
                <a:solidFill>
                  <a:schemeClr val="bg1">
                    <a:lumMod val="10000"/>
                  </a:schemeClr>
                </a:solidFill>
                <a:latin typeface="+mn-lt"/>
                <a:cs typeface="+mn-cs"/>
              </a:rPr>
              <a:pPr fontAlgn="auto">
                <a:spcBef>
                  <a:spcPts val="0"/>
                </a:spcBef>
                <a:spcAft>
                  <a:spcPts val="0"/>
                </a:spcAft>
                <a:defRPr/>
              </a:pPr>
              <a:t>8</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additive="base">
                                        <p:cTn id="12"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5">
                                            <p:txEl>
                                              <p:pRg st="2" end="2"/>
                                            </p:txEl>
                                          </p:spTgt>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 calcmode="lin" valueType="num">
                                      <p:cBhvr additive="base">
                                        <p:cTn id="16"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2"/>
          <p:cNvSpPr>
            <a:spLocks noGrp="1"/>
          </p:cNvSpPr>
          <p:nvPr>
            <p:ph type="title"/>
          </p:nvPr>
        </p:nvSpPr>
        <p:spPr bwMode="auto">
          <a:xfrm>
            <a:off x="0" y="0"/>
            <a:ext cx="9144000" cy="1447800"/>
          </a:xfrm>
          <a:ln>
            <a:miter lim="800000"/>
            <a:headEnd/>
            <a:tailEnd/>
          </a:ln>
        </p:spPr>
        <p:txBody>
          <a:bodyPr vert="horz" wrap="square" lIns="91440" tIns="45720" rIns="91440" bIns="45720" numCol="1" anchor="t" anchorCtr="0" compatLnSpc="1">
            <a:prstTxWarp prst="textNoShape">
              <a:avLst/>
            </a:prstTxWarp>
          </a:bodyPr>
          <a:lstStyle/>
          <a:p>
            <a:r>
              <a:rPr lang="en-US" smtClean="0"/>
              <a:t>What Sensors in Ohio Are Capable of Detecting Inclement Weather?</a:t>
            </a:r>
            <a:br>
              <a:rPr lang="en-US" smtClean="0"/>
            </a:br>
            <a:endParaRPr lang="en-US" smtClean="0"/>
          </a:p>
        </p:txBody>
      </p:sp>
      <p:sp>
        <p:nvSpPr>
          <p:cNvPr id="5" name="Content Placeholder 4"/>
          <p:cNvSpPr>
            <a:spLocks noGrp="1"/>
          </p:cNvSpPr>
          <p:nvPr>
            <p:ph idx="1"/>
          </p:nvPr>
        </p:nvSpPr>
        <p:spPr>
          <a:xfrm>
            <a:off x="381000" y="1524000"/>
            <a:ext cx="8229600" cy="4525963"/>
          </a:xfrm>
        </p:spPr>
        <p:txBody>
          <a:bodyPr/>
          <a:lstStyle/>
          <a:p>
            <a:pPr fontAlgn="auto">
              <a:spcAft>
                <a:spcPts val="0"/>
              </a:spcAft>
              <a:buFont typeface="Arial" pitchFamily="34" charset="0"/>
              <a:buChar char="•"/>
              <a:defRPr/>
            </a:pPr>
            <a:r>
              <a:rPr lang="en-US" dirty="0" smtClean="0">
                <a:solidFill>
                  <a:schemeClr val="bg1">
                    <a:lumMod val="10000"/>
                  </a:schemeClr>
                </a:solidFill>
              </a:rPr>
              <a:t>Need ontological descriptions of sensors and weather in order to match sensor capabilities to weather characteristics</a:t>
            </a:r>
          </a:p>
          <a:p>
            <a:pPr marL="800100" lvl="1" indent="-342900" fontAlgn="auto">
              <a:spcAft>
                <a:spcPts val="0"/>
              </a:spcAft>
              <a:buFont typeface="Arial" pitchFamily="34" charset="0"/>
              <a:buChar char="•"/>
              <a:defRPr/>
            </a:pPr>
            <a:r>
              <a:rPr lang="en-US" dirty="0" smtClean="0">
                <a:solidFill>
                  <a:schemeClr val="bg1">
                    <a:lumMod val="10000"/>
                  </a:schemeClr>
                </a:solidFill>
              </a:rPr>
              <a:t>Temperature sensor </a:t>
            </a:r>
            <a:r>
              <a:rPr lang="en-US" dirty="0" smtClean="0">
                <a:solidFill>
                  <a:schemeClr val="bg1">
                    <a:lumMod val="10000"/>
                  </a:schemeClr>
                </a:solidFill>
                <a:sym typeface="Wingdings" pitchFamily="2" charset="2"/>
              </a:rPr>
              <a:t> freezing temperature</a:t>
            </a:r>
          </a:p>
          <a:p>
            <a:pPr marL="800100" lvl="1" indent="-342900" fontAlgn="auto">
              <a:spcAft>
                <a:spcPts val="0"/>
              </a:spcAft>
              <a:buFont typeface="Arial" pitchFamily="34" charset="0"/>
              <a:buChar char="•"/>
              <a:defRPr/>
            </a:pPr>
            <a:r>
              <a:rPr lang="en-US" dirty="0" smtClean="0">
                <a:solidFill>
                  <a:schemeClr val="bg1">
                    <a:lumMod val="10000"/>
                  </a:schemeClr>
                </a:solidFill>
                <a:sym typeface="Wingdings" pitchFamily="2" charset="2"/>
              </a:rPr>
              <a:t>Rain gauge sensor  precipitation</a:t>
            </a:r>
            <a:endParaRPr lang="en-US" dirty="0" smtClean="0">
              <a:solidFill>
                <a:schemeClr val="bg1">
                  <a:lumMod val="10000"/>
                </a:schemeClr>
              </a:solidFill>
            </a:endParaRPr>
          </a:p>
          <a:p>
            <a:pPr fontAlgn="auto">
              <a:spcAft>
                <a:spcPts val="0"/>
              </a:spcAft>
              <a:buFont typeface="Arial" pitchFamily="34" charset="0"/>
              <a:buChar char="•"/>
              <a:defRPr/>
            </a:pPr>
            <a:r>
              <a:rPr lang="en-US" dirty="0" err="1" smtClean="0">
                <a:solidFill>
                  <a:schemeClr val="bg1">
                    <a:lumMod val="10000"/>
                  </a:schemeClr>
                </a:solidFill>
              </a:rPr>
              <a:t>LinkedSensorData</a:t>
            </a:r>
            <a:r>
              <a:rPr lang="en-US" dirty="0" smtClean="0">
                <a:solidFill>
                  <a:schemeClr val="bg1">
                    <a:lumMod val="10000"/>
                  </a:schemeClr>
                </a:solidFill>
              </a:rPr>
              <a:t> has descriptions of ~20,000 weather stations on LOD</a:t>
            </a:r>
          </a:p>
          <a:p>
            <a:pPr fontAlgn="auto">
              <a:spcAft>
                <a:spcPts val="0"/>
              </a:spcAft>
              <a:buFont typeface="Arial" pitchFamily="34" charset="0"/>
              <a:buChar char="•"/>
              <a:defRPr/>
            </a:pPr>
            <a:r>
              <a:rPr lang="en-US" dirty="0" smtClean="0">
                <a:solidFill>
                  <a:srgbClr val="C00000"/>
                </a:solidFill>
              </a:rPr>
              <a:t>Uses: SSW and LOD</a:t>
            </a:r>
          </a:p>
          <a:p>
            <a:pPr fontAlgn="auto">
              <a:spcAft>
                <a:spcPts val="0"/>
              </a:spcAft>
              <a:buFont typeface="Arial" pitchFamily="34" charset="0"/>
              <a:buChar char="•"/>
              <a:defRPr/>
            </a:pPr>
            <a:endParaRPr lang="en-US" dirty="0"/>
          </a:p>
        </p:txBody>
      </p:sp>
      <p:sp>
        <p:nvSpPr>
          <p:cNvPr id="4"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8267C20B-B4B7-4CF7-BA84-1A00A94594B0}" type="slidenum">
              <a:rPr lang="en-US">
                <a:solidFill>
                  <a:schemeClr val="bg1">
                    <a:lumMod val="10000"/>
                  </a:schemeClr>
                </a:solidFill>
                <a:latin typeface="+mn-lt"/>
                <a:cs typeface="+mn-cs"/>
              </a:rPr>
              <a:pPr fontAlgn="auto">
                <a:spcBef>
                  <a:spcPts val="0"/>
                </a:spcBef>
                <a:spcAft>
                  <a:spcPts val="0"/>
                </a:spcAft>
                <a:defRPr/>
              </a:pPr>
              <a:t>80</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2"/>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r>
              <a:rPr lang="en-US" smtClean="0"/>
              <a:t>Sensors Near Schools in Ohio?</a:t>
            </a:r>
            <a:br>
              <a:rPr lang="en-US" smtClean="0"/>
            </a:br>
            <a:endParaRPr lang="en-US" smtClean="0"/>
          </a:p>
        </p:txBody>
      </p:sp>
      <p:sp>
        <p:nvSpPr>
          <p:cNvPr id="5" name="Content Placeholder 4"/>
          <p:cNvSpPr>
            <a:spLocks noGrp="1"/>
          </p:cNvSpPr>
          <p:nvPr>
            <p:ph idx="1"/>
          </p:nvPr>
        </p:nvSpPr>
        <p:spPr>
          <a:xfrm>
            <a:off x="381000" y="1219200"/>
            <a:ext cx="8229600" cy="4525963"/>
          </a:xfrm>
        </p:spPr>
        <p:txBody>
          <a:bodyPr/>
          <a:lstStyle/>
          <a:p>
            <a:pPr fontAlgn="auto">
              <a:spcAft>
                <a:spcPts val="0"/>
              </a:spcAft>
              <a:buFont typeface="Arial" pitchFamily="34" charset="0"/>
              <a:buChar char="•"/>
              <a:defRPr/>
            </a:pPr>
            <a:r>
              <a:rPr lang="en-US" dirty="0" smtClean="0">
                <a:solidFill>
                  <a:schemeClr val="bg1">
                    <a:lumMod val="10000"/>
                  </a:schemeClr>
                </a:solidFill>
              </a:rPr>
              <a:t>Spatial analysis: match school locations (in Ohio) to sensor locations that are nearby</a:t>
            </a:r>
          </a:p>
          <a:p>
            <a:pPr fontAlgn="auto">
              <a:spcAft>
                <a:spcPts val="0"/>
              </a:spcAft>
              <a:buFont typeface="Arial" pitchFamily="34" charset="0"/>
              <a:buChar char="•"/>
              <a:defRPr/>
            </a:pPr>
            <a:r>
              <a:rPr lang="en-US" dirty="0" smtClean="0">
                <a:solidFill>
                  <a:schemeClr val="bg1">
                    <a:lumMod val="10000"/>
                  </a:schemeClr>
                </a:solidFill>
              </a:rPr>
              <a:t>Sensor descriptions in </a:t>
            </a:r>
            <a:r>
              <a:rPr lang="en-US" dirty="0" err="1" smtClean="0">
                <a:solidFill>
                  <a:schemeClr val="bg1">
                    <a:lumMod val="10000"/>
                  </a:schemeClr>
                </a:solidFill>
              </a:rPr>
              <a:t>LinkedSensorData</a:t>
            </a:r>
            <a:r>
              <a:rPr lang="en-US" dirty="0" smtClean="0">
                <a:solidFill>
                  <a:schemeClr val="bg1">
                    <a:lumMod val="10000"/>
                  </a:schemeClr>
                </a:solidFill>
              </a:rPr>
              <a:t> contain links to nearby features (such as schools)</a:t>
            </a:r>
          </a:p>
          <a:p>
            <a:pPr fontAlgn="auto">
              <a:spcAft>
                <a:spcPts val="0"/>
              </a:spcAft>
              <a:buFont typeface="Arial" pitchFamily="34" charset="0"/>
              <a:buChar char="•"/>
              <a:defRPr/>
            </a:pPr>
            <a:endParaRPr lang="en-US" dirty="0" smtClean="0">
              <a:solidFill>
                <a:schemeClr val="bg1">
                  <a:lumMod val="10000"/>
                </a:schemeClr>
              </a:solidFill>
            </a:endParaRPr>
          </a:p>
          <a:p>
            <a:pPr fontAlgn="auto">
              <a:spcAft>
                <a:spcPts val="0"/>
              </a:spcAft>
              <a:buFont typeface="Arial" pitchFamily="34" charset="0"/>
              <a:buChar char="•"/>
              <a:defRPr/>
            </a:pPr>
            <a:r>
              <a:rPr lang="en-US" dirty="0" smtClean="0">
                <a:solidFill>
                  <a:srgbClr val="C00000"/>
                </a:solidFill>
              </a:rPr>
              <a:t>Uses: SSW and LOD</a:t>
            </a:r>
          </a:p>
          <a:p>
            <a:pPr fontAlgn="auto">
              <a:spcAft>
                <a:spcPts val="0"/>
              </a:spcAft>
              <a:buFont typeface="Arial" pitchFamily="34" charset="0"/>
              <a:buChar char="•"/>
              <a:defRPr/>
            </a:pPr>
            <a:endParaRPr lang="en-US" dirty="0"/>
          </a:p>
        </p:txBody>
      </p:sp>
      <p:sp>
        <p:nvSpPr>
          <p:cNvPr id="4"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2142DB16-ED60-454A-B9B7-E214C361328C}" type="slidenum">
              <a:rPr lang="en-US">
                <a:solidFill>
                  <a:schemeClr val="bg1">
                    <a:lumMod val="10000"/>
                  </a:schemeClr>
                </a:solidFill>
                <a:latin typeface="+mn-lt"/>
                <a:cs typeface="+mn-cs"/>
              </a:rPr>
              <a:pPr fontAlgn="auto">
                <a:spcBef>
                  <a:spcPts val="0"/>
                </a:spcBef>
                <a:spcAft>
                  <a:spcPts val="0"/>
                </a:spcAft>
                <a:defRPr/>
              </a:pPr>
              <a:t>81</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2"/>
          <p:cNvSpPr>
            <a:spLocks noGrp="1"/>
          </p:cNvSpPr>
          <p:nvPr>
            <p:ph type="title"/>
          </p:nvPr>
        </p:nvSpPr>
        <p:spPr bwMode="auto">
          <a:xfrm>
            <a:off x="0" y="0"/>
            <a:ext cx="9144000" cy="1371600"/>
          </a:xfrm>
          <a:ln>
            <a:miter lim="800000"/>
            <a:headEnd/>
            <a:tailEnd/>
          </a:ln>
        </p:spPr>
        <p:txBody>
          <a:bodyPr vert="horz" wrap="square" lIns="91440" tIns="45720" rIns="91440" bIns="45720" numCol="1" anchor="t" anchorCtr="0" compatLnSpc="1">
            <a:prstTxWarp prst="textNoShape">
              <a:avLst/>
            </a:prstTxWarp>
          </a:bodyPr>
          <a:lstStyle/>
          <a:p>
            <a:r>
              <a:rPr lang="en-US" smtClean="0"/>
              <a:t>What Observations are These Sensors Generating NOW?</a:t>
            </a:r>
            <a:br>
              <a:rPr lang="en-US" smtClean="0"/>
            </a:br>
            <a:endParaRPr lang="en-US" smtClean="0"/>
          </a:p>
        </p:txBody>
      </p:sp>
      <p:sp>
        <p:nvSpPr>
          <p:cNvPr id="5" name="Content Placeholder 4"/>
          <p:cNvSpPr>
            <a:spLocks noGrp="1"/>
          </p:cNvSpPr>
          <p:nvPr>
            <p:ph idx="1"/>
          </p:nvPr>
        </p:nvSpPr>
        <p:spPr>
          <a:xfrm>
            <a:off x="228600" y="1600200"/>
            <a:ext cx="8229600" cy="4525963"/>
          </a:xfrm>
        </p:spPr>
        <p:txBody>
          <a:bodyPr/>
          <a:lstStyle/>
          <a:p>
            <a:pPr fontAlgn="auto">
              <a:spcAft>
                <a:spcPts val="0"/>
              </a:spcAft>
              <a:buFont typeface="Arial" pitchFamily="34" charset="0"/>
              <a:buChar char="•"/>
              <a:defRPr/>
            </a:pPr>
            <a:r>
              <a:rPr lang="en-US" dirty="0" smtClean="0">
                <a:solidFill>
                  <a:schemeClr val="bg1">
                    <a:lumMod val="10000"/>
                  </a:schemeClr>
                </a:solidFill>
              </a:rPr>
              <a:t>Need to semantically annotate raw streaming observations in real-time</a:t>
            </a:r>
          </a:p>
          <a:p>
            <a:pPr fontAlgn="auto">
              <a:spcAft>
                <a:spcPts val="0"/>
              </a:spcAft>
              <a:buFont typeface="Arial" pitchFamily="34" charset="0"/>
              <a:buChar char="•"/>
              <a:defRPr/>
            </a:pPr>
            <a:r>
              <a:rPr lang="en-US" dirty="0" smtClean="0">
                <a:solidFill>
                  <a:schemeClr val="bg1">
                    <a:lumMod val="10000"/>
                  </a:schemeClr>
                </a:solidFill>
              </a:rPr>
              <a:t>Need to make these current/real-time annotations accessible by placing them on LOD (i.e., </a:t>
            </a:r>
            <a:r>
              <a:rPr lang="en-US" dirty="0" err="1" smtClean="0">
                <a:solidFill>
                  <a:schemeClr val="bg1">
                    <a:lumMod val="10000"/>
                  </a:schemeClr>
                </a:solidFill>
              </a:rPr>
              <a:t>LinkedObservationData</a:t>
            </a:r>
            <a:r>
              <a:rPr lang="en-US" dirty="0" smtClean="0">
                <a:solidFill>
                  <a:schemeClr val="bg1">
                    <a:lumMod val="10000"/>
                  </a:schemeClr>
                </a:solidFill>
              </a:rPr>
              <a:t>)</a:t>
            </a:r>
          </a:p>
          <a:p>
            <a:pPr fontAlgn="auto">
              <a:spcAft>
                <a:spcPts val="0"/>
              </a:spcAft>
              <a:buFont typeface="Arial" pitchFamily="34" charset="0"/>
              <a:buChar char="•"/>
              <a:defRPr/>
            </a:pPr>
            <a:endParaRPr lang="en-US" dirty="0" smtClean="0">
              <a:solidFill>
                <a:schemeClr val="bg1">
                  <a:lumMod val="10000"/>
                </a:schemeClr>
              </a:solidFill>
            </a:endParaRPr>
          </a:p>
          <a:p>
            <a:pPr fontAlgn="auto">
              <a:spcAft>
                <a:spcPts val="0"/>
              </a:spcAft>
              <a:buFont typeface="Arial" pitchFamily="34" charset="0"/>
              <a:buChar char="•"/>
              <a:defRPr/>
            </a:pPr>
            <a:r>
              <a:rPr lang="en-US" dirty="0" smtClean="0">
                <a:solidFill>
                  <a:srgbClr val="C00000"/>
                </a:solidFill>
              </a:rPr>
              <a:t>Uses: SSW, LOD, Streaming Data</a:t>
            </a:r>
          </a:p>
          <a:p>
            <a:pPr fontAlgn="auto">
              <a:spcAft>
                <a:spcPts val="0"/>
              </a:spcAft>
              <a:buFont typeface="Arial" pitchFamily="34" charset="0"/>
              <a:buChar char="•"/>
              <a:defRPr/>
            </a:pPr>
            <a:endParaRPr lang="en-US" dirty="0"/>
          </a:p>
        </p:txBody>
      </p:sp>
      <p:sp>
        <p:nvSpPr>
          <p:cNvPr id="4"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27D937BC-A6A4-4127-A802-6B03827DDC6F}" type="slidenum">
              <a:rPr lang="en-US">
                <a:solidFill>
                  <a:schemeClr val="bg1">
                    <a:lumMod val="10000"/>
                  </a:schemeClr>
                </a:solidFill>
                <a:latin typeface="+mn-lt"/>
                <a:cs typeface="+mn-cs"/>
              </a:rPr>
              <a:pPr fontAlgn="auto">
                <a:spcBef>
                  <a:spcPts val="0"/>
                </a:spcBef>
                <a:spcAft>
                  <a:spcPts val="0"/>
                </a:spcAft>
                <a:defRPr/>
              </a:pPr>
              <a:t>82</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itle 2"/>
          <p:cNvSpPr>
            <a:spLocks noGrp="1"/>
          </p:cNvSpPr>
          <p:nvPr>
            <p:ph type="title"/>
          </p:nvPr>
        </p:nvSpPr>
        <p:spPr bwMode="auto">
          <a:xfrm>
            <a:off x="0" y="0"/>
            <a:ext cx="9144000" cy="1447800"/>
          </a:xfrm>
          <a:ln>
            <a:miter lim="800000"/>
            <a:headEnd/>
            <a:tailEnd/>
          </a:ln>
        </p:spPr>
        <p:txBody>
          <a:bodyPr vert="horz" wrap="square" lIns="91440" tIns="45720" rIns="91440" bIns="45720" numCol="1" anchor="t" anchorCtr="0" compatLnSpc="1">
            <a:prstTxWarp prst="textNoShape">
              <a:avLst/>
            </a:prstTxWarp>
          </a:bodyPr>
          <a:lstStyle/>
          <a:p>
            <a:r>
              <a:rPr lang="en-US" smtClean="0"/>
              <a:t>Are These Observations Providing Evidence for Inclement Weather?</a:t>
            </a:r>
            <a:br>
              <a:rPr lang="en-US" smtClean="0"/>
            </a:br>
            <a:endParaRPr lang="en-US" smtClean="0"/>
          </a:p>
        </p:txBody>
      </p:sp>
      <p:sp>
        <p:nvSpPr>
          <p:cNvPr id="5" name="Content Placeholder 4"/>
          <p:cNvSpPr>
            <a:spLocks noGrp="1"/>
          </p:cNvSpPr>
          <p:nvPr>
            <p:ph idx="1"/>
          </p:nvPr>
        </p:nvSpPr>
        <p:spPr>
          <a:xfrm>
            <a:off x="381000" y="1676400"/>
            <a:ext cx="8229600" cy="4525963"/>
          </a:xfrm>
        </p:spPr>
        <p:txBody>
          <a:bodyPr/>
          <a:lstStyle/>
          <a:p>
            <a:pPr fontAlgn="auto">
              <a:spcAft>
                <a:spcPts val="0"/>
              </a:spcAft>
              <a:buFont typeface="Arial" pitchFamily="34" charset="0"/>
              <a:buChar char="•"/>
              <a:defRPr/>
            </a:pPr>
            <a:r>
              <a:rPr lang="en-US" dirty="0" smtClean="0">
                <a:solidFill>
                  <a:schemeClr val="bg1">
                    <a:lumMod val="10000"/>
                  </a:schemeClr>
                </a:solidFill>
              </a:rPr>
              <a:t>Analysis of observation data using background knowledge</a:t>
            </a:r>
          </a:p>
          <a:p>
            <a:pPr fontAlgn="auto">
              <a:spcAft>
                <a:spcPts val="0"/>
              </a:spcAft>
              <a:buFont typeface="Arial" pitchFamily="34" charset="0"/>
              <a:buChar char="•"/>
              <a:defRPr/>
            </a:pPr>
            <a:r>
              <a:rPr lang="en-US" dirty="0" smtClean="0">
                <a:solidFill>
                  <a:schemeClr val="bg1">
                    <a:lumMod val="10000"/>
                  </a:schemeClr>
                </a:solidFill>
              </a:rPr>
              <a:t>Generation of abstractions that are easier to understand</a:t>
            </a:r>
          </a:p>
          <a:p>
            <a:pPr fontAlgn="auto">
              <a:spcAft>
                <a:spcPts val="0"/>
              </a:spcAft>
              <a:buFont typeface="Arial" pitchFamily="34" charset="0"/>
              <a:buChar char="•"/>
              <a:defRPr/>
            </a:pPr>
            <a:endParaRPr lang="en-US" dirty="0" smtClean="0">
              <a:solidFill>
                <a:schemeClr val="bg1">
                  <a:lumMod val="10000"/>
                </a:schemeClr>
              </a:solidFill>
            </a:endParaRPr>
          </a:p>
          <a:p>
            <a:pPr fontAlgn="auto">
              <a:spcAft>
                <a:spcPts val="0"/>
              </a:spcAft>
              <a:buFont typeface="Arial" pitchFamily="34" charset="0"/>
              <a:buChar char="•"/>
              <a:defRPr/>
            </a:pPr>
            <a:r>
              <a:rPr lang="en-US" dirty="0" smtClean="0">
                <a:solidFill>
                  <a:srgbClr val="C00000"/>
                </a:solidFill>
              </a:rPr>
              <a:t>Uses: SSW, Perception</a:t>
            </a:r>
          </a:p>
          <a:p>
            <a:pPr fontAlgn="auto">
              <a:spcAft>
                <a:spcPts val="0"/>
              </a:spcAft>
              <a:buFont typeface="Arial" pitchFamily="34" charset="0"/>
              <a:buChar char="•"/>
              <a:defRPr/>
            </a:pPr>
            <a:endParaRPr lang="en-US" dirty="0"/>
          </a:p>
        </p:txBody>
      </p:sp>
      <p:sp>
        <p:nvSpPr>
          <p:cNvPr id="4"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093D5E88-57C0-4107-BD7F-70359191FE21}" type="slidenum">
              <a:rPr lang="en-US">
                <a:solidFill>
                  <a:schemeClr val="bg1">
                    <a:lumMod val="10000"/>
                  </a:schemeClr>
                </a:solidFill>
                <a:latin typeface="+mn-lt"/>
                <a:cs typeface="+mn-cs"/>
              </a:rPr>
              <a:pPr fontAlgn="auto">
                <a:spcBef>
                  <a:spcPts val="0"/>
                </a:spcBef>
                <a:spcAft>
                  <a:spcPts val="0"/>
                </a:spcAft>
                <a:defRPr/>
              </a:pPr>
              <a:t>83</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p:cNvSpPr>
            <a:spLocks noGrp="1"/>
          </p:cNvSpPr>
          <p:nvPr>
            <p:ph type="ctrTitle"/>
          </p:nvPr>
        </p:nvSpPr>
        <p:spPr bwMode="auto">
          <a:xfrm>
            <a:off x="685800" y="2743200"/>
            <a:ext cx="7772400" cy="1470025"/>
          </a:xfrm>
          <a:noFill/>
          <a:ln>
            <a:miter lim="800000"/>
            <a:headEnd/>
            <a:tailEnd/>
          </a:ln>
        </p:spPr>
        <p:txBody>
          <a:bodyPr vert="horz" wrap="square" lIns="91440" tIns="45720" rIns="91440" bIns="45720" numCol="1" anchor="t" anchorCtr="0" compatLnSpc="1">
            <a:prstTxWarp prst="textNoShape">
              <a:avLst/>
            </a:prstTxWarp>
          </a:bodyPr>
          <a:lstStyle/>
          <a:p>
            <a:r>
              <a:rPr lang="en-US" smtClean="0">
                <a:solidFill>
                  <a:srgbClr val="336699"/>
                </a:solidFill>
                <a:latin typeface="Georgia" pitchFamily="18" charset="0"/>
              </a:rPr>
              <a:t>http://knoesis.org</a:t>
            </a:r>
            <a:r>
              <a:rPr lang="en-US" smtClean="0"/>
              <a:t/>
            </a:r>
            <a:br>
              <a:rPr lang="en-US" smtClean="0"/>
            </a:br>
            <a:endParaRPr lang="en-US" smtClean="0">
              <a:solidFill>
                <a:srgbClr val="336699"/>
              </a:solidFill>
            </a:endParaRPr>
          </a:p>
        </p:txBody>
      </p:sp>
      <p:sp>
        <p:nvSpPr>
          <p:cNvPr id="3" name="Subtitle 2"/>
          <p:cNvSpPr>
            <a:spLocks noGrp="1"/>
          </p:cNvSpPr>
          <p:nvPr>
            <p:ph type="subTitle" idx="1"/>
          </p:nvPr>
        </p:nvSpPr>
        <p:spPr>
          <a:xfrm>
            <a:off x="0" y="3886200"/>
            <a:ext cx="9144000" cy="1752600"/>
          </a:xfrm>
        </p:spPr>
        <p:txBody>
          <a:bodyPr/>
          <a:lstStyle/>
          <a:p>
            <a:pPr fontAlgn="auto">
              <a:spcAft>
                <a:spcPts val="0"/>
              </a:spcAft>
              <a:buFont typeface="Arial" pitchFamily="34" charset="0"/>
              <a:buNone/>
              <a:defRPr/>
            </a:pPr>
            <a:endParaRPr lang="en-US" dirty="0"/>
          </a:p>
        </p:txBody>
      </p:sp>
      <p:sp>
        <p:nvSpPr>
          <p:cNvPr id="4"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188E42B3-E6D2-4A7F-A576-8147C3C7957B}" type="slidenum">
              <a:rPr lang="en-US">
                <a:solidFill>
                  <a:schemeClr val="bg1">
                    <a:lumMod val="10000"/>
                  </a:schemeClr>
                </a:solidFill>
                <a:latin typeface="+mn-lt"/>
                <a:cs typeface="+mn-cs"/>
              </a:rPr>
              <a:pPr fontAlgn="auto">
                <a:spcBef>
                  <a:spcPts val="0"/>
                </a:spcBef>
                <a:spcAft>
                  <a:spcPts val="0"/>
                </a:spcAft>
                <a:defRPr/>
              </a:pPr>
              <a:t>84</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lgn="l"/>
            <a:r>
              <a:rPr lang="en-US" smtClean="0"/>
              <a:t>References</a:t>
            </a:r>
          </a:p>
        </p:txBody>
      </p:sp>
      <p:sp>
        <p:nvSpPr>
          <p:cNvPr id="71683" name="Content Placeholder 2"/>
          <p:cNvSpPr>
            <a:spLocks noGrp="1"/>
          </p:cNvSpPr>
          <p:nvPr>
            <p:ph idx="1"/>
          </p:nvPr>
        </p:nvSpPr>
        <p:spPr>
          <a:xfrm>
            <a:off x="152400" y="1189038"/>
            <a:ext cx="8839200" cy="4678362"/>
          </a:xfrm>
        </p:spPr>
        <p:txBody>
          <a:bodyPr/>
          <a:lstStyle/>
          <a:p>
            <a:pPr fontAlgn="auto">
              <a:spcAft>
                <a:spcPts val="0"/>
              </a:spcAft>
              <a:buFont typeface="Arial" pitchFamily="34" charset="0"/>
              <a:buNone/>
              <a:defRPr/>
            </a:pPr>
            <a:r>
              <a:rPr lang="en-US" sz="1400" b="1" u="sng" dirty="0" smtClean="0">
                <a:solidFill>
                  <a:schemeClr val="bg1">
                    <a:lumMod val="10000"/>
                  </a:schemeClr>
                </a:solidFill>
              </a:rPr>
              <a:t>Spatial Aggregation References </a:t>
            </a:r>
            <a:r>
              <a:rPr lang="en-US" sz="1400" dirty="0" smtClean="0">
                <a:solidFill>
                  <a:schemeClr val="bg1">
                    <a:lumMod val="10000"/>
                  </a:schemeClr>
                </a:solidFill>
              </a:rPr>
              <a:t>(</a:t>
            </a:r>
            <a:r>
              <a:rPr lang="en-US" sz="1400" dirty="0" smtClean="0">
                <a:solidFill>
                  <a:schemeClr val="bg1">
                    <a:lumMod val="10000"/>
                  </a:schemeClr>
                </a:solidFill>
                <a:hlinkClick r:id="rId3"/>
              </a:rPr>
              <a:t>http://knoesis.org/research/semweb/projects/stt/</a:t>
            </a:r>
            <a:r>
              <a:rPr lang="en-US" sz="1400" dirty="0" smtClean="0">
                <a:solidFill>
                  <a:schemeClr val="bg1">
                    <a:lumMod val="10000"/>
                  </a:schemeClr>
                </a:solidFill>
              </a:rPr>
              <a:t>)</a:t>
            </a:r>
          </a:p>
          <a:p>
            <a:pPr fontAlgn="auto">
              <a:spcAft>
                <a:spcPts val="0"/>
              </a:spcAft>
              <a:buFont typeface="Arial" pitchFamily="34" charset="0"/>
              <a:buChar char="•"/>
              <a:defRPr/>
            </a:pPr>
            <a:r>
              <a:rPr lang="en-US" sz="1200" dirty="0" err="1" smtClean="0">
                <a:solidFill>
                  <a:schemeClr val="bg1">
                    <a:lumMod val="10000"/>
                  </a:schemeClr>
                </a:solidFill>
              </a:rPr>
              <a:t>Prateek</a:t>
            </a:r>
            <a:r>
              <a:rPr lang="en-US" sz="1200" dirty="0" smtClean="0">
                <a:solidFill>
                  <a:schemeClr val="bg1">
                    <a:lumMod val="10000"/>
                  </a:schemeClr>
                </a:solidFill>
              </a:rPr>
              <a:t> Jain, Peter Z. </a:t>
            </a:r>
            <a:r>
              <a:rPr lang="en-US" sz="1200" dirty="0" err="1" smtClean="0">
                <a:solidFill>
                  <a:schemeClr val="bg1">
                    <a:lumMod val="10000"/>
                  </a:schemeClr>
                </a:solidFill>
              </a:rPr>
              <a:t>Yeh</a:t>
            </a:r>
            <a:r>
              <a:rPr lang="en-US" sz="1200" dirty="0" smtClean="0">
                <a:solidFill>
                  <a:schemeClr val="bg1">
                    <a:lumMod val="10000"/>
                  </a:schemeClr>
                </a:solidFill>
              </a:rPr>
              <a:t>, </a:t>
            </a:r>
            <a:r>
              <a:rPr lang="en-US" sz="1200" dirty="0" err="1" smtClean="0">
                <a:solidFill>
                  <a:schemeClr val="bg1">
                    <a:lumMod val="10000"/>
                  </a:schemeClr>
                </a:solidFill>
              </a:rPr>
              <a:t>KunalVerma</a:t>
            </a:r>
            <a:r>
              <a:rPr lang="en-US" sz="1200" dirty="0" smtClean="0">
                <a:solidFill>
                  <a:schemeClr val="bg1">
                    <a:lumMod val="10000"/>
                  </a:schemeClr>
                </a:solidFill>
              </a:rPr>
              <a:t>, Cory Henson and </a:t>
            </a:r>
            <a:r>
              <a:rPr lang="en-US" sz="1200" dirty="0" err="1" smtClean="0">
                <a:solidFill>
                  <a:schemeClr val="bg1">
                    <a:lumMod val="10000"/>
                  </a:schemeClr>
                </a:solidFill>
              </a:rPr>
              <a:t>AmitSheth</a:t>
            </a:r>
            <a:r>
              <a:rPr lang="en-US" sz="1200" b="1" dirty="0" smtClean="0">
                <a:solidFill>
                  <a:schemeClr val="bg1">
                    <a:lumMod val="10000"/>
                  </a:schemeClr>
                </a:solidFill>
              </a:rPr>
              <a:t>, SPARQL Query Re-writing for Spatial Datasets Using </a:t>
            </a:r>
            <a:r>
              <a:rPr lang="en-US" sz="1200" b="1" dirty="0" err="1" smtClean="0">
                <a:solidFill>
                  <a:schemeClr val="bg1">
                    <a:lumMod val="10000"/>
                  </a:schemeClr>
                </a:solidFill>
              </a:rPr>
              <a:t>Partonomy</a:t>
            </a:r>
            <a:r>
              <a:rPr lang="en-US" sz="1200" b="1" dirty="0" smtClean="0">
                <a:solidFill>
                  <a:schemeClr val="bg1">
                    <a:lumMod val="10000"/>
                  </a:schemeClr>
                </a:solidFill>
              </a:rPr>
              <a:t> Based Transformation Rules</a:t>
            </a:r>
            <a:r>
              <a:rPr lang="en-US" sz="1200" dirty="0" smtClean="0">
                <a:solidFill>
                  <a:schemeClr val="bg1">
                    <a:lumMod val="10000"/>
                  </a:schemeClr>
                </a:solidFill>
              </a:rPr>
              <a:t>, 3</a:t>
            </a:r>
            <a:r>
              <a:rPr lang="en-US" sz="1200" baseline="30000" dirty="0" smtClean="0">
                <a:solidFill>
                  <a:schemeClr val="bg1">
                    <a:lumMod val="10000"/>
                  </a:schemeClr>
                </a:solidFill>
              </a:rPr>
              <a:t>rd</a:t>
            </a:r>
            <a:r>
              <a:rPr lang="en-US" sz="1200" dirty="0" smtClean="0">
                <a:solidFill>
                  <a:schemeClr val="bg1">
                    <a:lumMod val="10000"/>
                  </a:schemeClr>
                </a:solidFill>
              </a:rPr>
              <a:t> Intl. Conference on Geospatial Semantics (</a:t>
            </a:r>
            <a:r>
              <a:rPr lang="en-US" sz="1200" dirty="0" err="1" smtClean="0">
                <a:solidFill>
                  <a:schemeClr val="bg1">
                    <a:lumMod val="10000"/>
                  </a:schemeClr>
                </a:solidFill>
              </a:rPr>
              <a:t>GeoS</a:t>
            </a:r>
            <a:r>
              <a:rPr lang="en-US" sz="1200" dirty="0" smtClean="0">
                <a:solidFill>
                  <a:schemeClr val="bg1">
                    <a:lumMod val="10000"/>
                  </a:schemeClr>
                </a:solidFill>
              </a:rPr>
              <a:t> 2009), Mexico City, Mexico, December 3-4, 2009.</a:t>
            </a:r>
          </a:p>
          <a:p>
            <a:pPr fontAlgn="auto">
              <a:spcAft>
                <a:spcPts val="0"/>
              </a:spcAft>
              <a:buFont typeface="Arial" pitchFamily="34" charset="0"/>
              <a:buChar char="•"/>
              <a:defRPr/>
            </a:pPr>
            <a:r>
              <a:rPr lang="en-US" sz="1200" dirty="0" err="1" smtClean="0">
                <a:solidFill>
                  <a:schemeClr val="bg1">
                    <a:lumMod val="10000"/>
                  </a:schemeClr>
                </a:solidFill>
              </a:rPr>
              <a:t>Alkhateeb</a:t>
            </a:r>
            <a:r>
              <a:rPr lang="en-US" sz="1200" dirty="0" smtClean="0">
                <a:solidFill>
                  <a:schemeClr val="bg1">
                    <a:lumMod val="10000"/>
                  </a:schemeClr>
                </a:solidFill>
              </a:rPr>
              <a:t>, F., </a:t>
            </a:r>
            <a:r>
              <a:rPr lang="en-US" sz="1200" dirty="0" err="1" smtClean="0">
                <a:solidFill>
                  <a:schemeClr val="bg1">
                    <a:lumMod val="10000"/>
                  </a:schemeClr>
                </a:solidFill>
              </a:rPr>
              <a:t>Baget</a:t>
            </a:r>
            <a:r>
              <a:rPr lang="en-US" sz="1200" dirty="0" smtClean="0">
                <a:solidFill>
                  <a:schemeClr val="bg1">
                    <a:lumMod val="10000"/>
                  </a:schemeClr>
                </a:solidFill>
              </a:rPr>
              <a:t>, J.-F., </a:t>
            </a:r>
            <a:r>
              <a:rPr lang="en-US" sz="1200" dirty="0" err="1" smtClean="0">
                <a:solidFill>
                  <a:schemeClr val="bg1">
                    <a:lumMod val="10000"/>
                  </a:schemeClr>
                </a:solidFill>
              </a:rPr>
              <a:t>Euzenat</a:t>
            </a:r>
            <a:r>
              <a:rPr lang="en-US" sz="1200" dirty="0" smtClean="0">
                <a:solidFill>
                  <a:schemeClr val="bg1">
                    <a:lumMod val="10000"/>
                  </a:schemeClr>
                </a:solidFill>
              </a:rPr>
              <a:t>, J.: </a:t>
            </a:r>
            <a:r>
              <a:rPr lang="en-US" sz="1200" b="1" dirty="0" smtClean="0">
                <a:solidFill>
                  <a:schemeClr val="bg1">
                    <a:lumMod val="10000"/>
                  </a:schemeClr>
                </a:solidFill>
              </a:rPr>
              <a:t>Extending SPARQL with regular expression patterns (for querying RDF). </a:t>
            </a:r>
            <a:r>
              <a:rPr lang="en-US" sz="1200" dirty="0" smtClean="0">
                <a:solidFill>
                  <a:schemeClr val="bg1">
                    <a:lumMod val="10000"/>
                  </a:schemeClr>
                </a:solidFill>
              </a:rPr>
              <a:t>Web Semantics 7, 2009.</a:t>
            </a:r>
            <a:endParaRPr lang="en-US" sz="1800" dirty="0" smtClean="0">
              <a:solidFill>
                <a:schemeClr val="bg1">
                  <a:lumMod val="10000"/>
                </a:schemeClr>
              </a:solidFill>
            </a:endParaRPr>
          </a:p>
          <a:p>
            <a:pPr fontAlgn="auto">
              <a:spcAft>
                <a:spcPts val="0"/>
              </a:spcAft>
              <a:buFont typeface="Arial" pitchFamily="34" charset="0"/>
              <a:buNone/>
              <a:defRPr/>
            </a:pPr>
            <a:r>
              <a:rPr lang="en-US" sz="1400" b="1" u="sng" dirty="0" smtClean="0">
                <a:solidFill>
                  <a:schemeClr val="bg1">
                    <a:lumMod val="10000"/>
                  </a:schemeClr>
                </a:solidFill>
              </a:rPr>
              <a:t>Semantic Sensor Web References </a:t>
            </a:r>
            <a:r>
              <a:rPr lang="en-US" sz="1400" dirty="0" smtClean="0">
                <a:solidFill>
                  <a:schemeClr val="bg1">
                    <a:lumMod val="10000"/>
                  </a:schemeClr>
                </a:solidFill>
              </a:rPr>
              <a:t>(</a:t>
            </a:r>
            <a:r>
              <a:rPr lang="en-US" sz="1400" dirty="0" smtClean="0">
                <a:hlinkClick r:id="rId4"/>
              </a:rPr>
              <a:t>http://wiki.knoesis.org/index.php/SSW</a:t>
            </a:r>
            <a:r>
              <a:rPr lang="en-US" sz="1400" dirty="0" smtClean="0">
                <a:solidFill>
                  <a:schemeClr val="bg1">
                    <a:lumMod val="10000"/>
                  </a:schemeClr>
                </a:solidFill>
              </a:rPr>
              <a:t>)</a:t>
            </a:r>
          </a:p>
          <a:p>
            <a:pPr fontAlgn="auto">
              <a:spcAft>
                <a:spcPts val="0"/>
              </a:spcAft>
              <a:buFont typeface="Arial" pitchFamily="34" charset="0"/>
              <a:buChar char="•"/>
              <a:defRPr/>
            </a:pPr>
            <a:r>
              <a:rPr lang="en-US" sz="1200" dirty="0" smtClean="0">
                <a:solidFill>
                  <a:schemeClr val="bg1">
                    <a:lumMod val="10000"/>
                  </a:schemeClr>
                </a:solidFill>
              </a:rPr>
              <a:t>Cory Henson, Josh </a:t>
            </a:r>
            <a:r>
              <a:rPr lang="en-US" sz="1200" dirty="0" err="1" smtClean="0">
                <a:solidFill>
                  <a:schemeClr val="bg1">
                    <a:lumMod val="10000"/>
                  </a:schemeClr>
                </a:solidFill>
              </a:rPr>
              <a:t>Pschorr,Amit</a:t>
            </a:r>
            <a:r>
              <a:rPr lang="en-US" sz="1200" dirty="0" smtClean="0">
                <a:solidFill>
                  <a:schemeClr val="bg1">
                    <a:lumMod val="10000"/>
                  </a:schemeClr>
                </a:solidFill>
              </a:rPr>
              <a:t> </a:t>
            </a:r>
            <a:r>
              <a:rPr lang="en-US" sz="1200" dirty="0" err="1" smtClean="0">
                <a:solidFill>
                  <a:schemeClr val="bg1">
                    <a:lumMod val="10000"/>
                  </a:schemeClr>
                </a:solidFill>
              </a:rPr>
              <a:t>Sheth</a:t>
            </a:r>
            <a:r>
              <a:rPr lang="en-US" sz="1200" dirty="0" smtClean="0">
                <a:solidFill>
                  <a:schemeClr val="bg1">
                    <a:lumMod val="10000"/>
                  </a:schemeClr>
                </a:solidFill>
              </a:rPr>
              <a:t>, </a:t>
            </a:r>
            <a:r>
              <a:rPr lang="en-US" sz="1200" dirty="0" err="1" smtClean="0">
                <a:solidFill>
                  <a:schemeClr val="bg1">
                    <a:lumMod val="10000"/>
                  </a:schemeClr>
                </a:solidFill>
              </a:rPr>
              <a:t>Krishnaprasad</a:t>
            </a:r>
            <a:r>
              <a:rPr lang="en-US" sz="1200" dirty="0" smtClean="0">
                <a:solidFill>
                  <a:schemeClr val="bg1">
                    <a:lumMod val="10000"/>
                  </a:schemeClr>
                </a:solidFill>
              </a:rPr>
              <a:t> </a:t>
            </a:r>
            <a:r>
              <a:rPr lang="en-US" sz="1200" dirty="0" err="1" smtClean="0">
                <a:solidFill>
                  <a:schemeClr val="bg1">
                    <a:lumMod val="10000"/>
                  </a:schemeClr>
                </a:solidFill>
              </a:rPr>
              <a:t>Thirunarayan</a:t>
            </a:r>
            <a:r>
              <a:rPr lang="en-US" sz="1200" dirty="0" smtClean="0">
                <a:solidFill>
                  <a:schemeClr val="bg1">
                    <a:lumMod val="10000"/>
                  </a:schemeClr>
                </a:solidFill>
              </a:rPr>
              <a:t>, </a:t>
            </a:r>
            <a:r>
              <a:rPr lang="en-US" sz="1200" b="1" dirty="0" err="1" smtClean="0">
                <a:solidFill>
                  <a:schemeClr val="bg1">
                    <a:lumMod val="10000"/>
                  </a:schemeClr>
                </a:solidFill>
              </a:rPr>
              <a:t>SemSOS</a:t>
            </a:r>
            <a:r>
              <a:rPr lang="en-US" sz="1200" b="1" dirty="0" smtClean="0">
                <a:solidFill>
                  <a:schemeClr val="bg1">
                    <a:lumMod val="10000"/>
                  </a:schemeClr>
                </a:solidFill>
              </a:rPr>
              <a:t>: Semantic Sensor Observation Service</a:t>
            </a:r>
            <a:r>
              <a:rPr lang="en-US" sz="1200" dirty="0" smtClean="0">
                <a:solidFill>
                  <a:schemeClr val="bg1">
                    <a:lumMod val="10000"/>
                  </a:schemeClr>
                </a:solidFill>
              </a:rPr>
              <a:t>, in Proceedings of the 2009 International Symposium on Collaborative Technologies and Systems (CTS 2009), Baltimore, MD, May 18-22, 2009.</a:t>
            </a:r>
          </a:p>
          <a:p>
            <a:pPr fontAlgn="auto">
              <a:spcAft>
                <a:spcPts val="0"/>
              </a:spcAft>
              <a:buFont typeface="Arial" pitchFamily="34" charset="0"/>
              <a:buChar char="•"/>
              <a:defRPr/>
            </a:pPr>
            <a:r>
              <a:rPr lang="en-US" sz="1200" dirty="0" smtClean="0">
                <a:solidFill>
                  <a:schemeClr val="bg1">
                    <a:lumMod val="10000"/>
                  </a:schemeClr>
                </a:solidFill>
              </a:rPr>
              <a:t>Cory Henson, </a:t>
            </a:r>
            <a:r>
              <a:rPr lang="en-US" sz="1200" dirty="0" err="1" smtClean="0">
                <a:solidFill>
                  <a:schemeClr val="bg1">
                    <a:lumMod val="10000"/>
                  </a:schemeClr>
                </a:solidFill>
              </a:rPr>
              <a:t>Holger</a:t>
            </a:r>
            <a:r>
              <a:rPr lang="en-US" sz="1200" dirty="0" smtClean="0">
                <a:solidFill>
                  <a:schemeClr val="bg1">
                    <a:lumMod val="10000"/>
                  </a:schemeClr>
                </a:solidFill>
              </a:rPr>
              <a:t> </a:t>
            </a:r>
            <a:r>
              <a:rPr lang="en-US" sz="1200" dirty="0" err="1" smtClean="0">
                <a:solidFill>
                  <a:schemeClr val="bg1">
                    <a:lumMod val="10000"/>
                  </a:schemeClr>
                </a:solidFill>
              </a:rPr>
              <a:t>Neuhaus</a:t>
            </a:r>
            <a:r>
              <a:rPr lang="en-US" sz="1200" dirty="0" smtClean="0">
                <a:solidFill>
                  <a:schemeClr val="bg1">
                    <a:lumMod val="10000"/>
                  </a:schemeClr>
                </a:solidFill>
              </a:rPr>
              <a:t>, </a:t>
            </a:r>
            <a:r>
              <a:rPr lang="en-US" sz="1200" dirty="0" err="1" smtClean="0">
                <a:solidFill>
                  <a:schemeClr val="bg1">
                    <a:lumMod val="10000"/>
                  </a:schemeClr>
                </a:solidFill>
              </a:rPr>
              <a:t>Amit</a:t>
            </a:r>
            <a:r>
              <a:rPr lang="en-US" sz="1200" dirty="0" smtClean="0">
                <a:solidFill>
                  <a:schemeClr val="bg1">
                    <a:lumMod val="10000"/>
                  </a:schemeClr>
                </a:solidFill>
              </a:rPr>
              <a:t> </a:t>
            </a:r>
            <a:r>
              <a:rPr lang="en-US" sz="1200" dirty="0" err="1" smtClean="0">
                <a:solidFill>
                  <a:schemeClr val="bg1">
                    <a:lumMod val="10000"/>
                  </a:schemeClr>
                </a:solidFill>
              </a:rPr>
              <a:t>Sheth</a:t>
            </a:r>
            <a:r>
              <a:rPr lang="en-US" sz="1200" dirty="0" smtClean="0">
                <a:solidFill>
                  <a:schemeClr val="bg1">
                    <a:lumMod val="10000"/>
                  </a:schemeClr>
                </a:solidFill>
              </a:rPr>
              <a:t>, </a:t>
            </a:r>
            <a:r>
              <a:rPr lang="en-US" sz="1200" dirty="0" err="1" smtClean="0">
                <a:solidFill>
                  <a:schemeClr val="bg1">
                    <a:lumMod val="10000"/>
                  </a:schemeClr>
                </a:solidFill>
              </a:rPr>
              <a:t>Krishnaprasad</a:t>
            </a:r>
            <a:r>
              <a:rPr lang="en-US" sz="1200" dirty="0" smtClean="0">
                <a:solidFill>
                  <a:schemeClr val="bg1">
                    <a:lumMod val="10000"/>
                  </a:schemeClr>
                </a:solidFill>
              </a:rPr>
              <a:t> </a:t>
            </a:r>
            <a:r>
              <a:rPr lang="en-US" sz="1200" dirty="0" err="1" smtClean="0">
                <a:solidFill>
                  <a:schemeClr val="bg1">
                    <a:lumMod val="10000"/>
                  </a:schemeClr>
                </a:solidFill>
              </a:rPr>
              <a:t>Thirunarayan</a:t>
            </a:r>
            <a:r>
              <a:rPr lang="en-US" sz="1200" dirty="0" smtClean="0">
                <a:solidFill>
                  <a:schemeClr val="bg1">
                    <a:lumMod val="10000"/>
                  </a:schemeClr>
                </a:solidFill>
              </a:rPr>
              <a:t>, </a:t>
            </a:r>
            <a:r>
              <a:rPr lang="en-US" sz="1200" dirty="0" err="1" smtClean="0">
                <a:solidFill>
                  <a:schemeClr val="bg1">
                    <a:lumMod val="10000"/>
                  </a:schemeClr>
                </a:solidFill>
              </a:rPr>
              <a:t>Rajkumar</a:t>
            </a:r>
            <a:r>
              <a:rPr lang="en-US" sz="1200" dirty="0" smtClean="0">
                <a:solidFill>
                  <a:schemeClr val="bg1">
                    <a:lumMod val="10000"/>
                  </a:schemeClr>
                </a:solidFill>
              </a:rPr>
              <a:t> </a:t>
            </a:r>
            <a:r>
              <a:rPr lang="en-US" sz="1200" dirty="0" err="1" smtClean="0">
                <a:solidFill>
                  <a:schemeClr val="bg1">
                    <a:lumMod val="10000"/>
                  </a:schemeClr>
                </a:solidFill>
              </a:rPr>
              <a:t>Buyya</a:t>
            </a:r>
            <a:r>
              <a:rPr lang="en-US" sz="1200" dirty="0" smtClean="0">
                <a:solidFill>
                  <a:schemeClr val="bg1">
                    <a:lumMod val="10000"/>
                  </a:schemeClr>
                </a:solidFill>
              </a:rPr>
              <a:t>, </a:t>
            </a:r>
            <a:r>
              <a:rPr lang="en-US" sz="1200" b="1" dirty="0" smtClean="0">
                <a:solidFill>
                  <a:schemeClr val="bg1">
                    <a:lumMod val="10000"/>
                  </a:schemeClr>
                </a:solidFill>
              </a:rPr>
              <a:t>An Ontological Representation of Time Series Observations on the Semantic Sensor Web</a:t>
            </a:r>
            <a:r>
              <a:rPr lang="en-US" sz="1200" dirty="0" smtClean="0">
                <a:solidFill>
                  <a:schemeClr val="bg1">
                    <a:lumMod val="10000"/>
                  </a:schemeClr>
                </a:solidFill>
              </a:rPr>
              <a:t>, in Proceedings of 1st International Workshop on the Semantic Sensor Web 2009.</a:t>
            </a:r>
          </a:p>
          <a:p>
            <a:pPr fontAlgn="auto">
              <a:spcAft>
                <a:spcPts val="0"/>
              </a:spcAft>
              <a:buFont typeface="Arial" pitchFamily="34" charset="0"/>
              <a:buChar char="•"/>
              <a:defRPr/>
            </a:pPr>
            <a:r>
              <a:rPr lang="en-US" sz="1200" dirty="0" smtClean="0">
                <a:solidFill>
                  <a:schemeClr val="bg1">
                    <a:lumMod val="10000"/>
                  </a:schemeClr>
                </a:solidFill>
              </a:rPr>
              <a:t>Michael Compton, Cory Henson, Laurent </a:t>
            </a:r>
            <a:r>
              <a:rPr lang="en-US" sz="1200" dirty="0" err="1" smtClean="0">
                <a:solidFill>
                  <a:schemeClr val="bg1">
                    <a:lumMod val="10000"/>
                  </a:schemeClr>
                </a:solidFill>
              </a:rPr>
              <a:t>Lefort</a:t>
            </a:r>
            <a:r>
              <a:rPr lang="en-US" sz="1200" dirty="0" smtClean="0">
                <a:solidFill>
                  <a:schemeClr val="bg1">
                    <a:lumMod val="10000"/>
                  </a:schemeClr>
                </a:solidFill>
              </a:rPr>
              <a:t>, </a:t>
            </a:r>
            <a:r>
              <a:rPr lang="en-US" sz="1200" dirty="0" err="1" smtClean="0">
                <a:solidFill>
                  <a:schemeClr val="bg1">
                    <a:lumMod val="10000"/>
                  </a:schemeClr>
                </a:solidFill>
              </a:rPr>
              <a:t>Holger</a:t>
            </a:r>
            <a:r>
              <a:rPr lang="en-US" sz="1200" dirty="0" smtClean="0">
                <a:solidFill>
                  <a:schemeClr val="bg1">
                    <a:lumMod val="10000"/>
                  </a:schemeClr>
                </a:solidFill>
              </a:rPr>
              <a:t> </a:t>
            </a:r>
            <a:r>
              <a:rPr lang="en-US" sz="1200" dirty="0" err="1" smtClean="0">
                <a:solidFill>
                  <a:schemeClr val="bg1">
                    <a:lumMod val="10000"/>
                  </a:schemeClr>
                </a:solidFill>
              </a:rPr>
              <a:t>Neuhaus</a:t>
            </a:r>
            <a:r>
              <a:rPr lang="en-US" sz="1200" dirty="0" smtClean="0">
                <a:solidFill>
                  <a:schemeClr val="bg1">
                    <a:lumMod val="10000"/>
                  </a:schemeClr>
                </a:solidFill>
              </a:rPr>
              <a:t>, </a:t>
            </a:r>
            <a:r>
              <a:rPr lang="en-US" sz="1200" b="1" dirty="0" smtClean="0">
                <a:solidFill>
                  <a:schemeClr val="bg1">
                    <a:lumMod val="10000"/>
                  </a:schemeClr>
                </a:solidFill>
              </a:rPr>
              <a:t>A Survey of the Semantic Specification of Sensors</a:t>
            </a:r>
            <a:r>
              <a:rPr lang="en-US" sz="1200" dirty="0" smtClean="0">
                <a:solidFill>
                  <a:schemeClr val="bg1">
                    <a:lumMod val="10000"/>
                  </a:schemeClr>
                </a:solidFill>
              </a:rPr>
              <a:t>, 2nd International Workshop on Semantic Sensor Networks, 25-29 October 2009, Washington DC.</a:t>
            </a:r>
          </a:p>
          <a:p>
            <a:pPr fontAlgn="auto">
              <a:spcAft>
                <a:spcPts val="0"/>
              </a:spcAft>
              <a:buFont typeface="Arial" pitchFamily="34" charset="0"/>
              <a:buNone/>
              <a:defRPr/>
            </a:pPr>
            <a:r>
              <a:rPr lang="en-US" sz="1400" b="1" u="sng" dirty="0" smtClean="0">
                <a:solidFill>
                  <a:schemeClr val="bg1">
                    <a:lumMod val="10000"/>
                  </a:schemeClr>
                </a:solidFill>
              </a:rPr>
              <a:t>Machine Active Perception References</a:t>
            </a:r>
          </a:p>
          <a:p>
            <a:pPr fontAlgn="auto">
              <a:spcAft>
                <a:spcPts val="0"/>
              </a:spcAft>
              <a:buFont typeface="Arial" pitchFamily="34" charset="0"/>
              <a:buChar char="•"/>
              <a:defRPr/>
            </a:pPr>
            <a:r>
              <a:rPr lang="en-US" sz="1200" dirty="0" smtClean="0">
                <a:solidFill>
                  <a:schemeClr val="bg1">
                    <a:lumMod val="10000"/>
                  </a:schemeClr>
                </a:solidFill>
              </a:rPr>
              <a:t>Cory Henson, </a:t>
            </a:r>
            <a:r>
              <a:rPr lang="en-US" sz="1200" dirty="0" err="1" smtClean="0">
                <a:solidFill>
                  <a:schemeClr val="bg1">
                    <a:lumMod val="10000"/>
                  </a:schemeClr>
                </a:solidFill>
              </a:rPr>
              <a:t>Krishnaprasad</a:t>
            </a:r>
            <a:r>
              <a:rPr lang="en-US" sz="1200" dirty="0" smtClean="0">
                <a:solidFill>
                  <a:schemeClr val="bg1">
                    <a:lumMod val="10000"/>
                  </a:schemeClr>
                </a:solidFill>
              </a:rPr>
              <a:t> </a:t>
            </a:r>
            <a:r>
              <a:rPr lang="en-US" sz="1200" dirty="0" err="1" smtClean="0">
                <a:solidFill>
                  <a:schemeClr val="bg1">
                    <a:lumMod val="10000"/>
                  </a:schemeClr>
                </a:solidFill>
              </a:rPr>
              <a:t>Thirunarayan</a:t>
            </a:r>
            <a:r>
              <a:rPr lang="en-US" sz="1200" dirty="0" smtClean="0">
                <a:solidFill>
                  <a:schemeClr val="bg1">
                    <a:lumMod val="10000"/>
                  </a:schemeClr>
                </a:solidFill>
              </a:rPr>
              <a:t>, </a:t>
            </a:r>
            <a:r>
              <a:rPr lang="en-US" sz="1200" dirty="0" err="1" smtClean="0">
                <a:solidFill>
                  <a:schemeClr val="bg1">
                    <a:lumMod val="10000"/>
                  </a:schemeClr>
                </a:solidFill>
              </a:rPr>
              <a:t>Pramod</a:t>
            </a:r>
            <a:r>
              <a:rPr lang="en-US" sz="1200" dirty="0" smtClean="0">
                <a:solidFill>
                  <a:schemeClr val="bg1">
                    <a:lumMod val="10000"/>
                  </a:schemeClr>
                </a:solidFill>
              </a:rPr>
              <a:t> </a:t>
            </a:r>
            <a:r>
              <a:rPr lang="en-US" sz="1200" dirty="0" err="1" smtClean="0">
                <a:solidFill>
                  <a:schemeClr val="bg1">
                    <a:lumMod val="10000"/>
                  </a:schemeClr>
                </a:solidFill>
              </a:rPr>
              <a:t>Anatharam</a:t>
            </a:r>
            <a:r>
              <a:rPr lang="en-US" sz="1200" dirty="0" smtClean="0">
                <a:solidFill>
                  <a:schemeClr val="bg1">
                    <a:lumMod val="10000"/>
                  </a:schemeClr>
                </a:solidFill>
              </a:rPr>
              <a:t>, </a:t>
            </a:r>
            <a:r>
              <a:rPr lang="en-US" sz="1200" dirty="0" err="1" smtClean="0">
                <a:solidFill>
                  <a:schemeClr val="bg1">
                    <a:lumMod val="10000"/>
                  </a:schemeClr>
                </a:solidFill>
              </a:rPr>
              <a:t>Amit</a:t>
            </a:r>
            <a:r>
              <a:rPr lang="en-US" sz="1200" dirty="0" smtClean="0">
                <a:solidFill>
                  <a:schemeClr val="bg1">
                    <a:lumMod val="10000"/>
                  </a:schemeClr>
                </a:solidFill>
              </a:rPr>
              <a:t> </a:t>
            </a:r>
            <a:r>
              <a:rPr lang="en-US" sz="1200" dirty="0" err="1" smtClean="0">
                <a:solidFill>
                  <a:schemeClr val="bg1">
                    <a:lumMod val="10000"/>
                  </a:schemeClr>
                </a:solidFill>
              </a:rPr>
              <a:t>Sheth</a:t>
            </a:r>
            <a:r>
              <a:rPr lang="en-US" sz="1200" dirty="0" smtClean="0">
                <a:solidFill>
                  <a:schemeClr val="bg1">
                    <a:lumMod val="10000"/>
                  </a:schemeClr>
                </a:solidFill>
              </a:rPr>
              <a:t>, </a:t>
            </a:r>
            <a:r>
              <a:rPr lang="en-US" sz="1200" b="1" dirty="0" smtClean="0">
                <a:solidFill>
                  <a:schemeClr val="bg1">
                    <a:lumMod val="10000"/>
                  </a:schemeClr>
                </a:solidFill>
              </a:rPr>
              <a:t>Making Sense of Sensor Data through a Semantics Driven Perception Cycle</a:t>
            </a:r>
            <a:r>
              <a:rPr lang="en-US" sz="1200" dirty="0" smtClean="0">
                <a:solidFill>
                  <a:schemeClr val="bg1">
                    <a:lumMod val="10000"/>
                  </a:schemeClr>
                </a:solidFill>
              </a:rPr>
              <a:t>, </a:t>
            </a:r>
            <a:r>
              <a:rPr lang="en-US" sz="1200" dirty="0" err="1" smtClean="0">
                <a:solidFill>
                  <a:schemeClr val="bg1">
                    <a:lumMod val="10000"/>
                  </a:schemeClr>
                </a:solidFill>
              </a:rPr>
              <a:t>Kno.e.sis</a:t>
            </a:r>
            <a:r>
              <a:rPr lang="en-US" sz="1200" dirty="0" smtClean="0">
                <a:solidFill>
                  <a:schemeClr val="bg1">
                    <a:lumMod val="10000"/>
                  </a:schemeClr>
                </a:solidFill>
              </a:rPr>
              <a:t> Center Technical Report, 2010.</a:t>
            </a:r>
          </a:p>
          <a:p>
            <a:pPr fontAlgn="auto">
              <a:spcAft>
                <a:spcPts val="0"/>
              </a:spcAft>
              <a:buFont typeface="Arial" pitchFamily="34" charset="0"/>
              <a:buChar char="•"/>
              <a:defRPr/>
            </a:pPr>
            <a:r>
              <a:rPr lang="en-US" sz="1200" dirty="0" err="1" smtClean="0">
                <a:solidFill>
                  <a:schemeClr val="bg1">
                    <a:lumMod val="10000"/>
                  </a:schemeClr>
                </a:solidFill>
              </a:rPr>
              <a:t>Krishnaprasad</a:t>
            </a:r>
            <a:r>
              <a:rPr lang="en-US" sz="1200" dirty="0" smtClean="0">
                <a:solidFill>
                  <a:schemeClr val="bg1">
                    <a:lumMod val="10000"/>
                  </a:schemeClr>
                </a:solidFill>
              </a:rPr>
              <a:t> </a:t>
            </a:r>
            <a:r>
              <a:rPr lang="en-US" sz="1200" dirty="0" err="1" smtClean="0">
                <a:solidFill>
                  <a:schemeClr val="bg1">
                    <a:lumMod val="10000"/>
                  </a:schemeClr>
                </a:solidFill>
              </a:rPr>
              <a:t>Thirunarayan</a:t>
            </a:r>
            <a:r>
              <a:rPr lang="en-US" sz="1200" dirty="0" smtClean="0">
                <a:solidFill>
                  <a:schemeClr val="bg1">
                    <a:lumMod val="10000"/>
                  </a:schemeClr>
                </a:solidFill>
              </a:rPr>
              <a:t>, Cory Henson, </a:t>
            </a:r>
            <a:r>
              <a:rPr lang="en-US" sz="1200" dirty="0" err="1" smtClean="0">
                <a:solidFill>
                  <a:schemeClr val="bg1">
                    <a:lumMod val="10000"/>
                  </a:schemeClr>
                </a:solidFill>
              </a:rPr>
              <a:t>Amit</a:t>
            </a:r>
            <a:r>
              <a:rPr lang="en-US" sz="1200" dirty="0" smtClean="0">
                <a:solidFill>
                  <a:schemeClr val="bg1">
                    <a:lumMod val="10000"/>
                  </a:schemeClr>
                </a:solidFill>
              </a:rPr>
              <a:t> </a:t>
            </a:r>
            <a:r>
              <a:rPr lang="en-US" sz="1200" dirty="0" err="1" smtClean="0">
                <a:solidFill>
                  <a:schemeClr val="bg1">
                    <a:lumMod val="10000"/>
                  </a:schemeClr>
                </a:solidFill>
              </a:rPr>
              <a:t>Sheth</a:t>
            </a:r>
            <a:r>
              <a:rPr lang="en-US" sz="1200" dirty="0" smtClean="0">
                <a:solidFill>
                  <a:schemeClr val="bg1">
                    <a:lumMod val="10000"/>
                  </a:schemeClr>
                </a:solidFill>
              </a:rPr>
              <a:t>, </a:t>
            </a:r>
            <a:r>
              <a:rPr lang="en-US" sz="1200" b="1" dirty="0" smtClean="0">
                <a:solidFill>
                  <a:schemeClr val="bg1">
                    <a:lumMod val="10000"/>
                  </a:schemeClr>
                </a:solidFill>
              </a:rPr>
              <a:t>Situation Awareness via </a:t>
            </a:r>
            <a:r>
              <a:rPr lang="en-US" sz="1200" b="1" dirty="0" err="1" smtClean="0">
                <a:solidFill>
                  <a:schemeClr val="bg1">
                    <a:lumMod val="10000"/>
                  </a:schemeClr>
                </a:solidFill>
              </a:rPr>
              <a:t>Abductive</a:t>
            </a:r>
            <a:r>
              <a:rPr lang="en-US" sz="1200" b="1" dirty="0" smtClean="0">
                <a:solidFill>
                  <a:schemeClr val="bg1">
                    <a:lumMod val="10000"/>
                  </a:schemeClr>
                </a:solidFill>
              </a:rPr>
              <a:t> Reasoning for Semantic Sensor Data: A Preliminary Report</a:t>
            </a:r>
            <a:r>
              <a:rPr lang="en-US" sz="1200" dirty="0" smtClean="0">
                <a:solidFill>
                  <a:schemeClr val="bg1">
                    <a:lumMod val="10000"/>
                  </a:schemeClr>
                </a:solidFill>
              </a:rPr>
              <a:t>, In: Proceedings of 2009 International Symposium on Collaborative Technologies and Systems (CTS 2009), pp. 111-118, May 18-22, 2009.</a:t>
            </a:r>
          </a:p>
          <a:p>
            <a:pPr fontAlgn="auto">
              <a:spcAft>
                <a:spcPts val="0"/>
              </a:spcAft>
              <a:buFont typeface="Arial" pitchFamily="34" charset="0"/>
              <a:buNone/>
              <a:defRPr/>
            </a:pPr>
            <a:r>
              <a:rPr lang="en-US" sz="1400" b="1" u="sng" dirty="0" smtClean="0">
                <a:solidFill>
                  <a:schemeClr val="bg1">
                    <a:lumMod val="10000"/>
                  </a:schemeClr>
                </a:solidFill>
              </a:rPr>
              <a:t>Linked Sensor Data References </a:t>
            </a:r>
            <a:r>
              <a:rPr lang="en-US" sz="1400" dirty="0" smtClean="0">
                <a:solidFill>
                  <a:schemeClr val="bg1">
                    <a:lumMod val="10000"/>
                  </a:schemeClr>
                </a:solidFill>
              </a:rPr>
              <a:t>(</a:t>
            </a:r>
            <a:r>
              <a:rPr lang="en-US" sz="1400" dirty="0" smtClean="0">
                <a:hlinkClick r:id="rId5"/>
              </a:rPr>
              <a:t>http://wiki.knoesis.org/index.php/LinkedSensorData</a:t>
            </a:r>
            <a:r>
              <a:rPr lang="en-US" sz="1400" dirty="0" smtClean="0">
                <a:solidFill>
                  <a:schemeClr val="bg1">
                    <a:lumMod val="10000"/>
                  </a:schemeClr>
                </a:solidFill>
              </a:rPr>
              <a:t>)</a:t>
            </a:r>
          </a:p>
          <a:p>
            <a:pPr fontAlgn="auto">
              <a:spcAft>
                <a:spcPts val="0"/>
              </a:spcAft>
              <a:buFont typeface="Arial" pitchFamily="34" charset="0"/>
              <a:buChar char="•"/>
              <a:defRPr/>
            </a:pPr>
            <a:r>
              <a:rPr lang="en-US" sz="1200" dirty="0" err="1" smtClean="0">
                <a:solidFill>
                  <a:schemeClr val="bg1">
                    <a:lumMod val="10000"/>
                  </a:schemeClr>
                </a:solidFill>
              </a:rPr>
              <a:t>Harshal</a:t>
            </a:r>
            <a:r>
              <a:rPr lang="en-US" sz="1200" dirty="0" smtClean="0">
                <a:solidFill>
                  <a:schemeClr val="bg1">
                    <a:lumMod val="10000"/>
                  </a:schemeClr>
                </a:solidFill>
              </a:rPr>
              <a:t> </a:t>
            </a:r>
            <a:r>
              <a:rPr lang="en-US" sz="1200" dirty="0" err="1" smtClean="0">
                <a:solidFill>
                  <a:schemeClr val="bg1">
                    <a:lumMod val="10000"/>
                  </a:schemeClr>
                </a:solidFill>
              </a:rPr>
              <a:t>Patni</a:t>
            </a:r>
            <a:r>
              <a:rPr lang="en-US" sz="1200" dirty="0" smtClean="0">
                <a:solidFill>
                  <a:schemeClr val="bg1">
                    <a:lumMod val="10000"/>
                  </a:schemeClr>
                </a:solidFill>
              </a:rPr>
              <a:t>, Cory Henson, </a:t>
            </a:r>
            <a:r>
              <a:rPr lang="en-US" sz="1200" dirty="0" err="1" smtClean="0">
                <a:solidFill>
                  <a:schemeClr val="bg1">
                    <a:lumMod val="10000"/>
                  </a:schemeClr>
                </a:solidFill>
              </a:rPr>
              <a:t>Amit</a:t>
            </a:r>
            <a:r>
              <a:rPr lang="en-US" sz="1200" dirty="0" smtClean="0">
                <a:solidFill>
                  <a:schemeClr val="bg1">
                    <a:lumMod val="10000"/>
                  </a:schemeClr>
                </a:solidFill>
              </a:rPr>
              <a:t> </a:t>
            </a:r>
            <a:r>
              <a:rPr lang="en-US" sz="1200" dirty="0" err="1" smtClean="0">
                <a:solidFill>
                  <a:schemeClr val="bg1">
                    <a:lumMod val="10000"/>
                  </a:schemeClr>
                </a:solidFill>
              </a:rPr>
              <a:t>Sheth</a:t>
            </a:r>
            <a:r>
              <a:rPr lang="en-US" sz="1200" dirty="0" smtClean="0">
                <a:solidFill>
                  <a:schemeClr val="bg1">
                    <a:lumMod val="10000"/>
                  </a:schemeClr>
                </a:solidFill>
              </a:rPr>
              <a:t>, </a:t>
            </a:r>
            <a:r>
              <a:rPr lang="en-US" sz="1200" b="1" dirty="0" smtClean="0">
                <a:solidFill>
                  <a:schemeClr val="bg1">
                    <a:lumMod val="10000"/>
                  </a:schemeClr>
                </a:solidFill>
              </a:rPr>
              <a:t>Linked Sensor Data</a:t>
            </a:r>
            <a:r>
              <a:rPr lang="en-US" sz="1200" dirty="0" smtClean="0">
                <a:solidFill>
                  <a:schemeClr val="bg1">
                    <a:lumMod val="10000"/>
                  </a:schemeClr>
                </a:solidFill>
              </a:rPr>
              <a:t>, In: Proceedings of 2010 International Symposium on Collaborative Technologies and Systems (CTS 2010), Chicago, IL, May 17-21, 2010.</a:t>
            </a:r>
          </a:p>
          <a:p>
            <a:pPr fontAlgn="auto">
              <a:spcAft>
                <a:spcPts val="0"/>
              </a:spcAft>
              <a:buFont typeface="Arial" pitchFamily="34" charset="0"/>
              <a:buChar char="•"/>
              <a:defRPr/>
            </a:pPr>
            <a:r>
              <a:rPr lang="en-US" sz="1200" dirty="0" err="1" smtClean="0">
                <a:solidFill>
                  <a:schemeClr val="bg1">
                    <a:lumMod val="10000"/>
                  </a:schemeClr>
                </a:solidFill>
              </a:rPr>
              <a:t>Harshal</a:t>
            </a:r>
            <a:r>
              <a:rPr lang="en-US" sz="1200" dirty="0" smtClean="0">
                <a:solidFill>
                  <a:schemeClr val="bg1">
                    <a:lumMod val="10000"/>
                  </a:schemeClr>
                </a:solidFill>
              </a:rPr>
              <a:t> </a:t>
            </a:r>
            <a:r>
              <a:rPr lang="en-US" sz="1200" dirty="0" err="1" smtClean="0">
                <a:solidFill>
                  <a:schemeClr val="bg1">
                    <a:lumMod val="10000"/>
                  </a:schemeClr>
                </a:solidFill>
              </a:rPr>
              <a:t>Patni</a:t>
            </a:r>
            <a:r>
              <a:rPr lang="en-US" sz="1200" dirty="0" smtClean="0">
                <a:solidFill>
                  <a:schemeClr val="bg1">
                    <a:lumMod val="10000"/>
                  </a:schemeClr>
                </a:solidFill>
              </a:rPr>
              <a:t>, </a:t>
            </a:r>
            <a:r>
              <a:rPr lang="en-US" sz="1200" dirty="0" err="1" smtClean="0">
                <a:solidFill>
                  <a:schemeClr val="bg1">
                    <a:lumMod val="10000"/>
                  </a:schemeClr>
                </a:solidFill>
              </a:rPr>
              <a:t>Satya</a:t>
            </a:r>
            <a:r>
              <a:rPr lang="en-US" sz="1200" dirty="0" smtClean="0">
                <a:solidFill>
                  <a:schemeClr val="bg1">
                    <a:lumMod val="10000"/>
                  </a:schemeClr>
                </a:solidFill>
              </a:rPr>
              <a:t> S. </a:t>
            </a:r>
            <a:r>
              <a:rPr lang="en-US" sz="1200" dirty="0" err="1" smtClean="0">
                <a:solidFill>
                  <a:schemeClr val="bg1">
                    <a:lumMod val="10000"/>
                  </a:schemeClr>
                </a:solidFill>
              </a:rPr>
              <a:t>Sahoo</a:t>
            </a:r>
            <a:r>
              <a:rPr lang="en-US" sz="1200" dirty="0" smtClean="0">
                <a:solidFill>
                  <a:schemeClr val="bg1">
                    <a:lumMod val="10000"/>
                  </a:schemeClr>
                </a:solidFill>
              </a:rPr>
              <a:t>, Cory Henson and </a:t>
            </a:r>
            <a:r>
              <a:rPr lang="en-US" sz="1200" dirty="0" err="1" smtClean="0">
                <a:solidFill>
                  <a:schemeClr val="bg1">
                    <a:lumMod val="10000"/>
                  </a:schemeClr>
                </a:solidFill>
              </a:rPr>
              <a:t>Amit</a:t>
            </a:r>
            <a:r>
              <a:rPr lang="en-US" sz="1200" dirty="0" smtClean="0">
                <a:solidFill>
                  <a:schemeClr val="bg1">
                    <a:lumMod val="10000"/>
                  </a:schemeClr>
                </a:solidFill>
              </a:rPr>
              <a:t> </a:t>
            </a:r>
            <a:r>
              <a:rPr lang="en-US" sz="1200" dirty="0" err="1" smtClean="0">
                <a:solidFill>
                  <a:schemeClr val="bg1">
                    <a:lumMod val="10000"/>
                  </a:schemeClr>
                </a:solidFill>
              </a:rPr>
              <a:t>Sheth</a:t>
            </a:r>
            <a:r>
              <a:rPr lang="en-US" sz="1200" dirty="0" smtClean="0">
                <a:solidFill>
                  <a:schemeClr val="bg1">
                    <a:lumMod val="10000"/>
                  </a:schemeClr>
                </a:solidFill>
              </a:rPr>
              <a:t>, </a:t>
            </a:r>
            <a:r>
              <a:rPr lang="en-US" sz="1200" b="1" dirty="0" smtClean="0">
                <a:solidFill>
                  <a:schemeClr val="bg1">
                    <a:lumMod val="10000"/>
                  </a:schemeClr>
                </a:solidFill>
              </a:rPr>
              <a:t>Provenance Aware Linked Sensor Data</a:t>
            </a:r>
            <a:r>
              <a:rPr lang="en-US" sz="1200" dirty="0" smtClean="0">
                <a:solidFill>
                  <a:schemeClr val="bg1">
                    <a:lumMod val="10000"/>
                  </a:schemeClr>
                </a:solidFill>
              </a:rPr>
              <a:t>, 2nd Workshop on Trust and Privacy on the Social and Semantic Web, Co-located with ESWC, </a:t>
            </a:r>
            <a:r>
              <a:rPr lang="en-US" sz="1200" dirty="0" err="1" smtClean="0">
                <a:solidFill>
                  <a:schemeClr val="bg1">
                    <a:lumMod val="10000"/>
                  </a:schemeClr>
                </a:solidFill>
              </a:rPr>
              <a:t>Heraklion</a:t>
            </a:r>
            <a:r>
              <a:rPr lang="en-US" sz="1200" dirty="0" smtClean="0">
                <a:solidFill>
                  <a:schemeClr val="bg1">
                    <a:lumMod val="10000"/>
                  </a:schemeClr>
                </a:solidFill>
              </a:rPr>
              <a:t> Greece, 30th May - 03 June 2010</a:t>
            </a:r>
          </a:p>
          <a:p>
            <a:pPr fontAlgn="auto">
              <a:spcAft>
                <a:spcPts val="0"/>
              </a:spcAft>
              <a:buFont typeface="Arial" pitchFamily="34" charset="0"/>
              <a:buChar char="•"/>
              <a:defRPr/>
            </a:pPr>
            <a:r>
              <a:rPr lang="en-US" sz="1200" dirty="0" smtClean="0">
                <a:solidFill>
                  <a:schemeClr val="bg1">
                    <a:lumMod val="10000"/>
                  </a:schemeClr>
                </a:solidFill>
              </a:rPr>
              <a:t>Joshua </a:t>
            </a:r>
            <a:r>
              <a:rPr lang="en-US" sz="1200" dirty="0" err="1" smtClean="0">
                <a:solidFill>
                  <a:schemeClr val="bg1">
                    <a:lumMod val="10000"/>
                  </a:schemeClr>
                </a:solidFill>
              </a:rPr>
              <a:t>Pschorr</a:t>
            </a:r>
            <a:r>
              <a:rPr lang="en-US" sz="1200" dirty="0" smtClean="0">
                <a:solidFill>
                  <a:schemeClr val="bg1">
                    <a:lumMod val="10000"/>
                  </a:schemeClr>
                </a:solidFill>
              </a:rPr>
              <a:t>, Cory Henson, </a:t>
            </a:r>
            <a:r>
              <a:rPr lang="en-US" sz="1200" dirty="0" err="1" smtClean="0">
                <a:solidFill>
                  <a:schemeClr val="bg1">
                    <a:lumMod val="10000"/>
                  </a:schemeClr>
                </a:solidFill>
              </a:rPr>
              <a:t>Harshal</a:t>
            </a:r>
            <a:r>
              <a:rPr lang="en-US" sz="1200" dirty="0" smtClean="0">
                <a:solidFill>
                  <a:schemeClr val="bg1">
                    <a:lumMod val="10000"/>
                  </a:schemeClr>
                </a:solidFill>
              </a:rPr>
              <a:t> </a:t>
            </a:r>
            <a:r>
              <a:rPr lang="en-US" sz="1200" dirty="0" err="1" smtClean="0">
                <a:solidFill>
                  <a:schemeClr val="bg1">
                    <a:lumMod val="10000"/>
                  </a:schemeClr>
                </a:solidFill>
              </a:rPr>
              <a:t>Patni</a:t>
            </a:r>
            <a:r>
              <a:rPr lang="en-US" sz="1200" dirty="0" smtClean="0">
                <a:solidFill>
                  <a:schemeClr val="bg1">
                    <a:lumMod val="10000"/>
                  </a:schemeClr>
                </a:solidFill>
              </a:rPr>
              <a:t>, </a:t>
            </a:r>
            <a:r>
              <a:rPr lang="en-US" sz="1200" dirty="0" err="1" smtClean="0">
                <a:solidFill>
                  <a:schemeClr val="bg1">
                    <a:lumMod val="10000"/>
                  </a:schemeClr>
                </a:solidFill>
              </a:rPr>
              <a:t>Amit</a:t>
            </a:r>
            <a:r>
              <a:rPr lang="en-US" sz="1200" dirty="0" smtClean="0">
                <a:solidFill>
                  <a:schemeClr val="bg1">
                    <a:lumMod val="10000"/>
                  </a:schemeClr>
                </a:solidFill>
              </a:rPr>
              <a:t> P. </a:t>
            </a:r>
            <a:r>
              <a:rPr lang="en-US" sz="1200" dirty="0" err="1" smtClean="0">
                <a:solidFill>
                  <a:schemeClr val="bg1">
                    <a:lumMod val="10000"/>
                  </a:schemeClr>
                </a:solidFill>
              </a:rPr>
              <a:t>Sheth</a:t>
            </a:r>
            <a:r>
              <a:rPr lang="en-US" sz="1200" dirty="0" smtClean="0">
                <a:solidFill>
                  <a:schemeClr val="bg1">
                    <a:lumMod val="10000"/>
                  </a:schemeClr>
                </a:solidFill>
              </a:rPr>
              <a:t>, </a:t>
            </a:r>
            <a:r>
              <a:rPr lang="en-US" sz="1200" b="1" dirty="0" smtClean="0">
                <a:solidFill>
                  <a:schemeClr val="bg1">
                    <a:lumMod val="10000"/>
                  </a:schemeClr>
                </a:solidFill>
              </a:rPr>
              <a:t>Sensor Discovery on Linked Data</a:t>
            </a:r>
            <a:r>
              <a:rPr lang="en-US" sz="1200" dirty="0" smtClean="0">
                <a:solidFill>
                  <a:schemeClr val="bg1">
                    <a:lumMod val="10000"/>
                  </a:schemeClr>
                </a:solidFill>
              </a:rPr>
              <a:t>, </a:t>
            </a:r>
            <a:r>
              <a:rPr lang="en-US" sz="1200" dirty="0" err="1" smtClean="0">
                <a:solidFill>
                  <a:schemeClr val="bg1">
                    <a:lumMod val="10000"/>
                  </a:schemeClr>
                </a:solidFill>
              </a:rPr>
              <a:t>Kno.e.sis</a:t>
            </a:r>
            <a:r>
              <a:rPr lang="en-US" sz="1200" dirty="0" smtClean="0">
                <a:solidFill>
                  <a:schemeClr val="bg1">
                    <a:lumMod val="10000"/>
                  </a:schemeClr>
                </a:solidFill>
              </a:rPr>
              <a:t> Center Technical Report, 2010</a:t>
            </a:r>
          </a:p>
          <a:p>
            <a:pPr fontAlgn="auto">
              <a:spcAft>
                <a:spcPts val="0"/>
              </a:spcAft>
              <a:buFont typeface="Arial" pitchFamily="34" charset="0"/>
              <a:buChar char="•"/>
              <a:defRPr/>
            </a:pPr>
            <a:endParaRPr lang="en-US" dirty="0" smtClean="0">
              <a:solidFill>
                <a:schemeClr val="bg1">
                  <a:lumMod val="10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bwMode="auto">
          <a:xfrm>
            <a:off x="0" y="0"/>
            <a:ext cx="9144000" cy="762000"/>
          </a:xfrm>
          <a:ln>
            <a:miter lim="800000"/>
            <a:headEnd/>
            <a:tailEnd/>
          </a:ln>
        </p:spPr>
        <p:txBody>
          <a:bodyPr vert="horz" wrap="square" lIns="91440" tIns="45720" rIns="91440" bIns="45720" numCol="1" anchor="t" anchorCtr="0" compatLnSpc="1">
            <a:prstTxWarp prst="textNoShape">
              <a:avLst/>
            </a:prstTxWarp>
          </a:bodyPr>
          <a:lstStyle/>
          <a:p>
            <a:r>
              <a:rPr lang="en-US" smtClean="0"/>
              <a:t>Increased Availability of Spatial Info</a:t>
            </a:r>
          </a:p>
        </p:txBody>
      </p:sp>
      <p:pic>
        <p:nvPicPr>
          <p:cNvPr id="31746" name="Content Placeholder 3" descr="Schools-Ohio.jpg"/>
          <p:cNvPicPr>
            <a:picLocks noGrp="1" noChangeAspect="1"/>
          </p:cNvPicPr>
          <p:nvPr>
            <p:ph idx="1"/>
          </p:nvPr>
        </p:nvPicPr>
        <p:blipFill>
          <a:blip r:embed="rId3"/>
          <a:srcRect/>
          <a:stretch>
            <a:fillRect/>
          </a:stretch>
        </p:blipFill>
        <p:spPr bwMode="auto">
          <a:xfrm>
            <a:off x="198438" y="1143000"/>
            <a:ext cx="8640762" cy="4930775"/>
          </a:xfrm>
          <a:noFill/>
          <a:ln>
            <a:miter lim="800000"/>
            <a:headEnd/>
            <a:tailEnd/>
          </a:ln>
        </p:spPr>
      </p:pic>
      <p:sp>
        <p:nvSpPr>
          <p:cNvPr id="5" name="Oval 4"/>
          <p:cNvSpPr/>
          <p:nvPr/>
        </p:nvSpPr>
        <p:spPr>
          <a:xfrm>
            <a:off x="1295400" y="1196975"/>
            <a:ext cx="1219200" cy="304800"/>
          </a:xfrm>
          <a:prstGeom prst="ellipse">
            <a:avLst/>
          </a:prstGeom>
          <a:noFill/>
          <a:ln w="50800">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5"/>
          <p:cNvSpPr/>
          <p:nvPr/>
        </p:nvSpPr>
        <p:spPr>
          <a:xfrm>
            <a:off x="152400" y="2339975"/>
            <a:ext cx="1371600" cy="381000"/>
          </a:xfrm>
          <a:prstGeom prst="ellipse">
            <a:avLst/>
          </a:prstGeom>
          <a:noFill/>
          <a:ln w="50800">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Down Arrow 6"/>
          <p:cNvSpPr/>
          <p:nvPr/>
        </p:nvSpPr>
        <p:spPr>
          <a:xfrm rot="1953897">
            <a:off x="998538" y="1438275"/>
            <a:ext cx="333375" cy="977900"/>
          </a:xfrm>
          <a:prstGeom prst="downArrow">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Slide Number Placeholder 3"/>
          <p:cNvSpPr txBox="1">
            <a:spLocks/>
          </p:cNvSpPr>
          <p:nvPr/>
        </p:nvSpPr>
        <p:spPr>
          <a:xfrm>
            <a:off x="0" y="6477000"/>
            <a:ext cx="457200" cy="381000"/>
          </a:xfrm>
          <a:prstGeom prst="rect">
            <a:avLst/>
          </a:prstGeom>
        </p:spPr>
        <p:txBody>
          <a:bodyPr/>
          <a:lstStyle/>
          <a:p>
            <a:pPr fontAlgn="auto">
              <a:spcBef>
                <a:spcPts val="0"/>
              </a:spcBef>
              <a:spcAft>
                <a:spcPts val="0"/>
              </a:spcAft>
              <a:defRPr/>
            </a:pPr>
            <a:fld id="{A6A23C34-AB56-4D27-AAC5-46FBEE088EAE}" type="slidenum">
              <a:rPr lang="en-US">
                <a:solidFill>
                  <a:schemeClr val="bg1">
                    <a:lumMod val="10000"/>
                  </a:schemeClr>
                </a:solidFill>
                <a:latin typeface="+mn-lt"/>
                <a:cs typeface="+mn-cs"/>
              </a:rPr>
              <a:pPr fontAlgn="auto">
                <a:spcBef>
                  <a:spcPts val="0"/>
                </a:spcBef>
                <a:spcAft>
                  <a:spcPts val="0"/>
                </a:spcAft>
                <a:defRPr/>
              </a:pPr>
              <a:t>9</a:t>
            </a:fld>
            <a:endParaRPr lang="en-US" dirty="0">
              <a:solidFill>
                <a:schemeClr val="bg1">
                  <a:lumMod val="10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heme/theme1.xml><?xml version="1.0" encoding="utf-8"?>
<a:theme xmlns:a="http://schemas.openxmlformats.org/drawingml/2006/main" name="Knoesis">
  <a:themeElements>
    <a:clrScheme name="Custom 2">
      <a:dk1>
        <a:srgbClr val="FFFFFF"/>
      </a:dk1>
      <a:lt1>
        <a:srgbClr val="D8D8D8"/>
      </a:lt1>
      <a:dk2>
        <a:srgbClr val="FFFF00"/>
      </a:dk2>
      <a:lt2>
        <a:srgbClr val="EEECE1"/>
      </a:lt2>
      <a:accent1>
        <a:srgbClr val="B7DDE8"/>
      </a:accent1>
      <a:accent2>
        <a:srgbClr val="FDEADA"/>
      </a:accent2>
      <a:accent3>
        <a:srgbClr val="CBCBFF"/>
      </a:accent3>
      <a:accent4>
        <a:srgbClr val="FEB2FF"/>
      </a:accent4>
      <a:accent5>
        <a:srgbClr val="4BACC6"/>
      </a:accent5>
      <a:accent6>
        <a:srgbClr val="F79646"/>
      </a:accent6>
      <a:hlink>
        <a:srgbClr val="0070C0"/>
      </a:hlink>
      <a:folHlink>
        <a:srgbClr val="CCFF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KnoesisWhite-1</Template>
  <TotalTime>981</TotalTime>
  <Words>3571</Words>
  <Application>Microsoft Office PowerPoint</Application>
  <PresentationFormat>On-screen Show (4:3)</PresentationFormat>
  <Paragraphs>799</Paragraphs>
  <Slides>85</Slides>
  <Notes>85</Notes>
  <HiddenSlides>1</HiddenSlides>
  <MMClips>0</MMClips>
  <ScaleCrop>false</ScaleCrop>
  <HeadingPairs>
    <vt:vector size="6" baseType="variant">
      <vt:variant>
        <vt:lpstr>Fonts Used</vt:lpstr>
      </vt:variant>
      <vt:variant>
        <vt:i4>8</vt:i4>
      </vt:variant>
      <vt:variant>
        <vt:lpstr>Design Template</vt:lpstr>
      </vt:variant>
      <vt:variant>
        <vt:i4>13</vt:i4>
      </vt:variant>
      <vt:variant>
        <vt:lpstr>Slide Titles</vt:lpstr>
      </vt:variant>
      <vt:variant>
        <vt:i4>85</vt:i4>
      </vt:variant>
    </vt:vector>
  </HeadingPairs>
  <TitlesOfParts>
    <vt:vector size="106" baseType="lpstr">
      <vt:lpstr>Calibri</vt:lpstr>
      <vt:lpstr>Arial</vt:lpstr>
      <vt:lpstr>Georgia</vt:lpstr>
      <vt:lpstr>Wingdings 2</vt:lpstr>
      <vt:lpstr>ＭＳ Ｐゴシック</vt:lpstr>
      <vt:lpstr>AR PL ShanHeiSun Uni</vt:lpstr>
      <vt:lpstr>Wingdings</vt:lpstr>
      <vt:lpstr>Aharoni</vt:lpstr>
      <vt:lpstr>Knoesis</vt:lpstr>
      <vt:lpstr>Knoesis</vt:lpstr>
      <vt:lpstr>Knoesis</vt:lpstr>
      <vt:lpstr>Knoesis</vt:lpstr>
      <vt:lpstr>Knoesis</vt:lpstr>
      <vt:lpstr>Knoesis</vt:lpstr>
      <vt:lpstr>Knoesis</vt:lpstr>
      <vt:lpstr>Knoesis</vt:lpstr>
      <vt:lpstr>Knoesis</vt:lpstr>
      <vt:lpstr>Knoesis</vt:lpstr>
      <vt:lpstr>Knoesis</vt:lpstr>
      <vt:lpstr>Knoesis</vt:lpstr>
      <vt:lpstr>Knoesis</vt:lpstr>
      <vt:lpstr>Semantic Provenance: Trusted Biomedical Data Integration</vt:lpstr>
      <vt:lpstr>Semantics as core enabler, enhancer @ Kno.e.sis</vt:lpstr>
      <vt:lpstr>Web (and associated computing) evolving</vt:lpstr>
      <vt:lpstr>Variety &amp; Growth of Data</vt:lpstr>
      <vt:lpstr>A large class of Web 3.0 applications…</vt:lpstr>
      <vt:lpstr>A Challenging Example Query</vt:lpstr>
      <vt:lpstr>Technology 1 Spatial Aggregation</vt:lpstr>
      <vt:lpstr>Spatial Aggregation </vt:lpstr>
      <vt:lpstr>Increased Availability of Spatial Info</vt:lpstr>
      <vt:lpstr>Accessing Can Be Difficult</vt:lpstr>
      <vt:lpstr>Must Ask for Information the “Right” Way</vt:lpstr>
      <vt:lpstr>Why is This Issue Relevant?</vt:lpstr>
      <vt:lpstr>What We Want</vt:lpstr>
      <vt:lpstr>What is the Problem?</vt:lpstr>
      <vt:lpstr>What Needs to be Done?</vt:lpstr>
      <vt:lpstr>Existing Mechanism for Querying RDF</vt:lpstr>
      <vt:lpstr>Common Query Testing All Approaches</vt:lpstr>
      <vt:lpstr>In a Perfect Scenario</vt:lpstr>
      <vt:lpstr>In a Not so Perfect Scenario</vt:lpstr>
      <vt:lpstr>And Finally..</vt:lpstr>
      <vt:lpstr>Proposed Approach</vt:lpstr>
      <vt:lpstr>Meta Rules for Winston’s Categories </vt:lpstr>
      <vt:lpstr>Slight and Severe Mismatch</vt:lpstr>
      <vt:lpstr>Where Do We Stand With All Mechanisms..</vt:lpstr>
      <vt:lpstr>Evaluation</vt:lpstr>
      <vt:lpstr>Sample Queries</vt:lpstr>
      <vt:lpstr>PARQ  - vs -  SPARQL</vt:lpstr>
      <vt:lpstr>PARQ  - vs -  PSPARQL</vt:lpstr>
      <vt:lpstr>Spatial Aggregation Conclusion</vt:lpstr>
      <vt:lpstr>Slide 30</vt:lpstr>
      <vt:lpstr>Semantic Sensor Web</vt:lpstr>
      <vt:lpstr>Semantic Sensor Web</vt:lpstr>
      <vt:lpstr>Sensors are now ubiquitous,   and constantly generating observations about our world </vt:lpstr>
      <vt:lpstr>Slide 34</vt:lpstr>
      <vt:lpstr>We want to set this data free</vt:lpstr>
      <vt:lpstr>With freedom comes new responsibilities …. </vt:lpstr>
      <vt:lpstr>1) How to discover, access and search the data? </vt:lpstr>
      <vt:lpstr>2) How to integrate this data together </vt:lpstr>
      <vt:lpstr>The SSN-XG Deliverables  </vt:lpstr>
      <vt:lpstr>3) Make streaming numerical sensor data meaningful to web applications  and naïve users? </vt:lpstr>
      <vt:lpstr>Overall Architecture</vt:lpstr>
      <vt:lpstr>SSW demo with Mesowest data</vt:lpstr>
      <vt:lpstr>Slide 43</vt:lpstr>
      <vt:lpstr>Machine Perception </vt:lpstr>
      <vt:lpstr>Goal to Obtain</vt:lpstr>
      <vt:lpstr>Formal Theory of Machine Perception </vt:lpstr>
      <vt:lpstr>Enable Situation Awareness on Web</vt:lpstr>
      <vt:lpstr>Observation of Qualities</vt:lpstr>
      <vt:lpstr>Perception of Entities</vt:lpstr>
      <vt:lpstr>Background Knowledge</vt:lpstr>
      <vt:lpstr>Perception Cycle</vt:lpstr>
      <vt:lpstr>Integrated Perception Cycle</vt:lpstr>
      <vt:lpstr>Slide 53</vt:lpstr>
      <vt:lpstr>Implementation of Perception Cycle </vt:lpstr>
      <vt:lpstr>Evaluation of Perception Cycle </vt:lpstr>
      <vt:lpstr>Trusted Perception Cycle Demo</vt:lpstr>
      <vt:lpstr>Slide 57</vt:lpstr>
      <vt:lpstr>Linked Sensor Data</vt:lpstr>
      <vt:lpstr>Linked Open Data</vt:lpstr>
      <vt:lpstr>What is Linked Sensor Data </vt:lpstr>
      <vt:lpstr>Sensors Dataset (LinkedSensorData)* </vt:lpstr>
      <vt:lpstr>What is Linked Sensor Data </vt:lpstr>
      <vt:lpstr>Observations Dataset (LinkedObservationData) – Static Datasets </vt:lpstr>
      <vt:lpstr>Linked Datasets </vt:lpstr>
      <vt:lpstr>Sensor Discovery Application  </vt:lpstr>
      <vt:lpstr>Sensor Discovery on Linked Data Demo</vt:lpstr>
      <vt:lpstr>Slide 67</vt:lpstr>
      <vt:lpstr>Analysis of Streaming Real-Time Data </vt:lpstr>
      <vt:lpstr>Slide 69</vt:lpstr>
      <vt:lpstr>Linked Open Data </vt:lpstr>
      <vt:lpstr>Huge Volumes!! </vt:lpstr>
      <vt:lpstr>Too Much Data </vt:lpstr>
      <vt:lpstr>Solution </vt:lpstr>
      <vt:lpstr>Workflow Architecture for Managing Streaming Sensor Data </vt:lpstr>
      <vt:lpstr>Slide 75</vt:lpstr>
      <vt:lpstr>The Query </vt:lpstr>
      <vt:lpstr>What Schools Are in Ohio? </vt:lpstr>
      <vt:lpstr>What is Inclement Weather? </vt:lpstr>
      <vt:lpstr>What Inclement Weather Necessitates School Closings? </vt:lpstr>
      <vt:lpstr>What Sensors in Ohio Are Capable of Detecting Inclement Weather? </vt:lpstr>
      <vt:lpstr>Sensors Near Schools in Ohio? </vt:lpstr>
      <vt:lpstr>What Observations are These Sensors Generating NOW? </vt:lpstr>
      <vt:lpstr>Are These Observations Providing Evidence for Inclement Weather? </vt:lpstr>
      <vt:lpstr>http://knoesis.org </vt:lpstr>
      <vt:lpstr>References</vt:lpstr>
    </vt:vector>
  </TitlesOfParts>
  <Company>Wright State University</Company>
  <LinksUpToDate>false</LinksUpToDate>
  <SharedDoc>false</SharedDoc>
  <HyperlinkBase>http://knoesis.org/library</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Spatial Semantics for Better Interoperability and Analysis: Challenges And Experiences In Building Semantically Rich Applications In Web 3.0</dc:title>
  <dc:subject>SOCoP 2010 Keynote</dc:subject>
  <dc:creator>Amit Sheth</dc:creator>
  <cp:keywords>Spatial Semantics, Linked Open Data, LOD, Spatial Aggregation, Semantic Sensor Web, Active Machine Perception, Linked Sensor Data, Streaming Real-time Data, Streaming Sensor Data </cp:keywords>
  <dc:description>Amit Sheth, " _x000d_
Spatial Semantics for Better Interoperability and Analysis: _x000d_
Challenges And Experiences In Building Semantically Rich Applications In Web 3.0_x000d_
", Keynote at the 3nd Annual Spatial Ontology Community of Practice Workshop: Development, Implementation and Use of Geo-Spatial Ontologies and Semantics, USGS Reston, VA, December 03, 2010. http://ontolog.cim3.net/cgi-bin/wiki.pl?SOCoP/Workshop_Agenda_2010_12_03  </dc:description>
  <cp:lastModifiedBy>Gary</cp:lastModifiedBy>
  <cp:revision>90</cp:revision>
  <dcterms:created xsi:type="dcterms:W3CDTF">2010-12-01T21:48:50Z</dcterms:created>
  <dcterms:modified xsi:type="dcterms:W3CDTF">2010-12-03T00:06:53Z</dcterms:modified>
  <cp:category>Keynote talk</cp:category>
</cp:coreProperties>
</file>