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72" r:id="rId3"/>
    <p:sldId id="262" r:id="rId4"/>
    <p:sldId id="261" r:id="rId5"/>
    <p:sldId id="264" r:id="rId6"/>
    <p:sldId id="275" r:id="rId7"/>
    <p:sldId id="269" r:id="rId8"/>
    <p:sldId id="265" r:id="rId9"/>
    <p:sldId id="273" r:id="rId10"/>
    <p:sldId id="266" r:id="rId11"/>
    <p:sldId id="267"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2" autoAdjust="0"/>
  </p:normalViewPr>
  <p:slideViewPr>
    <p:cSldViewPr>
      <p:cViewPr varScale="1">
        <p:scale>
          <a:sx n="115" d="100"/>
          <a:sy n="115" d="100"/>
        </p:scale>
        <p:origin x="-1524" y="-108"/>
      </p:cViewPr>
      <p:guideLst>
        <p:guide orient="horz" pos="2160"/>
        <p:guide pos="2880"/>
      </p:guideLst>
    </p:cSldViewPr>
  </p:slideViewPr>
  <p:outlineViewPr>
    <p:cViewPr>
      <p:scale>
        <a:sx n="33" d="100"/>
        <a:sy n="33" d="100"/>
      </p:scale>
      <p:origin x="0" y="921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D1C14-F57A-4EEB-A781-9D66FE3887BC}" type="datetimeFigureOut">
              <a:rPr lang="en-US" smtClean="0"/>
              <a:pPr/>
              <a:t>12/2/2011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88C81-C824-4AEC-985A-3673EDC01F73}" type="slidenum">
              <a:rPr lang="en-US" smtClean="0"/>
              <a:pPr/>
              <a:t>‹#›</a:t>
            </a:fld>
            <a:endParaRPr lang="en-US" dirty="0"/>
          </a:p>
        </p:txBody>
      </p:sp>
    </p:spTree>
    <p:extLst>
      <p:ext uri="{BB962C8B-B14F-4D97-AF65-F5344CB8AC3E}">
        <p14:creationId xmlns:p14="http://schemas.microsoft.com/office/powerpoint/2010/main" val="224513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84A7B3E1-1EC4-4A48-929C-562AB7DDB84C}" type="slidenum">
              <a:rPr lang="en-US" smtClean="0">
                <a:solidFill>
                  <a:srgbClr val="000000"/>
                </a:solidFill>
              </a:rPr>
              <a:pPr eaLnBrk="1" hangingPunct="1"/>
              <a:t>2</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defRPr>
                <a:solidFill>
                  <a:schemeClr val="tx1"/>
                </a:solidFill>
                <a:latin typeface="Arial" charset="0"/>
                <a:cs typeface="Arial" charset="0"/>
              </a:defRPr>
            </a:lvl1pPr>
            <a:lvl2pPr marL="729057" indent="-280406" defTabSz="912879" eaLnBrk="0" hangingPunct="0">
              <a:defRPr>
                <a:solidFill>
                  <a:schemeClr val="tx1"/>
                </a:solidFill>
                <a:latin typeface="Arial" charset="0"/>
                <a:cs typeface="Arial" charset="0"/>
              </a:defRPr>
            </a:lvl2pPr>
            <a:lvl3pPr marL="1121626" indent="-224325" defTabSz="912879" eaLnBrk="0" hangingPunct="0">
              <a:defRPr>
                <a:solidFill>
                  <a:schemeClr val="tx1"/>
                </a:solidFill>
                <a:latin typeface="Arial" charset="0"/>
                <a:cs typeface="Arial" charset="0"/>
              </a:defRPr>
            </a:lvl3pPr>
            <a:lvl4pPr marL="1570276" indent="-224325" defTabSz="912879" eaLnBrk="0" hangingPunct="0">
              <a:defRPr>
                <a:solidFill>
                  <a:schemeClr val="tx1"/>
                </a:solidFill>
                <a:latin typeface="Arial" charset="0"/>
                <a:cs typeface="Arial" charset="0"/>
              </a:defRPr>
            </a:lvl4pPr>
            <a:lvl5pPr marL="2018927" indent="-224325" defTabSz="912879" eaLnBrk="0" hangingPunct="0">
              <a:defRPr>
                <a:solidFill>
                  <a:schemeClr val="tx1"/>
                </a:solidFill>
                <a:latin typeface="Arial" charset="0"/>
                <a:cs typeface="Arial" charset="0"/>
              </a:defRPr>
            </a:lvl5pPr>
            <a:lvl6pPr marL="2467577" indent="-224325" defTabSz="912879" eaLnBrk="0" fontAlgn="base" hangingPunct="0">
              <a:spcBef>
                <a:spcPct val="0"/>
              </a:spcBef>
              <a:spcAft>
                <a:spcPct val="0"/>
              </a:spcAft>
              <a:defRPr>
                <a:solidFill>
                  <a:schemeClr val="tx1"/>
                </a:solidFill>
                <a:latin typeface="Arial" charset="0"/>
                <a:cs typeface="Arial" charset="0"/>
              </a:defRPr>
            </a:lvl6pPr>
            <a:lvl7pPr marL="2916227" indent="-224325" defTabSz="912879" eaLnBrk="0" fontAlgn="base" hangingPunct="0">
              <a:spcBef>
                <a:spcPct val="0"/>
              </a:spcBef>
              <a:spcAft>
                <a:spcPct val="0"/>
              </a:spcAft>
              <a:defRPr>
                <a:solidFill>
                  <a:schemeClr val="tx1"/>
                </a:solidFill>
                <a:latin typeface="Arial" charset="0"/>
                <a:cs typeface="Arial" charset="0"/>
              </a:defRPr>
            </a:lvl7pPr>
            <a:lvl8pPr marL="3364878" indent="-224325" defTabSz="912879" eaLnBrk="0" fontAlgn="base" hangingPunct="0">
              <a:spcBef>
                <a:spcPct val="0"/>
              </a:spcBef>
              <a:spcAft>
                <a:spcPct val="0"/>
              </a:spcAft>
              <a:defRPr>
                <a:solidFill>
                  <a:schemeClr val="tx1"/>
                </a:solidFill>
                <a:latin typeface="Arial" charset="0"/>
                <a:cs typeface="Arial" charset="0"/>
              </a:defRPr>
            </a:lvl8pPr>
            <a:lvl9pPr marL="3813528" indent="-224325" defTabSz="912879" eaLnBrk="0" fontAlgn="base" hangingPunct="0">
              <a:spcBef>
                <a:spcPct val="0"/>
              </a:spcBef>
              <a:spcAft>
                <a:spcPct val="0"/>
              </a:spcAft>
              <a:defRPr>
                <a:solidFill>
                  <a:schemeClr val="tx1"/>
                </a:solidFill>
                <a:latin typeface="Arial" charset="0"/>
                <a:cs typeface="Arial" charset="0"/>
              </a:defRPr>
            </a:lvl9pPr>
          </a:lstStyle>
          <a:p>
            <a:fld id="{F98E1003-DDE4-45F1-92B9-0B7FED357620}" type="slidenum">
              <a:rPr lang="en-US" b="1" smtClean="0">
                <a:ea typeface="ＭＳ Ｐゴシック" pitchFamily="34" charset="-128"/>
              </a:rPr>
              <a:pPr/>
              <a:t>3</a:t>
            </a:fld>
            <a:endParaRPr lang="en-US" b="1"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24354318-7A13-4118-8DBE-CAA1B42AED12}" type="slidenum">
              <a:rPr lang="en-US" smtClean="0"/>
              <a:pPr eaLnBrk="1" hangingPunct="1"/>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cs typeface="Arial" charset="0"/>
              </a:defRPr>
            </a:lvl1pPr>
            <a:lvl2pPr marL="729057" indent="-280406" defTabSz="914437" eaLnBrk="0" hangingPunct="0">
              <a:defRPr>
                <a:solidFill>
                  <a:schemeClr val="tx1"/>
                </a:solidFill>
                <a:latin typeface="Arial" charset="0"/>
                <a:cs typeface="Arial" charset="0"/>
              </a:defRPr>
            </a:lvl2pPr>
            <a:lvl3pPr marL="1121626" indent="-224325" defTabSz="914437" eaLnBrk="0" hangingPunct="0">
              <a:defRPr>
                <a:solidFill>
                  <a:schemeClr val="tx1"/>
                </a:solidFill>
                <a:latin typeface="Arial" charset="0"/>
                <a:cs typeface="Arial" charset="0"/>
              </a:defRPr>
            </a:lvl3pPr>
            <a:lvl4pPr marL="1570276" indent="-224325" defTabSz="914437" eaLnBrk="0" hangingPunct="0">
              <a:defRPr>
                <a:solidFill>
                  <a:schemeClr val="tx1"/>
                </a:solidFill>
                <a:latin typeface="Arial" charset="0"/>
                <a:cs typeface="Arial" charset="0"/>
              </a:defRPr>
            </a:lvl4pPr>
            <a:lvl5pPr marL="2018927" indent="-224325" defTabSz="914437" eaLnBrk="0" hangingPunct="0">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pPr eaLnBrk="1" hangingPunct="1"/>
            <a:fld id="{24354318-7A13-4118-8DBE-CAA1B42AED12}" type="slidenum">
              <a:rPr lang="en-US" smtClean="0"/>
              <a:pPr eaLnBrk="1" hangingPunct="1"/>
              <a:t>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defRPr>
                <a:solidFill>
                  <a:schemeClr val="tx1"/>
                </a:solidFill>
                <a:latin typeface="Arial" charset="0"/>
                <a:cs typeface="Arial" charset="0"/>
              </a:defRPr>
            </a:lvl1pPr>
            <a:lvl2pPr marL="729057" indent="-280406" defTabSz="912879" eaLnBrk="0" hangingPunct="0">
              <a:defRPr>
                <a:solidFill>
                  <a:schemeClr val="tx1"/>
                </a:solidFill>
                <a:latin typeface="Arial" charset="0"/>
                <a:cs typeface="Arial" charset="0"/>
              </a:defRPr>
            </a:lvl2pPr>
            <a:lvl3pPr marL="1121626" indent="-224325" defTabSz="912879" eaLnBrk="0" hangingPunct="0">
              <a:defRPr>
                <a:solidFill>
                  <a:schemeClr val="tx1"/>
                </a:solidFill>
                <a:latin typeface="Arial" charset="0"/>
                <a:cs typeface="Arial" charset="0"/>
              </a:defRPr>
            </a:lvl3pPr>
            <a:lvl4pPr marL="1570276" indent="-224325" defTabSz="912879" eaLnBrk="0" hangingPunct="0">
              <a:defRPr>
                <a:solidFill>
                  <a:schemeClr val="tx1"/>
                </a:solidFill>
                <a:latin typeface="Arial" charset="0"/>
                <a:cs typeface="Arial" charset="0"/>
              </a:defRPr>
            </a:lvl4pPr>
            <a:lvl5pPr marL="2018927" indent="-224325" defTabSz="912879" eaLnBrk="0" hangingPunct="0">
              <a:defRPr>
                <a:solidFill>
                  <a:schemeClr val="tx1"/>
                </a:solidFill>
                <a:latin typeface="Arial" charset="0"/>
                <a:cs typeface="Arial" charset="0"/>
              </a:defRPr>
            </a:lvl5pPr>
            <a:lvl6pPr marL="2467577" indent="-224325" defTabSz="912879" eaLnBrk="0" fontAlgn="base" hangingPunct="0">
              <a:spcBef>
                <a:spcPct val="0"/>
              </a:spcBef>
              <a:spcAft>
                <a:spcPct val="0"/>
              </a:spcAft>
              <a:defRPr>
                <a:solidFill>
                  <a:schemeClr val="tx1"/>
                </a:solidFill>
                <a:latin typeface="Arial" charset="0"/>
                <a:cs typeface="Arial" charset="0"/>
              </a:defRPr>
            </a:lvl6pPr>
            <a:lvl7pPr marL="2916227" indent="-224325" defTabSz="912879" eaLnBrk="0" fontAlgn="base" hangingPunct="0">
              <a:spcBef>
                <a:spcPct val="0"/>
              </a:spcBef>
              <a:spcAft>
                <a:spcPct val="0"/>
              </a:spcAft>
              <a:defRPr>
                <a:solidFill>
                  <a:schemeClr val="tx1"/>
                </a:solidFill>
                <a:latin typeface="Arial" charset="0"/>
                <a:cs typeface="Arial" charset="0"/>
              </a:defRPr>
            </a:lvl7pPr>
            <a:lvl8pPr marL="3364878" indent="-224325" defTabSz="912879" eaLnBrk="0" fontAlgn="base" hangingPunct="0">
              <a:spcBef>
                <a:spcPct val="0"/>
              </a:spcBef>
              <a:spcAft>
                <a:spcPct val="0"/>
              </a:spcAft>
              <a:defRPr>
                <a:solidFill>
                  <a:schemeClr val="tx1"/>
                </a:solidFill>
                <a:latin typeface="Arial" charset="0"/>
                <a:cs typeface="Arial" charset="0"/>
              </a:defRPr>
            </a:lvl8pPr>
            <a:lvl9pPr marL="3813528" indent="-224325" defTabSz="912879" eaLnBrk="0" fontAlgn="base" hangingPunct="0">
              <a:spcBef>
                <a:spcPct val="0"/>
              </a:spcBef>
              <a:spcAft>
                <a:spcPct val="0"/>
              </a:spcAft>
              <a:defRPr>
                <a:solidFill>
                  <a:schemeClr val="tx1"/>
                </a:solidFill>
                <a:latin typeface="Arial" charset="0"/>
                <a:cs typeface="Arial" charset="0"/>
              </a:defRPr>
            </a:lvl9pPr>
          </a:lstStyle>
          <a:p>
            <a:fld id="{23E9B700-7C9D-4489-B318-502C38CF35BA}" type="slidenum">
              <a:rPr lang="en-US" b="1" smtClean="0">
                <a:solidFill>
                  <a:srgbClr val="000000"/>
                </a:solidFill>
                <a:ea typeface="ＭＳ Ｐゴシック" pitchFamily="34" charset="-128"/>
              </a:rPr>
              <a:pPr/>
              <a:t>11</a:t>
            </a:fld>
            <a:endParaRPr lang="en-US" b="1" dirty="0" smtClean="0">
              <a:solidFill>
                <a:srgbClr val="000000"/>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Internally, the semantic mediator relies on a Knowledge Base server to provide the transformation semantics needed to transform a data model to and from the RMM-s data model. To transform a request from a client into a valid response, several steps have to be taken.</a:t>
            </a:r>
          </a:p>
          <a:p>
            <a:pPr>
              <a:defRPr/>
            </a:pPr>
            <a:r>
              <a:rPr lang="en-US" dirty="0" smtClean="0"/>
              <a:t>In a first step, the semantic mediator receives a WFS request from a client. This request is defined in terms of the target data model of the semantic mediator.</a:t>
            </a:r>
          </a:p>
          <a:p>
            <a:pPr>
              <a:defRPr/>
            </a:pPr>
            <a:r>
              <a:rPr lang="en-US" dirty="0" smtClean="0"/>
              <a:t>Since this request is not directly compatible with the data model of the Source WFS server, it will first have to be converted to a valid request before it is sent to the Source WFS.</a:t>
            </a:r>
          </a:p>
          <a:p>
            <a:pPr>
              <a:defRPr/>
            </a:pPr>
            <a:r>
              <a:rPr lang="en-US" dirty="0" smtClean="0"/>
              <a:t>To do this, the semantic mediator generates a SPARQL request which it sends to the knowledge base. At this point it needs to know which source feature types match the requested target feature type.</a:t>
            </a:r>
          </a:p>
          <a:p>
            <a:pPr>
              <a:defRPr/>
            </a:pPr>
            <a:r>
              <a:rPr lang="en-US" dirty="0" smtClean="0"/>
              <a:t>The response of the Knowledge base is parsed  and used to create a new request for the Source WFS. The Source WFS will then respond to the request in its native data model.</a:t>
            </a:r>
          </a:p>
          <a:p>
            <a:pPr>
              <a:defRPr/>
            </a:pPr>
            <a:r>
              <a:rPr lang="en-US" dirty="0" smtClean="0"/>
              <a:t>Again, the Knowledge Base server has to be consulted to transform the received source feature type into valid target feature types for the client. The semantic transformations of the knowledge base are interpreted and applied to the source feature types returned by the Source WFS server.</a:t>
            </a:r>
          </a:p>
          <a:p>
            <a:pPr>
              <a:defRPr/>
            </a:pPr>
            <a:r>
              <a:rPr lang="en-US" dirty="0" smtClean="0"/>
              <a:t>This generates one or more valid  target feature types which are then returned to the client.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98251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9FC52BC-74F0-4A4C-B0C2-E212AF8AE7E1}" type="slidenum">
              <a:rPr lang="en-US"/>
              <a:pPr>
                <a:defRPr/>
              </a:pPr>
              <a:t>‹#›</a:t>
            </a:fld>
            <a:endParaRPr lang="en-US" dirty="0"/>
          </a:p>
        </p:txBody>
      </p:sp>
    </p:spTree>
    <p:extLst>
      <p:ext uri="{BB962C8B-B14F-4D97-AF65-F5344CB8AC3E}">
        <p14:creationId xmlns:p14="http://schemas.microsoft.com/office/powerpoint/2010/main" val="331307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F925899-F8CE-4EE4-9825-BC792EB82C7A}" type="slidenum">
              <a:rPr lang="en-US"/>
              <a:pPr>
                <a:defRPr/>
              </a:pPr>
              <a:t>‹#›</a:t>
            </a:fld>
            <a:endParaRPr lang="en-US" dirty="0"/>
          </a:p>
        </p:txBody>
      </p:sp>
    </p:spTree>
    <p:extLst>
      <p:ext uri="{BB962C8B-B14F-4D97-AF65-F5344CB8AC3E}">
        <p14:creationId xmlns:p14="http://schemas.microsoft.com/office/powerpoint/2010/main" val="3477237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0033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3716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Image of small USGS Identifier"/>
          <p:cNvPicPr>
            <a:picLocks noChangeAspect="1" noChangeArrowheads="1"/>
          </p:cNvPicPr>
          <p:nvPr/>
        </p:nvPicPr>
        <p:blipFill>
          <a:blip r:embed="rId5" cstate="print">
            <a:lum bright="100000"/>
            <a:extLst>
              <a:ext uri="{28A0092B-C50C-407E-A947-70E740481C1C}">
                <a14:useLocalDpi xmlns:a14="http://schemas.microsoft.com/office/drawing/2010/main" val="0"/>
              </a:ext>
            </a:extLst>
          </a:blip>
          <a:srcRect/>
          <a:stretch>
            <a:fillRect/>
          </a:stretch>
        </p:blipFill>
        <p:spPr bwMode="black">
          <a:xfrm>
            <a:off x="314325" y="6313488"/>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sldNum" sz="quarter" idx="4"/>
          </p:nvPr>
        </p:nvSpPr>
        <p:spPr bwMode="auto">
          <a:xfrm>
            <a:off x="6800850" y="63690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vl1pPr>
          </a:lstStyle>
          <a:p>
            <a:pPr>
              <a:defRPr/>
            </a:pPr>
            <a:fld id="{D9D3B877-AB1D-46C5-8E24-0EA4B068B6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hdr="0" ftr="0" dt="0"/>
  <p:txStyles>
    <p:titleStyle>
      <a:lvl1pPr algn="l" rtl="0" eaLnBrk="0" fontAlgn="base" hangingPunct="0">
        <a:spcBef>
          <a:spcPct val="0"/>
        </a:spcBef>
        <a:spcAft>
          <a:spcPct val="0"/>
        </a:spcAft>
        <a:defRPr sz="3600" b="1">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Arial" charset="0"/>
        </a:defRPr>
      </a:lvl2pPr>
      <a:lvl3pPr algn="l" rtl="0" eaLnBrk="0" fontAlgn="base" hangingPunct="0">
        <a:spcBef>
          <a:spcPct val="0"/>
        </a:spcBef>
        <a:spcAft>
          <a:spcPct val="0"/>
        </a:spcAft>
        <a:defRPr sz="3600" b="1">
          <a:solidFill>
            <a:srgbClr val="FFFF00"/>
          </a:solidFill>
          <a:latin typeface="Arial" charset="0"/>
        </a:defRPr>
      </a:lvl3pPr>
      <a:lvl4pPr algn="l" rtl="0" eaLnBrk="0" fontAlgn="base" hangingPunct="0">
        <a:spcBef>
          <a:spcPct val="0"/>
        </a:spcBef>
        <a:spcAft>
          <a:spcPct val="0"/>
        </a:spcAft>
        <a:defRPr sz="3600" b="1">
          <a:solidFill>
            <a:srgbClr val="FFFF00"/>
          </a:solidFill>
          <a:latin typeface="Arial" charset="0"/>
        </a:defRPr>
      </a:lvl4pPr>
      <a:lvl5pPr algn="l" rtl="0" eaLnBrk="0" fontAlgn="base" hangingPunct="0">
        <a:spcBef>
          <a:spcPct val="0"/>
        </a:spcBef>
        <a:spcAft>
          <a:spcPct val="0"/>
        </a:spcAft>
        <a:defRPr sz="3600" b="1">
          <a:solidFill>
            <a:srgbClr val="FFFF00"/>
          </a:solidFill>
          <a:latin typeface="Arial" charset="0"/>
        </a:defRPr>
      </a:lvl5pPr>
      <a:lvl6pPr marL="457200" algn="l" rtl="0" fontAlgn="base">
        <a:spcBef>
          <a:spcPct val="0"/>
        </a:spcBef>
        <a:spcAft>
          <a:spcPct val="0"/>
        </a:spcAft>
        <a:defRPr sz="3600" b="1">
          <a:solidFill>
            <a:srgbClr val="FFFF00"/>
          </a:solidFill>
          <a:latin typeface="Arial" charset="0"/>
        </a:defRPr>
      </a:lvl6pPr>
      <a:lvl7pPr marL="914400" algn="l" rtl="0" fontAlgn="base">
        <a:spcBef>
          <a:spcPct val="0"/>
        </a:spcBef>
        <a:spcAft>
          <a:spcPct val="0"/>
        </a:spcAft>
        <a:defRPr sz="3600" b="1">
          <a:solidFill>
            <a:srgbClr val="FFFF00"/>
          </a:solidFill>
          <a:latin typeface="Arial" charset="0"/>
        </a:defRPr>
      </a:lvl7pPr>
      <a:lvl8pPr marL="1371600" algn="l" rtl="0" fontAlgn="base">
        <a:spcBef>
          <a:spcPct val="0"/>
        </a:spcBef>
        <a:spcAft>
          <a:spcPct val="0"/>
        </a:spcAft>
        <a:defRPr sz="3600" b="1">
          <a:solidFill>
            <a:srgbClr val="FFFF00"/>
          </a:solidFill>
          <a:latin typeface="Arial" charset="0"/>
        </a:defRPr>
      </a:lvl8pPr>
      <a:lvl9pPr marL="1828800" algn="l" rtl="0" fontAlgn="base">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0"/>
        </a:spcAft>
        <a:buClr>
          <a:srgbClr val="FAFD00"/>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AFD00"/>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AFD00"/>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AFD00"/>
        </a:buClr>
        <a:buSzPct val="125000"/>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AFD00"/>
        </a:buClr>
        <a:buSzPct val="125000"/>
        <a:buFont typeface="Wingdings" pitchFamily="2" charset="2"/>
        <a:buChar char="§"/>
        <a:defRPr sz="2000" b="1">
          <a:solidFill>
            <a:schemeClr val="bg1"/>
          </a:solidFill>
          <a:latin typeface="+mn-lt"/>
        </a:defRPr>
      </a:lvl5pPr>
      <a:lvl6pPr marL="2514600" indent="-228600" algn="l" rtl="0" fontAlgn="base">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fontAlgn="base">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fontAlgn="base">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fontAlgn="base">
        <a:spcBef>
          <a:spcPct val="20000"/>
        </a:spcBef>
        <a:spcAft>
          <a:spcPct val="0"/>
        </a:spcAft>
        <a:buClr>
          <a:srgbClr val="FAFD00"/>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file:///C:\Users\gguempel\Desktop\%3f%3f%3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bwMode="auto">
          <a:xfrm>
            <a:off x="685800" y="1143000"/>
            <a:ext cx="70866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b="1" dirty="0" smtClean="0">
                <a:cs typeface="Angsana New" pitchFamily="18" charset="-34"/>
              </a:rPr>
              <a:t>Semantic Mediation &amp; OWS 8</a:t>
            </a:r>
          </a:p>
        </p:txBody>
      </p:sp>
      <p:sp>
        <p:nvSpPr>
          <p:cNvPr id="4099" name="Rectangle 6"/>
          <p:cNvSpPr>
            <a:spLocks noGrp="1" noChangeArrowheads="1"/>
          </p:cNvSpPr>
          <p:nvPr>
            <p:ph type="subTitle" idx="1"/>
          </p:nvPr>
        </p:nvSpPr>
        <p:spPr>
          <a:xfrm>
            <a:off x="1295400" y="4419600"/>
            <a:ext cx="6324600" cy="1752600"/>
          </a:xfrm>
        </p:spPr>
        <p:txBody>
          <a:bodyPr/>
          <a:lstStyle/>
          <a:p>
            <a:pPr algn="l" eaLnBrk="1" hangingPunct="1">
              <a:spcBef>
                <a:spcPct val="0"/>
              </a:spcBef>
            </a:pPr>
            <a:r>
              <a:rPr lang="en-US" sz="1800" dirty="0" smtClean="0"/>
              <a:t>Glenn Guempel</a:t>
            </a:r>
          </a:p>
          <a:p>
            <a:pPr algn="l" eaLnBrk="1" hangingPunct="1">
              <a:spcBef>
                <a:spcPct val="0"/>
              </a:spcBef>
            </a:pPr>
            <a:r>
              <a:rPr lang="en-US" sz="1800" dirty="0" smtClean="0"/>
              <a:t>gguempel@usgs.gov</a:t>
            </a:r>
          </a:p>
          <a:p>
            <a:pPr algn="l" eaLnBrk="1" hangingPunct="1">
              <a:spcBef>
                <a:spcPct val="0"/>
              </a:spcBef>
            </a:pPr>
            <a:r>
              <a:rPr lang="en-US" sz="1800" dirty="0" smtClean="0"/>
              <a:t>703-648-4541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2667000"/>
            <a:ext cx="51149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11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0"/>
            <a:ext cx="8229600" cy="1143000"/>
          </a:xfrm>
        </p:spPr>
        <p:txBody>
          <a:bodyPr/>
          <a:lstStyle/>
          <a:p>
            <a:r>
              <a:rPr lang="en-US" dirty="0" smtClean="0"/>
              <a:t>OWS-9 Building on OWS-8</a:t>
            </a:r>
            <a:endParaRPr lang="en-US" sz="3200" dirty="0" smtClean="0"/>
          </a:p>
        </p:txBody>
      </p:sp>
      <p:sp>
        <p:nvSpPr>
          <p:cNvPr id="21507" name="Content Placeholder 2"/>
          <p:cNvSpPr>
            <a:spLocks noGrp="1"/>
          </p:cNvSpPr>
          <p:nvPr>
            <p:ph idx="1"/>
          </p:nvPr>
        </p:nvSpPr>
        <p:spPr>
          <a:xfrm>
            <a:off x="381000" y="1219200"/>
            <a:ext cx="8305800" cy="4114800"/>
          </a:xfrm>
        </p:spPr>
        <p:txBody>
          <a:bodyPr/>
          <a:lstStyle/>
          <a:p>
            <a:pPr lvl="1"/>
            <a:r>
              <a:rPr lang="en-US" sz="2000" dirty="0" smtClean="0"/>
              <a:t>Expanding semantic mediation to include conflation</a:t>
            </a:r>
          </a:p>
          <a:p>
            <a:pPr lvl="1"/>
            <a:r>
              <a:rPr lang="en-US" sz="2000" dirty="0" smtClean="0"/>
              <a:t>Additional sources of data including more complex data and unstructured data</a:t>
            </a:r>
          </a:p>
          <a:p>
            <a:pPr lvl="1"/>
            <a:r>
              <a:rPr lang="en-US" sz="2000" dirty="0" smtClean="0">
                <a:ea typeface="ＭＳ Ｐゴシック" pitchFamily="34" charset="-128"/>
              </a:rPr>
              <a:t>Keeping track of provenance of data (trusted source, etc.)</a:t>
            </a:r>
          </a:p>
          <a:p>
            <a:pPr lvl="1"/>
            <a:r>
              <a:rPr lang="en-US" sz="2000" dirty="0" smtClean="0"/>
              <a:t>Further investigation into encoding mappings</a:t>
            </a:r>
          </a:p>
          <a:p>
            <a:pPr lvl="2"/>
            <a:r>
              <a:rPr lang="en-GB" sz="1600" dirty="0" smtClean="0">
                <a:ea typeface="ＭＳ Ｐゴシック" pitchFamily="34" charset="-128"/>
              </a:rPr>
              <a:t>Potential of RIF for encoding mappings</a:t>
            </a:r>
            <a:endParaRPr lang="en-US" sz="1600" dirty="0" smtClean="0"/>
          </a:p>
          <a:p>
            <a:pPr lvl="1"/>
            <a:r>
              <a:rPr lang="en-US" sz="2000" dirty="0" smtClean="0"/>
              <a:t>Proposed standards development for: SPARQL server, Semantic mediation service</a:t>
            </a:r>
          </a:p>
          <a:p>
            <a:pPr lvl="1"/>
            <a:r>
              <a:rPr lang="en-US" sz="2000" dirty="0" smtClean="0"/>
              <a:t>Investigate how catalog deals with expressing SPARQL server capabilities</a:t>
            </a:r>
          </a:p>
          <a:p>
            <a:pPr lvl="1"/>
            <a:r>
              <a:rPr lang="en-US" sz="2000" dirty="0" smtClean="0"/>
              <a:t>Advance technologies to support single point of entry to NGA and USGS gazetteer data</a:t>
            </a:r>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409C62-FF3B-4B71-AF57-551FA6088DA1}" type="slidenum">
              <a:rPr lang="en-US" smtClean="0">
                <a:solidFill>
                  <a:srgbClr val="000000"/>
                </a:solidFill>
              </a:rPr>
              <a:pPr eaLnBrk="1" hangingPunct="1"/>
              <a:t>10</a:t>
            </a:fld>
            <a:endParaRPr lang="en-US" dirty="0" smtClean="0">
              <a:solidFill>
                <a:srgbClr val="000000"/>
              </a:solidFill>
            </a:endParaRPr>
          </a:p>
        </p:txBody>
      </p:sp>
    </p:spTree>
    <p:extLst>
      <p:ext uri="{BB962C8B-B14F-4D97-AF65-F5344CB8AC3E}">
        <p14:creationId xmlns:p14="http://schemas.microsoft.com/office/powerpoint/2010/main" val="108779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ＭＳ Ｐゴシック" charset="0"/>
              </a:rPr>
              <a:t>OWS-9 Preliminary Schedule</a:t>
            </a:r>
          </a:p>
        </p:txBody>
      </p:sp>
      <p:sp>
        <p:nvSpPr>
          <p:cNvPr id="22531" name="Footer Placeholder 2"/>
          <p:cNvSpPr>
            <a:spLocks noGrp="1"/>
          </p:cNvSpPr>
          <p:nvPr>
            <p:ph type="ftr"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a:r>
              <a:rPr lang="en-US" sz="900" dirty="0" smtClean="0">
                <a:solidFill>
                  <a:srgbClr val="092E5C"/>
                </a:solidFill>
                <a:ea typeface="ＭＳ Ｐゴシック" pitchFamily="34" charset="-128"/>
              </a:rPr>
              <a:t>Copyright © 2011 Open Geospatial Consortium</a:t>
            </a:r>
          </a:p>
        </p:txBody>
      </p:sp>
      <p:graphicFrame>
        <p:nvGraphicFramePr>
          <p:cNvPr id="6" name="Table 5"/>
          <p:cNvGraphicFramePr>
            <a:graphicFrameLocks noGrp="1"/>
          </p:cNvGraphicFramePr>
          <p:nvPr>
            <p:extLst>
              <p:ext uri="{D42A27DB-BD31-4B8C-83A1-F6EECF244321}">
                <p14:modId xmlns:p14="http://schemas.microsoft.com/office/powerpoint/2010/main" val="1026840252"/>
              </p:ext>
            </p:extLst>
          </p:nvPr>
        </p:nvGraphicFramePr>
        <p:xfrm>
          <a:off x="594610" y="2060684"/>
          <a:ext cx="8124825" cy="2591753"/>
        </p:xfrm>
        <a:graphic>
          <a:graphicData uri="http://schemas.openxmlformats.org/drawingml/2006/table">
            <a:tbl>
              <a:tblPr>
                <a:tableStyleId>{3C2FFA5D-87B4-456A-9821-1D502468CF0F}</a:tableStyleId>
              </a:tblPr>
              <a:tblGrid>
                <a:gridCol w="2886301"/>
                <a:gridCol w="5238524"/>
              </a:tblGrid>
              <a:tr h="404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rPr>
                        <a:t>Date</a:t>
                      </a:r>
                      <a:endParaRPr kumimoji="0" lang="en-US" sz="2400" b="1" i="0" u="none" strike="noStrike" cap="none" normalizeH="0" baseline="0" dirty="0">
                        <a:ln>
                          <a:noFill/>
                        </a:ln>
                        <a:solidFill>
                          <a:srgbClr val="FFFFCC"/>
                        </a:solidFill>
                        <a:effectLst/>
                        <a:latin typeface="Arial" charset="0"/>
                        <a:ea typeface="ＭＳ Ｐゴシック" charset="0"/>
                        <a:cs typeface="Arial" charset="0"/>
                      </a:endParaRPr>
                    </a:p>
                  </a:txBody>
                  <a:tcPr marL="91434" marR="9143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rPr>
                        <a:t>Milestone</a:t>
                      </a:r>
                      <a:endParaRPr kumimoji="0" lang="en-US" sz="2400" b="1" i="0" u="none" strike="noStrike" cap="none" normalizeH="0" baseline="0" dirty="0">
                        <a:ln>
                          <a:noFill/>
                        </a:ln>
                        <a:solidFill>
                          <a:srgbClr val="FFFFCC"/>
                        </a:solidFill>
                        <a:effectLst/>
                        <a:latin typeface="Arial" charset="0"/>
                        <a:ea typeface="ＭＳ Ｐゴシック" charset="0"/>
                        <a:cs typeface="Arial" charset="0"/>
                      </a:endParaRPr>
                    </a:p>
                  </a:txBody>
                  <a:tcPr marL="91434" marR="91434" horzOverflow="overflow"/>
                </a:tc>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Aug/Sep 2011</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Concept development </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Oct &amp; Nov  2011 </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dk1"/>
                          </a:solidFill>
                          <a:effectLst/>
                          <a:latin typeface="+mn-lt"/>
                          <a:ea typeface="+mn-ea"/>
                          <a:cs typeface="+mn-cs"/>
                        </a:rPr>
                        <a:t>Call for sponsors and sponsor meeting</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r>
              <a:tr h="42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January 2012</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RFQ Issued; responses due February 2012</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April 2012</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Kickoff meeting </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Dec 2012</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Demonstrations and final deliverables</a:t>
                      </a: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a:txBody>
                  <a:tcPr marL="91434" marR="91434" horzOverflow="overflow"/>
                </a:tc>
              </a:tr>
            </a:tbl>
          </a:graphicData>
        </a:graphic>
      </p:graphicFrame>
    </p:spTree>
    <p:extLst>
      <p:ext uri="{BB962C8B-B14F-4D97-AF65-F5344CB8AC3E}">
        <p14:creationId xmlns:p14="http://schemas.microsoft.com/office/powerpoint/2010/main" val="3510619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37137"/>
            <a:ext cx="9144000" cy="1015663"/>
          </a:xfrm>
          <a:prstGeom prst="rect">
            <a:avLst/>
          </a:prstGeom>
          <a:noFill/>
        </p:spPr>
        <p:txBody>
          <a:bodyPr wrap="square" rtlCol="0">
            <a:spAutoFit/>
          </a:bodyPr>
          <a:lstStyle/>
          <a:p>
            <a:pPr algn="ctr"/>
            <a:r>
              <a:rPr lang="en-US" sz="6000" dirty="0" smtClean="0">
                <a:solidFill>
                  <a:schemeClr val="bg1"/>
                </a:solidFill>
              </a:rPr>
              <a:t>Thank You</a:t>
            </a:r>
            <a:endParaRPr lang="en-US" sz="6000" dirty="0">
              <a:solidFill>
                <a:schemeClr val="bg1"/>
              </a:solidFill>
            </a:endParaRPr>
          </a:p>
        </p:txBody>
      </p:sp>
    </p:spTree>
    <p:extLst>
      <p:ext uri="{BB962C8B-B14F-4D97-AF65-F5344CB8AC3E}">
        <p14:creationId xmlns:p14="http://schemas.microsoft.com/office/powerpoint/2010/main" val="4077860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76200"/>
            <a:ext cx="8229600" cy="1143000"/>
          </a:xfrm>
        </p:spPr>
        <p:txBody>
          <a:bodyPr/>
          <a:lstStyle/>
          <a:p>
            <a:r>
              <a:rPr lang="en-GB" sz="4000" dirty="0" smtClean="0"/>
              <a:t>Semantic Mediator: Architecture</a:t>
            </a:r>
          </a:p>
        </p:txBody>
      </p:sp>
      <p:pic>
        <p:nvPicPr>
          <p:cNvPr id="24579" name="Picture 2" descr="luciad_ows8_semanticmediation_pipeli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48" y="898264"/>
            <a:ext cx="777240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77048" y="1251466"/>
            <a:ext cx="530915" cy="646331"/>
          </a:xfrm>
          <a:prstGeom prst="rect">
            <a:avLst/>
          </a:prstGeom>
          <a:noFill/>
        </p:spPr>
        <p:txBody>
          <a:bodyPr wrap="none" rtlCol="0">
            <a:spAutoFit/>
          </a:bodyPr>
          <a:lstStyle/>
          <a:p>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532376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8229600" cy="1143000"/>
          </a:xfrm>
        </p:spPr>
        <p:txBody>
          <a:bodyPr/>
          <a:lstStyle/>
          <a:p>
            <a:r>
              <a:rPr lang="en-US" dirty="0" smtClean="0"/>
              <a:t>OWS 8 Semantic Mediation</a:t>
            </a:r>
          </a:p>
        </p:txBody>
      </p:sp>
      <p:sp>
        <p:nvSpPr>
          <p:cNvPr id="16387" name="Content Placeholder 2"/>
          <p:cNvSpPr>
            <a:spLocks noGrp="1"/>
          </p:cNvSpPr>
          <p:nvPr>
            <p:ph idx="1"/>
          </p:nvPr>
        </p:nvSpPr>
        <p:spPr>
          <a:xfrm>
            <a:off x="457200" y="1676400"/>
            <a:ext cx="8382000" cy="4876800"/>
          </a:xfrm>
        </p:spPr>
        <p:txBody>
          <a:bodyPr/>
          <a:lstStyle/>
          <a:p>
            <a:pPr>
              <a:defRPr/>
            </a:pPr>
            <a:r>
              <a:rPr lang="en-US" sz="2400" dirty="0" smtClean="0"/>
              <a:t>Purpose:</a:t>
            </a:r>
            <a:endParaRPr lang="en-US" sz="2000" dirty="0" smtClean="0"/>
          </a:p>
          <a:p>
            <a:pPr lvl="1">
              <a:defRPr/>
            </a:pPr>
            <a:r>
              <a:rPr lang="en-US" sz="2400" dirty="0" smtClean="0"/>
              <a:t>investigate</a:t>
            </a:r>
            <a:r>
              <a:rPr lang="en-US" sz="2400" dirty="0"/>
              <a:t>, evaluate, and demonstrate through OGC new and/or existing services the benefit of semantic mediation approaches (e.g. ontologies, mappings, SPARQL) to query and use data, based on different data models, which are available via OGC Web Feature </a:t>
            </a:r>
            <a:r>
              <a:rPr lang="en-US" sz="2400" dirty="0" smtClean="0"/>
              <a:t>Services</a:t>
            </a:r>
          </a:p>
          <a:p>
            <a:pPr lvl="1">
              <a:defRPr/>
            </a:pPr>
            <a:endParaRPr lang="en-US" sz="2400" dirty="0"/>
          </a:p>
          <a:p>
            <a:pPr marL="457200" lvl="1" indent="0">
              <a:buFontTx/>
              <a:buNone/>
              <a:defRPr/>
            </a:pPr>
            <a:endParaRPr lang="en-US" sz="2400" dirty="0" smtClean="0"/>
          </a:p>
          <a:p>
            <a:pPr lvl="1">
              <a:defRPr/>
            </a:pPr>
            <a:endParaRPr lang="en-US" dirty="0" smtClean="0"/>
          </a:p>
          <a:p>
            <a:pPr lvl="1">
              <a:defRPr/>
            </a:pPr>
            <a:endParaRPr lang="en-US" dirty="0" smtClean="0"/>
          </a:p>
          <a:p>
            <a:pPr lvl="1">
              <a:defRPr/>
            </a:pPr>
            <a:endParaRPr lang="en-US" dirty="0" smtClean="0"/>
          </a:p>
        </p:txBody>
      </p:sp>
    </p:spTree>
    <p:extLst>
      <p:ext uri="{BB962C8B-B14F-4D97-AF65-F5344CB8AC3E}">
        <p14:creationId xmlns:p14="http://schemas.microsoft.com/office/powerpoint/2010/main" val="3742969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304800"/>
            <a:ext cx="8991600" cy="1143000"/>
          </a:xfrm>
        </p:spPr>
        <p:txBody>
          <a:bodyPr/>
          <a:lstStyle/>
          <a:p>
            <a:r>
              <a:rPr lang="en-US" sz="4000" dirty="0" smtClean="0">
                <a:ea typeface="ＭＳ Ｐゴシック" pitchFamily="34" charset="-128"/>
              </a:rPr>
              <a:t>OGC OWS-8 Activity Threads &amp; Subthreads</a:t>
            </a:r>
          </a:p>
        </p:txBody>
      </p:sp>
      <p:sp>
        <p:nvSpPr>
          <p:cNvPr id="17411" name="Footer Placeholder 3"/>
          <p:cNvSpPr>
            <a:spLocks noGrp="1"/>
          </p:cNvSpPr>
          <p:nvPr>
            <p:ph type="ftr" sz="quarter" idx="11"/>
          </p:nvPr>
        </p:nvSpPr>
        <p:spPr>
          <a:xfrm>
            <a:off x="2973388" y="6553200"/>
            <a:ext cx="3200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900" dirty="0" smtClean="0">
                <a:solidFill>
                  <a:srgbClr val="092E5C"/>
                </a:solidFill>
                <a:ea typeface="ＭＳ Ｐゴシック" pitchFamily="34" charset="-128"/>
              </a:rPr>
              <a:t>Copyright © 2011 Open Geospatial Consortium</a:t>
            </a:r>
          </a:p>
        </p:txBody>
      </p:sp>
      <p:graphicFrame>
        <p:nvGraphicFramePr>
          <p:cNvPr id="17412" name="Object 2"/>
          <p:cNvGraphicFramePr>
            <a:graphicFrameLocks noChangeAspect="1"/>
          </p:cNvGraphicFramePr>
          <p:nvPr/>
        </p:nvGraphicFramePr>
        <p:xfrm>
          <a:off x="442913" y="1447800"/>
          <a:ext cx="8486775" cy="5111750"/>
        </p:xfrm>
        <a:graphic>
          <a:graphicData uri="http://schemas.openxmlformats.org/presentationml/2006/ole">
            <mc:AlternateContent xmlns:mc="http://schemas.openxmlformats.org/markup-compatibility/2006">
              <mc:Choice xmlns:v="urn:schemas-microsoft-com:vml" Requires="v">
                <p:oleObj spid="_x0000_s3086" name="Document" r:id="rId4" imgW="22349206" imgH="13460317" progId="Word.Document.12">
                  <p:link updateAutomatic="1"/>
                </p:oleObj>
              </mc:Choice>
              <mc:Fallback>
                <p:oleObj name="Document" r:id="rId4" imgW="22349206" imgH="13460317"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1447800"/>
                        <a:ext cx="8486775" cy="5111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969696"/>
                            </a:solidFill>
                            <a:miter lim="800000"/>
                            <a:headEnd type="none" w="med" len="lg"/>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Oval 4"/>
          <p:cNvSpPr/>
          <p:nvPr/>
        </p:nvSpPr>
        <p:spPr>
          <a:xfrm>
            <a:off x="2667000" y="2743200"/>
            <a:ext cx="4038600" cy="1828800"/>
          </a:xfrm>
          <a:prstGeom prst="ellipse">
            <a:avLst/>
          </a:prstGeom>
          <a:noFill/>
          <a:ln>
            <a:solidFill>
              <a:srgbClr val="FF0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14997163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1143000"/>
          </a:xfrm>
        </p:spPr>
        <p:txBody>
          <a:bodyPr/>
          <a:lstStyle/>
          <a:p>
            <a:r>
              <a:rPr lang="en-US" dirty="0" smtClean="0"/>
              <a:t>OWS 8 Semantic Mediation</a:t>
            </a:r>
          </a:p>
        </p:txBody>
      </p:sp>
      <p:sp>
        <p:nvSpPr>
          <p:cNvPr id="16387" name="Content Placeholder 2"/>
          <p:cNvSpPr>
            <a:spLocks noGrp="1"/>
          </p:cNvSpPr>
          <p:nvPr>
            <p:ph idx="1"/>
          </p:nvPr>
        </p:nvSpPr>
        <p:spPr>
          <a:xfrm>
            <a:off x="457200" y="1295400"/>
            <a:ext cx="8382000" cy="4876800"/>
          </a:xfrm>
        </p:spPr>
        <p:txBody>
          <a:bodyPr/>
          <a:lstStyle/>
          <a:p>
            <a:pPr lvl="1"/>
            <a:endParaRPr lang="en-US" dirty="0" smtClean="0"/>
          </a:p>
          <a:p>
            <a:r>
              <a:rPr lang="en-US" sz="2000" dirty="0"/>
              <a:t>Objective</a:t>
            </a:r>
          </a:p>
          <a:p>
            <a:pPr lvl="1"/>
            <a:r>
              <a:rPr lang="en-US" sz="2000" dirty="0" smtClean="0"/>
              <a:t>Advancement </a:t>
            </a:r>
            <a:r>
              <a:rPr lang="en-US" sz="2000" dirty="0"/>
              <a:t>of semantic mediation approaches to deal with differences in heterogeneous data models</a:t>
            </a:r>
          </a:p>
          <a:p>
            <a:pPr lvl="2"/>
            <a:r>
              <a:rPr lang="en-US" dirty="0"/>
              <a:t>Use of Semantic Web technologies (e.g. ontology's, RDF, SKOS)</a:t>
            </a:r>
          </a:p>
          <a:p>
            <a:pPr lvl="2"/>
            <a:r>
              <a:rPr lang="en-US" dirty="0"/>
              <a:t>Enable machines to share specifications of concepts and thus be able to interpret, harmonize and convert information consistently</a:t>
            </a:r>
          </a:p>
          <a:p>
            <a:pPr lvl="1"/>
            <a:r>
              <a:rPr lang="en-US" sz="2000" dirty="0"/>
              <a:t>Proposed Architecture should support multiple models, without the need to provide one-to-one mappings among the models participating in the system </a:t>
            </a:r>
          </a:p>
        </p:txBody>
      </p:sp>
    </p:spTree>
    <p:extLst>
      <p:ext uri="{BB962C8B-B14F-4D97-AF65-F5344CB8AC3E}">
        <p14:creationId xmlns:p14="http://schemas.microsoft.com/office/powerpoint/2010/main" val="1077535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782742-6CC2-49F1-961C-8E6742208E0C}" type="slidenum">
              <a:rPr lang="en-US" smtClean="0"/>
              <a:pPr eaLnBrk="1" hangingPunct="1"/>
              <a:t>5</a:t>
            </a:fld>
            <a:endParaRPr lang="en-US" dirty="0" smtClean="0"/>
          </a:p>
        </p:txBody>
      </p:sp>
      <p:sp>
        <p:nvSpPr>
          <p:cNvPr id="19459" name="Title 1"/>
          <p:cNvSpPr>
            <a:spLocks noGrp="1"/>
          </p:cNvSpPr>
          <p:nvPr>
            <p:ph type="title"/>
          </p:nvPr>
        </p:nvSpPr>
        <p:spPr>
          <a:xfrm>
            <a:off x="533400" y="76200"/>
            <a:ext cx="8229600" cy="1143000"/>
          </a:xfrm>
        </p:spPr>
        <p:txBody>
          <a:bodyPr/>
          <a:lstStyle/>
          <a:p>
            <a:r>
              <a:rPr lang="en-US" sz="4000" dirty="0" smtClean="0"/>
              <a:t>OWS-8 Semantic Mediation</a:t>
            </a:r>
          </a:p>
        </p:txBody>
      </p:sp>
      <p:sp>
        <p:nvSpPr>
          <p:cNvPr id="5" name="Content Placeholder 2"/>
          <p:cNvSpPr txBox="1">
            <a:spLocks/>
          </p:cNvSpPr>
          <p:nvPr/>
        </p:nvSpPr>
        <p:spPr>
          <a:xfrm>
            <a:off x="457200" y="1219200"/>
            <a:ext cx="8229600" cy="685800"/>
          </a:xfrm>
          <a:prstGeom prst="rect">
            <a:avLst/>
          </a:prstGeom>
        </p:spPr>
        <p:txBody>
          <a:bodyPr/>
          <a:lstStyle/>
          <a:p>
            <a:pPr marL="342900" indent="-342900" eaLnBrk="0" hangingPunct="0">
              <a:spcBef>
                <a:spcPct val="20000"/>
              </a:spcBef>
              <a:buFontTx/>
              <a:buChar char="•"/>
              <a:defRPr/>
            </a:pPr>
            <a:r>
              <a:rPr lang="en-US" sz="3200" kern="0" dirty="0">
                <a:solidFill>
                  <a:schemeClr val="bg1"/>
                </a:solidFill>
                <a:latin typeface="+mn-lt"/>
                <a:cs typeface="+mn-cs"/>
              </a:rPr>
              <a:t>Sponsors: </a:t>
            </a:r>
            <a:r>
              <a:rPr lang="en-US" sz="3200" kern="0" dirty="0">
                <a:solidFill>
                  <a:schemeClr val="bg1"/>
                </a:solidFill>
              </a:rPr>
              <a:t>NGA, USGS, UK Defence Science &amp; Technology Laboratory</a:t>
            </a:r>
          </a:p>
          <a:p>
            <a:pPr marL="342900" indent="-342900" eaLnBrk="0" hangingPunct="0">
              <a:spcBef>
                <a:spcPct val="20000"/>
              </a:spcBef>
              <a:buFontTx/>
              <a:buChar char="•"/>
              <a:defRPr/>
            </a:pPr>
            <a:endParaRPr lang="en-US" sz="3200" kern="0" dirty="0">
              <a:latin typeface="+mn-lt"/>
              <a:cs typeface="+mn-cs"/>
            </a:endParaRPr>
          </a:p>
          <a:p>
            <a:pPr eaLnBrk="0" hangingPunct="0">
              <a:spcBef>
                <a:spcPct val="20000"/>
              </a:spcBef>
              <a:defRPr/>
            </a:pPr>
            <a:endParaRPr lang="en-US" sz="3200" kern="0" dirty="0">
              <a:latin typeface="+mn-lt"/>
              <a:cs typeface="+mn-cs"/>
            </a:endParaRPr>
          </a:p>
        </p:txBody>
      </p:sp>
      <p:pic>
        <p:nvPicPr>
          <p:cNvPr id="1946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509963"/>
            <a:ext cx="28908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3476625"/>
            <a:ext cx="20637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 descr="\\Proton\technology\Marketing\Media\Envitia Logos\New 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492375"/>
            <a:ext cx="286067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2571750"/>
            <a:ext cx="28765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540375"/>
            <a:ext cx="17843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81500" y="5692775"/>
            <a:ext cx="3924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35538" y="4606925"/>
            <a:ext cx="26622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5200" y="4651375"/>
            <a:ext cx="34051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723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1143000"/>
          </a:xfrm>
        </p:spPr>
        <p:txBody>
          <a:bodyPr/>
          <a:lstStyle/>
          <a:p>
            <a:r>
              <a:rPr lang="en-US" dirty="0" smtClean="0"/>
              <a:t>Specific Tasks</a:t>
            </a:r>
          </a:p>
        </p:txBody>
      </p:sp>
      <p:sp>
        <p:nvSpPr>
          <p:cNvPr id="16387" name="Content Placeholder 2"/>
          <p:cNvSpPr>
            <a:spLocks noGrp="1"/>
          </p:cNvSpPr>
          <p:nvPr>
            <p:ph idx="1"/>
          </p:nvPr>
        </p:nvSpPr>
        <p:spPr>
          <a:xfrm>
            <a:off x="76200" y="990600"/>
            <a:ext cx="8915400" cy="4876800"/>
          </a:xfrm>
        </p:spPr>
        <p:txBody>
          <a:bodyPr/>
          <a:lstStyle/>
          <a:p>
            <a:pPr marL="914400" lvl="2" indent="0">
              <a:buNone/>
            </a:pPr>
            <a:endParaRPr lang="en-US" dirty="0" smtClean="0"/>
          </a:p>
          <a:p>
            <a:pPr lvl="1"/>
            <a:r>
              <a:rPr lang="en-US" sz="2000" dirty="0" smtClean="0"/>
              <a:t>Development of:</a:t>
            </a:r>
            <a:endParaRPr lang="en-US" sz="2000" dirty="0"/>
          </a:p>
          <a:p>
            <a:pPr lvl="2"/>
            <a:r>
              <a:rPr lang="en-US" sz="1800" dirty="0" smtClean="0"/>
              <a:t>RDF </a:t>
            </a:r>
            <a:r>
              <a:rPr lang="en-US" sz="1800" dirty="0"/>
              <a:t>based Rosetta Mediation </a:t>
            </a:r>
            <a:r>
              <a:rPr lang="en-US" sz="1800" dirty="0" smtClean="0"/>
              <a:t>Model (RMM)-</a:t>
            </a:r>
          </a:p>
          <a:p>
            <a:pPr lvl="2"/>
            <a:r>
              <a:rPr lang="en-US" sz="1800" dirty="0"/>
              <a:t>OGC Mediation Component that allows a client to query multiple data sources</a:t>
            </a:r>
            <a:endParaRPr lang="en-US" sz="1800" dirty="0" smtClean="0"/>
          </a:p>
          <a:p>
            <a:pPr lvl="2"/>
            <a:r>
              <a:rPr lang="en-US" sz="1800" dirty="0"/>
              <a:t>RDF Ontology representing components of the NGA Data Model </a:t>
            </a:r>
            <a:r>
              <a:rPr lang="en-US" sz="1800" dirty="0" smtClean="0"/>
              <a:t>and USGS Data</a:t>
            </a:r>
          </a:p>
          <a:p>
            <a:pPr lvl="2"/>
            <a:r>
              <a:rPr lang="en-US" sz="1800" dirty="0" smtClean="0"/>
              <a:t>Mappings </a:t>
            </a:r>
            <a:r>
              <a:rPr lang="en-US" sz="1800" dirty="0"/>
              <a:t>from the NGA Data Model ontology to </a:t>
            </a:r>
            <a:r>
              <a:rPr lang="en-US" sz="1800" dirty="0" smtClean="0"/>
              <a:t>RMM and Mappings </a:t>
            </a:r>
            <a:r>
              <a:rPr lang="en-US" sz="1800" dirty="0"/>
              <a:t>from the USGS Data Model ontology to </a:t>
            </a:r>
            <a:r>
              <a:rPr lang="en-US" sz="1800" dirty="0" smtClean="0"/>
              <a:t>RMM</a:t>
            </a:r>
          </a:p>
          <a:p>
            <a:pPr lvl="1"/>
            <a:r>
              <a:rPr lang="en-US" sz="2000" dirty="0" smtClean="0"/>
              <a:t>Delivery of:</a:t>
            </a:r>
          </a:p>
          <a:p>
            <a:pPr lvl="2"/>
            <a:r>
              <a:rPr lang="en-US" sz="1800" dirty="0"/>
              <a:t>Service implementations shall be made available to demonstrate the process and results of this effort</a:t>
            </a:r>
            <a:r>
              <a:rPr lang="en-US" sz="1800" dirty="0" smtClean="0"/>
              <a:t>.</a:t>
            </a:r>
          </a:p>
          <a:p>
            <a:pPr lvl="2"/>
            <a:r>
              <a:rPr lang="en-US" sz="1800" dirty="0"/>
              <a:t>Information Models, Encodings and Mappings as cited above.</a:t>
            </a:r>
            <a:endParaRPr lang="en-US" sz="1800" dirty="0" smtClean="0"/>
          </a:p>
          <a:p>
            <a:pPr lvl="2"/>
            <a:r>
              <a:rPr lang="en-US" sz="1800" dirty="0"/>
              <a:t>The Semantic Mediation task shall be documented in an Engineering Report </a:t>
            </a:r>
            <a:r>
              <a:rPr lang="en-US" sz="1800" dirty="0" smtClean="0"/>
              <a:t>.</a:t>
            </a:r>
            <a:endParaRPr lang="en-US" sz="1800" dirty="0"/>
          </a:p>
          <a:p>
            <a:pPr lvl="1"/>
            <a:endParaRPr lang="en-US" dirty="0" smtClean="0"/>
          </a:p>
          <a:p>
            <a:pPr lvl="1"/>
            <a:endParaRPr lang="en-US" sz="2000" dirty="0" smtClean="0"/>
          </a:p>
        </p:txBody>
      </p:sp>
    </p:spTree>
    <p:extLst>
      <p:ext uri="{BB962C8B-B14F-4D97-AF65-F5344CB8AC3E}">
        <p14:creationId xmlns:p14="http://schemas.microsoft.com/office/powerpoint/2010/main" val="2459131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16A094-66D9-49C1-AEF7-B6B9C31FE1A5}" type="slidenum">
              <a:rPr lang="en-US" smtClean="0">
                <a:solidFill>
                  <a:srgbClr val="000000"/>
                </a:solidFill>
              </a:rPr>
              <a:pPr eaLnBrk="1" hangingPunct="1"/>
              <a:t>7</a:t>
            </a:fld>
            <a:endParaRPr lang="en-US" dirty="0" smtClean="0">
              <a:solidFill>
                <a:srgbClr val="000000"/>
              </a:solidFill>
            </a:endParaRPr>
          </a:p>
        </p:txBody>
      </p:sp>
      <p:sp>
        <p:nvSpPr>
          <p:cNvPr id="23555" name="Title 1"/>
          <p:cNvSpPr>
            <a:spLocks noGrp="1"/>
          </p:cNvSpPr>
          <p:nvPr>
            <p:ph type="title"/>
          </p:nvPr>
        </p:nvSpPr>
        <p:spPr>
          <a:xfrm>
            <a:off x="228600" y="228600"/>
            <a:ext cx="8686800" cy="685800"/>
          </a:xfrm>
        </p:spPr>
        <p:txBody>
          <a:bodyPr/>
          <a:lstStyle/>
          <a:p>
            <a:r>
              <a:rPr lang="en-US" sz="4000" dirty="0" smtClean="0"/>
              <a:t>CCI Architecture</a:t>
            </a:r>
          </a:p>
        </p:txBody>
      </p:sp>
      <p:pic>
        <p:nvPicPr>
          <p:cNvPr id="23556"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332807" y="990600"/>
            <a:ext cx="5867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05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0BE059-A488-4764-AF31-69A0040281DD}" type="slidenum">
              <a:rPr lang="en-US" smtClean="0"/>
              <a:pPr eaLnBrk="1" hangingPunct="1"/>
              <a:t>8</a:t>
            </a:fld>
            <a:endParaRPr lang="en-US" dirty="0" smtClean="0"/>
          </a:p>
        </p:txBody>
      </p:sp>
      <p:sp>
        <p:nvSpPr>
          <p:cNvPr id="20483" name="Title 1"/>
          <p:cNvSpPr>
            <a:spLocks noGrp="1"/>
          </p:cNvSpPr>
          <p:nvPr>
            <p:ph type="title"/>
          </p:nvPr>
        </p:nvSpPr>
        <p:spPr>
          <a:xfrm>
            <a:off x="457200" y="304800"/>
            <a:ext cx="8229600" cy="609600"/>
          </a:xfrm>
        </p:spPr>
        <p:txBody>
          <a:bodyPr/>
          <a:lstStyle/>
          <a:p>
            <a:r>
              <a:rPr lang="en-US" sz="3600" dirty="0" smtClean="0"/>
              <a:t>OWS-8 Significant Results</a:t>
            </a:r>
          </a:p>
        </p:txBody>
      </p:sp>
      <p:sp>
        <p:nvSpPr>
          <p:cNvPr id="5" name="Content Placeholder 2"/>
          <p:cNvSpPr txBox="1">
            <a:spLocks/>
          </p:cNvSpPr>
          <p:nvPr/>
        </p:nvSpPr>
        <p:spPr>
          <a:xfrm>
            <a:off x="457200" y="990600"/>
            <a:ext cx="8229600" cy="5410200"/>
          </a:xfrm>
          <a:prstGeom prst="rect">
            <a:avLst/>
          </a:prstGeom>
        </p:spPr>
        <p:txBody>
          <a:bodyPr/>
          <a:lstStyle/>
          <a:p>
            <a:pPr marL="742950" lvl="1" indent="-285750" eaLnBrk="0" hangingPunct="0">
              <a:spcBef>
                <a:spcPct val="20000"/>
              </a:spcBef>
              <a:buFont typeface="Arial" pitchFamily="34" charset="0"/>
              <a:buChar char="•"/>
              <a:defRPr/>
            </a:pPr>
            <a:r>
              <a:rPr lang="en-GB" b="1" kern="0" dirty="0">
                <a:solidFill>
                  <a:schemeClr val="accent3"/>
                </a:solidFill>
                <a:latin typeface="+mn-lt"/>
                <a:cs typeface="+mn-cs"/>
              </a:rPr>
              <a:t>Successful harmonization of heterogeneous geospatial datasets through the use of Semantic Web technologies.</a:t>
            </a:r>
            <a:endParaRPr lang="en-US" b="1" kern="0" dirty="0">
              <a:solidFill>
                <a:schemeClr val="accent3"/>
              </a:solidFill>
              <a:latin typeface="+mn-lt"/>
              <a:cs typeface="+mn-cs"/>
            </a:endParaRPr>
          </a:p>
          <a:p>
            <a:pPr marL="1143000" lvl="2" indent="-228600" eaLnBrk="0" hangingPunct="0">
              <a:spcBef>
                <a:spcPct val="20000"/>
              </a:spcBef>
              <a:buFontTx/>
              <a:buChar char="-"/>
              <a:defRPr/>
            </a:pPr>
            <a:r>
              <a:rPr lang="en-GB" sz="1600" b="1" kern="0" dirty="0">
                <a:solidFill>
                  <a:schemeClr val="accent3"/>
                </a:solidFill>
                <a:latin typeface="+mn-lt"/>
                <a:cs typeface="+mn-cs"/>
              </a:rPr>
              <a:t>Implemented a prototype “Semantic Mediation Service” that wraps a WFS into a user preferred Feature Model</a:t>
            </a:r>
          </a:p>
          <a:p>
            <a:pPr marL="1143000" lvl="2" indent="-228600" eaLnBrk="0" hangingPunct="0">
              <a:spcBef>
                <a:spcPct val="20000"/>
              </a:spcBef>
              <a:buFontTx/>
              <a:buChar char="-"/>
              <a:defRPr/>
            </a:pPr>
            <a:r>
              <a:rPr lang="en-GB" sz="1600" b="1" kern="0" dirty="0">
                <a:solidFill>
                  <a:schemeClr val="accent3"/>
                </a:solidFill>
                <a:latin typeface="+mn-lt"/>
                <a:cs typeface="+mn-cs"/>
              </a:rPr>
              <a:t>Implemented a knowledge base SPARQL service.</a:t>
            </a:r>
            <a:endParaRPr lang="en-US" sz="1600" b="1" kern="0" dirty="0">
              <a:solidFill>
                <a:schemeClr val="accent3"/>
              </a:solidFill>
              <a:latin typeface="+mn-lt"/>
              <a:cs typeface="+mn-cs"/>
            </a:endParaRPr>
          </a:p>
          <a:p>
            <a:pPr marL="1143000" lvl="2" indent="-228600" eaLnBrk="0" hangingPunct="0">
              <a:spcBef>
                <a:spcPct val="20000"/>
              </a:spcBef>
              <a:buFontTx/>
              <a:buChar char="-"/>
              <a:defRPr/>
            </a:pPr>
            <a:r>
              <a:rPr lang="en-GB" sz="1600" b="1" kern="0" dirty="0">
                <a:solidFill>
                  <a:schemeClr val="accent3"/>
                </a:solidFill>
                <a:latin typeface="+mn-lt"/>
                <a:cs typeface="+mn-cs"/>
              </a:rPr>
              <a:t>Developed Rossetta Mediation Models for mapping between USGS and NGA data models.</a:t>
            </a:r>
            <a:endParaRPr lang="en-US" sz="1600" b="1" kern="0" dirty="0">
              <a:solidFill>
                <a:schemeClr val="accent3"/>
              </a:solidFill>
              <a:latin typeface="+mn-lt"/>
              <a:cs typeface="+mn-cs"/>
            </a:endParaRPr>
          </a:p>
          <a:p>
            <a:pPr marL="742950" lvl="1" indent="-285750" eaLnBrk="0" hangingPunct="0">
              <a:spcBef>
                <a:spcPct val="20000"/>
              </a:spcBef>
              <a:buFont typeface="Arial" pitchFamily="34" charset="0"/>
              <a:buChar char="•"/>
              <a:defRPr/>
            </a:pPr>
            <a:r>
              <a:rPr lang="en-US" b="1" kern="0" dirty="0">
                <a:solidFill>
                  <a:schemeClr val="accent3"/>
                </a:solidFill>
                <a:latin typeface="+mn-lt"/>
                <a:cs typeface="+mn-cs"/>
              </a:rPr>
              <a:t>Enhanced the open source ShapeChange UML conversion tool to support automated creation of RDF /OWL , Codelists (SKOS), KML (XSLT), GML (XML Schemas), Codelists (GML), Constraints (Schematron)</a:t>
            </a:r>
          </a:p>
          <a:p>
            <a:pPr marL="1143000" lvl="2" indent="-228600" eaLnBrk="0" hangingPunct="0">
              <a:spcBef>
                <a:spcPct val="20000"/>
              </a:spcBef>
              <a:buFontTx/>
              <a:buChar char="•"/>
              <a:defRPr/>
            </a:pPr>
            <a:r>
              <a:rPr lang="en-US" sz="1600" kern="0" dirty="0">
                <a:solidFill>
                  <a:schemeClr val="accent3"/>
                </a:solidFill>
                <a:latin typeface="+mn-lt"/>
                <a:cs typeface="+mn-cs"/>
              </a:rPr>
              <a:t>Complex Schematron assertions </a:t>
            </a:r>
            <a:r>
              <a:rPr lang="en-GB" sz="1600" kern="0" dirty="0">
                <a:solidFill>
                  <a:schemeClr val="accent3"/>
                </a:solidFill>
                <a:latin typeface="+mn-lt"/>
                <a:cs typeface="+mn-cs"/>
              </a:rPr>
              <a:t>can be derived automatically from application schemas in UML</a:t>
            </a:r>
            <a:r>
              <a:rPr lang="en-US" sz="1600" kern="0" dirty="0">
                <a:solidFill>
                  <a:schemeClr val="accent3"/>
                </a:solidFill>
                <a:latin typeface="+mn-lt"/>
                <a:cs typeface="+mn-cs"/>
              </a:rPr>
              <a:t> to support; </a:t>
            </a:r>
            <a:r>
              <a:rPr lang="en-GB" sz="1600" kern="0" dirty="0">
                <a:solidFill>
                  <a:schemeClr val="accent3"/>
                </a:solidFill>
                <a:latin typeface="+mn-lt"/>
                <a:cs typeface="+mn-cs"/>
              </a:rPr>
              <a:t>XML based on different encoding rules (GML, ISO/TS 19139), OCL constraints</a:t>
            </a:r>
            <a:r>
              <a:rPr lang="en-US" sz="1600" kern="0" dirty="0">
                <a:solidFill>
                  <a:schemeClr val="accent3"/>
                </a:solidFill>
                <a:latin typeface="+mn-lt"/>
                <a:cs typeface="+mn-cs"/>
              </a:rPr>
              <a:t> and </a:t>
            </a:r>
            <a:r>
              <a:rPr lang="en-GB" sz="1600" kern="0" dirty="0">
                <a:solidFill>
                  <a:schemeClr val="accent3"/>
                </a:solidFill>
                <a:latin typeface="+mn-lt"/>
                <a:cs typeface="+mn-cs"/>
              </a:rPr>
              <a:t>from other information in the UML model.</a:t>
            </a:r>
            <a:endParaRPr lang="en-US" sz="1600" kern="0" dirty="0">
              <a:solidFill>
                <a:schemeClr val="accent3"/>
              </a:solidFill>
              <a:latin typeface="+mn-lt"/>
              <a:cs typeface="+mn-cs"/>
            </a:endParaRPr>
          </a:p>
          <a:p>
            <a:pPr marL="742950" lvl="1" indent="-285750" eaLnBrk="0" hangingPunct="0">
              <a:spcBef>
                <a:spcPct val="20000"/>
              </a:spcBef>
              <a:buFont typeface="Arial" pitchFamily="34" charset="0"/>
              <a:buChar char="•"/>
              <a:defRPr/>
            </a:pPr>
            <a:r>
              <a:rPr lang="en-US" b="1" kern="0" dirty="0">
                <a:solidFill>
                  <a:schemeClr val="accent3"/>
                </a:solidFill>
                <a:latin typeface="+mn-lt"/>
                <a:cs typeface="+mn-cs"/>
              </a:rPr>
              <a:t>Identified the need to stand up several new OGC standards working groups to support SPARQL, Semantic Mediator Service and Mapping Table generation.</a:t>
            </a:r>
          </a:p>
          <a:p>
            <a:pPr marL="1143000" lvl="2" indent="-228600" eaLnBrk="0" hangingPunct="0">
              <a:spcBef>
                <a:spcPct val="20000"/>
              </a:spcBef>
              <a:defRPr/>
            </a:pPr>
            <a:endParaRPr lang="en-US" sz="1200" kern="0" dirty="0">
              <a:latin typeface="+mn-lt"/>
              <a:cs typeface="+mn-cs"/>
            </a:endParaRPr>
          </a:p>
          <a:p>
            <a:pPr marL="342900" indent="-342900" eaLnBrk="0" hangingPunct="0">
              <a:spcBef>
                <a:spcPct val="20000"/>
              </a:spcBef>
              <a:buFontTx/>
              <a:buChar char="•"/>
              <a:defRPr/>
            </a:pPr>
            <a:endParaRPr lang="en-US" sz="3200" kern="0" dirty="0">
              <a:latin typeface="+mn-lt"/>
              <a:cs typeface="+mn-cs"/>
            </a:endParaRPr>
          </a:p>
        </p:txBody>
      </p:sp>
    </p:spTree>
    <p:extLst>
      <p:ext uri="{BB962C8B-B14F-4D97-AF65-F5344CB8AC3E}">
        <p14:creationId xmlns:p14="http://schemas.microsoft.com/office/powerpoint/2010/main" val="1673835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915400" cy="1219200"/>
          </a:xfrm>
        </p:spPr>
        <p:txBody>
          <a:bodyPr/>
          <a:lstStyle/>
          <a:p>
            <a:r>
              <a:rPr lang="en-US" sz="3200" dirty="0"/>
              <a:t>OGC Public Engineering Report is </a:t>
            </a:r>
            <a:r>
              <a:rPr lang="en-US" sz="3200" dirty="0" smtClean="0"/>
              <a:t>Available</a:t>
            </a:r>
            <a:r>
              <a:rPr lang="en-US" sz="3200" dirty="0"/>
              <a:t/>
            </a:r>
            <a:br>
              <a:rPr lang="en-US" sz="3200" dirty="0"/>
            </a:br>
            <a:r>
              <a:rPr lang="en-US" sz="3200" dirty="0"/>
              <a:t>http://</a:t>
            </a:r>
            <a:r>
              <a:rPr lang="en-US" sz="3200" dirty="0" smtClean="0"/>
              <a:t>www.opengeospatial.org/standards/pe</a:t>
            </a:r>
            <a:endParaRPr lang="en-US" dirty="0"/>
          </a:p>
        </p:txBody>
      </p:sp>
      <p:sp>
        <p:nvSpPr>
          <p:cNvPr id="3" name="Slide Number Placeholder 2"/>
          <p:cNvSpPr>
            <a:spLocks noGrp="1"/>
          </p:cNvSpPr>
          <p:nvPr>
            <p:ph type="sldNum" sz="quarter" idx="12"/>
          </p:nvPr>
        </p:nvSpPr>
        <p:spPr/>
        <p:txBody>
          <a:bodyPr/>
          <a:lstStyle/>
          <a:p>
            <a:pPr>
              <a:defRPr/>
            </a:pPr>
            <a:fld id="{2F925899-F8CE-4EE4-9825-BC792EB82C7A}" type="slidenum">
              <a:rPr lang="en-US" smtClean="0"/>
              <a:pPr>
                <a:defRPr/>
              </a:pPr>
              <a:t>9</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47800"/>
            <a:ext cx="5547251" cy="5012720"/>
          </a:xfrm>
          <a:prstGeom prst="rect">
            <a:avLst/>
          </a:prstGeom>
        </p:spPr>
      </p:pic>
    </p:spTree>
    <p:extLst>
      <p:ext uri="{BB962C8B-B14F-4D97-AF65-F5344CB8AC3E}">
        <p14:creationId xmlns:p14="http://schemas.microsoft.com/office/powerpoint/2010/main" val="1913628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FFFFF"/>
      </a:hlink>
      <a:folHlink>
        <a:srgbClr val="FFFFFF"/>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23695</TotalTime>
  <Words>815</Words>
  <Application>Microsoft Office PowerPoint</Application>
  <PresentationFormat>On-screen Show (4:3)</PresentationFormat>
  <Paragraphs>84</Paragraphs>
  <Slides>13</Slides>
  <Notes>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13</vt:i4>
      </vt:variant>
    </vt:vector>
  </HeadingPairs>
  <TitlesOfParts>
    <vt:vector size="15" baseType="lpstr">
      <vt:lpstr>Desktop</vt:lpstr>
      <vt:lpstr>C:\Users\gguempel\Desktop\???</vt:lpstr>
      <vt:lpstr>Semantic Mediation &amp; OWS 8</vt:lpstr>
      <vt:lpstr>OWS 8 Semantic Mediation</vt:lpstr>
      <vt:lpstr>OGC OWS-8 Activity Threads &amp; Subthreads</vt:lpstr>
      <vt:lpstr>OWS 8 Semantic Mediation</vt:lpstr>
      <vt:lpstr>OWS-8 Semantic Mediation</vt:lpstr>
      <vt:lpstr>Specific Tasks</vt:lpstr>
      <vt:lpstr>CCI Architecture</vt:lpstr>
      <vt:lpstr>OWS-8 Significant Results</vt:lpstr>
      <vt:lpstr>OGC Public Engineering Report is Available http://www.opengeospatial.org/standards/pe</vt:lpstr>
      <vt:lpstr>OWS-9 Building on OWS-8</vt:lpstr>
      <vt:lpstr>OWS-9 Preliminary Schedule</vt:lpstr>
      <vt:lpstr>PowerPoint Presentation</vt:lpstr>
      <vt:lpstr>Semantic Mediator: Architecture</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master [Autosaved]</dc:title>
  <dc:creator>Chuck Ogrosky</dc:creator>
  <cp:lastModifiedBy>Guempel, Glenn A.</cp:lastModifiedBy>
  <cp:revision>1544</cp:revision>
  <cp:lastPrinted>2011-12-01T18:53:22Z</cp:lastPrinted>
  <dcterms:created xsi:type="dcterms:W3CDTF">2007-03-23T17:12:39Z</dcterms:created>
  <dcterms:modified xsi:type="dcterms:W3CDTF">2011-12-02T12:53:09Z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State master [Autosaved]</vt:lpwstr>
  </property>
  <property fmtid="{D5CDD505-2E9C-101B-9397-08002B2CF9AE}" pid="3" name="SlideDescription">
    <vt:lpwstr/>
  </property>
</Properties>
</file>