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1" r:id="rId4"/>
    <p:sldMasterId id="2147483714" r:id="rId5"/>
  </p:sldMasterIdLst>
  <p:notesMasterIdLst>
    <p:notesMasterId r:id="rId16"/>
  </p:notesMasterIdLst>
  <p:sldIdLst>
    <p:sldId id="276" r:id="rId6"/>
    <p:sldId id="268" r:id="rId7"/>
    <p:sldId id="269" r:id="rId8"/>
    <p:sldId id="277" r:id="rId9"/>
    <p:sldId id="262" r:id="rId10"/>
    <p:sldId id="271" r:id="rId11"/>
    <p:sldId id="266" r:id="rId12"/>
    <p:sldId id="270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9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64924D-0143-44B3-BF3F-F87575842326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C4D574-99EB-43E3-9684-213515142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FC4773-395D-44FC-8695-F23D7D02829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5DA3D-6E87-40D6-8C39-1E6143396A95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1C7D99-BAA5-40F1-85C0-C1333CA0B47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106163-D07C-4155-BCC7-A16118B47F3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58A126-0785-4B99-A5D0-80A8979571F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134FD2-2A63-4D4C-95D0-1B55C2412C8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AE28FC-5C0D-4EA8-ACE7-2318174B1EC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6CD1C7-DD0C-4174-A75A-25B2C6DAC80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381750"/>
            <a:ext cx="5105400" cy="400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6963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6963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381750"/>
            <a:ext cx="5105400" cy="400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63"/>
            <a:ext cx="8229600" cy="960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81400" y="6381750"/>
            <a:ext cx="5105400" cy="400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6963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6963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63"/>
            <a:ext cx="8229600" cy="960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54788"/>
            <a:ext cx="8382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DC5E4-2D31-46DB-96F2-4EA181BC0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-55563" y="6583363"/>
            <a:ext cx="903288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2BFC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426623-4FB3-4CCA-979E-9EABD1E683A2}" type="datetime1">
              <a:rPr lang="en-US"/>
              <a:pPr>
                <a:defRPr/>
              </a:pPr>
              <a:t>12/2/2011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6963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6963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63"/>
            <a:ext cx="8229600" cy="960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54788"/>
            <a:ext cx="8382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E4194-580B-4806-BCC8-1E2DACD4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-55563" y="6583363"/>
            <a:ext cx="903288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2BFC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0C87A-C06C-42F0-BF38-D139381261FE}" type="datetime1">
              <a:rPr lang="en-US"/>
              <a:pPr>
                <a:defRPr/>
              </a:pPr>
              <a:t>12/2/2011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6963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6963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63"/>
            <a:ext cx="8229600" cy="960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6963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6963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63"/>
            <a:ext cx="8229600" cy="960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54788"/>
            <a:ext cx="8382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A84D9-5008-4B2E-8821-FE4B595B8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-55563" y="6583363"/>
            <a:ext cx="903288" cy="314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72BFC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B9424-DE18-4048-9F54-6713033A7F21}" type="datetime1">
              <a:rPr lang="en-US"/>
              <a:pPr>
                <a:defRPr/>
              </a:pPr>
              <a:t>12/2/2011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381750"/>
            <a:ext cx="5105400" cy="4000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JDPO Slide Master Background_Draf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969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686800" y="6418263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927CB84-F939-42C7-BA0B-ABCAC4F59F53}" type="slidenum">
              <a:rPr lang="en-US" sz="1200">
                <a:solidFill>
                  <a:srgbClr val="333333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333333"/>
              </a:solidFill>
              <a:latin typeface="+mn-lt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013200" y="6457950"/>
            <a:ext cx="685800" cy="2984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1/20/11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JDPO Slide Master Background_Draf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969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8175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8710613" y="6324600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6A92DF11-247F-4FFB-945E-6A8FA7EA1C1D}" type="slidenum">
              <a:rPr lang="en-US" sz="1600">
                <a:solidFill>
                  <a:srgbClr val="333333"/>
                </a:solidFill>
                <a:latin typeface="+mn-lt"/>
                <a:cs typeface="+mn-cs"/>
              </a:rPr>
              <a:pPr>
                <a:defRPr/>
              </a:pPr>
              <a:t>‹#›</a:t>
            </a:fld>
            <a:endParaRPr lang="en-US" sz="1600">
              <a:solidFill>
                <a:srgbClr val="333333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9" descr="JDPO Slide Master Background_Draf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969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8175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8710613" y="6324600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05350FC7-E36D-480C-A8E9-8031076EBCF3}" type="slidenum">
              <a:rPr lang="en-US" sz="1600">
                <a:solidFill>
                  <a:srgbClr val="333333"/>
                </a:solidFill>
                <a:latin typeface="+mn-lt"/>
                <a:cs typeface="+mn-cs"/>
              </a:rPr>
              <a:pPr>
                <a:defRPr/>
              </a:pPr>
              <a:t>‹#›</a:t>
            </a:fld>
            <a:endParaRPr lang="en-US" sz="1600">
              <a:solidFill>
                <a:srgbClr val="333333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9" descr="JDPO Slide Master Background_Draf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969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8175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8710613" y="6324600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8A68A7C8-8477-4BEE-AF18-CC963465A439}" type="slidenum">
              <a:rPr lang="en-US" sz="1600">
                <a:solidFill>
                  <a:srgbClr val="333333"/>
                </a:solidFill>
                <a:latin typeface="+mn-lt"/>
                <a:cs typeface="+mn-cs"/>
              </a:rPr>
              <a:pPr>
                <a:defRPr/>
              </a:pPr>
              <a:t>‹#›</a:t>
            </a:fld>
            <a:endParaRPr lang="en-US" sz="1600">
              <a:solidFill>
                <a:srgbClr val="333333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9" descr="JDPO Slide Master Background_Draf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96963"/>
            <a:ext cx="82296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8175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8710613" y="6324600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fld id="{7D1B9CEC-F0D7-4C1B-AB3A-44C387174754}" type="slidenum">
              <a:rPr lang="en-US" sz="1600">
                <a:solidFill>
                  <a:srgbClr val="333333"/>
                </a:solidFill>
                <a:latin typeface="+mn-lt"/>
                <a:cs typeface="+mn-cs"/>
              </a:rPr>
              <a:pPr>
                <a:defRPr/>
              </a:pPr>
              <a:t>‹#›</a:t>
            </a:fld>
            <a:endParaRPr lang="en-US" sz="1600">
              <a:solidFill>
                <a:srgbClr val="333333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emf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4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smtClean="0"/>
              <a:t>How Semantic Technology Can Improve the NextGen Air Transportation System Information Sharing Environment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b="1" dirty="0" smtClean="0"/>
              <a:t>4th Annual Spatial Ontology Community of Practice Workshop: Geo-Spatial Ontologies and Semantics - Current and Future Practices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U. S. Geological Survey (USGS) National Center</a:t>
            </a:r>
          </a:p>
          <a:p>
            <a:pPr>
              <a:defRPr/>
            </a:pPr>
            <a:r>
              <a:rPr lang="en-US" b="1" dirty="0" smtClean="0"/>
              <a:t>Reston, VA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Friday, December 2, 2011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ctrTitle"/>
          </p:nvPr>
        </p:nvSpPr>
        <p:spPr>
          <a:xfrm>
            <a:off x="685800" y="2671763"/>
            <a:ext cx="7772400" cy="1470025"/>
          </a:xfrm>
        </p:spPr>
        <p:txBody>
          <a:bodyPr/>
          <a:lstStyle/>
          <a:p>
            <a:r>
              <a:rPr lang="en-US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2"/>
          <p:cNvSpPr>
            <a:spLocks noGrp="1"/>
          </p:cNvSpPr>
          <p:nvPr>
            <p:ph type="title"/>
          </p:nvPr>
        </p:nvSpPr>
        <p:spPr>
          <a:xfrm>
            <a:off x="152400" y="-17463"/>
            <a:ext cx="9144000" cy="533401"/>
          </a:xfrm>
        </p:spPr>
        <p:txBody>
          <a:bodyPr/>
          <a:lstStyle/>
          <a:p>
            <a:r>
              <a:rPr lang="en-US" sz="2800" smtClean="0"/>
              <a:t>Inter-Agency Information Sharing Challenges</a:t>
            </a:r>
          </a:p>
        </p:txBody>
      </p:sp>
      <p:pic>
        <p:nvPicPr>
          <p:cNvPr id="21" name="Picture 3" descr="200px-NASA_logo_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5662613"/>
            <a:ext cx="838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dh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4013" y="5662613"/>
            <a:ext cx="6683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do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038" y="5614988"/>
            <a:ext cx="7032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faa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1300" y="5614988"/>
            <a:ext cx="7239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DOD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4088" y="5662613"/>
            <a:ext cx="6683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doc_logo_halfinch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95688" y="5662613"/>
            <a:ext cx="6683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600px-US-OfficeOfScienceAndTechnologyPolicy-Seal_svg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6025" y="5618163"/>
            <a:ext cx="708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845175" y="5662613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State/Local Government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908800" y="566420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Commercial Entities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970838" y="5665788"/>
            <a:ext cx="990600" cy="665162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International Partners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81000" y="114300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Weather Community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511300" y="110490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Integrated Surveillance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571750" y="108585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UAS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614738" y="107950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Flight and Flow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686300" y="108585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Safety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734050" y="107950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Airport Operations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99263" y="110490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Airline Operations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862888" y="1085850"/>
            <a:ext cx="990600" cy="6635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Other</a:t>
            </a:r>
          </a:p>
          <a:p>
            <a:pPr algn="ctr">
              <a:defRPr/>
            </a:pPr>
            <a:r>
              <a:rPr lang="en-US" sz="900" b="1" dirty="0">
                <a:solidFill>
                  <a:srgbClr val="000000"/>
                </a:solidFill>
              </a:rPr>
              <a:t>Communities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82575" y="3124200"/>
            <a:ext cx="3054350" cy="2185988"/>
          </a:xfrm>
          <a:prstGeom prst="roundRect">
            <a:avLst>
              <a:gd name="adj" fmla="val 97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Standards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79750" y="2209800"/>
            <a:ext cx="3052763" cy="2185988"/>
          </a:xfrm>
          <a:prstGeom prst="roundRect">
            <a:avLst>
              <a:gd name="adj" fmla="val 97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Services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907088" y="3124200"/>
            <a:ext cx="3054350" cy="2185988"/>
          </a:xfrm>
          <a:prstGeom prst="roundRect">
            <a:avLst>
              <a:gd name="adj" fmla="val 979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484563" y="2597150"/>
            <a:ext cx="111125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Weather</a:t>
            </a:r>
          </a:p>
        </p:txBody>
      </p:sp>
      <p:sp>
        <p:nvSpPr>
          <p:cNvPr id="62" name="Oval 61"/>
          <p:cNvSpPr/>
          <p:nvPr/>
        </p:nvSpPr>
        <p:spPr>
          <a:xfrm>
            <a:off x="4673600" y="2597150"/>
            <a:ext cx="111125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Flight Track</a:t>
            </a:r>
          </a:p>
        </p:txBody>
      </p:sp>
      <p:sp>
        <p:nvSpPr>
          <p:cNvPr id="63" name="Oval 62"/>
          <p:cNvSpPr/>
          <p:nvPr/>
        </p:nvSpPr>
        <p:spPr>
          <a:xfrm>
            <a:off x="3509963" y="3214688"/>
            <a:ext cx="1112837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SAR</a:t>
            </a:r>
          </a:p>
        </p:txBody>
      </p:sp>
      <p:sp>
        <p:nvSpPr>
          <p:cNvPr id="65" name="Oval 64"/>
          <p:cNvSpPr/>
          <p:nvPr/>
        </p:nvSpPr>
        <p:spPr>
          <a:xfrm>
            <a:off x="4673600" y="3192463"/>
            <a:ext cx="111125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68" name="Oval 67"/>
          <p:cNvSpPr/>
          <p:nvPr/>
        </p:nvSpPr>
        <p:spPr>
          <a:xfrm>
            <a:off x="3509963" y="3760788"/>
            <a:ext cx="1112837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43450" y="3748088"/>
            <a:ext cx="1112838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73757" name="TextBox 16"/>
          <p:cNvSpPr txBox="1">
            <a:spLocks noChangeArrowheads="1"/>
          </p:cNvSpPr>
          <p:nvPr/>
        </p:nvSpPr>
        <p:spPr bwMode="auto">
          <a:xfrm>
            <a:off x="4086225" y="3889375"/>
            <a:ext cx="1200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Other Services</a:t>
            </a:r>
          </a:p>
        </p:txBody>
      </p:sp>
      <p:sp>
        <p:nvSpPr>
          <p:cNvPr id="70" name="Oval 69"/>
          <p:cNvSpPr/>
          <p:nvPr/>
        </p:nvSpPr>
        <p:spPr>
          <a:xfrm>
            <a:off x="684213" y="3471863"/>
            <a:ext cx="111125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AXIM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WXXM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FIXM</a:t>
            </a:r>
          </a:p>
        </p:txBody>
      </p:sp>
      <p:sp>
        <p:nvSpPr>
          <p:cNvPr id="72" name="Oval 71"/>
          <p:cNvSpPr/>
          <p:nvPr/>
        </p:nvSpPr>
        <p:spPr>
          <a:xfrm>
            <a:off x="1873250" y="3471863"/>
            <a:ext cx="111125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KML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GML</a:t>
            </a:r>
          </a:p>
        </p:txBody>
      </p:sp>
      <p:sp>
        <p:nvSpPr>
          <p:cNvPr id="73" name="Oval 72"/>
          <p:cNvSpPr/>
          <p:nvPr/>
        </p:nvSpPr>
        <p:spPr>
          <a:xfrm>
            <a:off x="709613" y="4087813"/>
            <a:ext cx="1112837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WCS</a:t>
            </a:r>
            <a:br>
              <a:rPr lang="en-US" sz="1100" dirty="0">
                <a:solidFill>
                  <a:srgbClr val="FFFFFF"/>
                </a:solidFill>
              </a:rPr>
            </a:br>
            <a:r>
              <a:rPr lang="en-US" sz="1100" dirty="0">
                <a:solidFill>
                  <a:srgbClr val="FFFFFF"/>
                </a:solidFill>
              </a:rPr>
              <a:t>WFS</a:t>
            </a: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WMS</a:t>
            </a:r>
          </a:p>
        </p:txBody>
      </p:sp>
      <p:sp>
        <p:nvSpPr>
          <p:cNvPr id="74" name="Oval 73"/>
          <p:cNvSpPr/>
          <p:nvPr/>
        </p:nvSpPr>
        <p:spPr>
          <a:xfrm>
            <a:off x="1873250" y="4067175"/>
            <a:ext cx="111125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err="1">
                <a:solidFill>
                  <a:srgbClr val="FFFFFF"/>
                </a:solidFill>
              </a:rPr>
              <a:t>ebXML</a:t>
            </a:r>
            <a:endParaRPr lang="en-US" sz="11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UDDI</a:t>
            </a:r>
          </a:p>
        </p:txBody>
      </p:sp>
      <p:sp>
        <p:nvSpPr>
          <p:cNvPr id="75" name="Oval 74"/>
          <p:cNvSpPr/>
          <p:nvPr/>
        </p:nvSpPr>
        <p:spPr>
          <a:xfrm>
            <a:off x="709613" y="4635500"/>
            <a:ext cx="1112837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943100" y="4621213"/>
            <a:ext cx="1028700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285875" y="4762500"/>
            <a:ext cx="1311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Other Standards</a:t>
            </a:r>
          </a:p>
        </p:txBody>
      </p:sp>
      <p:sp>
        <p:nvSpPr>
          <p:cNvPr id="78" name="Oval 77"/>
          <p:cNvSpPr/>
          <p:nvPr/>
        </p:nvSpPr>
        <p:spPr>
          <a:xfrm>
            <a:off x="6248400" y="3471863"/>
            <a:ext cx="1189038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rgbClr val="FFFFFF"/>
                </a:solidFill>
              </a:rPr>
              <a:t>Classification</a:t>
            </a:r>
          </a:p>
        </p:txBody>
      </p:sp>
      <p:sp>
        <p:nvSpPr>
          <p:cNvPr id="79" name="Oval 78"/>
          <p:cNvSpPr/>
          <p:nvPr/>
        </p:nvSpPr>
        <p:spPr>
          <a:xfrm>
            <a:off x="7513638" y="3471863"/>
            <a:ext cx="1112837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</a:rPr>
              <a:t>Live</a:t>
            </a:r>
          </a:p>
        </p:txBody>
      </p:sp>
      <p:sp>
        <p:nvSpPr>
          <p:cNvPr id="80" name="Oval 79"/>
          <p:cNvSpPr/>
          <p:nvPr/>
        </p:nvSpPr>
        <p:spPr>
          <a:xfrm>
            <a:off x="6248400" y="4087813"/>
            <a:ext cx="1214438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rgbClr val="FFFFFF"/>
                </a:solidFill>
              </a:rPr>
              <a:t>Geospatial Coverage</a:t>
            </a:r>
          </a:p>
        </p:txBody>
      </p:sp>
      <p:sp>
        <p:nvSpPr>
          <p:cNvPr id="81" name="Oval 80"/>
          <p:cNvSpPr/>
          <p:nvPr/>
        </p:nvSpPr>
        <p:spPr>
          <a:xfrm>
            <a:off x="7513638" y="4067175"/>
            <a:ext cx="1112837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</a:rPr>
              <a:t>Recorded</a:t>
            </a:r>
          </a:p>
        </p:txBody>
      </p:sp>
      <p:sp>
        <p:nvSpPr>
          <p:cNvPr id="82" name="Oval 81"/>
          <p:cNvSpPr/>
          <p:nvPr/>
        </p:nvSpPr>
        <p:spPr>
          <a:xfrm>
            <a:off x="6248400" y="4635500"/>
            <a:ext cx="1214438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</a:rPr>
              <a:t>Temporal Coverage</a:t>
            </a:r>
          </a:p>
        </p:txBody>
      </p:sp>
      <p:sp>
        <p:nvSpPr>
          <p:cNvPr id="83" name="Oval 82"/>
          <p:cNvSpPr/>
          <p:nvPr/>
        </p:nvSpPr>
        <p:spPr>
          <a:xfrm>
            <a:off x="7513638" y="4651375"/>
            <a:ext cx="1112837" cy="533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</a:rPr>
              <a:t>Simulated</a:t>
            </a:r>
          </a:p>
        </p:txBody>
      </p:sp>
      <p:sp>
        <p:nvSpPr>
          <p:cNvPr id="35" name="Right Arrow 34"/>
          <p:cNvSpPr/>
          <p:nvPr/>
        </p:nvSpPr>
        <p:spPr>
          <a:xfrm rot="2074930">
            <a:off x="6315075" y="2514600"/>
            <a:ext cx="403225" cy="3492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Right Arrow 84"/>
          <p:cNvSpPr/>
          <p:nvPr/>
        </p:nvSpPr>
        <p:spPr>
          <a:xfrm rot="8021968">
            <a:off x="2514600" y="2678113"/>
            <a:ext cx="403225" cy="3492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640513" y="2519363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publish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587500" y="25781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conform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60" grpId="0" animBg="1"/>
      <p:bldP spid="61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35" grpId="0" animBg="1"/>
      <p:bldP spid="85" grpId="0" animBg="1"/>
      <p:bldP spid="36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 txBox="1">
            <a:spLocks/>
          </p:cNvSpPr>
          <p:nvPr/>
        </p:nvSpPr>
        <p:spPr bwMode="auto">
          <a:xfrm>
            <a:off x="381000" y="0"/>
            <a:ext cx="8458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sz="2400" b="1">
                <a:solidFill>
                  <a:srgbClr val="336699"/>
                </a:solidFill>
              </a:rPr>
              <a:t>NCOD Approach to Inter- Agency Information Sharing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157913" y="2689225"/>
            <a:ext cx="2743200" cy="3505200"/>
          </a:xfrm>
          <a:prstGeom prst="roundRect">
            <a:avLst>
              <a:gd name="adj" fmla="val 3555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</a:rPr>
              <a:t>Utilization of a process for shared understanding development that is based upon interagency participation and definition of information elements in domains.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</a:rPr>
              <a:t>Adoption of a technology capabilities stack that validates and illustrates how technologies like Service Oriented Architecture (SOA) and Semantic Web technologies can enable the information sharing vision of NextGen.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</a:rPr>
              <a:t>Creation of an interagency infrastructure that federates the NextGen member agency and industry’s existing Research and Development (R&amp;D) environments to validate the interoperability of information exchanges and the technology stack in a near-realistic environment. </a:t>
            </a:r>
          </a:p>
        </p:txBody>
      </p:sp>
      <p:pic>
        <p:nvPicPr>
          <p:cNvPr id="757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sz="half" idx="1"/>
          </p:nvPr>
        </p:nvSpPr>
        <p:spPr>
          <a:xfrm>
            <a:off x="357188" y="2590800"/>
            <a:ext cx="5503862" cy="371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Key Deliverables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1"/>
                </a:solidFill>
              </a:rPr>
              <a:t>COI Ontology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1"/>
                </a:solidFill>
              </a:rPr>
              <a:t>Business Context (DoDAF Artifacts)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1"/>
                </a:solidFill>
              </a:rPr>
              <a:t>Other Artifacts</a:t>
            </a:r>
            <a:endParaRPr lang="en-US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Completed</a:t>
            </a:r>
            <a:r>
              <a:rPr lang="en-US" sz="2400" smtClean="0">
                <a:solidFill>
                  <a:schemeClr val="tx1"/>
                </a:solidFill>
              </a:rPr>
              <a:t> Engagements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1"/>
                </a:solidFill>
              </a:rPr>
              <a:t>Weather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1"/>
                </a:solidFill>
              </a:rPr>
              <a:t>Integrated Surveillance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tx1"/>
                </a:solidFill>
              </a:rPr>
              <a:t>Unmanned Aircraft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1"/>
                </a:solidFill>
              </a:rPr>
              <a:t>Consistent with DoD Net-Centric Data Strategy</a:t>
            </a:r>
          </a:p>
        </p:txBody>
      </p:sp>
      <p:sp>
        <p:nvSpPr>
          <p:cNvPr id="77826" name="Title 1"/>
          <p:cNvSpPr txBox="1">
            <a:spLocks/>
          </p:cNvSpPr>
          <p:nvPr/>
        </p:nvSpPr>
        <p:spPr bwMode="auto">
          <a:xfrm>
            <a:off x="0" y="-22860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36699"/>
                </a:solidFill>
              </a:rPr>
              <a:t>Process for Inter-Agency Shared Understanding</a:t>
            </a: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782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8" y="1019175"/>
            <a:ext cx="75390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owchart: Document 15"/>
          <p:cNvSpPr/>
          <p:nvPr/>
        </p:nvSpPr>
        <p:spPr>
          <a:xfrm>
            <a:off x="7685088" y="3716338"/>
            <a:ext cx="1306512" cy="612775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Service Description (WSDL)</a:t>
            </a:r>
          </a:p>
        </p:txBody>
      </p:sp>
      <p:sp>
        <p:nvSpPr>
          <p:cNvPr id="17" name="Flowchart: Document 16"/>
          <p:cNvSpPr/>
          <p:nvPr/>
        </p:nvSpPr>
        <p:spPr>
          <a:xfrm>
            <a:off x="7661275" y="3068638"/>
            <a:ext cx="1330325" cy="569912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Message Schema (XSD)</a:t>
            </a:r>
          </a:p>
        </p:txBody>
      </p:sp>
      <p:sp>
        <p:nvSpPr>
          <p:cNvPr id="18" name="Flowchart: Document 17"/>
          <p:cNvSpPr/>
          <p:nvPr/>
        </p:nvSpPr>
        <p:spPr>
          <a:xfrm>
            <a:off x="7661275" y="2459038"/>
            <a:ext cx="1330325" cy="569912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Transformation Rules (XSLT)</a:t>
            </a:r>
          </a:p>
        </p:txBody>
      </p:sp>
      <p:sp>
        <p:nvSpPr>
          <p:cNvPr id="19" name="Flowchart: Document 18"/>
          <p:cNvSpPr/>
          <p:nvPr/>
        </p:nvSpPr>
        <p:spPr>
          <a:xfrm>
            <a:off x="5999163" y="3182938"/>
            <a:ext cx="1501775" cy="533400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Business Process Analysis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(OV-2)</a:t>
            </a:r>
          </a:p>
        </p:txBody>
      </p:sp>
      <p:sp>
        <p:nvSpPr>
          <p:cNvPr id="20" name="Flowchart: Document 19"/>
          <p:cNvSpPr/>
          <p:nvPr/>
        </p:nvSpPr>
        <p:spPr>
          <a:xfrm>
            <a:off x="5999163" y="5764213"/>
            <a:ext cx="1528762" cy="539750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Systems Communications Description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(SV-2)</a:t>
            </a:r>
          </a:p>
        </p:txBody>
      </p:sp>
      <p:sp>
        <p:nvSpPr>
          <p:cNvPr id="21" name="Flowchart: Document 20"/>
          <p:cNvSpPr/>
          <p:nvPr/>
        </p:nvSpPr>
        <p:spPr>
          <a:xfrm>
            <a:off x="5999163" y="4468813"/>
            <a:ext cx="1501775" cy="554037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Operational Activity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(OV-5b)</a:t>
            </a:r>
          </a:p>
        </p:txBody>
      </p:sp>
      <p:sp>
        <p:nvSpPr>
          <p:cNvPr id="22" name="Flowchart: Document 21"/>
          <p:cNvSpPr/>
          <p:nvPr/>
        </p:nvSpPr>
        <p:spPr>
          <a:xfrm>
            <a:off x="5999163" y="5116513"/>
            <a:ext cx="1528762" cy="571500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Requirements Document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(SV-4)</a:t>
            </a:r>
          </a:p>
        </p:txBody>
      </p:sp>
      <p:sp>
        <p:nvSpPr>
          <p:cNvPr id="23" name="Flowchart: Document 22"/>
          <p:cNvSpPr/>
          <p:nvPr/>
        </p:nvSpPr>
        <p:spPr>
          <a:xfrm>
            <a:off x="7661275" y="4394200"/>
            <a:ext cx="1330325" cy="569913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Architectural Impact Report</a:t>
            </a:r>
          </a:p>
        </p:txBody>
      </p:sp>
      <p:sp>
        <p:nvSpPr>
          <p:cNvPr id="24" name="Flowchart: Document 23"/>
          <p:cNvSpPr/>
          <p:nvPr/>
        </p:nvSpPr>
        <p:spPr>
          <a:xfrm>
            <a:off x="7661275" y="5038725"/>
            <a:ext cx="1330325" cy="544513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Business Rules Service Constraints</a:t>
            </a:r>
          </a:p>
        </p:txBody>
      </p:sp>
      <p:sp>
        <p:nvSpPr>
          <p:cNvPr id="25" name="Flowchart: Document 24"/>
          <p:cNvSpPr/>
          <p:nvPr/>
        </p:nvSpPr>
        <p:spPr>
          <a:xfrm>
            <a:off x="5999163" y="3784600"/>
            <a:ext cx="1501775" cy="549275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Information  Exchange Description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(OV-3)</a:t>
            </a:r>
          </a:p>
        </p:txBody>
      </p:sp>
      <p:sp>
        <p:nvSpPr>
          <p:cNvPr id="26" name="Flowchart: Document 25"/>
          <p:cNvSpPr/>
          <p:nvPr/>
        </p:nvSpPr>
        <p:spPr>
          <a:xfrm>
            <a:off x="5999163" y="2459038"/>
            <a:ext cx="1501775" cy="657225"/>
          </a:xfrm>
          <a:prstGeom prst="flowChartDocumen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COI Ontology (RDF/OWL)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3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960438"/>
          </a:xfrm>
        </p:spPr>
        <p:txBody>
          <a:bodyPr/>
          <a:lstStyle/>
          <a:p>
            <a:r>
              <a:rPr lang="en-US" sz="3200" smtClean="0"/>
              <a:t>Example Deliverables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75" y="2822575"/>
            <a:ext cx="1430338" cy="173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Deliverable Cover Sheet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Integrated Surveillance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Information Exchange Project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62013" y="3213100"/>
            <a:ext cx="1312862" cy="898525"/>
            <a:chOff x="2832698" y="1521541"/>
            <a:chExt cx="1563248" cy="1036192"/>
          </a:xfrm>
        </p:grpSpPr>
        <p:sp>
          <p:nvSpPr>
            <p:cNvPr id="79930" name="TextBox 8"/>
            <p:cNvSpPr txBox="1">
              <a:spLocks noChangeArrowheads="1"/>
            </p:cNvSpPr>
            <p:nvPr/>
          </p:nvSpPr>
          <p:spPr bwMode="auto">
            <a:xfrm>
              <a:off x="2832698" y="2157623"/>
              <a:ext cx="15632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Information Exchange </a:t>
              </a:r>
            </a:p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Evaluation Matrix</a:t>
              </a:r>
            </a:p>
          </p:txBody>
        </p:sp>
        <p:pic>
          <p:nvPicPr>
            <p:cNvPr id="79931" name="Picture 23" descr="Info IX matrix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0854" y="1521541"/>
              <a:ext cx="1402671" cy="69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898525" y="1873250"/>
            <a:ext cx="1331913" cy="873125"/>
            <a:chOff x="5114870" y="1482571"/>
            <a:chExt cx="1658792" cy="1104806"/>
          </a:xfrm>
        </p:grpSpPr>
        <p:sp>
          <p:nvSpPr>
            <p:cNvPr id="79928" name="TextBox 7"/>
            <p:cNvSpPr txBox="1">
              <a:spLocks noChangeArrowheads="1"/>
            </p:cNvSpPr>
            <p:nvPr/>
          </p:nvSpPr>
          <p:spPr bwMode="auto">
            <a:xfrm>
              <a:off x="5114870" y="2080732"/>
              <a:ext cx="1639809" cy="50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Business Process </a:t>
              </a:r>
            </a:p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Model</a:t>
              </a:r>
            </a:p>
          </p:txBody>
        </p:sp>
        <p:pic>
          <p:nvPicPr>
            <p:cNvPr id="79929" name="Picture 25" descr="C:\Users\Claude\AppData\Local\Temp\rad7B27A.t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9912" y="1482571"/>
              <a:ext cx="1593750" cy="6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530475" y="1428750"/>
            <a:ext cx="1082675" cy="817563"/>
            <a:chOff x="6826928" y="2224018"/>
            <a:chExt cx="1136342" cy="892353"/>
          </a:xfrm>
        </p:grpSpPr>
        <p:sp>
          <p:nvSpPr>
            <p:cNvPr id="79926" name="TextBox 9"/>
            <p:cNvSpPr txBox="1">
              <a:spLocks noChangeArrowheads="1"/>
            </p:cNvSpPr>
            <p:nvPr/>
          </p:nvSpPr>
          <p:spPr bwMode="auto">
            <a:xfrm>
              <a:off x="6972701" y="2870150"/>
              <a:ext cx="8819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To-Be OV-1</a:t>
              </a:r>
            </a:p>
          </p:txBody>
        </p:sp>
        <p:pic>
          <p:nvPicPr>
            <p:cNvPr id="79927" name="Picture 27" descr="OV-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26928" y="2224018"/>
              <a:ext cx="1136342" cy="68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6307138" y="2330450"/>
            <a:ext cx="868362" cy="971550"/>
            <a:chOff x="3919135" y="3581908"/>
            <a:chExt cx="867545" cy="971614"/>
          </a:xfrm>
        </p:grpSpPr>
        <p:sp>
          <p:nvSpPr>
            <p:cNvPr id="79924" name="TextBox 16"/>
            <p:cNvSpPr txBox="1">
              <a:spLocks noChangeArrowheads="1"/>
            </p:cNvSpPr>
            <p:nvPr/>
          </p:nvSpPr>
          <p:spPr bwMode="auto">
            <a:xfrm>
              <a:off x="3919135" y="4153412"/>
              <a:ext cx="8675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To-Be SV-1</a:t>
              </a:r>
            </a:p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(Layered)</a:t>
              </a:r>
            </a:p>
          </p:txBody>
        </p:sp>
        <p:pic>
          <p:nvPicPr>
            <p:cNvPr id="79925" name="Picture 28" descr="SV-1 Layered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41686" y="3581908"/>
              <a:ext cx="829695" cy="639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3894138" y="1366838"/>
            <a:ext cx="1103312" cy="936625"/>
            <a:chOff x="3601438" y="2982896"/>
            <a:chExt cx="1103728" cy="936279"/>
          </a:xfrm>
        </p:grpSpPr>
        <p:sp>
          <p:nvSpPr>
            <p:cNvPr id="79922" name="TextBox 10"/>
            <p:cNvSpPr txBox="1">
              <a:spLocks noChangeArrowheads="1"/>
            </p:cNvSpPr>
            <p:nvPr/>
          </p:nvSpPr>
          <p:spPr bwMode="auto">
            <a:xfrm>
              <a:off x="3737321" y="3672954"/>
              <a:ext cx="8819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To-Be OV-2</a:t>
              </a:r>
            </a:p>
          </p:txBody>
        </p:sp>
        <p:pic>
          <p:nvPicPr>
            <p:cNvPr id="79923" name="Picture 31" descr="C:\Users\Claude\AppData\Local\Temp\rad6876C.t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01438" y="2982896"/>
              <a:ext cx="1103728" cy="74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7454900" y="1643063"/>
            <a:ext cx="882650" cy="873125"/>
            <a:chOff x="4383972" y="3551068"/>
            <a:chExt cx="881973" cy="873961"/>
          </a:xfrm>
        </p:grpSpPr>
        <p:sp>
          <p:nvSpPr>
            <p:cNvPr id="79920" name="TextBox 12"/>
            <p:cNvSpPr txBox="1">
              <a:spLocks noChangeArrowheads="1"/>
            </p:cNvSpPr>
            <p:nvPr/>
          </p:nvSpPr>
          <p:spPr bwMode="auto">
            <a:xfrm>
              <a:off x="4383972" y="4178808"/>
              <a:ext cx="8819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To-Be OV-5</a:t>
              </a:r>
            </a:p>
          </p:txBody>
        </p:sp>
        <p:pic>
          <p:nvPicPr>
            <p:cNvPr id="79921" name="Picture 33" descr="C:\Users\Claude\AppData\Local\Temp\rad8F620.tm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4949" y="3551068"/>
              <a:ext cx="796243" cy="6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36"/>
          <p:cNvGrpSpPr>
            <a:grpSpLocks/>
          </p:cNvGrpSpPr>
          <p:nvPr/>
        </p:nvGrpSpPr>
        <p:grpSpPr bwMode="auto">
          <a:xfrm>
            <a:off x="5486400" y="1482725"/>
            <a:ext cx="1092200" cy="623888"/>
            <a:chOff x="5450579" y="3710865"/>
            <a:chExt cx="1092264" cy="623963"/>
          </a:xfrm>
        </p:grpSpPr>
        <p:sp>
          <p:nvSpPr>
            <p:cNvPr id="79918" name="TextBox 13"/>
            <p:cNvSpPr txBox="1">
              <a:spLocks noChangeArrowheads="1"/>
            </p:cNvSpPr>
            <p:nvPr/>
          </p:nvSpPr>
          <p:spPr bwMode="auto">
            <a:xfrm>
              <a:off x="5558482" y="4088607"/>
              <a:ext cx="95250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To-Be OV-5a</a:t>
              </a:r>
            </a:p>
          </p:txBody>
        </p:sp>
        <p:pic>
          <p:nvPicPr>
            <p:cNvPr id="79919" name="Picture 35" descr="C:\Users\Claude\AppData\Local\Temp\rad11C0B.tm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50579" y="3710865"/>
              <a:ext cx="1092264" cy="448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7612063" y="2832100"/>
            <a:ext cx="868362" cy="822325"/>
            <a:chOff x="4292443" y="4065972"/>
            <a:chExt cx="867545" cy="822915"/>
          </a:xfrm>
        </p:grpSpPr>
        <p:sp>
          <p:nvSpPr>
            <p:cNvPr id="79916" name="TextBox 14"/>
            <p:cNvSpPr txBox="1">
              <a:spLocks noChangeArrowheads="1"/>
            </p:cNvSpPr>
            <p:nvPr/>
          </p:nvSpPr>
          <p:spPr bwMode="auto">
            <a:xfrm>
              <a:off x="4292443" y="4642666"/>
              <a:ext cx="8675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To-Be SV-1</a:t>
              </a:r>
            </a:p>
          </p:txBody>
        </p:sp>
        <p:pic>
          <p:nvPicPr>
            <p:cNvPr id="79917" name="Picture 37" descr="C:\Users\Claude\AppData\Local\Temp\radA7CEA.tm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96482" y="4065972"/>
              <a:ext cx="817056" cy="667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6596063" y="3417888"/>
            <a:ext cx="868362" cy="657225"/>
            <a:chOff x="4643144" y="4492101"/>
            <a:chExt cx="867545" cy="657788"/>
          </a:xfrm>
        </p:grpSpPr>
        <p:sp>
          <p:nvSpPr>
            <p:cNvPr id="79914" name="TextBox 15"/>
            <p:cNvSpPr txBox="1">
              <a:spLocks noChangeArrowheads="1"/>
            </p:cNvSpPr>
            <p:nvPr/>
          </p:nvSpPr>
          <p:spPr bwMode="auto">
            <a:xfrm>
              <a:off x="4643144" y="4903668"/>
              <a:ext cx="8675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To-Be SV-4</a:t>
              </a:r>
            </a:p>
          </p:txBody>
        </p:sp>
        <p:pic>
          <p:nvPicPr>
            <p:cNvPr id="79915" name="Picture 3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69654" y="4492101"/>
              <a:ext cx="825625" cy="48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8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" name="Group 44"/>
          <p:cNvGrpSpPr>
            <a:grpSpLocks/>
          </p:cNvGrpSpPr>
          <p:nvPr/>
        </p:nvGrpSpPr>
        <p:grpSpPr bwMode="auto">
          <a:xfrm>
            <a:off x="5253038" y="4308475"/>
            <a:ext cx="1201737" cy="715963"/>
            <a:chOff x="3993002" y="4690228"/>
            <a:chExt cx="1200970" cy="715332"/>
          </a:xfrm>
        </p:grpSpPr>
        <p:sp>
          <p:nvSpPr>
            <p:cNvPr id="79912" name="TextBox 11"/>
            <p:cNvSpPr txBox="1">
              <a:spLocks noChangeArrowheads="1"/>
            </p:cNvSpPr>
            <p:nvPr/>
          </p:nvSpPr>
          <p:spPr bwMode="auto">
            <a:xfrm>
              <a:off x="3993002" y="5159339"/>
              <a:ext cx="12009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To-Be OV-3/SV-6</a:t>
              </a:r>
            </a:p>
          </p:txBody>
        </p:sp>
        <p:pic>
          <p:nvPicPr>
            <p:cNvPr id="79913" name="Picture 43" descr="OV-3-SV-6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57096" y="4690228"/>
              <a:ext cx="1065320" cy="51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4748213" y="5137150"/>
            <a:ext cx="1012825" cy="974725"/>
            <a:chOff x="5990483" y="4248667"/>
            <a:chExt cx="1013419" cy="975213"/>
          </a:xfrm>
        </p:grpSpPr>
        <p:sp>
          <p:nvSpPr>
            <p:cNvPr id="79910" name="TextBox 18"/>
            <p:cNvSpPr txBox="1">
              <a:spLocks noChangeArrowheads="1"/>
            </p:cNvSpPr>
            <p:nvPr/>
          </p:nvSpPr>
          <p:spPr bwMode="auto">
            <a:xfrm>
              <a:off x="5990483" y="4823770"/>
              <a:ext cx="10134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Vocabulary /  </a:t>
              </a:r>
            </a:p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Ontology</a:t>
              </a:r>
            </a:p>
          </p:txBody>
        </p:sp>
        <p:pic>
          <p:nvPicPr>
            <p:cNvPr id="79911" name="Picture 45" descr="SAR Ont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36815" y="4248667"/>
              <a:ext cx="800620" cy="620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 48"/>
          <p:cNvGrpSpPr>
            <a:grpSpLocks/>
          </p:cNvGrpSpPr>
          <p:nvPr/>
        </p:nvGrpSpPr>
        <p:grpSpPr bwMode="auto">
          <a:xfrm>
            <a:off x="661988" y="5175250"/>
            <a:ext cx="739775" cy="995363"/>
            <a:chOff x="661611" y="5175681"/>
            <a:chExt cx="739798" cy="994293"/>
          </a:xfrm>
        </p:grpSpPr>
        <p:sp>
          <p:nvSpPr>
            <p:cNvPr id="79908" name="TextBox 21"/>
            <p:cNvSpPr txBox="1">
              <a:spLocks noChangeArrowheads="1"/>
            </p:cNvSpPr>
            <p:nvPr/>
          </p:nvSpPr>
          <p:spPr bwMode="auto">
            <a:xfrm>
              <a:off x="663707" y="5769864"/>
              <a:ext cx="7377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Lessons </a:t>
              </a:r>
            </a:p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Learned</a:t>
              </a:r>
            </a:p>
          </p:txBody>
        </p:sp>
        <p:pic>
          <p:nvPicPr>
            <p:cNvPr id="79909" name="Picture 47" descr="LL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61611" y="5175681"/>
              <a:ext cx="693433" cy="65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1" name="Straight Connector 50"/>
          <p:cNvCxnSpPr>
            <a:stCxn id="7" idx="1"/>
            <a:endCxn id="24" idx="3"/>
          </p:cNvCxnSpPr>
          <p:nvPr/>
        </p:nvCxnSpPr>
        <p:spPr>
          <a:xfrm rot="10800000">
            <a:off x="2046288" y="3513138"/>
            <a:ext cx="954087" cy="1793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7" idx="1"/>
            <a:endCxn id="26" idx="3"/>
          </p:cNvCxnSpPr>
          <p:nvPr/>
        </p:nvCxnSpPr>
        <p:spPr>
          <a:xfrm rot="10800000">
            <a:off x="2230438" y="2144713"/>
            <a:ext cx="769937" cy="154781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" idx="0"/>
            <a:endCxn id="79926" idx="2"/>
          </p:cNvCxnSpPr>
          <p:nvPr/>
        </p:nvCxnSpPr>
        <p:spPr>
          <a:xfrm rot="16200000" flipV="1">
            <a:off x="3113882" y="2221706"/>
            <a:ext cx="576262" cy="62547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918" idx="1"/>
            <a:endCxn id="7" idx="0"/>
          </p:cNvCxnSpPr>
          <p:nvPr/>
        </p:nvCxnSpPr>
        <p:spPr>
          <a:xfrm rot="10800000" flipV="1">
            <a:off x="3714750" y="1982788"/>
            <a:ext cx="1879600" cy="8397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" idx="0"/>
            <a:endCxn id="79922" idx="2"/>
          </p:cNvCxnSpPr>
          <p:nvPr/>
        </p:nvCxnSpPr>
        <p:spPr>
          <a:xfrm rot="5400000" flipH="1" flipV="1">
            <a:off x="3833813" y="2184400"/>
            <a:ext cx="519112" cy="75723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4" idx="1"/>
            <a:endCxn id="7" idx="0"/>
          </p:cNvCxnSpPr>
          <p:nvPr/>
        </p:nvCxnSpPr>
        <p:spPr>
          <a:xfrm rot="10800000" flipV="1">
            <a:off x="3714750" y="1990725"/>
            <a:ext cx="3771900" cy="83185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90" idx="1"/>
            <a:endCxn id="7" idx="3"/>
          </p:cNvCxnSpPr>
          <p:nvPr/>
        </p:nvCxnSpPr>
        <p:spPr>
          <a:xfrm rot="10800000">
            <a:off x="4430713" y="3692525"/>
            <a:ext cx="3113087" cy="776288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0" idx="1"/>
            <a:endCxn id="7" idx="3"/>
          </p:cNvCxnSpPr>
          <p:nvPr/>
        </p:nvCxnSpPr>
        <p:spPr>
          <a:xfrm rot="10800000" flipV="1">
            <a:off x="4430713" y="3659188"/>
            <a:ext cx="2192337" cy="3333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8" idx="1"/>
            <a:endCxn id="7" idx="3"/>
          </p:cNvCxnSpPr>
          <p:nvPr/>
        </p:nvCxnSpPr>
        <p:spPr>
          <a:xfrm rot="10800000" flipV="1">
            <a:off x="4430713" y="3165475"/>
            <a:ext cx="3186112" cy="52705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2"/>
            <a:endCxn id="68" idx="0"/>
          </p:cNvCxnSpPr>
          <p:nvPr/>
        </p:nvCxnSpPr>
        <p:spPr>
          <a:xfrm rot="5400000">
            <a:off x="3061494" y="4495006"/>
            <a:ext cx="585788" cy="72072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9" idx="1"/>
            <a:endCxn id="7" idx="3"/>
          </p:cNvCxnSpPr>
          <p:nvPr/>
        </p:nvCxnSpPr>
        <p:spPr>
          <a:xfrm rot="10800000" flipV="1">
            <a:off x="4430713" y="2649538"/>
            <a:ext cx="1898650" cy="104298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4" idx="1"/>
            <a:endCxn id="7" idx="3"/>
          </p:cNvCxnSpPr>
          <p:nvPr/>
        </p:nvCxnSpPr>
        <p:spPr>
          <a:xfrm rot="10800000">
            <a:off x="4430713" y="3692525"/>
            <a:ext cx="887412" cy="873125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" idx="1"/>
            <a:endCxn id="48" idx="3"/>
          </p:cNvCxnSpPr>
          <p:nvPr/>
        </p:nvCxnSpPr>
        <p:spPr>
          <a:xfrm rot="10800000" flipV="1">
            <a:off x="1355725" y="3692525"/>
            <a:ext cx="1644650" cy="180975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6" idx="0"/>
            <a:endCxn id="7" idx="2"/>
          </p:cNvCxnSpPr>
          <p:nvPr/>
        </p:nvCxnSpPr>
        <p:spPr>
          <a:xfrm rot="16200000" flipV="1">
            <a:off x="4167187" y="4110038"/>
            <a:ext cx="574675" cy="147955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90"/>
          <p:cNvGrpSpPr>
            <a:grpSpLocks/>
          </p:cNvGrpSpPr>
          <p:nvPr/>
        </p:nvGrpSpPr>
        <p:grpSpPr bwMode="auto">
          <a:xfrm>
            <a:off x="7543800" y="4203700"/>
            <a:ext cx="712788" cy="644525"/>
            <a:chOff x="6540747" y="3458465"/>
            <a:chExt cx="712309" cy="644290"/>
          </a:xfrm>
        </p:grpSpPr>
        <p:sp>
          <p:nvSpPr>
            <p:cNvPr id="79906" name="TextBox 17"/>
            <p:cNvSpPr txBox="1">
              <a:spLocks noChangeArrowheads="1"/>
            </p:cNvSpPr>
            <p:nvPr/>
          </p:nvSpPr>
          <p:spPr bwMode="auto">
            <a:xfrm>
              <a:off x="6602555" y="3933150"/>
              <a:ext cx="649839" cy="16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To-Be SV-5</a:t>
              </a:r>
            </a:p>
          </p:txBody>
        </p:sp>
        <p:pic>
          <p:nvPicPr>
            <p:cNvPr id="79907" name="Picture 89" descr="SV-5.jp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540747" y="3458465"/>
              <a:ext cx="712309" cy="530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oup 69"/>
          <p:cNvGrpSpPr>
            <a:grpSpLocks/>
          </p:cNvGrpSpPr>
          <p:nvPr/>
        </p:nvGrpSpPr>
        <p:grpSpPr bwMode="auto">
          <a:xfrm>
            <a:off x="2659063" y="5148263"/>
            <a:ext cx="669925" cy="754062"/>
            <a:chOff x="2659539" y="5149032"/>
            <a:chExt cx="669588" cy="753506"/>
          </a:xfrm>
        </p:grpSpPr>
        <p:sp>
          <p:nvSpPr>
            <p:cNvPr id="79904" name="TextBox 20"/>
            <p:cNvSpPr txBox="1">
              <a:spLocks noChangeArrowheads="1"/>
            </p:cNvSpPr>
            <p:nvPr/>
          </p:nvSpPr>
          <p:spPr bwMode="auto">
            <a:xfrm>
              <a:off x="2772780" y="5656317"/>
              <a:ext cx="455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000000"/>
                  </a:solidFill>
                </a:rPr>
                <a:t>XML</a:t>
              </a:r>
            </a:p>
          </p:txBody>
        </p:sp>
        <p:pic>
          <p:nvPicPr>
            <p:cNvPr id="79905" name="Picture 67" descr="XML.jpg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659539" y="5149032"/>
              <a:ext cx="669588" cy="506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88975" y="2522538"/>
            <a:ext cx="7743825" cy="222567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</a:rPr>
              <a:t>Semantic Metadata Catalog and Portal Extended Capabilities</a:t>
            </a:r>
          </a:p>
          <a:p>
            <a:pPr algn="ctr">
              <a:defRPr/>
            </a:pPr>
            <a:endParaRPr lang="en-US" sz="900" b="1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FFFFFF"/>
                </a:solidFill>
              </a:rPr>
              <a:t>Utilizes existing SOA Registry capabilities</a:t>
            </a: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FFFFFF"/>
                </a:solidFill>
              </a:rPr>
              <a:t>Addresses cross-agency information exchanges</a:t>
            </a: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FFFFFF"/>
                </a:solidFill>
              </a:rPr>
              <a:t>Facilitates collaboration</a:t>
            </a: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FFFFFF"/>
                </a:solidFill>
              </a:rPr>
              <a:t>Focuses on discoverability of defined information exchanges</a:t>
            </a: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FFFFFF"/>
                </a:solidFill>
              </a:rPr>
              <a:t>Takes full advantage of Semantic Relationships defined in ontologies</a:t>
            </a:r>
          </a:p>
        </p:txBody>
      </p:sp>
      <p:sp>
        <p:nvSpPr>
          <p:cNvPr id="81922" name="TextBox 7"/>
          <p:cNvSpPr txBox="1">
            <a:spLocks noChangeArrowheads="1"/>
          </p:cNvSpPr>
          <p:nvPr/>
        </p:nvSpPr>
        <p:spPr bwMode="auto">
          <a:xfrm>
            <a:off x="166688" y="25400"/>
            <a:ext cx="8977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36699"/>
                </a:solidFill>
              </a:rPr>
              <a:t>Semantic Metadata Catalog and Portal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35125" y="1014413"/>
            <a:ext cx="5873750" cy="161448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b="1">
                <a:solidFill>
                  <a:srgbClr val="000000"/>
                </a:solidFill>
              </a:rPr>
              <a:t>SOA Registry Scope</a:t>
            </a:r>
            <a:endParaRPr lang="en-US" sz="2400" b="1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Governed within an Agency</a:t>
            </a: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Focused on discoverability of published services</a:t>
            </a: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Supports only flat, non-semantic data </a:t>
            </a:r>
          </a:p>
          <a:p>
            <a:pPr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</a:rPr>
              <a:t>Focused on governance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49569" y="4763911"/>
            <a:ext cx="7913078" cy="1687680"/>
          </a:xfrm>
          <a:prstGeom prst="rightArrow">
            <a:avLst>
              <a:gd name="adj1" fmla="val 74275"/>
              <a:gd name="adj2" fmla="val 35368"/>
            </a:avLst>
          </a:prstGeom>
          <a:solidFill>
            <a:srgbClr val="D00000"/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</a:rPr>
              <a:t>Bottom Line: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Utilizes semantic discovery capabilities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Yields a more targeted result set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Provides an intelligent search beyond simple keywords </a:t>
            </a:r>
            <a:r>
              <a:rPr lang="en-US" dirty="0">
                <a:solidFill>
                  <a:srgbClr val="FFFFFF"/>
                </a:solidFill>
                <a:sym typeface="Wingdings" pitchFamily="2" charset="2"/>
              </a:rPr>
              <a:t> </a:t>
            </a:r>
          </a:p>
          <a:p>
            <a:pPr>
              <a:defRPr/>
            </a:pP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44788" y="1220788"/>
            <a:ext cx="4232275" cy="4668837"/>
          </a:xfrm>
          <a:prstGeom prst="roundRect">
            <a:avLst>
              <a:gd name="adj" fmla="val 3380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6"/>
                </a:solidFill>
              </a:rPr>
              <a:t>Semantic Metadata Catalog and Portal</a:t>
            </a:r>
          </a:p>
        </p:txBody>
      </p:sp>
      <p:sp>
        <p:nvSpPr>
          <p:cNvPr id="7" name="Cloud 6"/>
          <p:cNvSpPr/>
          <p:nvPr/>
        </p:nvSpPr>
        <p:spPr>
          <a:xfrm>
            <a:off x="163513" y="1203325"/>
            <a:ext cx="1798637" cy="825500"/>
          </a:xfrm>
          <a:prstGeom prst="cloud">
            <a:avLst/>
          </a:prstGeom>
          <a:gradFill>
            <a:gsLst>
              <a:gs pos="0">
                <a:schemeClr val="accent5">
                  <a:lumMod val="25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Weather Community</a:t>
            </a:r>
          </a:p>
        </p:txBody>
      </p:sp>
      <p:sp>
        <p:nvSpPr>
          <p:cNvPr id="9" name="Cloud 8"/>
          <p:cNvSpPr/>
          <p:nvPr/>
        </p:nvSpPr>
        <p:spPr>
          <a:xfrm>
            <a:off x="112713" y="2278063"/>
            <a:ext cx="1817687" cy="823912"/>
          </a:xfrm>
          <a:prstGeom prst="cloud">
            <a:avLst/>
          </a:prstGeom>
          <a:gradFill>
            <a:gsLst>
              <a:gs pos="0">
                <a:schemeClr val="accent5">
                  <a:lumMod val="25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Integrated Surveillance Community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852738" y="1547813"/>
            <a:ext cx="1263650" cy="3648075"/>
          </a:xfrm>
          <a:prstGeom prst="roundRect">
            <a:avLst>
              <a:gd name="adj" fmla="val 8056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JPDO User Interface Layer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68625" y="2533650"/>
            <a:ext cx="1065213" cy="855663"/>
          </a:xfrm>
          <a:prstGeom prst="roundRect">
            <a:avLst/>
          </a:prstGeom>
          <a:gradFill>
            <a:gsLst>
              <a:gs pos="0">
                <a:schemeClr val="accent5">
                  <a:lumMod val="25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Semantic Metadata Portal</a:t>
            </a:r>
          </a:p>
        </p:txBody>
      </p:sp>
      <p:sp>
        <p:nvSpPr>
          <p:cNvPr id="21" name="Cloud 20"/>
          <p:cNvSpPr/>
          <p:nvPr/>
        </p:nvSpPr>
        <p:spPr>
          <a:xfrm>
            <a:off x="381000" y="4267200"/>
            <a:ext cx="1757363" cy="1736725"/>
          </a:xfrm>
          <a:prstGeom prst="clou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/>
                </a:solidFill>
              </a:rPr>
              <a:t>External Systems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7725" y="5033963"/>
            <a:ext cx="715963" cy="358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GIIEP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8200" y="5446713"/>
            <a:ext cx="717550" cy="3571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SWIM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62513" y="1581150"/>
            <a:ext cx="1265237" cy="3648075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Semantic Processing Layer</a:t>
            </a:r>
          </a:p>
        </p:txBody>
      </p:sp>
      <p:sp>
        <p:nvSpPr>
          <p:cNvPr id="28" name="Can 27"/>
          <p:cNvSpPr/>
          <p:nvPr/>
        </p:nvSpPr>
        <p:spPr>
          <a:xfrm>
            <a:off x="4959350" y="3833813"/>
            <a:ext cx="1017588" cy="1255712"/>
          </a:xfrm>
          <a:prstGeom prst="can">
            <a:avLst/>
          </a:prstGeom>
          <a:ln w="19050">
            <a:prstDash val="lgDash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Artifact Catalog</a:t>
            </a:r>
          </a:p>
        </p:txBody>
      </p:sp>
      <p:sp>
        <p:nvSpPr>
          <p:cNvPr id="30" name="Cloud 29"/>
          <p:cNvSpPr/>
          <p:nvPr/>
        </p:nvSpPr>
        <p:spPr>
          <a:xfrm>
            <a:off x="7315200" y="2057400"/>
            <a:ext cx="1585913" cy="2495550"/>
          </a:xfrm>
          <a:prstGeom prst="clou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Existing SOA Registry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3975" y="4105275"/>
            <a:ext cx="715963" cy="388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ebXML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7673975" y="3683000"/>
            <a:ext cx="715963" cy="376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UDDI</a:t>
            </a:r>
          </a:p>
        </p:txBody>
      </p:sp>
      <p:sp>
        <p:nvSpPr>
          <p:cNvPr id="34" name="Rounded Rectangle 33"/>
          <p:cNvSpPr/>
          <p:nvPr/>
        </p:nvSpPr>
        <p:spPr>
          <a:xfrm rot="16200000">
            <a:off x="2367757" y="3498056"/>
            <a:ext cx="4246562" cy="371475"/>
          </a:xfrm>
          <a:prstGeom prst="roundRect">
            <a:avLst/>
          </a:prstGeom>
          <a:gradFill>
            <a:gsLst>
              <a:gs pos="0">
                <a:schemeClr val="accent5">
                  <a:lumMod val="25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Web Services Layer</a:t>
            </a:r>
          </a:p>
        </p:txBody>
      </p:sp>
      <p:cxnSp>
        <p:nvCxnSpPr>
          <p:cNvPr id="39" name="Straight Arrow Connector 37"/>
          <p:cNvCxnSpPr/>
          <p:nvPr/>
        </p:nvCxnSpPr>
        <p:spPr>
          <a:xfrm>
            <a:off x="1947863" y="1458913"/>
            <a:ext cx="1008062" cy="1344612"/>
          </a:xfrm>
          <a:prstGeom prst="bentConnector3">
            <a:avLst>
              <a:gd name="adj1" fmla="val 6792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37"/>
          <p:cNvCxnSpPr>
            <a:stCxn id="9" idx="0"/>
          </p:cNvCxnSpPr>
          <p:nvPr/>
        </p:nvCxnSpPr>
        <p:spPr>
          <a:xfrm>
            <a:off x="1928813" y="2690813"/>
            <a:ext cx="1028700" cy="436562"/>
          </a:xfrm>
          <a:prstGeom prst="bentConnector3">
            <a:avLst>
              <a:gd name="adj1" fmla="val 5000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37"/>
          <p:cNvCxnSpPr>
            <a:stCxn id="21" idx="0"/>
          </p:cNvCxnSpPr>
          <p:nvPr/>
        </p:nvCxnSpPr>
        <p:spPr>
          <a:xfrm>
            <a:off x="8594725" y="49706213"/>
            <a:ext cx="2055813" cy="414337"/>
          </a:xfrm>
          <a:prstGeom prst="bentConnector3">
            <a:avLst>
              <a:gd name="adj1" fmla="val 148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116388" y="2814638"/>
            <a:ext cx="169862" cy="0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133850" y="3524250"/>
            <a:ext cx="171450" cy="0"/>
          </a:xfrm>
          <a:prstGeom prst="straightConnector1">
            <a:avLst/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37"/>
          <p:cNvCxnSpPr/>
          <p:nvPr/>
        </p:nvCxnSpPr>
        <p:spPr>
          <a:xfrm flipV="1">
            <a:off x="4691063" y="2468563"/>
            <a:ext cx="177800" cy="9525"/>
          </a:xfrm>
          <a:prstGeom prst="bentConnector3">
            <a:avLst>
              <a:gd name="adj1" fmla="val 5000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37"/>
          <p:cNvCxnSpPr/>
          <p:nvPr/>
        </p:nvCxnSpPr>
        <p:spPr>
          <a:xfrm flipV="1">
            <a:off x="4708525" y="3176588"/>
            <a:ext cx="179388" cy="9525"/>
          </a:xfrm>
          <a:prstGeom prst="bentConnector3">
            <a:avLst>
              <a:gd name="adj1" fmla="val 5000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37"/>
          <p:cNvCxnSpPr/>
          <p:nvPr/>
        </p:nvCxnSpPr>
        <p:spPr>
          <a:xfrm flipV="1">
            <a:off x="4672013" y="3849688"/>
            <a:ext cx="179387" cy="0"/>
          </a:xfrm>
          <a:prstGeom prst="bentConnector3">
            <a:avLst>
              <a:gd name="adj1" fmla="val 5000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37"/>
          <p:cNvCxnSpPr/>
          <p:nvPr/>
        </p:nvCxnSpPr>
        <p:spPr>
          <a:xfrm flipV="1">
            <a:off x="6124575" y="2611438"/>
            <a:ext cx="179388" cy="9525"/>
          </a:xfrm>
          <a:prstGeom prst="bentConnector3">
            <a:avLst>
              <a:gd name="adj1" fmla="val 5000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37"/>
          <p:cNvCxnSpPr/>
          <p:nvPr/>
        </p:nvCxnSpPr>
        <p:spPr>
          <a:xfrm flipV="1">
            <a:off x="6142038" y="3319463"/>
            <a:ext cx="179387" cy="9525"/>
          </a:xfrm>
          <a:prstGeom prst="bentConnector3">
            <a:avLst>
              <a:gd name="adj1" fmla="val 5000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37"/>
          <p:cNvCxnSpPr/>
          <p:nvPr/>
        </p:nvCxnSpPr>
        <p:spPr>
          <a:xfrm flipV="1">
            <a:off x="6107113" y="3992563"/>
            <a:ext cx="196850" cy="0"/>
          </a:xfrm>
          <a:prstGeom prst="bentConnector3">
            <a:avLst>
              <a:gd name="adj1" fmla="val 5000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37"/>
          <p:cNvCxnSpPr/>
          <p:nvPr/>
        </p:nvCxnSpPr>
        <p:spPr>
          <a:xfrm>
            <a:off x="6686550" y="3722688"/>
            <a:ext cx="685800" cy="1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995" name="TextBox 148"/>
          <p:cNvSpPr txBox="1">
            <a:spLocks noChangeArrowheads="1"/>
          </p:cNvSpPr>
          <p:nvPr/>
        </p:nvSpPr>
        <p:spPr bwMode="auto">
          <a:xfrm>
            <a:off x="1908175" y="1277938"/>
            <a:ext cx="10271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Service </a:t>
            </a:r>
          </a:p>
          <a:p>
            <a:r>
              <a:rPr lang="en-US" sz="900"/>
              <a:t>Registration </a:t>
            </a:r>
          </a:p>
          <a:p>
            <a:r>
              <a:rPr lang="en-US" sz="900"/>
              <a:t>and Discovery</a:t>
            </a:r>
          </a:p>
        </p:txBody>
      </p:sp>
      <p:sp>
        <p:nvSpPr>
          <p:cNvPr id="83996" name="TextBox 150"/>
          <p:cNvSpPr txBox="1">
            <a:spLocks noChangeArrowheads="1"/>
          </p:cNvSpPr>
          <p:nvPr/>
        </p:nvSpPr>
        <p:spPr bwMode="auto">
          <a:xfrm>
            <a:off x="2057400" y="5715000"/>
            <a:ext cx="552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Access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163513" y="-7938"/>
            <a:ext cx="8980487" cy="590551"/>
          </a:xfrm>
          <a:prstGeom prst="rect">
            <a:avLst/>
          </a:prstGeom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Semantic Metadata Catalog and Portal Architecture</a:t>
            </a:r>
          </a:p>
        </p:txBody>
      </p:sp>
      <p:sp>
        <p:nvSpPr>
          <p:cNvPr id="111" name="Can 110"/>
          <p:cNvSpPr/>
          <p:nvPr/>
        </p:nvSpPr>
        <p:spPr>
          <a:xfrm>
            <a:off x="4937125" y="2117725"/>
            <a:ext cx="1062038" cy="1643063"/>
          </a:xfrm>
          <a:prstGeom prst="can">
            <a:avLst/>
          </a:prstGeom>
          <a:gradFill>
            <a:gsLst>
              <a:gs pos="0">
                <a:schemeClr val="accent5">
                  <a:lumMod val="25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Semantic Metadata Catalog</a:t>
            </a:r>
          </a:p>
        </p:txBody>
      </p:sp>
      <p:grpSp>
        <p:nvGrpSpPr>
          <p:cNvPr id="83999" name="Group 43"/>
          <p:cNvGrpSpPr>
            <a:grpSpLocks/>
          </p:cNvGrpSpPr>
          <p:nvPr/>
        </p:nvGrpSpPr>
        <p:grpSpPr bwMode="auto">
          <a:xfrm>
            <a:off x="6216650" y="6329363"/>
            <a:ext cx="2727325" cy="479425"/>
            <a:chOff x="5483664" y="6345212"/>
            <a:chExt cx="2728632" cy="478921"/>
          </a:xfrm>
        </p:grpSpPr>
        <p:sp>
          <p:nvSpPr>
            <p:cNvPr id="84010" name="TextBox 94"/>
            <p:cNvSpPr txBox="1">
              <a:spLocks noChangeArrowheads="1"/>
            </p:cNvSpPr>
            <p:nvPr/>
          </p:nvSpPr>
          <p:spPr bwMode="auto">
            <a:xfrm>
              <a:off x="5697407" y="6539471"/>
              <a:ext cx="82964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Semantic</a:t>
              </a:r>
            </a:p>
          </p:txBody>
        </p:sp>
        <p:grpSp>
          <p:nvGrpSpPr>
            <p:cNvPr id="84011" name="Group 95"/>
            <p:cNvGrpSpPr>
              <a:grpSpLocks/>
            </p:cNvGrpSpPr>
            <p:nvPr/>
          </p:nvGrpSpPr>
          <p:grpSpPr bwMode="auto">
            <a:xfrm>
              <a:off x="6483495" y="6539471"/>
              <a:ext cx="907075" cy="261610"/>
              <a:chOff x="361244" y="5779911"/>
              <a:chExt cx="925682" cy="261610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362033" y="5836214"/>
                <a:ext cx="147497" cy="1728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50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4018" name="TextBox 101"/>
              <p:cNvSpPr txBox="1">
                <a:spLocks noChangeArrowheads="1"/>
              </p:cNvSpPr>
              <p:nvPr/>
            </p:nvSpPr>
            <p:spPr bwMode="auto">
              <a:xfrm>
                <a:off x="479773" y="5779911"/>
                <a:ext cx="807153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/>
                  <a:t>External</a:t>
                </a:r>
              </a:p>
            </p:txBody>
          </p:sp>
        </p:grpSp>
        <p:sp>
          <p:nvSpPr>
            <p:cNvPr id="97" name="Rounded Rectangle 96"/>
            <p:cNvSpPr/>
            <p:nvPr/>
          </p:nvSpPr>
          <p:spPr>
            <a:xfrm>
              <a:off x="5615490" y="6592602"/>
              <a:ext cx="142943" cy="172855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84013" name="TextBox 97"/>
            <p:cNvSpPr txBox="1">
              <a:spLocks noChangeArrowheads="1"/>
            </p:cNvSpPr>
            <p:nvPr/>
          </p:nvSpPr>
          <p:spPr bwMode="auto">
            <a:xfrm>
              <a:off x="5510915" y="6345212"/>
              <a:ext cx="220133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sng"/>
                <a:t>Color Key: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483664" y="6389615"/>
              <a:ext cx="2534864" cy="4345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7305400" y="6595773"/>
              <a:ext cx="142943" cy="17285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4016" name="TextBox 129"/>
            <p:cNvSpPr txBox="1">
              <a:spLocks noChangeArrowheads="1"/>
            </p:cNvSpPr>
            <p:nvPr/>
          </p:nvSpPr>
          <p:spPr bwMode="auto">
            <a:xfrm>
              <a:off x="7421367" y="6525659"/>
              <a:ext cx="79092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Future</a:t>
              </a:r>
            </a:p>
          </p:txBody>
        </p:sp>
      </p:grpSp>
      <p:pic>
        <p:nvPicPr>
          <p:cNvPr id="84000" name="Picture 48" descr="6278.XMLWebServicesicon white backgrou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888" y="2268538"/>
            <a:ext cx="3635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1" name="Picture 71" descr="running_proces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9589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2" name="Picture 72" descr="computerPerso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625" y="1974850"/>
            <a:ext cx="5857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03" name="TextBox 51"/>
          <p:cNvSpPr txBox="1">
            <a:spLocks noChangeArrowheads="1"/>
          </p:cNvSpPr>
          <p:nvPr/>
        </p:nvSpPr>
        <p:spPr bwMode="auto">
          <a:xfrm>
            <a:off x="1841500" y="2490788"/>
            <a:ext cx="9525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Service </a:t>
            </a:r>
          </a:p>
          <a:p>
            <a:r>
              <a:rPr lang="en-US" sz="900"/>
              <a:t>Registration </a:t>
            </a:r>
          </a:p>
          <a:p>
            <a:r>
              <a:rPr lang="en-US" sz="900"/>
              <a:t>and Discovery</a:t>
            </a:r>
          </a:p>
        </p:txBody>
      </p:sp>
      <p:sp>
        <p:nvSpPr>
          <p:cNvPr id="84004" name="TextBox 74"/>
          <p:cNvSpPr txBox="1">
            <a:spLocks noChangeArrowheads="1"/>
          </p:cNvSpPr>
          <p:nvPr/>
        </p:nvSpPr>
        <p:spPr bwMode="auto">
          <a:xfrm>
            <a:off x="6630988" y="3521075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Integration </a:t>
            </a:r>
          </a:p>
          <a:p>
            <a:r>
              <a:rPr lang="en-US" sz="900"/>
              <a:t>of </a:t>
            </a:r>
          </a:p>
          <a:p>
            <a:r>
              <a:rPr lang="en-US" sz="900"/>
              <a:t>Federated </a:t>
            </a:r>
          </a:p>
          <a:p>
            <a:r>
              <a:rPr lang="en-US" sz="900"/>
              <a:t>Registry</a:t>
            </a:r>
          </a:p>
        </p:txBody>
      </p:sp>
      <p:sp>
        <p:nvSpPr>
          <p:cNvPr id="51" name="Cloud 50"/>
          <p:cNvSpPr/>
          <p:nvPr/>
        </p:nvSpPr>
        <p:spPr>
          <a:xfrm>
            <a:off x="90488" y="3268663"/>
            <a:ext cx="1817687" cy="823912"/>
          </a:xfrm>
          <a:prstGeom prst="cloud">
            <a:avLst/>
          </a:prstGeom>
          <a:gradFill>
            <a:gsLst>
              <a:gs pos="0">
                <a:schemeClr val="accent5">
                  <a:lumMod val="25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NextGen Ontology Community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946400" y="3524250"/>
            <a:ext cx="1065213" cy="855663"/>
          </a:xfrm>
          <a:prstGeom prst="roundRect">
            <a:avLst/>
          </a:prstGeom>
          <a:gradFill>
            <a:gsLst>
              <a:gs pos="0">
                <a:schemeClr val="accent5">
                  <a:lumMod val="25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Ontology Portal</a:t>
            </a:r>
          </a:p>
        </p:txBody>
      </p:sp>
      <p:cxnSp>
        <p:nvCxnSpPr>
          <p:cNvPr id="53" name="Straight Arrow Connector 37"/>
          <p:cNvCxnSpPr>
            <a:stCxn id="51" idx="0"/>
          </p:cNvCxnSpPr>
          <p:nvPr/>
        </p:nvCxnSpPr>
        <p:spPr>
          <a:xfrm>
            <a:off x="1906588" y="3681413"/>
            <a:ext cx="1028700" cy="436562"/>
          </a:xfrm>
          <a:prstGeom prst="bentConnector3">
            <a:avLst>
              <a:gd name="adj1" fmla="val 50000"/>
            </a:avLst>
          </a:prstGeom>
          <a:ln>
            <a:solidFill>
              <a:srgbClr val="33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 rot="16200000">
            <a:off x="4350544" y="3483769"/>
            <a:ext cx="4246563" cy="371475"/>
          </a:xfrm>
          <a:prstGeom prst="roundRect">
            <a:avLst/>
          </a:prstGeom>
          <a:gradFill>
            <a:gsLst>
              <a:gs pos="0">
                <a:schemeClr val="accent5">
                  <a:lumMod val="25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Integration Layer</a:t>
            </a:r>
          </a:p>
        </p:txBody>
      </p:sp>
      <p:cxnSp>
        <p:nvCxnSpPr>
          <p:cNvPr id="2" name="Straight Arrow Connector 37"/>
          <p:cNvCxnSpPr>
            <a:cxnSpLocks noChangeShapeType="1"/>
            <a:stCxn id="23" idx="2"/>
            <a:endCxn id="34" idx="1"/>
          </p:cNvCxnSpPr>
          <p:nvPr/>
        </p:nvCxnSpPr>
        <p:spPr bwMode="auto">
          <a:xfrm rot="16200000" flipH="1">
            <a:off x="2842418" y="4158457"/>
            <a:ext cx="4763" cy="3295650"/>
          </a:xfrm>
          <a:prstGeom prst="bentConnector3">
            <a:avLst>
              <a:gd name="adj1" fmla="val 4833333"/>
            </a:avLst>
          </a:prstGeom>
          <a:noFill/>
          <a:ln w="25400" algn="ctr">
            <a:solidFill>
              <a:srgbClr val="336699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2"/>
          <p:cNvSpPr>
            <a:spLocks noGrp="1"/>
          </p:cNvSpPr>
          <p:nvPr>
            <p:ph type="title"/>
          </p:nvPr>
        </p:nvSpPr>
        <p:spPr>
          <a:xfrm>
            <a:off x="7938" y="-3175"/>
            <a:ext cx="9144000" cy="533400"/>
          </a:xfrm>
        </p:spPr>
        <p:txBody>
          <a:bodyPr/>
          <a:lstStyle/>
          <a:p>
            <a:r>
              <a:rPr lang="en-US" sz="3200" smtClean="0"/>
              <a:t>Demo: Semantic Metadata Catalog and Portal</a:t>
            </a:r>
          </a:p>
        </p:txBody>
      </p:sp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14450"/>
            <a:ext cx="67897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Purpose: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chemeClr val="tx1"/>
                </a:solidFill>
              </a:rPr>
              <a:t>To be a collaborative web application through which users can publish, access, search, browse, map, and update ontologies and their terms.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chemeClr val="tx1"/>
                </a:solidFill>
              </a:rPr>
              <a:t>Reference Implementation only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Supports: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</a:rPr>
              <a:t>COI participants (e.g., ontologists, SMEs, and enterprise architects), developers and managers.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7042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2800" smtClean="0"/>
              <a:t>Demo: NextGen Ontology Portal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24200" y="4419600"/>
          <a:ext cx="5867400" cy="1649413"/>
        </p:xfrm>
        <a:graphic>
          <a:graphicData uri="http://schemas.openxmlformats.org/drawingml/2006/table">
            <a:tbl>
              <a:tblPr/>
              <a:tblGrid>
                <a:gridCol w="2933700"/>
                <a:gridCol w="29337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Center for Biomedical Ontology BioPortal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CBCBC"/>
                        </a:gs>
                        <a:gs pos="35001">
                          <a:srgbClr val="D0D0D0"/>
                        </a:gs>
                        <a:gs pos="100000">
                          <a:srgbClr val="EDEDED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Marine Metadata Interoperability Ontology Registry and Repository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CBCBC"/>
                        </a:gs>
                        <a:gs pos="35001">
                          <a:srgbClr val="D0D0D0"/>
                        </a:gs>
                        <a:gs pos="100000">
                          <a:srgbClr val="EDEDED"/>
                        </a:gs>
                      </a:gsLst>
                      <a:lin ang="16200000" scaled="1"/>
                    </a:gra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Air Force Vocabulary OneSource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CBCBC"/>
                        </a:gs>
                        <a:gs pos="35001">
                          <a:srgbClr val="D0D0D0"/>
                        </a:gs>
                        <a:gs pos="100000">
                          <a:srgbClr val="EDEDED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Biomedical Ontologies Foundry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CBCBC"/>
                        </a:gs>
                        <a:gs pos="35001">
                          <a:srgbClr val="D0D0D0"/>
                        </a:gs>
                        <a:gs pos="100000">
                          <a:srgbClr val="EDEDED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 rot="5400000">
            <a:off x="2019300" y="5067300"/>
            <a:ext cx="1676400" cy="381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Example Portals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PDO Briefing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PDO Briefing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JPDO Briefing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JPDO Briefing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511</Words>
  <Application>Microsoft Macintosh PowerPoint</Application>
  <PresentationFormat>On-screen Show (4:3)</PresentationFormat>
  <Paragraphs>175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68</vt:i4>
      </vt:variant>
      <vt:variant>
        <vt:lpstr>Slide Titles</vt:lpstr>
      </vt:variant>
      <vt:variant>
        <vt:i4>10</vt:i4>
      </vt:variant>
    </vt:vector>
  </HeadingPairs>
  <TitlesOfParts>
    <vt:vector size="80" baseType="lpstr">
      <vt:lpstr>Arial</vt:lpstr>
      <vt:lpstr>Calibri</vt:lpstr>
      <vt:lpstr>Default Design</vt:lpstr>
      <vt:lpstr>JPDO Briefing Template</vt:lpstr>
      <vt:lpstr>1_JPDO Briefing Template</vt:lpstr>
      <vt:lpstr>2_JPDO Briefing Template</vt:lpstr>
      <vt:lpstr>3_JPDO Briefing Template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JPDO Briefing Template</vt:lpstr>
      <vt:lpstr>JPDO Briefing Template</vt:lpstr>
      <vt:lpstr>JPDO Briefing Template</vt:lpstr>
      <vt:lpstr>JPDO Briefing Template</vt:lpstr>
      <vt:lpstr>JPDO Briefing Template</vt:lpstr>
      <vt:lpstr>JPDO Briefing Template</vt:lpstr>
      <vt:lpstr>JPDO Briefing Template</vt:lpstr>
      <vt:lpstr>JPDO Briefing Template</vt:lpstr>
      <vt:lpstr>JPDO Briefing Template</vt:lpstr>
      <vt:lpstr>JPDO Briefing Template</vt:lpstr>
      <vt:lpstr>JPDO Briefing Template</vt:lpstr>
      <vt:lpstr>JPDO Briefing Template</vt:lpstr>
      <vt:lpstr>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1_JPDO Briefing Template</vt:lpstr>
      <vt:lpstr>2_JPDO Briefing Template</vt:lpstr>
      <vt:lpstr>2_JPDO Briefing Template</vt:lpstr>
      <vt:lpstr>2_JPDO Briefing Template</vt:lpstr>
      <vt:lpstr>2_JPDO Briefing Template</vt:lpstr>
      <vt:lpstr>2_JPDO Briefing Template</vt:lpstr>
      <vt:lpstr>2_JPDO Briefing Template</vt:lpstr>
      <vt:lpstr>2_JPDO Briefing Template</vt:lpstr>
      <vt:lpstr>2_JPDO Briefing Template</vt:lpstr>
      <vt:lpstr>2_JPDO Briefing Template</vt:lpstr>
      <vt:lpstr>2_JPDO Briefing Template</vt:lpstr>
      <vt:lpstr>2_JPDO Briefing Template</vt:lpstr>
      <vt:lpstr>2_JPDO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3_JPDO Briefing Template</vt:lpstr>
      <vt:lpstr>How Semantic Technology Can Improve the NextGen Air Transportation System Information Sharing Environment</vt:lpstr>
      <vt:lpstr>Inter-Agency Information Sharing Challenges</vt:lpstr>
      <vt:lpstr>Slide 3</vt:lpstr>
      <vt:lpstr>Slide 4</vt:lpstr>
      <vt:lpstr>Example Deliverables</vt:lpstr>
      <vt:lpstr>Slide 6</vt:lpstr>
      <vt:lpstr>Slide 7</vt:lpstr>
      <vt:lpstr>Demo: Semantic Metadata Catalog and Portal</vt:lpstr>
      <vt:lpstr>Demo: NextGen Ontology Portal</vt:lpstr>
      <vt:lpstr>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Surveillance Enterprise Architecture and Ontology</dc:title>
  <dc:creator> </dc:creator>
  <cp:lastModifiedBy>Gary</cp:lastModifiedBy>
  <cp:revision>6</cp:revision>
  <dcterms:created xsi:type="dcterms:W3CDTF">2011-12-02T10:06:30Z</dcterms:created>
  <dcterms:modified xsi:type="dcterms:W3CDTF">2011-12-02T12:38:43Z</dcterms:modified>
</cp:coreProperties>
</file>