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2"/>
  </p:notesMasterIdLst>
  <p:handoutMasterIdLst>
    <p:handoutMasterId r:id="rId43"/>
  </p:handoutMasterIdLst>
  <p:sldIdLst>
    <p:sldId id="478" r:id="rId2"/>
    <p:sldId id="678" r:id="rId3"/>
    <p:sldId id="480" r:id="rId4"/>
    <p:sldId id="680" r:id="rId5"/>
    <p:sldId id="679" r:id="rId6"/>
    <p:sldId id="661" r:id="rId7"/>
    <p:sldId id="664" r:id="rId8"/>
    <p:sldId id="671" r:id="rId9"/>
    <p:sldId id="669" r:id="rId10"/>
    <p:sldId id="683" r:id="rId11"/>
    <p:sldId id="682" r:id="rId12"/>
    <p:sldId id="691" r:id="rId13"/>
    <p:sldId id="692" r:id="rId14"/>
    <p:sldId id="693" r:id="rId15"/>
    <p:sldId id="684" r:id="rId16"/>
    <p:sldId id="675" r:id="rId17"/>
    <p:sldId id="676" r:id="rId18"/>
    <p:sldId id="696" r:id="rId19"/>
    <p:sldId id="697" r:id="rId20"/>
    <p:sldId id="703" r:id="rId21"/>
    <p:sldId id="702" r:id="rId22"/>
    <p:sldId id="701" r:id="rId23"/>
    <p:sldId id="699" r:id="rId24"/>
    <p:sldId id="700" r:id="rId25"/>
    <p:sldId id="698" r:id="rId26"/>
    <p:sldId id="706" r:id="rId27"/>
    <p:sldId id="708" r:id="rId28"/>
    <p:sldId id="687" r:id="rId29"/>
    <p:sldId id="688" r:id="rId30"/>
    <p:sldId id="689" r:id="rId31"/>
    <p:sldId id="685" r:id="rId32"/>
    <p:sldId id="712" r:id="rId33"/>
    <p:sldId id="686" r:id="rId34"/>
    <p:sldId id="709" r:id="rId35"/>
    <p:sldId id="651" r:id="rId36"/>
    <p:sldId id="713" r:id="rId37"/>
    <p:sldId id="704" r:id="rId38"/>
    <p:sldId id="705" r:id="rId39"/>
    <p:sldId id="711" r:id="rId40"/>
    <p:sldId id="710" r:id="rId41"/>
  </p:sldIdLst>
  <p:sldSz cx="9144000" cy="6858000" type="screen4x3"/>
  <p:notesSz cx="6997700" cy="92837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swell" initials="" lastIdx="1" clrIdx="0"/>
  <p:cmAuthor id="1" name="kcraun"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33CC33"/>
    <a:srgbClr val="FFFF66"/>
    <a:srgbClr val="FFFF99"/>
    <a:srgbClr val="FF99CC"/>
    <a:srgbClr val="FFCCCC"/>
    <a:srgbClr val="FF7C80"/>
    <a:srgbClr val="D2DFF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1" autoAdjust="0"/>
    <p:restoredTop sz="94709" autoAdjust="0"/>
  </p:normalViewPr>
  <p:slideViewPr>
    <p:cSldViewPr snapToGrid="0">
      <p:cViewPr>
        <p:scale>
          <a:sx n="100" d="100"/>
          <a:sy n="100" d="100"/>
        </p:scale>
        <p:origin x="-204" y="-7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75" d="100"/>
        <a:sy n="75" d="100"/>
      </p:scale>
      <p:origin x="0" y="299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hdr" sz="quarter"/>
          </p:nvPr>
        </p:nvSpPr>
        <p:spPr bwMode="auto">
          <a:xfrm>
            <a:off x="1" y="1"/>
            <a:ext cx="3032971" cy="464502"/>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a:defRPr sz="1200" b="0"/>
            </a:lvl1pPr>
          </a:lstStyle>
          <a:p>
            <a:endParaRPr lang="en-US"/>
          </a:p>
        </p:txBody>
      </p:sp>
      <p:sp>
        <p:nvSpPr>
          <p:cNvPr id="185347" name="Rectangle 3"/>
          <p:cNvSpPr>
            <a:spLocks noGrp="1" noChangeArrowheads="1"/>
          </p:cNvSpPr>
          <p:nvPr>
            <p:ph type="dt" sz="quarter" idx="1"/>
          </p:nvPr>
        </p:nvSpPr>
        <p:spPr bwMode="auto">
          <a:xfrm>
            <a:off x="3963147" y="1"/>
            <a:ext cx="3032971" cy="464502"/>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algn="r">
              <a:defRPr sz="1200" b="0"/>
            </a:lvl1pPr>
          </a:lstStyle>
          <a:p>
            <a:endParaRPr lang="en-US"/>
          </a:p>
        </p:txBody>
      </p:sp>
      <p:sp>
        <p:nvSpPr>
          <p:cNvPr id="185348" name="Rectangle 4"/>
          <p:cNvSpPr>
            <a:spLocks noGrp="1" noChangeArrowheads="1"/>
          </p:cNvSpPr>
          <p:nvPr>
            <p:ph type="ftr" sz="quarter" idx="2"/>
          </p:nvPr>
        </p:nvSpPr>
        <p:spPr bwMode="auto">
          <a:xfrm>
            <a:off x="1" y="8817613"/>
            <a:ext cx="3032971" cy="464502"/>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a:defRPr sz="1200" b="0"/>
            </a:lvl1pPr>
          </a:lstStyle>
          <a:p>
            <a:endParaRPr lang="en-US"/>
          </a:p>
        </p:txBody>
      </p:sp>
      <p:sp>
        <p:nvSpPr>
          <p:cNvPr id="185349" name="Rectangle 5"/>
          <p:cNvSpPr>
            <a:spLocks noGrp="1" noChangeArrowheads="1"/>
          </p:cNvSpPr>
          <p:nvPr>
            <p:ph type="sldNum" sz="quarter" idx="3"/>
          </p:nvPr>
        </p:nvSpPr>
        <p:spPr bwMode="auto">
          <a:xfrm>
            <a:off x="3963147" y="8817613"/>
            <a:ext cx="3032971" cy="464502"/>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algn="r">
              <a:defRPr sz="1200" b="0"/>
            </a:lvl1pPr>
          </a:lstStyle>
          <a:p>
            <a:fld id="{10A33747-62AD-4034-8627-FF3B7728AB3D}"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3031386" cy="462916"/>
          </a:xfrm>
          <a:prstGeom prst="rect">
            <a:avLst/>
          </a:prstGeom>
          <a:noFill/>
          <a:ln w="9525">
            <a:noFill/>
            <a:miter lim="800000"/>
            <a:headEnd/>
            <a:tailEnd/>
          </a:ln>
          <a:effectLst/>
        </p:spPr>
        <p:txBody>
          <a:bodyPr vert="horz" wrap="square" lIns="92952" tIns="46476" rIns="92952" bIns="46476" numCol="1" anchor="t" anchorCtr="0" compatLnSpc="1">
            <a:prstTxWarp prst="textNoShape">
              <a:avLst/>
            </a:prstTxWarp>
          </a:bodyPr>
          <a:lstStyle>
            <a:lvl1pPr defTabSz="929627">
              <a:defRPr sz="1200" b="0"/>
            </a:lvl1pPr>
          </a:lstStyle>
          <a:p>
            <a:endParaRPr lang="en-US"/>
          </a:p>
        </p:txBody>
      </p:sp>
      <p:sp>
        <p:nvSpPr>
          <p:cNvPr id="4099" name="Rectangle 3"/>
          <p:cNvSpPr>
            <a:spLocks noGrp="1" noChangeArrowheads="1"/>
          </p:cNvSpPr>
          <p:nvPr>
            <p:ph type="dt" idx="1"/>
          </p:nvPr>
        </p:nvSpPr>
        <p:spPr bwMode="auto">
          <a:xfrm>
            <a:off x="3964730" y="1"/>
            <a:ext cx="3031386" cy="462916"/>
          </a:xfrm>
          <a:prstGeom prst="rect">
            <a:avLst/>
          </a:prstGeom>
          <a:noFill/>
          <a:ln w="9525">
            <a:noFill/>
            <a:miter lim="800000"/>
            <a:headEnd/>
            <a:tailEnd/>
          </a:ln>
          <a:effectLst/>
        </p:spPr>
        <p:txBody>
          <a:bodyPr vert="horz" wrap="square" lIns="92952" tIns="46476" rIns="92952" bIns="46476" numCol="1" anchor="t" anchorCtr="0" compatLnSpc="1">
            <a:prstTxWarp prst="textNoShape">
              <a:avLst/>
            </a:prstTxWarp>
          </a:bodyPr>
          <a:lstStyle>
            <a:lvl1pPr algn="r" defTabSz="929627">
              <a:defRPr sz="1200" b="0"/>
            </a:lvl1pPr>
          </a:lstStyle>
          <a:p>
            <a:endParaRPr lang="en-US"/>
          </a:p>
        </p:txBody>
      </p:sp>
      <p:sp>
        <p:nvSpPr>
          <p:cNvPr id="4100" name="Rectangle 4"/>
          <p:cNvSpPr>
            <a:spLocks noGrp="1" noRot="1" noChangeAspect="1" noChangeArrowheads="1" noTextEdit="1"/>
          </p:cNvSpPr>
          <p:nvPr>
            <p:ph type="sldImg" idx="2"/>
          </p:nvPr>
        </p:nvSpPr>
        <p:spPr bwMode="auto">
          <a:xfrm>
            <a:off x="1177925" y="698500"/>
            <a:ext cx="4641850" cy="3481388"/>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700404" y="4410393"/>
            <a:ext cx="5596892" cy="4175762"/>
          </a:xfrm>
          <a:prstGeom prst="rect">
            <a:avLst/>
          </a:prstGeom>
          <a:noFill/>
          <a:ln w="9525">
            <a:noFill/>
            <a:miter lim="800000"/>
            <a:headEnd/>
            <a:tailEnd/>
          </a:ln>
          <a:effectLst/>
        </p:spPr>
        <p:txBody>
          <a:bodyPr vert="horz" wrap="square" lIns="92952" tIns="46476" rIns="92952" bIns="464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819199"/>
            <a:ext cx="3031386" cy="462916"/>
          </a:xfrm>
          <a:prstGeom prst="rect">
            <a:avLst/>
          </a:prstGeom>
          <a:noFill/>
          <a:ln w="9525">
            <a:noFill/>
            <a:miter lim="800000"/>
            <a:headEnd/>
            <a:tailEnd/>
          </a:ln>
          <a:effectLst/>
        </p:spPr>
        <p:txBody>
          <a:bodyPr vert="horz" wrap="square" lIns="92952" tIns="46476" rIns="92952" bIns="46476" numCol="1" anchor="b" anchorCtr="0" compatLnSpc="1">
            <a:prstTxWarp prst="textNoShape">
              <a:avLst/>
            </a:prstTxWarp>
          </a:bodyPr>
          <a:lstStyle>
            <a:lvl1pPr defTabSz="929627">
              <a:defRPr sz="1200" b="0"/>
            </a:lvl1pPr>
          </a:lstStyle>
          <a:p>
            <a:endParaRPr lang="en-US"/>
          </a:p>
        </p:txBody>
      </p:sp>
      <p:sp>
        <p:nvSpPr>
          <p:cNvPr id="4103" name="Rectangle 7"/>
          <p:cNvSpPr>
            <a:spLocks noGrp="1" noChangeArrowheads="1"/>
          </p:cNvSpPr>
          <p:nvPr>
            <p:ph type="sldNum" sz="quarter" idx="5"/>
          </p:nvPr>
        </p:nvSpPr>
        <p:spPr bwMode="auto">
          <a:xfrm>
            <a:off x="3964730" y="8819199"/>
            <a:ext cx="3031386" cy="462916"/>
          </a:xfrm>
          <a:prstGeom prst="rect">
            <a:avLst/>
          </a:prstGeom>
          <a:noFill/>
          <a:ln w="9525">
            <a:noFill/>
            <a:miter lim="800000"/>
            <a:headEnd/>
            <a:tailEnd/>
          </a:ln>
          <a:effectLst/>
        </p:spPr>
        <p:txBody>
          <a:bodyPr vert="horz" wrap="square" lIns="92952" tIns="46476" rIns="92952" bIns="46476" numCol="1" anchor="b" anchorCtr="0" compatLnSpc="1">
            <a:prstTxWarp prst="textNoShape">
              <a:avLst/>
            </a:prstTxWarp>
          </a:bodyPr>
          <a:lstStyle>
            <a:lvl1pPr algn="r" defTabSz="929627">
              <a:defRPr sz="1200" b="0"/>
            </a:lvl1pPr>
          </a:lstStyle>
          <a:p>
            <a:fld id="{A568C7EF-5D04-4C29-BF02-DC9FBF58F9E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0B83E2-E17A-47CA-AC8A-210ED589F2EC}" type="slidenum">
              <a:rPr lang="en-US"/>
              <a:pPr/>
              <a:t>7</a:t>
            </a:fld>
            <a:endParaRPr lang="en-US"/>
          </a:p>
        </p:txBody>
      </p:sp>
      <p:sp>
        <p:nvSpPr>
          <p:cNvPr id="825346" name="Rectangle 2"/>
          <p:cNvSpPr>
            <a:spLocks noGrp="1" noRot="1" noChangeAspect="1" noChangeArrowheads="1" noTextEdit="1"/>
          </p:cNvSpPr>
          <p:nvPr>
            <p:ph type="sldImg"/>
          </p:nvPr>
        </p:nvSpPr>
        <p:spPr>
          <a:ln/>
        </p:spPr>
      </p:sp>
      <p:sp>
        <p:nvSpPr>
          <p:cNvPr id="8253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0" y="0"/>
            <a:ext cx="9144000" cy="1643063"/>
          </a:xfrm>
          <a:prstGeom prst="rect">
            <a:avLst/>
          </a:prstGeom>
          <a:noFill/>
        </p:spPr>
      </p:pic>
      <p:sp>
        <p:nvSpPr>
          <p:cNvPr id="23555" name="Rectangle 3"/>
          <p:cNvSpPr>
            <a:spLocks noGrp="1" noChangeArrowheads="1"/>
          </p:cNvSpPr>
          <p:nvPr>
            <p:ph type="ctrTitle"/>
          </p:nvPr>
        </p:nvSpPr>
        <p:spPr>
          <a:xfrm>
            <a:off x="457200" y="2286000"/>
            <a:ext cx="8077200" cy="1143000"/>
          </a:xfrm>
        </p:spPr>
        <p:txBody>
          <a:bodyPr/>
          <a:lstStyle>
            <a:lvl1pPr>
              <a:defRPr sz="4400"/>
            </a:lvl1pPr>
          </a:lstStyle>
          <a:p>
            <a:r>
              <a:rPr lang="en-US"/>
              <a:t>Click to edit Master title style</a:t>
            </a:r>
          </a:p>
        </p:txBody>
      </p:sp>
      <p:sp>
        <p:nvSpPr>
          <p:cNvPr id="23556" name="Rectangle 4"/>
          <p:cNvSpPr>
            <a:spLocks noGrp="1" noChangeArrowheads="1"/>
          </p:cNvSpPr>
          <p:nvPr>
            <p:ph type="subTitle" idx="1"/>
          </p:nvPr>
        </p:nvSpPr>
        <p:spPr>
          <a:xfrm>
            <a:off x="457200" y="3886200"/>
            <a:ext cx="7391400" cy="1752600"/>
          </a:xfrm>
        </p:spPr>
        <p:txBody>
          <a:bodyPr/>
          <a:lstStyle>
            <a:lvl1pPr marL="0" indent="0">
              <a:defRPr/>
            </a:lvl1pPr>
          </a:lstStyle>
          <a:p>
            <a:r>
              <a:rPr lang="en-US"/>
              <a:t>Click to edit Master subtitle style</a:t>
            </a:r>
          </a:p>
        </p:txBody>
      </p:sp>
      <p:sp>
        <p:nvSpPr>
          <p:cNvPr id="23557" name="Text Box 5"/>
          <p:cNvSpPr txBox="1">
            <a:spLocks noChangeArrowheads="1"/>
          </p:cNvSpPr>
          <p:nvPr/>
        </p:nvSpPr>
        <p:spPr bwMode="white">
          <a:xfrm>
            <a:off x="533400" y="6096000"/>
            <a:ext cx="2057400" cy="349250"/>
          </a:xfrm>
          <a:prstGeom prst="rect">
            <a:avLst/>
          </a:prstGeom>
          <a:noFill/>
          <a:ln w="9525">
            <a:noFill/>
            <a:miter lim="800000"/>
            <a:headEnd/>
            <a:tailEnd/>
          </a:ln>
          <a:effectLst/>
        </p:spPr>
        <p:txBody>
          <a:bodyPr>
            <a:spAutoFit/>
          </a:bodyPr>
          <a:lstStyle/>
          <a:p>
            <a:pPr eaLnBrk="0" hangingPunct="0">
              <a:spcBef>
                <a:spcPct val="10000"/>
              </a:spcBef>
            </a:pPr>
            <a:r>
              <a:rPr lang="en-US" sz="800">
                <a:solidFill>
                  <a:schemeClr val="bg1"/>
                </a:solidFill>
              </a:rPr>
              <a:t>U.S. Department of the Interior</a:t>
            </a:r>
          </a:p>
          <a:p>
            <a:pPr eaLnBrk="0" hangingPunct="0">
              <a:spcBef>
                <a:spcPct val="10000"/>
              </a:spcBef>
            </a:pPr>
            <a:r>
              <a:rPr lang="en-US" sz="800">
                <a:solidFill>
                  <a:schemeClr val="bg1"/>
                </a:solidFill>
              </a:rPr>
              <a:t>U.S. Geological Survey</a:t>
            </a:r>
          </a:p>
        </p:txBody>
      </p:sp>
      <p:pic>
        <p:nvPicPr>
          <p:cNvPr id="23558" name="Picture 6" descr="Image of large USGS Identifier"/>
          <p:cNvPicPr>
            <a:picLocks noChangeAspect="1" noChangeArrowheads="1"/>
          </p:cNvPicPr>
          <p:nvPr/>
        </p:nvPicPr>
        <p:blipFill>
          <a:blip r:embed="rId3" cstate="print">
            <a:lum bright="100000"/>
          </a:blip>
          <a:srcRect/>
          <a:stretch>
            <a:fillRect/>
          </a:stretch>
        </p:blipFill>
        <p:spPr bwMode="white">
          <a:xfrm>
            <a:off x="533400" y="204788"/>
            <a:ext cx="2057400" cy="757237"/>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52400"/>
            <a:ext cx="2076450" cy="5859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076950" cy="5859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371600"/>
            <a:ext cx="8305800" cy="4114800"/>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76700" cy="464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76700" cy="464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381000" y="152400"/>
            <a:ext cx="82296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381000" y="1371600"/>
            <a:ext cx="8305800" cy="464026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2532" name="Picture 4" descr="Image of small USGS Identifier"/>
          <p:cNvPicPr>
            <a:picLocks noChangeAspect="1" noChangeArrowheads="1"/>
          </p:cNvPicPr>
          <p:nvPr userDrawn="1"/>
        </p:nvPicPr>
        <p:blipFill>
          <a:blip r:embed="rId14" cstate="print">
            <a:lum bright="100000"/>
          </a:blip>
          <a:srcRect/>
          <a:stretch>
            <a:fillRect/>
          </a:stretch>
        </p:blipFill>
        <p:spPr bwMode="black">
          <a:xfrm>
            <a:off x="457200" y="6210300"/>
            <a:ext cx="1143000" cy="420688"/>
          </a:xfrm>
          <a:prstGeom prst="rect">
            <a:avLst/>
          </a:prstGeom>
          <a:noFill/>
          <a:ln w="9525">
            <a:noFill/>
            <a:miter lim="800000"/>
            <a:headEnd/>
            <a:tailEnd/>
          </a:ln>
        </p:spPr>
      </p:pic>
      <p:sp>
        <p:nvSpPr>
          <p:cNvPr id="22533" name="Text Box 5"/>
          <p:cNvSpPr txBox="1">
            <a:spLocks noChangeArrowheads="1"/>
          </p:cNvSpPr>
          <p:nvPr userDrawn="1"/>
        </p:nvSpPr>
        <p:spPr bwMode="auto">
          <a:xfrm>
            <a:off x="8680450" y="6515100"/>
            <a:ext cx="433388" cy="336550"/>
          </a:xfrm>
          <a:prstGeom prst="rect">
            <a:avLst/>
          </a:prstGeom>
          <a:noFill/>
          <a:ln w="9525">
            <a:noFill/>
            <a:miter lim="800000"/>
            <a:headEnd/>
            <a:tailEnd/>
          </a:ln>
          <a:effectLst/>
        </p:spPr>
        <p:txBody>
          <a:bodyPr wrap="none">
            <a:spAutoFit/>
          </a:bodyPr>
          <a:lstStyle/>
          <a:p>
            <a:fld id="{9C67AF95-28D9-41AD-86F5-0765828B82AA}" type="slidenum">
              <a:rPr lang="en-US" sz="1600" b="0">
                <a:solidFill>
                  <a:schemeClr val="bg1"/>
                </a:solidFill>
              </a:rPr>
              <a:pPr/>
              <a:t>‹#›</a:t>
            </a:fld>
            <a:endParaRPr lang="en-US" sz="1600" b="0">
              <a:solidFill>
                <a:schemeClr val="bg1"/>
              </a:solidFill>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rtl="0" fontAlgn="base">
        <a:spcBef>
          <a:spcPct val="0"/>
        </a:spcBef>
        <a:spcAft>
          <a:spcPct val="0"/>
        </a:spcAft>
        <a:defRPr sz="3600" b="1">
          <a:solidFill>
            <a:srgbClr val="FFFF00"/>
          </a:solidFill>
          <a:latin typeface="+mj-lt"/>
          <a:ea typeface="+mj-ea"/>
          <a:cs typeface="+mj-cs"/>
        </a:defRPr>
      </a:lvl1pPr>
      <a:lvl2pPr algn="l" rtl="0" fontAlgn="base">
        <a:spcBef>
          <a:spcPct val="0"/>
        </a:spcBef>
        <a:spcAft>
          <a:spcPct val="0"/>
        </a:spcAft>
        <a:defRPr sz="3600" b="1">
          <a:solidFill>
            <a:srgbClr val="FFFF00"/>
          </a:solidFill>
          <a:latin typeface="Arial" charset="0"/>
        </a:defRPr>
      </a:lvl2pPr>
      <a:lvl3pPr algn="l" rtl="0" fontAlgn="base">
        <a:spcBef>
          <a:spcPct val="0"/>
        </a:spcBef>
        <a:spcAft>
          <a:spcPct val="0"/>
        </a:spcAft>
        <a:defRPr sz="3600" b="1">
          <a:solidFill>
            <a:srgbClr val="FFFF00"/>
          </a:solidFill>
          <a:latin typeface="Arial" charset="0"/>
        </a:defRPr>
      </a:lvl3pPr>
      <a:lvl4pPr algn="l" rtl="0" fontAlgn="base">
        <a:spcBef>
          <a:spcPct val="0"/>
        </a:spcBef>
        <a:spcAft>
          <a:spcPct val="0"/>
        </a:spcAft>
        <a:defRPr sz="3600" b="1">
          <a:solidFill>
            <a:srgbClr val="FFFF00"/>
          </a:solidFill>
          <a:latin typeface="Arial" charset="0"/>
        </a:defRPr>
      </a:lvl4pPr>
      <a:lvl5pPr algn="l" rtl="0" fontAlgn="base">
        <a:spcBef>
          <a:spcPct val="0"/>
        </a:spcBef>
        <a:spcAft>
          <a:spcPct val="0"/>
        </a:spcAft>
        <a:defRPr sz="3600" b="1">
          <a:solidFill>
            <a:srgbClr val="FFFF00"/>
          </a:solidFill>
          <a:latin typeface="Arial" charset="0"/>
        </a:defRPr>
      </a:lvl5pPr>
      <a:lvl6pPr marL="457200" algn="l" rtl="0" fontAlgn="base">
        <a:spcBef>
          <a:spcPct val="0"/>
        </a:spcBef>
        <a:spcAft>
          <a:spcPct val="0"/>
        </a:spcAft>
        <a:defRPr sz="3600" b="1">
          <a:solidFill>
            <a:srgbClr val="FFFF00"/>
          </a:solidFill>
          <a:latin typeface="Arial" charset="0"/>
        </a:defRPr>
      </a:lvl6pPr>
      <a:lvl7pPr marL="914400" algn="l" rtl="0" fontAlgn="base">
        <a:spcBef>
          <a:spcPct val="0"/>
        </a:spcBef>
        <a:spcAft>
          <a:spcPct val="0"/>
        </a:spcAft>
        <a:defRPr sz="3600" b="1">
          <a:solidFill>
            <a:srgbClr val="FFFF00"/>
          </a:solidFill>
          <a:latin typeface="Arial" charset="0"/>
        </a:defRPr>
      </a:lvl7pPr>
      <a:lvl8pPr marL="1371600" algn="l" rtl="0" fontAlgn="base">
        <a:spcBef>
          <a:spcPct val="0"/>
        </a:spcBef>
        <a:spcAft>
          <a:spcPct val="0"/>
        </a:spcAft>
        <a:defRPr sz="3600" b="1">
          <a:solidFill>
            <a:srgbClr val="FFFF00"/>
          </a:solidFill>
          <a:latin typeface="Arial" charset="0"/>
        </a:defRPr>
      </a:lvl8pPr>
      <a:lvl9pPr marL="1828800" algn="l" rtl="0" fontAlgn="base">
        <a:spcBef>
          <a:spcPct val="0"/>
        </a:spcBef>
        <a:spcAft>
          <a:spcPct val="0"/>
        </a:spcAft>
        <a:defRPr sz="3600" b="1">
          <a:solidFill>
            <a:srgbClr val="FFFF00"/>
          </a:solidFill>
          <a:latin typeface="Arial" charset="0"/>
        </a:defRPr>
      </a:lvl9pPr>
    </p:titleStyle>
    <p:bodyStyle>
      <a:lvl1pPr marL="342900" indent="-342900" algn="l" rtl="0" fontAlgn="base">
        <a:spcBef>
          <a:spcPct val="20000"/>
        </a:spcBef>
        <a:spcAft>
          <a:spcPct val="0"/>
        </a:spcAft>
        <a:buClr>
          <a:srgbClr val="FAFD00"/>
        </a:buClr>
        <a:buSzPct val="125000"/>
        <a:buFont typeface="Wingdings" pitchFamily="2" charset="2"/>
        <a:defRPr sz="2800" b="1">
          <a:solidFill>
            <a:schemeClr val="bg1"/>
          </a:solidFill>
          <a:latin typeface="+mn-lt"/>
          <a:ea typeface="+mn-ea"/>
          <a:cs typeface="+mn-cs"/>
        </a:defRPr>
      </a:lvl1pPr>
      <a:lvl2pPr marL="742950" indent="-285750" algn="l" rtl="0" fontAlgn="base">
        <a:spcBef>
          <a:spcPct val="20000"/>
        </a:spcBef>
        <a:spcAft>
          <a:spcPct val="0"/>
        </a:spcAft>
        <a:buClr>
          <a:srgbClr val="FAFD00"/>
        </a:buClr>
        <a:buSzPct val="125000"/>
        <a:buFont typeface="Wingdings" pitchFamily="2" charset="2"/>
        <a:defRPr sz="2400" b="1">
          <a:solidFill>
            <a:schemeClr val="bg1"/>
          </a:solidFill>
          <a:latin typeface="+mn-lt"/>
        </a:defRPr>
      </a:lvl2pPr>
      <a:lvl3pPr marL="1143000" indent="-228600" algn="l" rtl="0" fontAlgn="base">
        <a:spcBef>
          <a:spcPct val="20000"/>
        </a:spcBef>
        <a:spcAft>
          <a:spcPct val="0"/>
        </a:spcAft>
        <a:buClr>
          <a:srgbClr val="FAFD00"/>
        </a:buClr>
        <a:buSzPct val="125000"/>
        <a:buFont typeface="Wingdings" pitchFamily="2" charset="2"/>
        <a:defRPr sz="2000" b="1">
          <a:solidFill>
            <a:schemeClr val="bg1"/>
          </a:solidFill>
          <a:latin typeface="+mn-lt"/>
        </a:defRPr>
      </a:lvl3pPr>
      <a:lvl4pPr marL="1600200" indent="-228600" algn="l" rtl="0" fontAlgn="base">
        <a:spcBef>
          <a:spcPct val="20000"/>
        </a:spcBef>
        <a:spcAft>
          <a:spcPct val="0"/>
        </a:spcAft>
        <a:buClr>
          <a:srgbClr val="FAFD00"/>
        </a:buClr>
        <a:buSzPct val="125000"/>
        <a:buFont typeface="Wingdings" pitchFamily="2" charset="2"/>
        <a:defRPr b="1">
          <a:solidFill>
            <a:schemeClr val="bg1"/>
          </a:solidFill>
          <a:latin typeface="+mn-lt"/>
        </a:defRPr>
      </a:lvl4pPr>
      <a:lvl5pPr marL="2057400" indent="-228600" algn="l" rtl="0" fontAlgn="base">
        <a:spcBef>
          <a:spcPct val="20000"/>
        </a:spcBef>
        <a:spcAft>
          <a:spcPct val="0"/>
        </a:spcAft>
        <a:buClr>
          <a:srgbClr val="FAFD00"/>
        </a:buClr>
        <a:buSzPct val="125000"/>
        <a:buFont typeface="Wingdings" pitchFamily="2" charset="2"/>
        <a:defRPr b="1">
          <a:solidFill>
            <a:schemeClr val="bg1"/>
          </a:solidFill>
          <a:latin typeface="+mn-lt"/>
        </a:defRPr>
      </a:lvl5pPr>
      <a:lvl6pPr marL="2514600" indent="-228600" algn="l" rtl="0" fontAlgn="base">
        <a:spcBef>
          <a:spcPct val="20000"/>
        </a:spcBef>
        <a:spcAft>
          <a:spcPct val="0"/>
        </a:spcAft>
        <a:buClr>
          <a:srgbClr val="FAFD00"/>
        </a:buClr>
        <a:buSzPct val="125000"/>
        <a:buFont typeface="Wingdings" pitchFamily="2" charset="2"/>
        <a:defRPr b="1">
          <a:solidFill>
            <a:schemeClr val="bg1"/>
          </a:solidFill>
          <a:latin typeface="+mn-lt"/>
        </a:defRPr>
      </a:lvl6pPr>
      <a:lvl7pPr marL="2971800" indent="-228600" algn="l" rtl="0" fontAlgn="base">
        <a:spcBef>
          <a:spcPct val="20000"/>
        </a:spcBef>
        <a:spcAft>
          <a:spcPct val="0"/>
        </a:spcAft>
        <a:buClr>
          <a:srgbClr val="FAFD00"/>
        </a:buClr>
        <a:buSzPct val="125000"/>
        <a:buFont typeface="Wingdings" pitchFamily="2" charset="2"/>
        <a:defRPr b="1">
          <a:solidFill>
            <a:schemeClr val="bg1"/>
          </a:solidFill>
          <a:latin typeface="+mn-lt"/>
        </a:defRPr>
      </a:lvl7pPr>
      <a:lvl8pPr marL="3429000" indent="-228600" algn="l" rtl="0" fontAlgn="base">
        <a:spcBef>
          <a:spcPct val="20000"/>
        </a:spcBef>
        <a:spcAft>
          <a:spcPct val="0"/>
        </a:spcAft>
        <a:buClr>
          <a:srgbClr val="FAFD00"/>
        </a:buClr>
        <a:buSzPct val="125000"/>
        <a:buFont typeface="Wingdings" pitchFamily="2" charset="2"/>
        <a:defRPr b="1">
          <a:solidFill>
            <a:schemeClr val="bg1"/>
          </a:solidFill>
          <a:latin typeface="+mn-lt"/>
        </a:defRPr>
      </a:lvl8pPr>
      <a:lvl9pPr marL="3886200" indent="-228600" algn="l" rtl="0" fontAlgn="base">
        <a:spcBef>
          <a:spcPct val="20000"/>
        </a:spcBef>
        <a:spcAft>
          <a:spcPct val="0"/>
        </a:spcAft>
        <a:buClr>
          <a:srgbClr val="FAFD00"/>
        </a:buClr>
        <a:buSzPct val="125000"/>
        <a:buFont typeface="Wingdings" pitchFamily="2" charset="2"/>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nationalmap.gov/historical/" TargetMode="External"/><Relationship Id="rId2" Type="http://schemas.openxmlformats.org/officeDocument/2006/relationships/hyperlink" Target="http://nationalmap.gov/ustopo/index.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usgs-ybother.srv.mst.edu:8890/sparq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usgs-ybother.srv.mst.edu:8890/sparql"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cegis.usgs.gov/rdf/ontologytest/"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nationalmap.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viewer.nationalmap.gov/viewe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9" name="Rectangle 3"/>
          <p:cNvSpPr>
            <a:spLocks noGrp="1" noChangeArrowheads="1"/>
          </p:cNvSpPr>
          <p:nvPr>
            <p:ph type="ctrTitle"/>
          </p:nvPr>
        </p:nvSpPr>
        <p:spPr>
          <a:xfrm>
            <a:off x="0" y="2473325"/>
            <a:ext cx="9144000" cy="1143000"/>
          </a:xfrm>
        </p:spPr>
        <p:txBody>
          <a:bodyPr/>
          <a:lstStyle/>
          <a:p>
            <a:pPr algn="ctr"/>
            <a:r>
              <a:rPr lang="en-US" sz="3600" b="0" dirty="0" smtClean="0"/>
              <a:t>USGS  Needs and Advancements in Semantics of Geospatial Data and CyberGIS</a:t>
            </a:r>
            <a:endParaRPr lang="en-US" b="0" dirty="0"/>
          </a:p>
        </p:txBody>
      </p:sp>
      <p:sp>
        <p:nvSpPr>
          <p:cNvPr id="500740" name="Text Box 4"/>
          <p:cNvSpPr txBox="1">
            <a:spLocks noChangeArrowheads="1"/>
          </p:cNvSpPr>
          <p:nvPr/>
        </p:nvSpPr>
        <p:spPr bwMode="auto">
          <a:xfrm>
            <a:off x="2151152" y="4443413"/>
            <a:ext cx="4768678" cy="830997"/>
          </a:xfrm>
          <a:prstGeom prst="rect">
            <a:avLst/>
          </a:prstGeom>
          <a:noFill/>
          <a:ln w="12700">
            <a:noFill/>
            <a:miter lim="800000"/>
            <a:headEnd/>
            <a:tailEnd/>
          </a:ln>
          <a:effectLst/>
        </p:spPr>
        <p:txBody>
          <a:bodyPr wrap="none">
            <a:spAutoFit/>
          </a:bodyPr>
          <a:lstStyle/>
          <a:p>
            <a:pPr algn="ctr" eaLnBrk="0" hangingPunct="0"/>
            <a:r>
              <a:rPr lang="en-US" sz="2000" b="0" dirty="0">
                <a:solidFill>
                  <a:srgbClr val="00FFFF"/>
                </a:solidFill>
                <a:latin typeface="Times New Roman" pitchFamily="18" charset="0"/>
              </a:rPr>
              <a:t> </a:t>
            </a:r>
            <a:r>
              <a:rPr lang="en-US" sz="2400" b="0" dirty="0">
                <a:solidFill>
                  <a:srgbClr val="00FFFF"/>
                </a:solidFill>
              </a:rPr>
              <a:t>E. Lynn </a:t>
            </a:r>
            <a:r>
              <a:rPr lang="en-US" sz="2400" b="0" dirty="0" smtClean="0">
                <a:solidFill>
                  <a:srgbClr val="00FFFF"/>
                </a:solidFill>
              </a:rPr>
              <a:t>Usery and Dalia Varanka</a:t>
            </a:r>
            <a:endParaRPr lang="en-US" sz="2400" b="0" dirty="0">
              <a:solidFill>
                <a:srgbClr val="00FFFF"/>
              </a:solidFill>
            </a:endParaRPr>
          </a:p>
          <a:p>
            <a:pPr algn="ctr" eaLnBrk="0" hangingPunct="0"/>
            <a:endParaRPr lang="en-US" sz="2400" b="0" dirty="0">
              <a:solidFill>
                <a:srgbClr val="00FFFF"/>
              </a:solidFill>
            </a:endParaRPr>
          </a:p>
        </p:txBody>
      </p:sp>
      <p:sp>
        <p:nvSpPr>
          <p:cNvPr id="500741" name="Text Box 5"/>
          <p:cNvSpPr txBox="1">
            <a:spLocks noChangeArrowheads="1"/>
          </p:cNvSpPr>
          <p:nvPr/>
        </p:nvSpPr>
        <p:spPr bwMode="auto">
          <a:xfrm>
            <a:off x="6102350" y="6207125"/>
            <a:ext cx="2743200" cy="336550"/>
          </a:xfrm>
          <a:prstGeom prst="rect">
            <a:avLst/>
          </a:prstGeom>
          <a:noFill/>
          <a:ln w="12700">
            <a:noFill/>
            <a:miter lim="800000"/>
            <a:headEnd/>
            <a:tailEnd/>
          </a:ln>
          <a:effectLst/>
        </p:spPr>
        <p:txBody>
          <a:bodyPr>
            <a:spAutoFit/>
          </a:bodyPr>
          <a:lstStyle/>
          <a:p>
            <a:pPr algn="ctr" eaLnBrk="0" hangingPunct="0"/>
            <a:r>
              <a:rPr lang="en-US" sz="1600" b="0" dirty="0">
                <a:solidFill>
                  <a:srgbClr val="00FFFF"/>
                </a:solidFill>
              </a:rPr>
              <a:t>http://cegis.usgs.gov</a:t>
            </a:r>
            <a:r>
              <a:rPr lang="en-US" sz="1600" b="0" dirty="0">
                <a:solidFill>
                  <a:srgbClr val="00FFFF"/>
                </a:solidFill>
                <a:latin typeface="Times New Roman" pitchFamily="18" charset="0"/>
              </a:rPr>
              <a:t> </a:t>
            </a:r>
            <a:endParaRPr lang="en-US" sz="1600" b="0" dirty="0">
              <a:latin typeface="Times New Roman" pitchFamily="18" charset="0"/>
            </a:endParaRPr>
          </a:p>
        </p:txBody>
      </p:sp>
      <p:sp>
        <p:nvSpPr>
          <p:cNvPr id="500742" name="Text Box 6"/>
          <p:cNvSpPr txBox="1">
            <a:spLocks noChangeArrowheads="1"/>
          </p:cNvSpPr>
          <p:nvPr/>
        </p:nvSpPr>
        <p:spPr bwMode="auto">
          <a:xfrm>
            <a:off x="6384925" y="5600700"/>
            <a:ext cx="2209800" cy="584775"/>
          </a:xfrm>
          <a:prstGeom prst="rect">
            <a:avLst/>
          </a:prstGeom>
          <a:noFill/>
          <a:ln w="12700">
            <a:noFill/>
            <a:miter lim="800000"/>
            <a:headEnd/>
            <a:tailEnd/>
          </a:ln>
          <a:effectLst/>
        </p:spPr>
        <p:txBody>
          <a:bodyPr>
            <a:spAutoFit/>
          </a:bodyPr>
          <a:lstStyle/>
          <a:p>
            <a:pPr algn="ctr" eaLnBrk="0" hangingPunct="0">
              <a:spcBef>
                <a:spcPts val="0"/>
              </a:spcBef>
            </a:pPr>
            <a:r>
              <a:rPr lang="en-US" sz="1600" b="0" dirty="0" smtClean="0">
                <a:solidFill>
                  <a:srgbClr val="00FFFF"/>
                </a:solidFill>
              </a:rPr>
              <a:t>usery@usgs.gov</a:t>
            </a:r>
          </a:p>
          <a:p>
            <a:pPr algn="ctr" eaLnBrk="0" hangingPunct="0">
              <a:spcBef>
                <a:spcPts val="0"/>
              </a:spcBef>
            </a:pPr>
            <a:r>
              <a:rPr lang="en-US" sz="1600" b="0" dirty="0" smtClean="0">
                <a:solidFill>
                  <a:srgbClr val="00FFFF"/>
                </a:solidFill>
              </a:rPr>
              <a:t>dvaranka@usgs.gov</a:t>
            </a:r>
            <a:endParaRPr lang="en-US" sz="1600" b="0" dirty="0">
              <a:solidFill>
                <a:srgbClr val="00FFFF"/>
              </a:solidFill>
            </a:endParaRPr>
          </a:p>
        </p:txBody>
      </p:sp>
      <p:pic>
        <p:nvPicPr>
          <p:cNvPr id="500749" name="Picture 13" descr="CEGIS logo 010807 d"/>
          <p:cNvPicPr>
            <a:picLocks noChangeAspect="1" noChangeArrowheads="1"/>
          </p:cNvPicPr>
          <p:nvPr/>
        </p:nvPicPr>
        <p:blipFill>
          <a:blip r:embed="rId2" cstate="print"/>
          <a:srcRect/>
          <a:stretch>
            <a:fillRect/>
          </a:stretch>
        </p:blipFill>
        <p:spPr bwMode="auto">
          <a:xfrm>
            <a:off x="3683000" y="5032375"/>
            <a:ext cx="1731963" cy="18256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Products of </a:t>
            </a:r>
            <a:r>
              <a:rPr lang="en-US" b="0" i="1" dirty="0" smtClean="0"/>
              <a:t>The National Map</a:t>
            </a:r>
            <a:endParaRPr lang="en-US" dirty="0"/>
          </a:p>
        </p:txBody>
      </p:sp>
      <p:sp>
        <p:nvSpPr>
          <p:cNvPr id="3" name="Content Placeholder 2"/>
          <p:cNvSpPr>
            <a:spLocks noGrp="1"/>
          </p:cNvSpPr>
          <p:nvPr>
            <p:ph idx="1"/>
          </p:nvPr>
        </p:nvSpPr>
        <p:spPr/>
        <p:txBody>
          <a:bodyPr/>
          <a:lstStyle/>
          <a:p>
            <a:r>
              <a:rPr lang="en-US" b="0" dirty="0" smtClean="0"/>
              <a:t>US Topo – New 1:24,000-scale topographic maps in </a:t>
            </a:r>
            <a:r>
              <a:rPr lang="en-US" b="0" dirty="0" err="1" smtClean="0"/>
              <a:t>GeoPDF</a:t>
            </a:r>
            <a:r>
              <a:rPr lang="en-US" b="0" dirty="0" smtClean="0"/>
              <a:t>; Complete U.S. coverage 2009-2011; available now for free download from USGS Map Store, beginning revision on 3-year cycle – Produce over 100 maps per day</a:t>
            </a:r>
          </a:p>
          <a:p>
            <a:r>
              <a:rPr lang="en-US" b="0" dirty="0" smtClean="0"/>
              <a:t>		</a:t>
            </a:r>
            <a:r>
              <a:rPr lang="en-US" b="0" dirty="0" smtClean="0">
                <a:hlinkClick r:id="rId2"/>
              </a:rPr>
              <a:t>http://nationalmap.gov/ustopo/index.html</a:t>
            </a:r>
            <a:endParaRPr lang="en-US" b="0" dirty="0" smtClean="0"/>
          </a:p>
          <a:p>
            <a:r>
              <a:rPr lang="en-US" b="0" dirty="0" smtClean="0"/>
              <a:t>	Digital, </a:t>
            </a:r>
            <a:r>
              <a:rPr lang="en-US" b="0" dirty="0" err="1" smtClean="0"/>
              <a:t>georeferenced</a:t>
            </a:r>
            <a:r>
              <a:rPr lang="en-US" b="0" dirty="0" smtClean="0"/>
              <a:t> versions of all previous topographic maps for a specified 7.5-minute area; recent release of 90,000; &gt; </a:t>
            </a:r>
            <a:r>
              <a:rPr lang="en-US" b="0" dirty="0" smtClean="0"/>
              <a:t>180,000 </a:t>
            </a:r>
            <a:r>
              <a:rPr lang="en-US" b="0" dirty="0" smtClean="0"/>
              <a:t>total</a:t>
            </a:r>
          </a:p>
          <a:p>
            <a:r>
              <a:rPr lang="en-US" b="0" dirty="0" smtClean="0"/>
              <a:t>		</a:t>
            </a:r>
            <a:r>
              <a:rPr lang="en-US" b="0" dirty="0" smtClean="0">
                <a:hlinkClick r:id="rId3"/>
              </a:rPr>
              <a:t>http://nationalmap.gov/historical/</a:t>
            </a:r>
            <a:endParaRPr lang="en-US" b="0" dirty="0" smtClean="0"/>
          </a:p>
          <a:p>
            <a:endParaRPr lang="en-US" b="0"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4203" y="3244334"/>
            <a:ext cx="4275594" cy="369332"/>
          </a:xfrm>
          <a:prstGeom prst="rect">
            <a:avLst/>
          </a:prstGeom>
        </p:spPr>
        <p:txBody>
          <a:bodyPr wrap="none">
            <a:spAutoFit/>
          </a:bodyPr>
          <a:lstStyle/>
          <a:p>
            <a:r>
              <a:rPr lang="en-US" dirty="0" smtClean="0"/>
              <a:t>http://viewer.nationalmap.gov/viewer/</a:t>
            </a:r>
            <a:endParaRPr lang="en-US" dirty="0"/>
          </a:p>
        </p:txBody>
      </p:sp>
      <p:sp>
        <p:nvSpPr>
          <p:cNvPr id="8" name="Title 7"/>
          <p:cNvSpPr>
            <a:spLocks noGrp="1"/>
          </p:cNvSpPr>
          <p:nvPr>
            <p:ph type="title"/>
          </p:nvPr>
        </p:nvSpPr>
        <p:spPr/>
        <p:txBody>
          <a:bodyPr/>
          <a:lstStyle/>
          <a:p>
            <a:pPr algn="ctr"/>
            <a:r>
              <a:rPr lang="en-US" sz="4000" b="0" dirty="0" smtClean="0"/>
              <a:t>Computation</a:t>
            </a:r>
            <a:endParaRPr lang="en-US" sz="4000" b="0" dirty="0"/>
          </a:p>
        </p:txBody>
      </p:sp>
      <p:sp>
        <p:nvSpPr>
          <p:cNvPr id="9" name="Content Placeholder 8"/>
          <p:cNvSpPr>
            <a:spLocks noGrp="1"/>
          </p:cNvSpPr>
          <p:nvPr>
            <p:ph idx="1"/>
          </p:nvPr>
        </p:nvSpPr>
        <p:spPr/>
        <p:txBody>
          <a:bodyPr/>
          <a:lstStyle/>
          <a:p>
            <a:r>
              <a:rPr lang="en-US" b="0" dirty="0" smtClean="0"/>
              <a:t>Complex calculations, e.g., map projection formulas</a:t>
            </a:r>
          </a:p>
          <a:p>
            <a:r>
              <a:rPr lang="en-US" b="0" dirty="0" smtClean="0"/>
              <a:t>Must be applied to entire nationwide datasets which include multiple </a:t>
            </a:r>
            <a:r>
              <a:rPr lang="en-US" b="0" dirty="0" err="1" smtClean="0"/>
              <a:t>terrabytes</a:t>
            </a:r>
            <a:r>
              <a:rPr lang="en-US" b="0" dirty="0" smtClean="0"/>
              <a:t> to </a:t>
            </a:r>
            <a:r>
              <a:rPr lang="en-US" b="0" dirty="0" err="1" smtClean="0"/>
              <a:t>petabytes</a:t>
            </a:r>
            <a:r>
              <a:rPr lang="en-US" b="0" dirty="0" smtClean="0"/>
              <a:t> of data</a:t>
            </a:r>
          </a:p>
          <a:p>
            <a:r>
              <a:rPr lang="en-US" b="0" dirty="0" smtClean="0"/>
              <a:t>Data query and search</a:t>
            </a:r>
          </a:p>
          <a:p>
            <a:r>
              <a:rPr lang="en-US" b="0" dirty="0" smtClean="0"/>
              <a:t>	By location</a:t>
            </a:r>
          </a:p>
          <a:p>
            <a:r>
              <a:rPr lang="en-US" b="0" dirty="0" smtClean="0"/>
              <a:t>	By feature or objects</a:t>
            </a:r>
            <a:endParaRPr lang="en-US" b="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Example Map Projection Computation – UTM Coordinates</a:t>
            </a:r>
            <a:endParaRPr lang="en-US" b="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42825" y="1305083"/>
            <a:ext cx="3900575" cy="504015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351678" y="1314448"/>
            <a:ext cx="3896972" cy="50354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Example Map Projection Computation – UTM Coordinates</a:t>
            </a:r>
            <a:endParaRPr lang="en-US" b="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42825" y="1237232"/>
            <a:ext cx="3872000" cy="5003231"/>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295776" y="1228724"/>
            <a:ext cx="3877356" cy="50101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Example Map Projection Computation – UTM Coordinates</a:t>
            </a:r>
            <a:endParaRPr lang="en-US" b="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2738350" y="1371600"/>
            <a:ext cx="4081550" cy="52740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0" dirty="0" smtClean="0"/>
              <a:t>Intelligence</a:t>
            </a:r>
            <a:endParaRPr lang="en-US" sz="4000" b="0" dirty="0"/>
          </a:p>
        </p:txBody>
      </p:sp>
      <p:sp>
        <p:nvSpPr>
          <p:cNvPr id="3" name="Content Placeholder 2"/>
          <p:cNvSpPr>
            <a:spLocks noGrp="1"/>
          </p:cNvSpPr>
          <p:nvPr>
            <p:ph idx="1"/>
          </p:nvPr>
        </p:nvSpPr>
        <p:spPr/>
        <p:txBody>
          <a:bodyPr/>
          <a:lstStyle/>
          <a:p>
            <a:r>
              <a:rPr lang="en-US" b="0" dirty="0" smtClean="0"/>
              <a:t>Ontology and Semantics</a:t>
            </a:r>
          </a:p>
          <a:p>
            <a:r>
              <a:rPr lang="en-US" b="0" dirty="0" smtClean="0"/>
              <a:t>	Ontology </a:t>
            </a:r>
            <a:r>
              <a:rPr lang="en-US" b="0" dirty="0" smtClean="0"/>
              <a:t>of features, attributes, and </a:t>
            </a:r>
            <a:r>
              <a:rPr lang="en-US" b="0" dirty="0" smtClean="0"/>
              <a:t>	relationships</a:t>
            </a:r>
            <a:r>
              <a:rPr lang="en-US" b="0" dirty="0" smtClean="0"/>
              <a:t>: currently being developed.</a:t>
            </a:r>
          </a:p>
          <a:p>
            <a:r>
              <a:rPr lang="en-US" b="0" dirty="0" smtClean="0"/>
              <a:t>		Topographic vocabulary – available</a:t>
            </a:r>
          </a:p>
          <a:p>
            <a:r>
              <a:rPr lang="en-US" b="0" dirty="0" smtClean="0"/>
              <a:t>	Semantic </a:t>
            </a:r>
            <a:r>
              <a:rPr lang="en-US" b="0" dirty="0" smtClean="0"/>
              <a:t>Web triple format: Conversion for </a:t>
            </a:r>
            <a:r>
              <a:rPr lang="en-US" b="0" dirty="0" smtClean="0"/>
              <a:t>	selected </a:t>
            </a:r>
            <a:r>
              <a:rPr lang="en-US" b="0" dirty="0" smtClean="0"/>
              <a:t>test areas is in progress.</a:t>
            </a:r>
          </a:p>
          <a:p>
            <a:r>
              <a:rPr lang="en-US" b="0" dirty="0" smtClean="0"/>
              <a:t>	Examples </a:t>
            </a:r>
            <a:r>
              <a:rPr lang="en-US" b="0" dirty="0" smtClean="0"/>
              <a:t>of </a:t>
            </a:r>
            <a:r>
              <a:rPr lang="en-US" b="0" dirty="0" smtClean="0"/>
              <a:t>Topographic Vocabulary and URIs </a:t>
            </a:r>
            <a:r>
              <a:rPr lang="en-US" b="0" dirty="0" smtClean="0"/>
              <a:t>for individual features</a:t>
            </a:r>
            <a:endParaRPr lang="en-US" b="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ctr"/>
            <a:r>
              <a:rPr lang="en-US" sz="4000" b="0" dirty="0" smtClean="0"/>
              <a:t>USGS CyberGIS Research – CEGIS</a:t>
            </a:r>
            <a:endParaRPr lang="en-US" sz="4000" b="0" dirty="0"/>
          </a:p>
        </p:txBody>
      </p:sp>
      <p:sp>
        <p:nvSpPr>
          <p:cNvPr id="3" name="Content Placeholder 2"/>
          <p:cNvSpPr>
            <a:spLocks noGrp="1"/>
          </p:cNvSpPr>
          <p:nvPr>
            <p:ph idx="1"/>
          </p:nvPr>
        </p:nvSpPr>
        <p:spPr>
          <a:xfrm>
            <a:off x="0" y="1514475"/>
            <a:ext cx="8953500" cy="3619500"/>
          </a:xfrm>
        </p:spPr>
        <p:txBody>
          <a:bodyPr/>
          <a:lstStyle/>
          <a:p>
            <a:pPr>
              <a:lnSpc>
                <a:spcPct val="90000"/>
              </a:lnSpc>
              <a:spcBef>
                <a:spcPct val="0"/>
              </a:spcBef>
              <a:buClrTx/>
              <a:buSzTx/>
              <a:buFontTx/>
              <a:buNone/>
            </a:pPr>
            <a:r>
              <a:rPr lang="en-US" b="0" dirty="0" smtClean="0"/>
              <a:t>Grid/parallel computing </a:t>
            </a:r>
          </a:p>
          <a:p>
            <a:pPr>
              <a:lnSpc>
                <a:spcPct val="90000"/>
              </a:lnSpc>
              <a:spcBef>
                <a:spcPct val="0"/>
              </a:spcBef>
              <a:buClrTx/>
              <a:buSzTx/>
              <a:buFontTx/>
              <a:buNone/>
            </a:pPr>
            <a:r>
              <a:rPr lang="en-US" b="0" dirty="0" smtClean="0"/>
              <a:t>	Internal project to move operations for </a:t>
            </a:r>
            <a:r>
              <a:rPr lang="en-US" b="0" i="1" dirty="0" smtClean="0"/>
              <a:t>The National Map</a:t>
            </a:r>
            <a:r>
              <a:rPr lang="en-US" b="0" dirty="0" smtClean="0"/>
              <a:t> to parallel/grid platform</a:t>
            </a:r>
          </a:p>
          <a:p>
            <a:pPr>
              <a:lnSpc>
                <a:spcPct val="90000"/>
              </a:lnSpc>
              <a:spcBef>
                <a:spcPct val="0"/>
              </a:spcBef>
              <a:buClrTx/>
              <a:buSzTx/>
              <a:buFontTx/>
              <a:buNone/>
            </a:pPr>
            <a:r>
              <a:rPr lang="en-US" b="0" dirty="0" smtClean="0"/>
              <a:t>		Map projection of large datasets – </a:t>
            </a:r>
            <a:r>
              <a:rPr lang="en-US" b="0" dirty="0" err="1" smtClean="0"/>
              <a:t>mapIMG</a:t>
            </a:r>
            <a:endParaRPr lang="en-US" b="0" dirty="0" smtClean="0"/>
          </a:p>
          <a:p>
            <a:pPr>
              <a:lnSpc>
                <a:spcPct val="90000"/>
              </a:lnSpc>
              <a:spcBef>
                <a:spcPct val="0"/>
              </a:spcBef>
              <a:buClrTx/>
              <a:buSzTx/>
              <a:buFontTx/>
              <a:buNone/>
            </a:pPr>
            <a:r>
              <a:rPr lang="en-US" b="0" dirty="0" smtClean="0"/>
              <a:t>	</a:t>
            </a:r>
            <a:r>
              <a:rPr lang="en-US" b="0" dirty="0" smtClean="0"/>
              <a:t>	Implemented in CyberGIS</a:t>
            </a:r>
            <a:endParaRPr lang="en-US" b="0" dirty="0" smtClean="0"/>
          </a:p>
          <a:p>
            <a:pPr>
              <a:lnSpc>
                <a:spcPct val="90000"/>
              </a:lnSpc>
              <a:spcBef>
                <a:spcPct val="0"/>
              </a:spcBef>
              <a:buClrTx/>
              <a:buSzTx/>
              <a:buFontTx/>
              <a:buNone/>
            </a:pPr>
            <a:r>
              <a:rPr lang="en-US" b="0" dirty="0" smtClean="0"/>
              <a:t>	Pre-processing for NHD generalization</a:t>
            </a:r>
          </a:p>
          <a:p>
            <a:pPr>
              <a:lnSpc>
                <a:spcPct val="90000"/>
              </a:lnSpc>
              <a:spcBef>
                <a:spcPct val="0"/>
              </a:spcBef>
              <a:buClrTx/>
              <a:buSzTx/>
              <a:buFontTx/>
              <a:buNone/>
            </a:pPr>
            <a:r>
              <a:rPr lang="en-US" b="0" dirty="0" smtClean="0"/>
              <a:t>	Conversion of data to RDF</a:t>
            </a:r>
          </a:p>
          <a:p>
            <a:pPr>
              <a:lnSpc>
                <a:spcPct val="90000"/>
              </a:lnSpc>
              <a:spcBef>
                <a:spcPct val="0"/>
              </a:spcBef>
              <a:buClrTx/>
              <a:buSzTx/>
              <a:buFontTx/>
              <a:buNone/>
            </a:pPr>
            <a:r>
              <a:rPr lang="en-US" b="0" dirty="0" smtClean="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USGS CyberGIS Research – CEGIS</a:t>
            </a:r>
            <a:endParaRPr lang="en-US" dirty="0"/>
          </a:p>
        </p:txBody>
      </p:sp>
      <p:sp>
        <p:nvSpPr>
          <p:cNvPr id="3" name="Content Placeholder 2"/>
          <p:cNvSpPr>
            <a:spLocks noGrp="1"/>
          </p:cNvSpPr>
          <p:nvPr>
            <p:ph idx="1"/>
          </p:nvPr>
        </p:nvSpPr>
        <p:spPr>
          <a:xfrm>
            <a:off x="381000" y="1371600"/>
            <a:ext cx="8763000" cy="4640263"/>
          </a:xfrm>
        </p:spPr>
        <p:txBody>
          <a:bodyPr/>
          <a:lstStyle/>
          <a:p>
            <a:pPr>
              <a:lnSpc>
                <a:spcPct val="90000"/>
              </a:lnSpc>
              <a:spcBef>
                <a:spcPct val="0"/>
              </a:spcBef>
              <a:buClrTx/>
              <a:buSzTx/>
              <a:buFontTx/>
              <a:buNone/>
            </a:pPr>
            <a:r>
              <a:rPr lang="en-US" b="0" dirty="0" smtClean="0"/>
              <a:t>Social Media</a:t>
            </a:r>
          </a:p>
          <a:p>
            <a:pPr>
              <a:lnSpc>
                <a:spcPct val="90000"/>
              </a:lnSpc>
              <a:spcBef>
                <a:spcPct val="0"/>
              </a:spcBef>
              <a:buClrTx/>
              <a:buSzTx/>
              <a:buFontTx/>
              <a:buNone/>
            </a:pPr>
            <a:r>
              <a:rPr lang="en-US" b="0" dirty="0" smtClean="0"/>
              <a:t>	Examining contributions of VGI to </a:t>
            </a:r>
            <a:r>
              <a:rPr lang="en-US" b="0" i="1" dirty="0" smtClean="0"/>
              <a:t>The National Map</a:t>
            </a:r>
            <a:endParaRPr lang="en-US" b="0" dirty="0" smtClean="0"/>
          </a:p>
          <a:p>
            <a:pPr>
              <a:lnSpc>
                <a:spcPct val="90000"/>
              </a:lnSpc>
              <a:spcBef>
                <a:spcPct val="0"/>
              </a:spcBef>
              <a:buClrTx/>
              <a:buSzTx/>
              <a:buFontTx/>
              <a:buNone/>
            </a:pPr>
            <a:r>
              <a:rPr lang="en-US" b="0" dirty="0" smtClean="0"/>
              <a:t>	Examining use of Twitter, </a:t>
            </a:r>
            <a:r>
              <a:rPr lang="en-US" b="0" dirty="0" err="1" smtClean="0"/>
              <a:t>Facebook</a:t>
            </a:r>
            <a:r>
              <a:rPr lang="en-US" b="0" dirty="0" smtClean="0"/>
              <a:t>, </a:t>
            </a:r>
            <a:r>
              <a:rPr lang="en-US" b="0" dirty="0" err="1" smtClean="0"/>
              <a:t>Flickr</a:t>
            </a:r>
            <a:r>
              <a:rPr lang="en-US" b="0" dirty="0" smtClean="0"/>
              <a:t> in research and production of geospatial data</a:t>
            </a:r>
          </a:p>
          <a:p>
            <a:pPr>
              <a:lnSpc>
                <a:spcPct val="90000"/>
              </a:lnSpc>
              <a:spcBef>
                <a:spcPct val="0"/>
              </a:spcBef>
              <a:buClrTx/>
              <a:buSzTx/>
              <a:buFontTx/>
              <a:buNone/>
            </a:pPr>
            <a:endParaRPr lang="en-US" b="0" dirty="0" smtClean="0"/>
          </a:p>
          <a:p>
            <a:pPr>
              <a:lnSpc>
                <a:spcPct val="90000"/>
              </a:lnSpc>
              <a:spcBef>
                <a:spcPct val="0"/>
              </a:spcBef>
              <a:buClrTx/>
              <a:buSzTx/>
              <a:buFontTx/>
              <a:buNone/>
            </a:pPr>
            <a:r>
              <a:rPr lang="en-US" b="0" dirty="0" smtClean="0"/>
              <a:t>Ontology and the Semantic Web</a:t>
            </a:r>
          </a:p>
          <a:p>
            <a:pPr>
              <a:lnSpc>
                <a:spcPct val="90000"/>
              </a:lnSpc>
              <a:spcBef>
                <a:spcPct val="0"/>
              </a:spcBef>
              <a:buClrTx/>
              <a:buSzTx/>
              <a:buFontTx/>
              <a:buNone/>
            </a:pPr>
            <a:r>
              <a:rPr lang="en-US" b="0" dirty="0" smtClean="0"/>
              <a:t>	Taxonomy, ontology for </a:t>
            </a:r>
            <a:r>
              <a:rPr lang="en-US" b="0" i="1" dirty="0" smtClean="0"/>
              <a:t>The National Map</a:t>
            </a:r>
          </a:p>
          <a:p>
            <a:pPr>
              <a:lnSpc>
                <a:spcPct val="90000"/>
              </a:lnSpc>
              <a:spcBef>
                <a:spcPct val="0"/>
              </a:spcBef>
              <a:buClrTx/>
              <a:buSzTx/>
              <a:buFontTx/>
              <a:buNone/>
            </a:pPr>
            <a:r>
              <a:rPr lang="en-US" b="0" i="1" dirty="0" smtClean="0"/>
              <a:t>	</a:t>
            </a:r>
            <a:r>
              <a:rPr lang="en-US" b="0" dirty="0" smtClean="0"/>
              <a:t>Conversion of vector and raster data to RDF</a:t>
            </a:r>
          </a:p>
          <a:p>
            <a:pPr>
              <a:lnSpc>
                <a:spcPct val="90000"/>
              </a:lnSpc>
              <a:spcBef>
                <a:spcPct val="0"/>
              </a:spcBef>
              <a:buClrTx/>
              <a:buSzTx/>
              <a:buFontTx/>
              <a:buNone/>
            </a:pPr>
            <a:r>
              <a:rPr lang="en-US" b="0" dirty="0" smtClean="0"/>
              <a:t>	Implementation of a SPARQL Endpoint on USGS server for querying RDF data of </a:t>
            </a:r>
            <a:r>
              <a:rPr lang="en-US" b="0" i="1" dirty="0" smtClean="0"/>
              <a:t>The National Map</a:t>
            </a:r>
          </a:p>
          <a:p>
            <a:pPr>
              <a:lnSpc>
                <a:spcPct val="90000"/>
              </a:lnSpc>
              <a:spcBef>
                <a:spcPct val="0"/>
              </a:spcBef>
              <a:buClrTx/>
              <a:buSzTx/>
              <a:buFontTx/>
              <a:buNone/>
            </a:pPr>
            <a:endParaRPr lang="en-US" b="0" i="1" dirty="0" smtClean="0"/>
          </a:p>
          <a:p>
            <a:pPr>
              <a:lnSpc>
                <a:spcPct val="90000"/>
              </a:lnSpc>
              <a:spcBef>
                <a:spcPct val="0"/>
              </a:spcBef>
              <a:buClrTx/>
              <a:buSzTx/>
            </a:pPr>
            <a:r>
              <a:rPr lang="en-US" b="0" i="1" dirty="0" smtClean="0"/>
              <a:t>	</a:t>
            </a:r>
            <a:r>
              <a:rPr lang="en-US" dirty="0" smtClean="0">
                <a:hlinkClick r:id="rId2"/>
              </a:rPr>
              <a:t>http://usgs-ybother.srv.mst.edu:8890/sparql</a:t>
            </a:r>
            <a:endParaRPr lang="en-US" dirty="0" smtClean="0"/>
          </a:p>
          <a:p>
            <a:pPr>
              <a:lnSpc>
                <a:spcPct val="90000"/>
              </a:lnSpc>
              <a:spcBef>
                <a:spcPct val="0"/>
              </a:spcBef>
              <a:buClrTx/>
              <a:buSzTx/>
            </a:pPr>
            <a:endParaRPr lang="en-US" dirty="0" smtClean="0"/>
          </a:p>
          <a:p>
            <a:pPr>
              <a:lnSpc>
                <a:spcPct val="90000"/>
              </a:lnSpc>
              <a:spcBef>
                <a:spcPct val="0"/>
              </a:spcBef>
              <a:buClrTx/>
              <a:buSzTx/>
              <a:buFontTx/>
              <a:buNone/>
            </a:pPr>
            <a:endParaRPr lang="en-US" b="0" i="1" dirty="0" smtClean="0"/>
          </a:p>
          <a:p>
            <a:pPr>
              <a:lnSpc>
                <a:spcPct val="90000"/>
              </a:lnSpc>
              <a:spcBef>
                <a:spcPct val="0"/>
              </a:spcBef>
              <a:buClrTx/>
              <a:buSzTx/>
              <a:buFontTx/>
              <a:buNone/>
            </a:pPr>
            <a:endParaRPr lang="en-US" b="0"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Ontology for </a:t>
            </a:r>
            <a:r>
              <a:rPr lang="en-US" b="0" i="1" dirty="0" smtClean="0"/>
              <a:t>The National Map</a:t>
            </a:r>
            <a:endParaRPr lang="en-US" b="0" dirty="0"/>
          </a:p>
        </p:txBody>
      </p:sp>
      <p:sp>
        <p:nvSpPr>
          <p:cNvPr id="3" name="Table Placeholder 2"/>
          <p:cNvSpPr>
            <a:spLocks noGrp="1"/>
          </p:cNvSpPr>
          <p:nvPr>
            <p:ph type="tbl" idx="1"/>
          </p:nvPr>
        </p:nvSpPr>
        <p:spPr>
          <a:xfrm>
            <a:off x="438150" y="1381125"/>
            <a:ext cx="8305800" cy="4114800"/>
          </a:xfrm>
        </p:spPr>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Feature Domains</a:t>
            </a:r>
            <a:endParaRPr lang="en-US" b="0" dirty="0"/>
          </a:p>
        </p:txBody>
      </p:sp>
      <p:sp>
        <p:nvSpPr>
          <p:cNvPr id="3" name="Content Placeholder 2"/>
          <p:cNvSpPr>
            <a:spLocks noGrp="1"/>
          </p:cNvSpPr>
          <p:nvPr>
            <p:ph idx="1"/>
          </p:nvPr>
        </p:nvSpPr>
        <p:spPr/>
        <p:txBody>
          <a:bodyPr/>
          <a:lstStyle/>
          <a:p>
            <a:r>
              <a:rPr lang="en-US" b="0" dirty="0" smtClean="0"/>
              <a:t>Events</a:t>
            </a:r>
          </a:p>
          <a:p>
            <a:r>
              <a:rPr lang="en-US" b="0" dirty="0" smtClean="0"/>
              <a:t>Divisions</a:t>
            </a:r>
          </a:p>
          <a:p>
            <a:r>
              <a:rPr lang="en-US" b="0" dirty="0" smtClean="0"/>
              <a:t>Built-up areas</a:t>
            </a:r>
          </a:p>
          <a:p>
            <a:r>
              <a:rPr lang="en-US" b="0" dirty="0" smtClean="0"/>
              <a:t>Ecological regime</a:t>
            </a:r>
          </a:p>
          <a:p>
            <a:r>
              <a:rPr lang="en-US" b="0" dirty="0" smtClean="0"/>
              <a:t>Surface water</a:t>
            </a:r>
          </a:p>
          <a:p>
            <a:r>
              <a:rPr lang="en-US" b="0" dirty="0" smtClean="0"/>
              <a:t>Terrain</a:t>
            </a:r>
          </a:p>
          <a:p>
            <a:endParaRPr lang="en-US" b="0" dirty="0" smtClean="0"/>
          </a:p>
          <a:p>
            <a:r>
              <a:rPr lang="en-US" b="0" dirty="0" smtClean="0"/>
              <a:t>Domains derived from ground surveys incorporated in DLG standards</a:t>
            </a:r>
          </a:p>
          <a:p>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Objectives</a:t>
            </a:r>
            <a:endParaRPr lang="en-US" b="0" dirty="0"/>
          </a:p>
        </p:txBody>
      </p:sp>
      <p:sp>
        <p:nvSpPr>
          <p:cNvPr id="3" name="Content Placeholder 2"/>
          <p:cNvSpPr>
            <a:spLocks noGrp="1"/>
          </p:cNvSpPr>
          <p:nvPr>
            <p:ph idx="1"/>
          </p:nvPr>
        </p:nvSpPr>
        <p:spPr/>
        <p:txBody>
          <a:bodyPr/>
          <a:lstStyle/>
          <a:p>
            <a:r>
              <a:rPr lang="en-US" b="0" dirty="0" smtClean="0"/>
              <a:t>I will focus on the need to process and support our large datasets and intensive computation and the need for semantics of geospatial data to address scientific and everyday problems with CyberGIS. </a:t>
            </a:r>
          </a:p>
          <a:p>
            <a:r>
              <a:rPr lang="en-US" b="0" dirty="0" smtClean="0"/>
              <a:t>Accomplishments </a:t>
            </a:r>
          </a:p>
          <a:p>
            <a:r>
              <a:rPr lang="en-US" b="0" dirty="0" smtClean="0"/>
              <a:t>	Parallel version of </a:t>
            </a:r>
            <a:r>
              <a:rPr lang="en-US" b="0" dirty="0" err="1" smtClean="0"/>
              <a:t>mapIMG</a:t>
            </a:r>
            <a:endParaRPr lang="en-US" b="0" dirty="0" smtClean="0"/>
          </a:p>
          <a:p>
            <a:r>
              <a:rPr lang="en-US" b="0" dirty="0" smtClean="0"/>
              <a:t>	Implementation in CyberGIS project</a:t>
            </a:r>
          </a:p>
          <a:p>
            <a:r>
              <a:rPr lang="en-US" b="0" dirty="0" smtClean="0"/>
              <a:t>	</a:t>
            </a:r>
            <a:r>
              <a:rPr lang="en-US" b="0" dirty="0" smtClean="0">
                <a:solidFill>
                  <a:schemeClr val="accent5">
                    <a:lumMod val="50000"/>
                  </a:schemeClr>
                </a:solidFill>
              </a:rPr>
              <a:t>Advances in semantics that in the future will be implemented as a part of CyberGIS.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Events</a:t>
            </a:r>
            <a:endParaRPr lang="en-US" b="0" dirty="0"/>
          </a:p>
        </p:txBody>
      </p:sp>
      <p:graphicFrame>
        <p:nvGraphicFramePr>
          <p:cNvPr id="3" name="Table 2"/>
          <p:cNvGraphicFramePr>
            <a:graphicFrameLocks noGrp="1"/>
          </p:cNvGraphicFramePr>
          <p:nvPr/>
        </p:nvGraphicFramePr>
        <p:xfrm>
          <a:off x="742950" y="1657348"/>
          <a:ext cx="8096250" cy="3320664"/>
        </p:xfrm>
        <a:graphic>
          <a:graphicData uri="http://schemas.openxmlformats.org/drawingml/2006/table">
            <a:tbl>
              <a:tblPr/>
              <a:tblGrid>
                <a:gridCol w="2150883"/>
                <a:gridCol w="2130592"/>
                <a:gridCol w="2029136"/>
                <a:gridCol w="1785639"/>
              </a:tblGrid>
              <a:tr h="470287">
                <a:tc>
                  <a:txBody>
                    <a:bodyPr/>
                    <a:lstStyle/>
                    <a:p>
                      <a:pPr marL="0" marR="0">
                        <a:spcBef>
                          <a:spcPts val="0"/>
                        </a:spcBef>
                        <a:spcAft>
                          <a:spcPts val="0"/>
                        </a:spcAft>
                      </a:pPr>
                      <a:r>
                        <a:rPr lang="en-US" sz="2000" b="1" dirty="0">
                          <a:solidFill>
                            <a:schemeClr val="bg1"/>
                          </a:solidFill>
                          <a:latin typeface="Arial"/>
                          <a:ea typeface="Times New Roman"/>
                          <a:cs typeface="Times New Roman"/>
                        </a:rPr>
                        <a:t>Security</a:t>
                      </a:r>
                      <a:endParaRPr lang="en-US" sz="2000" dirty="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2000" dirty="0">
                        <a:solidFill>
                          <a:schemeClr val="bg1"/>
                        </a:solidFill>
                        <a:latin typeface="Arial"/>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Historical site</a:t>
                      </a:r>
                      <a:endParaRPr lang="en-US" sz="2000" dirty="0">
                        <a:solidFill>
                          <a:schemeClr val="bg1"/>
                        </a:solidFill>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2000">
                        <a:solidFill>
                          <a:schemeClr val="bg1"/>
                        </a:solidFill>
                        <a:latin typeface="Arial"/>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885245">
                <a:tc>
                  <a:txBody>
                    <a:bodyPr/>
                    <a:lstStyle/>
                    <a:p>
                      <a:pPr marL="0" marR="0">
                        <a:spcBef>
                          <a:spcPts val="0"/>
                        </a:spcBef>
                        <a:spcAft>
                          <a:spcPts val="0"/>
                        </a:spcAft>
                      </a:pPr>
                      <a:r>
                        <a:rPr lang="en-US" sz="2000" dirty="0">
                          <a:solidFill>
                            <a:schemeClr val="bg1"/>
                          </a:solidFill>
                          <a:latin typeface="Arial"/>
                          <a:ea typeface="Times New Roman"/>
                          <a:cs typeface="Times New Roman"/>
                        </a:rPr>
                        <a:t>Hazard</a:t>
                      </a:r>
                      <a:endParaRPr lang="en-US" sz="2000" dirty="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2000">
                          <a:solidFill>
                            <a:schemeClr val="bg1"/>
                          </a:solidFill>
                          <a:latin typeface="Arial"/>
                          <a:ea typeface="Times New Roman"/>
                          <a:cs typeface="Times New Roman"/>
                        </a:rPr>
                        <a:t>Hazard zone</a:t>
                      </a:r>
                      <a:endParaRPr lang="en-US" sz="2000">
                        <a:solidFill>
                          <a:schemeClr val="bg1"/>
                        </a:solidFill>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2000" dirty="0">
                          <a:solidFill>
                            <a:schemeClr val="bg1"/>
                          </a:solidFill>
                          <a:latin typeface="Arial"/>
                          <a:ea typeface="Times New Roman"/>
                          <a:cs typeface="Times New Roman"/>
                        </a:rPr>
                        <a:t>Military history</a:t>
                      </a:r>
                      <a:endParaRPr lang="en-US" sz="2000" dirty="0">
                        <a:solidFill>
                          <a:schemeClr val="bg1"/>
                        </a:solidFill>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2000">
                          <a:solidFill>
                            <a:schemeClr val="bg1"/>
                          </a:solidFill>
                          <a:latin typeface="Arial"/>
                          <a:ea typeface="Times New Roman"/>
                          <a:cs typeface="Times New Roman"/>
                        </a:rPr>
                        <a:t>Archeological site </a:t>
                      </a:r>
                      <a:endParaRPr lang="en-US" sz="2000">
                        <a:solidFill>
                          <a:schemeClr val="bg1"/>
                        </a:solidFill>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470287">
                <a:tc>
                  <a:txBody>
                    <a:bodyPr/>
                    <a:lstStyle/>
                    <a:p>
                      <a:pPr marL="0" marR="0">
                        <a:spcBef>
                          <a:spcPts val="0"/>
                        </a:spcBef>
                        <a:spcAft>
                          <a:spcPts val="0"/>
                        </a:spcAft>
                      </a:pPr>
                      <a:r>
                        <a:rPr lang="en-US" sz="2000" dirty="0">
                          <a:solidFill>
                            <a:schemeClr val="bg1"/>
                          </a:solidFill>
                          <a:latin typeface="Arial"/>
                          <a:ea typeface="Times New Roman"/>
                          <a:cs typeface="Times New Roman"/>
                        </a:rPr>
                        <a:t>Earthquake</a:t>
                      </a:r>
                      <a:endParaRPr lang="en-US" sz="2000" dirty="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2000">
                          <a:solidFill>
                            <a:schemeClr val="bg1"/>
                          </a:solidFill>
                          <a:latin typeface="Arial"/>
                          <a:ea typeface="Times New Roman"/>
                          <a:cs typeface="Times New Roman"/>
                        </a:rPr>
                        <a:t>Incident</a:t>
                      </a:r>
                      <a:endParaRPr lang="en-US" sz="2000">
                        <a:solidFill>
                          <a:schemeClr val="bg1"/>
                        </a:solidFill>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2000" dirty="0">
                          <a:solidFill>
                            <a:schemeClr val="bg1"/>
                          </a:solidFill>
                          <a:latin typeface="Arial"/>
                          <a:ea typeface="Times New Roman"/>
                          <a:cs typeface="Times New Roman"/>
                        </a:rPr>
                        <a:t>Historical marker</a:t>
                      </a:r>
                      <a:endParaRPr lang="en-US" sz="2000" dirty="0">
                        <a:solidFill>
                          <a:schemeClr val="bg1"/>
                        </a:solidFill>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2000" dirty="0">
                          <a:solidFill>
                            <a:schemeClr val="bg1"/>
                          </a:solidFill>
                          <a:latin typeface="Arial"/>
                          <a:ea typeface="Times New Roman"/>
                          <a:cs typeface="Times New Roman"/>
                        </a:rPr>
                        <a:t>Cliff dwelling</a:t>
                      </a:r>
                      <a:endParaRPr lang="en-US" sz="2000" dirty="0">
                        <a:solidFill>
                          <a:schemeClr val="bg1"/>
                        </a:solidFill>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470287">
                <a:tc>
                  <a:txBody>
                    <a:bodyPr/>
                    <a:lstStyle/>
                    <a:p>
                      <a:pPr marL="0" marR="0">
                        <a:spcBef>
                          <a:spcPts val="0"/>
                        </a:spcBef>
                        <a:spcAft>
                          <a:spcPts val="0"/>
                        </a:spcAft>
                      </a:pPr>
                      <a:r>
                        <a:rPr lang="en-US" sz="2000" dirty="0">
                          <a:solidFill>
                            <a:schemeClr val="bg1"/>
                          </a:solidFill>
                          <a:latin typeface="Arial"/>
                          <a:ea typeface="Times New Roman"/>
                          <a:cs typeface="Times New Roman"/>
                        </a:rPr>
                        <a:t>Flood</a:t>
                      </a:r>
                      <a:endParaRPr lang="en-US" sz="2000" dirty="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2000" dirty="0">
                          <a:solidFill>
                            <a:schemeClr val="bg1"/>
                          </a:solidFill>
                          <a:latin typeface="Arial"/>
                          <a:ea typeface="Times New Roman"/>
                          <a:cs typeface="Times New Roman"/>
                        </a:rPr>
                        <a:t>Fire</a:t>
                      </a:r>
                      <a:endParaRPr lang="en-US" sz="2000" dirty="0">
                        <a:solidFill>
                          <a:schemeClr val="bg1"/>
                        </a:solidFill>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2000">
                          <a:solidFill>
                            <a:schemeClr val="bg1"/>
                          </a:solidFill>
                          <a:latin typeface="Arial"/>
                          <a:ea typeface="Times New Roman"/>
                          <a:cs typeface="Times New Roman"/>
                        </a:rPr>
                        <a:t>Tree</a:t>
                      </a:r>
                      <a:endParaRPr lang="en-US" sz="2000">
                        <a:solidFill>
                          <a:schemeClr val="bg1"/>
                        </a:solidFill>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2000" dirty="0">
                          <a:solidFill>
                            <a:schemeClr val="bg1"/>
                          </a:solidFill>
                          <a:latin typeface="Arial"/>
                          <a:ea typeface="Times New Roman"/>
                          <a:cs typeface="Times New Roman"/>
                        </a:rPr>
                        <a:t>Ruins</a:t>
                      </a:r>
                      <a:endParaRPr lang="en-US" sz="2000" dirty="0">
                        <a:solidFill>
                          <a:schemeClr val="bg1"/>
                        </a:solidFill>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885245">
                <a:tc>
                  <a:txBody>
                    <a:bodyPr/>
                    <a:lstStyle/>
                    <a:p>
                      <a:pPr marL="0" marR="0">
                        <a:spcBef>
                          <a:spcPts val="0"/>
                        </a:spcBef>
                        <a:spcAft>
                          <a:spcPts val="0"/>
                        </a:spcAft>
                      </a:pPr>
                      <a:r>
                        <a:rPr lang="en-US" sz="2000">
                          <a:solidFill>
                            <a:schemeClr val="bg1"/>
                          </a:solidFill>
                          <a:latin typeface="Arial"/>
                          <a:ea typeface="Times New Roman"/>
                          <a:cs typeface="Times New Roman"/>
                        </a:rPr>
                        <a:t>Area to be submerged</a:t>
                      </a:r>
                      <a:endParaRPr lang="en-US" sz="200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chemeClr val="bg1"/>
                          </a:solidFill>
                          <a:latin typeface="Arial"/>
                          <a:ea typeface="Times New Roman"/>
                          <a:cs typeface="Times New Roman"/>
                        </a:rPr>
                        <a:t>Restricted area</a:t>
                      </a:r>
                      <a:endParaRPr lang="en-US" sz="2000" dirty="0">
                        <a:solidFill>
                          <a:schemeClr val="bg1"/>
                        </a:solidFill>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2000" dirty="0">
                        <a:solidFill>
                          <a:schemeClr val="bg1"/>
                        </a:solidFill>
                        <a:latin typeface="Arial"/>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2000" dirty="0">
                        <a:solidFill>
                          <a:schemeClr val="bg1"/>
                        </a:solidFill>
                        <a:latin typeface="Arial"/>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Divisions</a:t>
            </a:r>
            <a:endParaRPr lang="en-US" b="0" dirty="0"/>
          </a:p>
        </p:txBody>
      </p:sp>
      <p:graphicFrame>
        <p:nvGraphicFramePr>
          <p:cNvPr id="3" name="Table 2"/>
          <p:cNvGraphicFramePr>
            <a:graphicFrameLocks noGrp="1"/>
          </p:cNvGraphicFramePr>
          <p:nvPr/>
        </p:nvGraphicFramePr>
        <p:xfrm>
          <a:off x="1276351" y="1447805"/>
          <a:ext cx="7362824" cy="4705348"/>
        </p:xfrm>
        <a:graphic>
          <a:graphicData uri="http://schemas.openxmlformats.org/drawingml/2006/table">
            <a:tbl>
              <a:tblPr/>
              <a:tblGrid>
                <a:gridCol w="2608916"/>
                <a:gridCol w="2186693"/>
                <a:gridCol w="2567215"/>
              </a:tblGrid>
              <a:tr h="263128">
                <a:tc gridSpan="2">
                  <a:txBody>
                    <a:bodyPr/>
                    <a:lstStyle/>
                    <a:p>
                      <a:pPr marL="0" marR="0" algn="ctr">
                        <a:spcBef>
                          <a:spcPts val="0"/>
                        </a:spcBef>
                        <a:spcAft>
                          <a:spcPts val="0"/>
                        </a:spcAft>
                      </a:pPr>
                      <a:r>
                        <a:rPr lang="en-US" sz="1400" b="1" dirty="0">
                          <a:solidFill>
                            <a:srgbClr val="FFFFFF"/>
                          </a:solidFill>
                          <a:latin typeface="Arial"/>
                          <a:ea typeface="Times New Roman"/>
                          <a:cs typeface="Times New Roman"/>
                        </a:rPr>
                        <a:t>Civil Units</a:t>
                      </a:r>
                      <a:endParaRPr lang="en-US" sz="14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spcBef>
                          <a:spcPts val="0"/>
                        </a:spcBef>
                        <a:spcAft>
                          <a:spcPts val="0"/>
                        </a:spcAft>
                      </a:pPr>
                      <a:r>
                        <a:rPr lang="en-US" sz="1400" b="1">
                          <a:solidFill>
                            <a:srgbClr val="FFFFFF"/>
                          </a:solidFill>
                          <a:latin typeface="Arial"/>
                          <a:ea typeface="Times New Roman"/>
                          <a:cs typeface="Times New Roman"/>
                        </a:rPr>
                        <a:t>Boundaries</a:t>
                      </a:r>
                      <a:endParaRPr lang="en-US" sz="140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63128">
                <a:tc>
                  <a:txBody>
                    <a:bodyPr/>
                    <a:lstStyle/>
                    <a:p>
                      <a:pPr marL="0" marR="0">
                        <a:spcBef>
                          <a:spcPts val="0"/>
                        </a:spcBef>
                        <a:spcAft>
                          <a:spcPts val="0"/>
                        </a:spcAft>
                      </a:pPr>
                      <a:r>
                        <a:rPr lang="en-US" sz="1400" dirty="0">
                          <a:solidFill>
                            <a:srgbClr val="FFFFFF"/>
                          </a:solidFill>
                          <a:latin typeface="Arial"/>
                          <a:ea typeface="Times New Roman"/>
                          <a:cs typeface="Times New Roman"/>
                        </a:rPr>
                        <a:t>Cadastral</a:t>
                      </a:r>
                      <a:endParaRPr lang="en-US" sz="14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400" dirty="0">
                          <a:solidFill>
                            <a:srgbClr val="FFFFFF"/>
                          </a:solidFill>
                          <a:latin typeface="Arial"/>
                          <a:ea typeface="Times New Roman"/>
                          <a:cs typeface="Times New Roman"/>
                        </a:rPr>
                        <a:t>Nation</a:t>
                      </a:r>
                      <a:endParaRPr lang="en-US" sz="1400" dirty="0">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a:solidFill>
                            <a:srgbClr val="FFFFFF"/>
                          </a:solidFill>
                          <a:latin typeface="Arial"/>
                          <a:ea typeface="Times New Roman"/>
                          <a:cs typeface="Times New Roman"/>
                        </a:rPr>
                        <a:t>Fenceline</a:t>
                      </a:r>
                      <a:endParaRPr lang="en-US" sz="140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63128">
                <a:tc>
                  <a:txBody>
                    <a:bodyPr/>
                    <a:lstStyle/>
                    <a:p>
                      <a:pPr marL="0" marR="0">
                        <a:spcBef>
                          <a:spcPts val="0"/>
                        </a:spcBef>
                        <a:spcAft>
                          <a:spcPts val="0"/>
                        </a:spcAft>
                      </a:pPr>
                      <a:r>
                        <a:rPr lang="en-US" sz="1400">
                          <a:solidFill>
                            <a:srgbClr val="FFFFFF"/>
                          </a:solidFill>
                          <a:latin typeface="Arial"/>
                          <a:ea typeface="Times New Roman"/>
                          <a:cs typeface="Times New Roman"/>
                        </a:rPr>
                        <a:t>Parcel</a:t>
                      </a:r>
                      <a:endParaRPr lang="en-US" sz="14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400" dirty="0">
                          <a:solidFill>
                            <a:srgbClr val="FFFFFF"/>
                          </a:solidFill>
                          <a:latin typeface="Arial"/>
                          <a:ea typeface="Times New Roman"/>
                          <a:cs typeface="Times New Roman"/>
                        </a:rPr>
                        <a:t>Territory</a:t>
                      </a:r>
                      <a:endParaRPr lang="en-US" sz="1400" dirty="0">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a:solidFill>
                            <a:srgbClr val="FFFFFF"/>
                          </a:solidFill>
                          <a:latin typeface="Arial"/>
                          <a:ea typeface="Times New Roman"/>
                          <a:cs typeface="Times New Roman"/>
                        </a:rPr>
                        <a:t>Hedge</a:t>
                      </a:r>
                      <a:endParaRPr lang="en-US" sz="140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63128">
                <a:tc>
                  <a:txBody>
                    <a:bodyPr/>
                    <a:lstStyle/>
                    <a:p>
                      <a:pPr marL="0" marR="0">
                        <a:spcBef>
                          <a:spcPts val="0"/>
                        </a:spcBef>
                        <a:spcAft>
                          <a:spcPts val="0"/>
                        </a:spcAft>
                      </a:pPr>
                      <a:r>
                        <a:rPr lang="en-US" sz="1400">
                          <a:solidFill>
                            <a:srgbClr val="FFFFFF"/>
                          </a:solidFill>
                          <a:latin typeface="Arial"/>
                          <a:ea typeface="Times New Roman"/>
                          <a:cs typeface="Times New Roman"/>
                        </a:rPr>
                        <a:t>Public Land Survey System</a:t>
                      </a:r>
                      <a:endParaRPr lang="en-US" sz="14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400">
                          <a:solidFill>
                            <a:srgbClr val="FFFFFF"/>
                          </a:solidFill>
                          <a:latin typeface="Arial"/>
                          <a:ea typeface="Times New Roman"/>
                          <a:cs typeface="Times New Roman"/>
                        </a:rPr>
                        <a:t>Tribal reservation</a:t>
                      </a:r>
                      <a:endParaRPr lang="en-US" sz="1400">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solidFill>
                            <a:srgbClr val="FFFFFF"/>
                          </a:solidFill>
                          <a:latin typeface="Arial"/>
                          <a:ea typeface="Times New Roman"/>
                          <a:cs typeface="Times New Roman"/>
                        </a:rPr>
                        <a:t>Place</a:t>
                      </a:r>
                      <a:endParaRPr lang="en-US" sz="14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63128">
                <a:tc>
                  <a:txBody>
                    <a:bodyPr/>
                    <a:lstStyle/>
                    <a:p>
                      <a:pPr marL="0" marR="0">
                        <a:spcBef>
                          <a:spcPts val="0"/>
                        </a:spcBef>
                        <a:spcAft>
                          <a:spcPts val="0"/>
                        </a:spcAft>
                      </a:pPr>
                      <a:r>
                        <a:rPr lang="en-US" sz="1400">
                          <a:solidFill>
                            <a:srgbClr val="FFFFFF"/>
                          </a:solidFill>
                          <a:latin typeface="Arial"/>
                          <a:ea typeface="Times New Roman"/>
                          <a:cs typeface="Times New Roman"/>
                        </a:rPr>
                        <a:t>Land grant</a:t>
                      </a:r>
                      <a:endParaRPr lang="en-US" sz="14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400">
                          <a:solidFill>
                            <a:srgbClr val="FFFFFF"/>
                          </a:solidFill>
                          <a:latin typeface="Arial"/>
                          <a:ea typeface="Times New Roman"/>
                          <a:cs typeface="Times New Roman"/>
                        </a:rPr>
                        <a:t>State </a:t>
                      </a:r>
                      <a:endParaRPr lang="en-US" sz="1400">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solidFill>
                            <a:srgbClr val="FFFFFF"/>
                          </a:solidFill>
                          <a:latin typeface="Arial"/>
                          <a:ea typeface="Times New Roman"/>
                          <a:cs typeface="Times New Roman"/>
                        </a:rPr>
                        <a:t>Region</a:t>
                      </a:r>
                      <a:endParaRPr lang="en-US" sz="14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63128">
                <a:tc>
                  <a:txBody>
                    <a:bodyPr/>
                    <a:lstStyle/>
                    <a:p>
                      <a:pPr marL="0" marR="0">
                        <a:spcBef>
                          <a:spcPts val="0"/>
                        </a:spcBef>
                        <a:spcAft>
                          <a:spcPts val="0"/>
                        </a:spcAft>
                      </a:pPr>
                      <a:r>
                        <a:rPr lang="en-US" sz="1400">
                          <a:solidFill>
                            <a:srgbClr val="FFFFFF"/>
                          </a:solidFill>
                          <a:latin typeface="Arial"/>
                          <a:ea typeface="Times New Roman"/>
                          <a:cs typeface="Times New Roman"/>
                        </a:rPr>
                        <a:t>Homestead entry</a:t>
                      </a:r>
                      <a:endParaRPr lang="en-US" sz="14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400">
                          <a:solidFill>
                            <a:srgbClr val="FFFFFF"/>
                          </a:solidFill>
                          <a:latin typeface="Arial"/>
                          <a:ea typeface="Times New Roman"/>
                          <a:cs typeface="Times New Roman"/>
                        </a:rPr>
                        <a:t>County</a:t>
                      </a:r>
                      <a:endParaRPr lang="en-US" sz="1400">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solidFill>
                            <a:srgbClr val="FFFFFF"/>
                          </a:solidFill>
                          <a:latin typeface="Arial"/>
                          <a:ea typeface="Times New Roman"/>
                          <a:cs typeface="Times New Roman"/>
                        </a:rPr>
                        <a:t>Locale</a:t>
                      </a:r>
                      <a:endParaRPr lang="en-US" sz="14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63128">
                <a:tc>
                  <a:txBody>
                    <a:bodyPr/>
                    <a:lstStyle/>
                    <a:p>
                      <a:pPr marL="0" marR="0">
                        <a:spcBef>
                          <a:spcPts val="0"/>
                        </a:spcBef>
                        <a:spcAft>
                          <a:spcPts val="0"/>
                        </a:spcAft>
                      </a:pPr>
                      <a:r>
                        <a:rPr lang="en-US" sz="1400">
                          <a:solidFill>
                            <a:srgbClr val="FFFFFF"/>
                          </a:solidFill>
                          <a:latin typeface="Arial"/>
                          <a:ea typeface="Times New Roman"/>
                          <a:cs typeface="Times New Roman"/>
                        </a:rPr>
                        <a:t>Survey line</a:t>
                      </a:r>
                      <a:endParaRPr lang="en-US" sz="14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400">
                          <a:solidFill>
                            <a:srgbClr val="FFFFFF"/>
                          </a:solidFill>
                          <a:latin typeface="Arial"/>
                          <a:ea typeface="Times New Roman"/>
                          <a:cs typeface="Times New Roman"/>
                        </a:rPr>
                        <a:t>Census</a:t>
                      </a:r>
                      <a:endParaRPr lang="en-US" sz="1400">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solidFill>
                            <a:srgbClr val="FFFFFF"/>
                          </a:solidFill>
                          <a:latin typeface="Arial"/>
                          <a:ea typeface="Times New Roman"/>
                          <a:cs typeface="Times New Roman"/>
                        </a:rPr>
                        <a:t>Boundary line</a:t>
                      </a:r>
                      <a:endParaRPr lang="en-US" sz="14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63128">
                <a:tc>
                  <a:txBody>
                    <a:bodyPr/>
                    <a:lstStyle/>
                    <a:p>
                      <a:pPr marL="0" marR="0">
                        <a:spcBef>
                          <a:spcPts val="0"/>
                        </a:spcBef>
                        <a:spcAft>
                          <a:spcPts val="0"/>
                        </a:spcAft>
                      </a:pPr>
                      <a:r>
                        <a:rPr lang="en-US" sz="1400">
                          <a:solidFill>
                            <a:srgbClr val="FFFFFF"/>
                          </a:solidFill>
                          <a:latin typeface="Arial"/>
                          <a:ea typeface="Times New Roman"/>
                          <a:cs typeface="Times New Roman"/>
                        </a:rPr>
                        <a:t>Principle meridian</a:t>
                      </a:r>
                      <a:endParaRPr lang="en-US" sz="14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400">
                          <a:solidFill>
                            <a:srgbClr val="FFFFFF"/>
                          </a:solidFill>
                          <a:latin typeface="Arial"/>
                          <a:ea typeface="Times New Roman"/>
                          <a:cs typeface="Times New Roman"/>
                        </a:rPr>
                        <a:t>State </a:t>
                      </a:r>
                      <a:endParaRPr lang="en-US" sz="1400">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solidFill>
                            <a:srgbClr val="FFFFFF"/>
                          </a:solidFill>
                          <a:latin typeface="Arial"/>
                          <a:ea typeface="Times New Roman"/>
                          <a:cs typeface="Times New Roman"/>
                        </a:rPr>
                        <a:t>Boundary point</a:t>
                      </a:r>
                      <a:endParaRPr lang="en-US" sz="14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63128">
                <a:tc>
                  <a:txBody>
                    <a:bodyPr/>
                    <a:lstStyle/>
                    <a:p>
                      <a:pPr marL="0" marR="0">
                        <a:spcBef>
                          <a:spcPts val="0"/>
                        </a:spcBef>
                        <a:spcAft>
                          <a:spcPts val="0"/>
                        </a:spcAft>
                      </a:pPr>
                      <a:r>
                        <a:rPr lang="en-US" sz="1400">
                          <a:solidFill>
                            <a:srgbClr val="FFFFFF"/>
                          </a:solidFill>
                          <a:latin typeface="Arial"/>
                          <a:ea typeface="Times New Roman"/>
                          <a:cs typeface="Times New Roman"/>
                        </a:rPr>
                        <a:t>Baseline</a:t>
                      </a:r>
                      <a:endParaRPr lang="en-US" sz="14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400">
                          <a:solidFill>
                            <a:srgbClr val="FFFFFF"/>
                          </a:solidFill>
                          <a:latin typeface="Arial"/>
                          <a:ea typeface="Times New Roman"/>
                          <a:cs typeface="Times New Roman"/>
                        </a:rPr>
                        <a:t>County</a:t>
                      </a:r>
                      <a:endParaRPr lang="en-US" sz="1400">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solidFill>
                            <a:srgbClr val="FFFFFF"/>
                          </a:solidFill>
                          <a:latin typeface="Arial"/>
                          <a:ea typeface="Times New Roman"/>
                          <a:cs typeface="Times New Roman"/>
                        </a:rPr>
                        <a:t>Hydrologic unit</a:t>
                      </a:r>
                      <a:endParaRPr lang="en-US" sz="14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63128">
                <a:tc>
                  <a:txBody>
                    <a:bodyPr/>
                    <a:lstStyle/>
                    <a:p>
                      <a:pPr marL="0" marR="0">
                        <a:spcBef>
                          <a:spcPts val="0"/>
                        </a:spcBef>
                        <a:spcAft>
                          <a:spcPts val="0"/>
                        </a:spcAft>
                      </a:pPr>
                      <a:r>
                        <a:rPr lang="en-US" sz="1400">
                          <a:solidFill>
                            <a:srgbClr val="FFFFFF"/>
                          </a:solidFill>
                          <a:latin typeface="Arial"/>
                          <a:ea typeface="Times New Roman"/>
                          <a:cs typeface="Times New Roman"/>
                        </a:rPr>
                        <a:t>Survey point</a:t>
                      </a:r>
                      <a:endParaRPr lang="en-US" sz="14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400">
                          <a:solidFill>
                            <a:srgbClr val="FFFFFF"/>
                          </a:solidFill>
                          <a:latin typeface="Arial"/>
                          <a:ea typeface="Times New Roman"/>
                          <a:cs typeface="Times New Roman"/>
                        </a:rPr>
                        <a:t>Census county division</a:t>
                      </a:r>
                      <a:endParaRPr lang="en-US" sz="1400">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endParaRPr lang="en-US" sz="1400" dirty="0">
                        <a:solidFill>
                          <a:srgbClr val="FFFFFF"/>
                        </a:solidFill>
                        <a:latin typeface="Arial"/>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63128">
                <a:tc>
                  <a:txBody>
                    <a:bodyPr/>
                    <a:lstStyle/>
                    <a:p>
                      <a:pPr marL="0" marR="0">
                        <a:spcBef>
                          <a:spcPts val="0"/>
                        </a:spcBef>
                        <a:spcAft>
                          <a:spcPts val="0"/>
                        </a:spcAft>
                      </a:pPr>
                      <a:r>
                        <a:rPr lang="en-US" sz="1400">
                          <a:solidFill>
                            <a:srgbClr val="FFFFFF"/>
                          </a:solidFill>
                          <a:latin typeface="Arial"/>
                          <a:ea typeface="Times New Roman"/>
                          <a:cs typeface="Times New Roman"/>
                        </a:rPr>
                        <a:t>Point monument</a:t>
                      </a:r>
                      <a:endParaRPr lang="en-US" sz="14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400">
                          <a:solidFill>
                            <a:srgbClr val="FFFFFF"/>
                          </a:solidFill>
                          <a:latin typeface="Arial"/>
                          <a:ea typeface="Times New Roman"/>
                          <a:cs typeface="Times New Roman"/>
                        </a:rPr>
                        <a:t>Block group</a:t>
                      </a:r>
                      <a:endParaRPr lang="en-US" sz="1400">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b="1" dirty="0">
                          <a:solidFill>
                            <a:srgbClr val="FFFFFF"/>
                          </a:solidFill>
                          <a:latin typeface="Arial"/>
                          <a:ea typeface="Times New Roman"/>
                          <a:cs typeface="Times New Roman"/>
                        </a:rPr>
                        <a:t>Shipping</a:t>
                      </a:r>
                      <a:endParaRPr lang="en-US" sz="14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63128">
                <a:tc>
                  <a:txBody>
                    <a:bodyPr/>
                    <a:lstStyle/>
                    <a:p>
                      <a:pPr marL="0" marR="0">
                        <a:spcBef>
                          <a:spcPts val="0"/>
                        </a:spcBef>
                        <a:spcAft>
                          <a:spcPts val="0"/>
                        </a:spcAft>
                      </a:pPr>
                      <a:r>
                        <a:rPr lang="en-US" sz="1400">
                          <a:solidFill>
                            <a:srgbClr val="FFFFFF"/>
                          </a:solidFill>
                          <a:latin typeface="Arial"/>
                          <a:ea typeface="Times New Roman"/>
                          <a:cs typeface="Times New Roman"/>
                        </a:rPr>
                        <a:t>Survey corner</a:t>
                      </a:r>
                      <a:endParaRPr lang="en-US" sz="14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400">
                          <a:solidFill>
                            <a:srgbClr val="FFFFFF"/>
                          </a:solidFill>
                          <a:latin typeface="Arial"/>
                          <a:ea typeface="Times New Roman"/>
                          <a:cs typeface="Times New Roman"/>
                        </a:rPr>
                        <a:t>Block</a:t>
                      </a:r>
                      <a:endParaRPr lang="en-US" sz="1400">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solidFill>
                            <a:srgbClr val="FFFFFF"/>
                          </a:solidFill>
                          <a:latin typeface="Arial"/>
                          <a:ea typeface="Times New Roman"/>
                          <a:cs typeface="Times New Roman"/>
                        </a:rPr>
                        <a:t>Lane</a:t>
                      </a:r>
                      <a:endParaRPr lang="en-US" sz="14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495300">
                <a:tc>
                  <a:txBody>
                    <a:bodyPr/>
                    <a:lstStyle/>
                    <a:p>
                      <a:pPr marL="0" marR="0">
                        <a:spcBef>
                          <a:spcPts val="0"/>
                        </a:spcBef>
                        <a:spcAft>
                          <a:spcPts val="0"/>
                        </a:spcAft>
                      </a:pPr>
                      <a:r>
                        <a:rPr lang="en-US" sz="1400">
                          <a:solidFill>
                            <a:srgbClr val="FFFFFF"/>
                          </a:solidFill>
                          <a:latin typeface="Arial"/>
                          <a:ea typeface="Times New Roman"/>
                          <a:cs typeface="Times New Roman"/>
                        </a:rPr>
                        <a:t>Government unit</a:t>
                      </a:r>
                      <a:endParaRPr lang="en-US" sz="14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400">
                          <a:solidFill>
                            <a:srgbClr val="FFFFFF"/>
                          </a:solidFill>
                          <a:latin typeface="Arial"/>
                          <a:ea typeface="Times New Roman"/>
                          <a:cs typeface="Times New Roman"/>
                        </a:rPr>
                        <a:t>Tract</a:t>
                      </a:r>
                      <a:endParaRPr lang="en-US" sz="1400">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solidFill>
                            <a:srgbClr val="FFFFFF"/>
                          </a:solidFill>
                          <a:latin typeface="Arial"/>
                          <a:ea typeface="Times New Roman"/>
                          <a:cs typeface="Times New Roman"/>
                        </a:rPr>
                        <a:t>Traffic separation scheme area</a:t>
                      </a:r>
                      <a:endParaRPr lang="en-US" sz="14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63128">
                <a:tc>
                  <a:txBody>
                    <a:bodyPr/>
                    <a:lstStyle/>
                    <a:p>
                      <a:pPr marL="0" marR="0">
                        <a:spcBef>
                          <a:spcPts val="0"/>
                        </a:spcBef>
                        <a:spcAft>
                          <a:spcPts val="0"/>
                        </a:spcAft>
                      </a:pPr>
                      <a:r>
                        <a:rPr lang="en-US" sz="1400">
                          <a:solidFill>
                            <a:srgbClr val="FFFFFF"/>
                          </a:solidFill>
                          <a:latin typeface="Arial"/>
                          <a:ea typeface="Times New Roman"/>
                          <a:cs typeface="Times New Roman"/>
                        </a:rPr>
                        <a:t>Municipality</a:t>
                      </a:r>
                      <a:endParaRPr lang="en-US" sz="14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400">
                          <a:solidFill>
                            <a:srgbClr val="FFFFFF"/>
                          </a:solidFill>
                          <a:latin typeface="Arial"/>
                          <a:ea typeface="Times New Roman"/>
                          <a:cs typeface="Times New Roman"/>
                        </a:rPr>
                        <a:t>Special use zone</a:t>
                      </a:r>
                      <a:endParaRPr lang="en-US" sz="1400">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solidFill>
                            <a:srgbClr val="FFFFFF"/>
                          </a:solidFill>
                          <a:latin typeface="Arial"/>
                          <a:ea typeface="Times New Roman"/>
                          <a:cs typeface="Times New Roman"/>
                        </a:rPr>
                        <a:t>Pilot water</a:t>
                      </a:r>
                      <a:endParaRPr lang="en-US" sz="14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63128">
                <a:tc>
                  <a:txBody>
                    <a:bodyPr/>
                    <a:lstStyle/>
                    <a:p>
                      <a:pPr marL="0" marR="0">
                        <a:spcBef>
                          <a:spcPts val="0"/>
                        </a:spcBef>
                        <a:spcAft>
                          <a:spcPts val="0"/>
                        </a:spcAft>
                      </a:pPr>
                      <a:r>
                        <a:rPr lang="en-US" sz="1400">
                          <a:solidFill>
                            <a:srgbClr val="FFFFFF"/>
                          </a:solidFill>
                          <a:latin typeface="Arial"/>
                          <a:ea typeface="Times New Roman"/>
                          <a:cs typeface="Times New Roman"/>
                        </a:rPr>
                        <a:t>City</a:t>
                      </a:r>
                      <a:endParaRPr lang="en-US" sz="14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400">
                          <a:solidFill>
                            <a:srgbClr val="FFFFFF"/>
                          </a:solidFill>
                          <a:latin typeface="Arial"/>
                          <a:ea typeface="Times New Roman"/>
                          <a:cs typeface="Times New Roman"/>
                        </a:rPr>
                        <a:t>Time zone</a:t>
                      </a:r>
                      <a:endParaRPr lang="en-US" sz="1400">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solidFill>
                            <a:srgbClr val="FFFFFF"/>
                          </a:solidFill>
                          <a:latin typeface="Arial"/>
                          <a:ea typeface="Times New Roman"/>
                          <a:cs typeface="Times New Roman"/>
                        </a:rPr>
                        <a:t>Roundabout</a:t>
                      </a:r>
                      <a:endParaRPr lang="en-US" sz="14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63128">
                <a:tc>
                  <a:txBody>
                    <a:bodyPr/>
                    <a:lstStyle/>
                    <a:p>
                      <a:pPr marL="0" marR="0">
                        <a:spcBef>
                          <a:spcPts val="0"/>
                        </a:spcBef>
                        <a:spcAft>
                          <a:spcPts val="0"/>
                        </a:spcAft>
                      </a:pPr>
                      <a:r>
                        <a:rPr lang="en-US" sz="1400">
                          <a:solidFill>
                            <a:srgbClr val="FFFFFF"/>
                          </a:solidFill>
                          <a:latin typeface="Arial"/>
                          <a:ea typeface="Times New Roman"/>
                          <a:cs typeface="Times New Roman"/>
                        </a:rPr>
                        <a:t>Town</a:t>
                      </a:r>
                      <a:endParaRPr lang="en-US" sz="14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400">
                          <a:solidFill>
                            <a:srgbClr val="FFFFFF"/>
                          </a:solidFill>
                          <a:latin typeface="Arial"/>
                          <a:ea typeface="Times New Roman"/>
                          <a:cs typeface="Times New Roman"/>
                        </a:rPr>
                        <a:t>Nature reserve</a:t>
                      </a:r>
                      <a:endParaRPr lang="en-US" sz="1400">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solidFill>
                            <a:srgbClr val="FFFFFF"/>
                          </a:solidFill>
                          <a:latin typeface="Arial"/>
                          <a:ea typeface="Times New Roman"/>
                          <a:cs typeface="Times New Roman"/>
                        </a:rPr>
                        <a:t>Inshore </a:t>
                      </a:r>
                      <a:r>
                        <a:rPr lang="en-US" sz="1400" dirty="0" err="1">
                          <a:solidFill>
                            <a:srgbClr val="FFFFFF"/>
                          </a:solidFill>
                          <a:latin typeface="Arial"/>
                          <a:ea typeface="Times New Roman"/>
                          <a:cs typeface="Times New Roman"/>
                        </a:rPr>
                        <a:t>trafic</a:t>
                      </a:r>
                      <a:r>
                        <a:rPr lang="en-US" sz="1400" dirty="0">
                          <a:solidFill>
                            <a:srgbClr val="FFFFFF"/>
                          </a:solidFill>
                          <a:latin typeface="Arial"/>
                          <a:ea typeface="Times New Roman"/>
                          <a:cs typeface="Times New Roman"/>
                        </a:rPr>
                        <a:t> zone</a:t>
                      </a:r>
                      <a:endParaRPr lang="en-US" sz="14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63128">
                <a:tc>
                  <a:txBody>
                    <a:bodyPr/>
                    <a:lstStyle/>
                    <a:p>
                      <a:pPr marL="0" marR="0">
                        <a:spcBef>
                          <a:spcPts val="0"/>
                        </a:spcBef>
                        <a:spcAft>
                          <a:spcPts val="0"/>
                        </a:spcAft>
                      </a:pPr>
                      <a:r>
                        <a:rPr lang="en-US" sz="1400">
                          <a:solidFill>
                            <a:srgbClr val="FFFFFF"/>
                          </a:solidFill>
                          <a:latin typeface="Arial"/>
                          <a:ea typeface="Times New Roman"/>
                          <a:cs typeface="Times New Roman"/>
                        </a:rPr>
                        <a:t>Villiage</a:t>
                      </a:r>
                      <a:endParaRPr lang="en-US" sz="14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a:solidFill>
                          <a:srgbClr val="FFFFFF"/>
                        </a:solidFill>
                        <a:latin typeface="Arial"/>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FFFFFF"/>
                          </a:solidFill>
                          <a:latin typeface="Arial"/>
                          <a:ea typeface="Times New Roman"/>
                          <a:cs typeface="Times New Roman"/>
                        </a:rPr>
                        <a:t>Exclusive Economic Zone</a:t>
                      </a:r>
                      <a:endParaRPr lang="en-US" sz="14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Built-up </a:t>
            </a:r>
            <a:endParaRPr lang="en-US" b="0" dirty="0"/>
          </a:p>
        </p:txBody>
      </p:sp>
      <p:graphicFrame>
        <p:nvGraphicFramePr>
          <p:cNvPr id="3" name="Table 2"/>
          <p:cNvGraphicFramePr>
            <a:graphicFrameLocks noGrp="1"/>
          </p:cNvGraphicFramePr>
          <p:nvPr/>
        </p:nvGraphicFramePr>
        <p:xfrm>
          <a:off x="2381250" y="1390654"/>
          <a:ext cx="4819649" cy="4876800"/>
        </p:xfrm>
        <a:graphic>
          <a:graphicData uri="http://schemas.openxmlformats.org/drawingml/2006/table">
            <a:tbl>
              <a:tblPr/>
              <a:tblGrid>
                <a:gridCol w="3946656"/>
                <a:gridCol w="872993"/>
              </a:tblGrid>
              <a:tr h="286345">
                <a:tc>
                  <a:txBody>
                    <a:bodyPr/>
                    <a:lstStyle/>
                    <a:p>
                      <a:pPr marL="0" marR="0" algn="just">
                        <a:spcBef>
                          <a:spcPts val="0"/>
                        </a:spcBef>
                        <a:spcAft>
                          <a:spcPts val="0"/>
                        </a:spcAft>
                      </a:pPr>
                      <a:r>
                        <a:rPr lang="en-US" sz="2000" dirty="0">
                          <a:solidFill>
                            <a:srgbClr val="FFFFFF"/>
                          </a:solidFill>
                          <a:latin typeface="Arial" pitchFamily="34" charset="0"/>
                          <a:ea typeface="Times New Roman"/>
                          <a:cs typeface="Arial" pitchFamily="34" charset="0"/>
                        </a:rPr>
                        <a:t>Transportation and warehousing</a:t>
                      </a:r>
                      <a:endParaRPr lang="en-US" sz="20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spcBef>
                          <a:spcPts val="0"/>
                        </a:spcBef>
                        <a:spcAft>
                          <a:spcPts val="0"/>
                        </a:spcAft>
                      </a:pPr>
                      <a:r>
                        <a:rPr lang="en-US" sz="2000">
                          <a:solidFill>
                            <a:srgbClr val="FFFFFF"/>
                          </a:solidFill>
                          <a:latin typeface="Arial" pitchFamily="34" charset="0"/>
                          <a:ea typeface="Times New Roman"/>
                          <a:cs typeface="Arial" pitchFamily="34" charset="0"/>
                        </a:rPr>
                        <a:t>60</a:t>
                      </a:r>
                      <a:endParaRPr lang="en-US" sz="2000">
                        <a:latin typeface="Arial" pitchFamily="34" charset="0"/>
                        <a:ea typeface="Times New Roman"/>
                        <a:cs typeface="Arial"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86345">
                <a:tc>
                  <a:txBody>
                    <a:bodyPr/>
                    <a:lstStyle/>
                    <a:p>
                      <a:pPr marL="0" marR="0" algn="just">
                        <a:spcBef>
                          <a:spcPts val="0"/>
                        </a:spcBef>
                        <a:spcAft>
                          <a:spcPts val="0"/>
                        </a:spcAft>
                      </a:pPr>
                      <a:r>
                        <a:rPr lang="en-US" sz="2000" dirty="0">
                          <a:solidFill>
                            <a:srgbClr val="FFFFFF"/>
                          </a:solidFill>
                          <a:latin typeface="Arial" pitchFamily="34" charset="0"/>
                          <a:ea typeface="Times New Roman"/>
                          <a:cs typeface="Arial" pitchFamily="34" charset="0"/>
                        </a:rPr>
                        <a:t>Entertainment and Recreation</a:t>
                      </a:r>
                      <a:endParaRPr lang="en-US"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r>
                        <a:rPr lang="en-US" sz="2000" dirty="0">
                          <a:solidFill>
                            <a:srgbClr val="FFFFFF"/>
                          </a:solidFill>
                          <a:latin typeface="Arial" pitchFamily="34" charset="0"/>
                          <a:ea typeface="Times New Roman"/>
                          <a:cs typeface="Arial" pitchFamily="34" charset="0"/>
                        </a:rPr>
                        <a:t>26</a:t>
                      </a:r>
                      <a:endParaRPr lang="en-US" sz="2000" dirty="0">
                        <a:latin typeface="Arial" pitchFamily="34" charset="0"/>
                        <a:ea typeface="Times New Roman"/>
                        <a:cs typeface="Arial"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86345">
                <a:tc>
                  <a:txBody>
                    <a:bodyPr/>
                    <a:lstStyle/>
                    <a:p>
                      <a:pPr marL="0" marR="0" algn="just">
                        <a:spcBef>
                          <a:spcPts val="0"/>
                        </a:spcBef>
                        <a:spcAft>
                          <a:spcPts val="0"/>
                        </a:spcAft>
                      </a:pPr>
                      <a:r>
                        <a:rPr lang="en-US" sz="2000" dirty="0">
                          <a:solidFill>
                            <a:srgbClr val="FFFFFF"/>
                          </a:solidFill>
                          <a:latin typeface="Arial" pitchFamily="34" charset="0"/>
                          <a:ea typeface="Times New Roman"/>
                          <a:cs typeface="Arial" pitchFamily="34" charset="0"/>
                        </a:rPr>
                        <a:t>Utilities</a:t>
                      </a:r>
                      <a:endParaRPr lang="en-US" sz="20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r>
                        <a:rPr lang="en-US" sz="2000" dirty="0">
                          <a:solidFill>
                            <a:srgbClr val="FFFFFF"/>
                          </a:solidFill>
                          <a:latin typeface="Arial" pitchFamily="34" charset="0"/>
                          <a:ea typeface="Times New Roman"/>
                          <a:cs typeface="Arial" pitchFamily="34" charset="0"/>
                        </a:rPr>
                        <a:t>16</a:t>
                      </a:r>
                      <a:endParaRPr lang="en-US" sz="2000" dirty="0">
                        <a:latin typeface="Arial" pitchFamily="34" charset="0"/>
                        <a:ea typeface="Times New Roman"/>
                        <a:cs typeface="Arial"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86345">
                <a:tc>
                  <a:txBody>
                    <a:bodyPr/>
                    <a:lstStyle/>
                    <a:p>
                      <a:pPr marL="0" marR="0" algn="just">
                        <a:spcBef>
                          <a:spcPts val="0"/>
                        </a:spcBef>
                        <a:spcAft>
                          <a:spcPts val="0"/>
                        </a:spcAft>
                      </a:pPr>
                      <a:r>
                        <a:rPr lang="en-US" sz="2000" dirty="0">
                          <a:solidFill>
                            <a:srgbClr val="FFFFFF"/>
                          </a:solidFill>
                          <a:latin typeface="Arial" pitchFamily="34" charset="0"/>
                          <a:ea typeface="Times New Roman"/>
                          <a:cs typeface="Arial" pitchFamily="34" charset="0"/>
                        </a:rPr>
                        <a:t>Resource Extraction</a:t>
                      </a:r>
                      <a:endParaRPr lang="en-US" sz="20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r>
                        <a:rPr lang="en-US" sz="2000" dirty="0">
                          <a:solidFill>
                            <a:srgbClr val="FFFFFF"/>
                          </a:solidFill>
                          <a:latin typeface="Arial" pitchFamily="34" charset="0"/>
                          <a:ea typeface="Times New Roman"/>
                          <a:cs typeface="Arial" pitchFamily="34" charset="0"/>
                        </a:rPr>
                        <a:t>13</a:t>
                      </a:r>
                      <a:endParaRPr lang="en-US" sz="2000" dirty="0">
                        <a:latin typeface="Arial" pitchFamily="34" charset="0"/>
                        <a:ea typeface="Times New Roman"/>
                        <a:cs typeface="Arial"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86345">
                <a:tc>
                  <a:txBody>
                    <a:bodyPr/>
                    <a:lstStyle/>
                    <a:p>
                      <a:pPr marL="0" marR="0" algn="just">
                        <a:spcBef>
                          <a:spcPts val="0"/>
                        </a:spcBef>
                        <a:spcAft>
                          <a:spcPts val="0"/>
                        </a:spcAft>
                      </a:pPr>
                      <a:r>
                        <a:rPr lang="en-US" sz="2000" dirty="0">
                          <a:solidFill>
                            <a:srgbClr val="FFFFFF"/>
                          </a:solidFill>
                          <a:latin typeface="Arial" pitchFamily="34" charset="0"/>
                          <a:ea typeface="Times New Roman"/>
                          <a:cs typeface="Arial" pitchFamily="34" charset="0"/>
                        </a:rPr>
                        <a:t>Structure</a:t>
                      </a:r>
                      <a:endParaRPr lang="en-US"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r>
                        <a:rPr lang="en-US" sz="2000" dirty="0">
                          <a:solidFill>
                            <a:srgbClr val="FFFFFF"/>
                          </a:solidFill>
                          <a:latin typeface="Arial" pitchFamily="34" charset="0"/>
                          <a:ea typeface="Times New Roman"/>
                          <a:cs typeface="Arial" pitchFamily="34" charset="0"/>
                        </a:rPr>
                        <a:t>12</a:t>
                      </a:r>
                      <a:endParaRPr lang="en-US" sz="2000" dirty="0">
                        <a:latin typeface="Arial" pitchFamily="34" charset="0"/>
                        <a:ea typeface="Times New Roman"/>
                        <a:cs typeface="Arial"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86345">
                <a:tc>
                  <a:txBody>
                    <a:bodyPr/>
                    <a:lstStyle/>
                    <a:p>
                      <a:pPr marL="0" marR="0" algn="just">
                        <a:spcBef>
                          <a:spcPts val="0"/>
                        </a:spcBef>
                        <a:spcAft>
                          <a:spcPts val="0"/>
                        </a:spcAft>
                      </a:pPr>
                      <a:r>
                        <a:rPr lang="en-US" sz="2000" dirty="0">
                          <a:solidFill>
                            <a:srgbClr val="FFFFFF"/>
                          </a:solidFill>
                          <a:latin typeface="Arial" pitchFamily="34" charset="0"/>
                          <a:ea typeface="Times New Roman"/>
                          <a:cs typeface="Arial" pitchFamily="34" charset="0"/>
                        </a:rPr>
                        <a:t>Agriculture and Fishing </a:t>
                      </a:r>
                      <a:endParaRPr lang="en-US" sz="20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r>
                        <a:rPr lang="en-US" sz="2000" dirty="0">
                          <a:solidFill>
                            <a:srgbClr val="FFFFFF"/>
                          </a:solidFill>
                          <a:latin typeface="Arial" pitchFamily="34" charset="0"/>
                          <a:ea typeface="Times New Roman"/>
                          <a:cs typeface="Arial" pitchFamily="34" charset="0"/>
                        </a:rPr>
                        <a:t>11</a:t>
                      </a:r>
                      <a:endParaRPr lang="en-US" sz="2000" dirty="0">
                        <a:latin typeface="Arial" pitchFamily="34" charset="0"/>
                        <a:ea typeface="Times New Roman"/>
                        <a:cs typeface="Arial"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86345">
                <a:tc>
                  <a:txBody>
                    <a:bodyPr/>
                    <a:lstStyle/>
                    <a:p>
                      <a:pPr marL="0" marR="0" algn="just">
                        <a:spcBef>
                          <a:spcPts val="0"/>
                        </a:spcBef>
                        <a:spcAft>
                          <a:spcPts val="0"/>
                        </a:spcAft>
                      </a:pPr>
                      <a:r>
                        <a:rPr lang="en-US" sz="2000">
                          <a:solidFill>
                            <a:srgbClr val="FFFFFF"/>
                          </a:solidFill>
                          <a:latin typeface="Arial" pitchFamily="34" charset="0"/>
                          <a:ea typeface="Times New Roman"/>
                          <a:cs typeface="Arial" pitchFamily="34" charset="0"/>
                        </a:rPr>
                        <a:t>Military</a:t>
                      </a:r>
                      <a:endParaRPr lang="en-US" sz="20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r>
                        <a:rPr lang="en-US" sz="2000" dirty="0">
                          <a:solidFill>
                            <a:srgbClr val="FFFFFF"/>
                          </a:solidFill>
                          <a:latin typeface="Arial" pitchFamily="34" charset="0"/>
                          <a:ea typeface="Times New Roman"/>
                          <a:cs typeface="Arial" pitchFamily="34" charset="0"/>
                        </a:rPr>
                        <a:t>10</a:t>
                      </a:r>
                      <a:endParaRPr lang="en-US" sz="2000" dirty="0">
                        <a:latin typeface="Arial" pitchFamily="34" charset="0"/>
                        <a:ea typeface="Times New Roman"/>
                        <a:cs typeface="Arial"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86345">
                <a:tc>
                  <a:txBody>
                    <a:bodyPr/>
                    <a:lstStyle/>
                    <a:p>
                      <a:pPr marL="0" marR="0" algn="just">
                        <a:spcBef>
                          <a:spcPts val="0"/>
                        </a:spcBef>
                        <a:spcAft>
                          <a:spcPts val="0"/>
                        </a:spcAft>
                      </a:pPr>
                      <a:r>
                        <a:rPr lang="en-US" sz="2000">
                          <a:solidFill>
                            <a:srgbClr val="FFFFFF"/>
                          </a:solidFill>
                          <a:latin typeface="Arial" pitchFamily="34" charset="0"/>
                          <a:ea typeface="Times New Roman"/>
                          <a:cs typeface="Arial" pitchFamily="34" charset="0"/>
                        </a:rPr>
                        <a:t>Communication </a:t>
                      </a:r>
                      <a:endParaRPr lang="en-US" sz="20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r>
                        <a:rPr lang="en-US" sz="2000" dirty="0">
                          <a:solidFill>
                            <a:srgbClr val="FFFFFF"/>
                          </a:solidFill>
                          <a:latin typeface="Arial" pitchFamily="34" charset="0"/>
                          <a:ea typeface="Times New Roman"/>
                          <a:cs typeface="Arial" pitchFamily="34" charset="0"/>
                        </a:rPr>
                        <a:t>7</a:t>
                      </a:r>
                      <a:endParaRPr lang="en-US" sz="2000" dirty="0">
                        <a:latin typeface="Arial" pitchFamily="34" charset="0"/>
                        <a:ea typeface="Times New Roman"/>
                        <a:cs typeface="Arial"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86345">
                <a:tc>
                  <a:txBody>
                    <a:bodyPr/>
                    <a:lstStyle/>
                    <a:p>
                      <a:pPr marL="0" marR="0" algn="just">
                        <a:spcBef>
                          <a:spcPts val="0"/>
                        </a:spcBef>
                        <a:spcAft>
                          <a:spcPts val="0"/>
                        </a:spcAft>
                      </a:pPr>
                      <a:r>
                        <a:rPr lang="en-US" sz="2000">
                          <a:solidFill>
                            <a:srgbClr val="FFFFFF"/>
                          </a:solidFill>
                          <a:latin typeface="Arial" pitchFamily="34" charset="0"/>
                          <a:ea typeface="Times New Roman"/>
                          <a:cs typeface="Arial" pitchFamily="34" charset="0"/>
                        </a:rPr>
                        <a:t>Waste Management </a:t>
                      </a:r>
                      <a:endParaRPr lang="en-US" sz="20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r>
                        <a:rPr lang="en-US" sz="2000" dirty="0">
                          <a:solidFill>
                            <a:srgbClr val="FFFFFF"/>
                          </a:solidFill>
                          <a:latin typeface="Arial" pitchFamily="34" charset="0"/>
                          <a:ea typeface="Times New Roman"/>
                          <a:cs typeface="Arial" pitchFamily="34" charset="0"/>
                        </a:rPr>
                        <a:t>7</a:t>
                      </a:r>
                      <a:endParaRPr lang="en-US" sz="2000" dirty="0">
                        <a:latin typeface="Arial" pitchFamily="34" charset="0"/>
                        <a:ea typeface="Times New Roman"/>
                        <a:cs typeface="Arial"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86345">
                <a:tc>
                  <a:txBody>
                    <a:bodyPr/>
                    <a:lstStyle/>
                    <a:p>
                      <a:pPr marL="0" marR="0" algn="just">
                        <a:spcBef>
                          <a:spcPts val="0"/>
                        </a:spcBef>
                        <a:spcAft>
                          <a:spcPts val="0"/>
                        </a:spcAft>
                      </a:pPr>
                      <a:r>
                        <a:rPr lang="en-US" sz="2000" dirty="0">
                          <a:solidFill>
                            <a:srgbClr val="FFFFFF"/>
                          </a:solidFill>
                          <a:latin typeface="Arial" pitchFamily="34" charset="0"/>
                          <a:ea typeface="Times New Roman"/>
                          <a:cs typeface="Arial" pitchFamily="34" charset="0"/>
                        </a:rPr>
                        <a:t>Real Estate </a:t>
                      </a:r>
                      <a:endParaRPr lang="en-US"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r>
                        <a:rPr lang="en-US" sz="2000" dirty="0">
                          <a:solidFill>
                            <a:srgbClr val="FFFFFF"/>
                          </a:solidFill>
                          <a:latin typeface="Arial" pitchFamily="34" charset="0"/>
                          <a:ea typeface="Times New Roman"/>
                          <a:cs typeface="Arial" pitchFamily="34" charset="0"/>
                        </a:rPr>
                        <a:t>6</a:t>
                      </a:r>
                      <a:endParaRPr lang="en-US" sz="2000" dirty="0">
                        <a:latin typeface="Arial" pitchFamily="34" charset="0"/>
                        <a:ea typeface="Times New Roman"/>
                        <a:cs typeface="Arial"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86345">
                <a:tc>
                  <a:txBody>
                    <a:bodyPr/>
                    <a:lstStyle/>
                    <a:p>
                      <a:pPr marL="0" marR="0" algn="just">
                        <a:spcBef>
                          <a:spcPts val="0"/>
                        </a:spcBef>
                        <a:spcAft>
                          <a:spcPts val="0"/>
                        </a:spcAft>
                      </a:pPr>
                      <a:r>
                        <a:rPr lang="en-US" sz="2000">
                          <a:solidFill>
                            <a:srgbClr val="FFFFFF"/>
                          </a:solidFill>
                          <a:latin typeface="Arial" pitchFamily="34" charset="0"/>
                          <a:ea typeface="Times New Roman"/>
                          <a:cs typeface="Arial" pitchFamily="34" charset="0"/>
                        </a:rPr>
                        <a:t>Place of Worship</a:t>
                      </a:r>
                      <a:endParaRPr lang="en-US" sz="20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r>
                        <a:rPr lang="en-US" sz="2000" dirty="0">
                          <a:solidFill>
                            <a:srgbClr val="FFFFFF"/>
                          </a:solidFill>
                          <a:latin typeface="Arial" pitchFamily="34" charset="0"/>
                          <a:ea typeface="Times New Roman"/>
                          <a:cs typeface="Arial" pitchFamily="34" charset="0"/>
                        </a:rPr>
                        <a:t>6</a:t>
                      </a:r>
                      <a:endParaRPr lang="en-US" sz="2000" dirty="0">
                        <a:latin typeface="Arial" pitchFamily="34" charset="0"/>
                        <a:ea typeface="Times New Roman"/>
                        <a:cs typeface="Arial"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86345">
                <a:tc>
                  <a:txBody>
                    <a:bodyPr/>
                    <a:lstStyle/>
                    <a:p>
                      <a:pPr marL="0" marR="0" algn="just">
                        <a:spcBef>
                          <a:spcPts val="0"/>
                        </a:spcBef>
                        <a:spcAft>
                          <a:spcPts val="0"/>
                        </a:spcAft>
                      </a:pPr>
                      <a:r>
                        <a:rPr lang="en-US" sz="2000" dirty="0">
                          <a:solidFill>
                            <a:srgbClr val="FFFFFF"/>
                          </a:solidFill>
                          <a:latin typeface="Arial" pitchFamily="34" charset="0"/>
                          <a:ea typeface="Times New Roman"/>
                          <a:cs typeface="Arial" pitchFamily="34" charset="0"/>
                        </a:rPr>
                        <a:t>Manufacturing</a:t>
                      </a:r>
                      <a:endParaRPr lang="en-US" sz="20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r>
                        <a:rPr lang="en-US" sz="2000" dirty="0">
                          <a:solidFill>
                            <a:srgbClr val="FFFFFF"/>
                          </a:solidFill>
                          <a:latin typeface="Arial" pitchFamily="34" charset="0"/>
                          <a:ea typeface="Times New Roman"/>
                          <a:cs typeface="Arial" pitchFamily="34" charset="0"/>
                        </a:rPr>
                        <a:t>4</a:t>
                      </a:r>
                      <a:endParaRPr lang="en-US" sz="2000" dirty="0">
                        <a:latin typeface="Arial" pitchFamily="34" charset="0"/>
                        <a:ea typeface="Times New Roman"/>
                        <a:cs typeface="Arial"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86345">
                <a:tc>
                  <a:txBody>
                    <a:bodyPr/>
                    <a:lstStyle/>
                    <a:p>
                      <a:pPr marL="0" marR="0" algn="just">
                        <a:spcBef>
                          <a:spcPts val="0"/>
                        </a:spcBef>
                        <a:spcAft>
                          <a:spcPts val="0"/>
                        </a:spcAft>
                      </a:pPr>
                      <a:r>
                        <a:rPr lang="en-US" sz="2000" dirty="0">
                          <a:solidFill>
                            <a:srgbClr val="FFFFFF"/>
                          </a:solidFill>
                          <a:latin typeface="Arial" pitchFamily="34" charset="0"/>
                          <a:ea typeface="Times New Roman"/>
                          <a:cs typeface="Arial" pitchFamily="34" charset="0"/>
                        </a:rPr>
                        <a:t>Institutions</a:t>
                      </a:r>
                      <a:endParaRPr lang="en-US"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r>
                        <a:rPr lang="en-US" sz="2000" dirty="0">
                          <a:solidFill>
                            <a:srgbClr val="FFFFFF"/>
                          </a:solidFill>
                          <a:latin typeface="Arial" pitchFamily="34" charset="0"/>
                          <a:ea typeface="Times New Roman"/>
                          <a:cs typeface="Arial" pitchFamily="34" charset="0"/>
                        </a:rPr>
                        <a:t>3</a:t>
                      </a:r>
                      <a:endParaRPr lang="en-US" sz="2000" dirty="0">
                        <a:latin typeface="Arial" pitchFamily="34" charset="0"/>
                        <a:ea typeface="Times New Roman"/>
                        <a:cs typeface="Arial"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86345">
                <a:tc>
                  <a:txBody>
                    <a:bodyPr/>
                    <a:lstStyle/>
                    <a:p>
                      <a:pPr marL="0" marR="0" algn="just">
                        <a:spcBef>
                          <a:spcPts val="0"/>
                        </a:spcBef>
                        <a:spcAft>
                          <a:spcPts val="0"/>
                        </a:spcAft>
                      </a:pPr>
                      <a:r>
                        <a:rPr lang="en-US" sz="2000" dirty="0">
                          <a:solidFill>
                            <a:srgbClr val="FFFFFF"/>
                          </a:solidFill>
                          <a:latin typeface="Arial" pitchFamily="34" charset="0"/>
                          <a:ea typeface="Times New Roman"/>
                          <a:cs typeface="Arial" pitchFamily="34" charset="0"/>
                        </a:rPr>
                        <a:t>Burial Grounds</a:t>
                      </a:r>
                      <a:endParaRPr lang="en-US"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r>
                        <a:rPr lang="en-US" sz="2000" dirty="0">
                          <a:solidFill>
                            <a:srgbClr val="FFFFFF"/>
                          </a:solidFill>
                          <a:latin typeface="Arial" pitchFamily="34" charset="0"/>
                          <a:ea typeface="Times New Roman"/>
                          <a:cs typeface="Arial" pitchFamily="34" charset="0"/>
                        </a:rPr>
                        <a:t>3</a:t>
                      </a:r>
                      <a:endParaRPr lang="en-US" sz="2000" dirty="0">
                        <a:latin typeface="Arial" pitchFamily="34" charset="0"/>
                        <a:ea typeface="Times New Roman"/>
                        <a:cs typeface="Arial"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86345">
                <a:tc>
                  <a:txBody>
                    <a:bodyPr/>
                    <a:lstStyle/>
                    <a:p>
                      <a:pPr marL="0" marR="0" algn="just">
                        <a:spcBef>
                          <a:spcPts val="0"/>
                        </a:spcBef>
                        <a:spcAft>
                          <a:spcPts val="0"/>
                        </a:spcAft>
                      </a:pPr>
                      <a:r>
                        <a:rPr lang="en-US" sz="2000" dirty="0">
                          <a:solidFill>
                            <a:srgbClr val="FFFFFF"/>
                          </a:solidFill>
                          <a:latin typeface="Arial" pitchFamily="34" charset="0"/>
                          <a:ea typeface="Times New Roman"/>
                          <a:cs typeface="Arial" pitchFamily="34" charset="0"/>
                        </a:rPr>
                        <a:t>Disturbed Surface</a:t>
                      </a:r>
                      <a:endParaRPr lang="en-US"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r>
                        <a:rPr lang="en-US" sz="2000" dirty="0">
                          <a:solidFill>
                            <a:srgbClr val="FFFFFF"/>
                          </a:solidFill>
                          <a:latin typeface="Arial" pitchFamily="34" charset="0"/>
                          <a:ea typeface="Times New Roman"/>
                          <a:cs typeface="Arial" pitchFamily="34" charset="0"/>
                        </a:rPr>
                        <a:t>3</a:t>
                      </a:r>
                      <a:endParaRPr lang="en-US" sz="2000" dirty="0">
                        <a:latin typeface="Arial" pitchFamily="34" charset="0"/>
                        <a:ea typeface="Times New Roman"/>
                        <a:cs typeface="Arial"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86345">
                <a:tc>
                  <a:txBody>
                    <a:bodyPr/>
                    <a:lstStyle/>
                    <a:p>
                      <a:pPr marL="0" marR="0" algn="just">
                        <a:spcBef>
                          <a:spcPts val="0"/>
                        </a:spcBef>
                        <a:spcAft>
                          <a:spcPts val="0"/>
                        </a:spcAft>
                      </a:pPr>
                      <a:r>
                        <a:rPr lang="en-US" sz="2000" dirty="0">
                          <a:solidFill>
                            <a:srgbClr val="FFFFFF"/>
                          </a:solidFill>
                          <a:latin typeface="Arial" pitchFamily="34" charset="0"/>
                          <a:ea typeface="Times New Roman"/>
                          <a:cs typeface="Arial" pitchFamily="34" charset="0"/>
                        </a:rPr>
                        <a:t>Trade</a:t>
                      </a:r>
                      <a:endParaRPr lang="en-US" sz="20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dirty="0">
                          <a:solidFill>
                            <a:srgbClr val="FFFFFF"/>
                          </a:solidFill>
                          <a:latin typeface="Arial" pitchFamily="34" charset="0"/>
                          <a:ea typeface="Times New Roman"/>
                          <a:cs typeface="Arial" pitchFamily="34" charset="0"/>
                        </a:rPr>
                        <a:t>3</a:t>
                      </a:r>
                      <a:endParaRPr lang="en-US" sz="2000" dirty="0">
                        <a:latin typeface="Arial" pitchFamily="34" charset="0"/>
                        <a:ea typeface="Times New Roman"/>
                        <a:cs typeface="Arial"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0" dirty="0" smtClean="0"/>
              <a:t>Ecological Regime</a:t>
            </a:r>
            <a:endParaRPr lang="en-US" b="0" dirty="0"/>
          </a:p>
        </p:txBody>
      </p:sp>
      <p:sp>
        <p:nvSpPr>
          <p:cNvPr id="5" name="Content Placeholder 4"/>
          <p:cNvSpPr>
            <a:spLocks noGrp="1"/>
          </p:cNvSpPr>
          <p:nvPr>
            <p:ph idx="1"/>
          </p:nvPr>
        </p:nvSpPr>
        <p:spPr/>
        <p:txBody>
          <a:bodyPr/>
          <a:lstStyle/>
          <a:p>
            <a:r>
              <a:rPr lang="en-US" sz="2400" b="0" dirty="0" smtClean="0"/>
              <a:t>Tundra</a:t>
            </a:r>
          </a:p>
          <a:p>
            <a:r>
              <a:rPr lang="en-US" sz="2400" b="0" dirty="0" smtClean="0"/>
              <a:t>Desert</a:t>
            </a:r>
          </a:p>
          <a:p>
            <a:r>
              <a:rPr lang="en-US" sz="2400" b="0" dirty="0" smtClean="0"/>
              <a:t>Grassland</a:t>
            </a:r>
          </a:p>
          <a:p>
            <a:r>
              <a:rPr lang="en-US" sz="2400" b="0" dirty="0" smtClean="0"/>
              <a:t>Scrub</a:t>
            </a:r>
          </a:p>
          <a:p>
            <a:r>
              <a:rPr lang="en-US" sz="2400" b="0" dirty="0" smtClean="0"/>
              <a:t>Forest</a:t>
            </a:r>
          </a:p>
          <a:p>
            <a:r>
              <a:rPr lang="en-US" sz="2400" b="0" dirty="0" smtClean="0"/>
              <a:t>Pasture</a:t>
            </a:r>
          </a:p>
          <a:p>
            <a:r>
              <a:rPr lang="en-US" sz="2400" b="0" dirty="0" smtClean="0"/>
              <a:t>Cultivated Cropland</a:t>
            </a:r>
          </a:p>
          <a:p>
            <a:r>
              <a:rPr lang="en-US" sz="2400" b="0" dirty="0" smtClean="0"/>
              <a:t>Transition area</a:t>
            </a:r>
          </a:p>
          <a:p>
            <a:r>
              <a:rPr lang="en-US" sz="2400" b="0" dirty="0" smtClean="0"/>
              <a:t>Nature reserve</a:t>
            </a:r>
          </a:p>
          <a:p>
            <a:r>
              <a:rPr lang="en-US" dirty="0" smtClean="0"/>
              <a:t/>
            </a:r>
            <a:br>
              <a:rPr lang="en-US" dirty="0" smtClean="0"/>
            </a:b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361949"/>
          <a:ext cx="8943976" cy="6021922"/>
        </p:xfrm>
        <a:graphic>
          <a:graphicData uri="http://schemas.openxmlformats.org/drawingml/2006/table">
            <a:tbl>
              <a:tblPr/>
              <a:tblGrid>
                <a:gridCol w="1038225"/>
                <a:gridCol w="676275"/>
                <a:gridCol w="1476375"/>
                <a:gridCol w="1266916"/>
                <a:gridCol w="790484"/>
                <a:gridCol w="1333500"/>
                <a:gridCol w="971550"/>
                <a:gridCol w="1390651"/>
              </a:tblGrid>
              <a:tr h="127231">
                <a:tc gridSpan="8">
                  <a:txBody>
                    <a:bodyPr/>
                    <a:lstStyle/>
                    <a:p>
                      <a:pPr marL="0" marR="0" algn="ctr">
                        <a:spcBef>
                          <a:spcPts val="0"/>
                        </a:spcBef>
                        <a:spcAft>
                          <a:spcPts val="0"/>
                        </a:spcAft>
                      </a:pPr>
                      <a:r>
                        <a:rPr lang="en-US" sz="1000" b="1" dirty="0">
                          <a:solidFill>
                            <a:srgbClr val="FFFFFF"/>
                          </a:solidFill>
                          <a:latin typeface="Arial" pitchFamily="34" charset="0"/>
                          <a:ea typeface="Times New Roman"/>
                          <a:cs typeface="Arial" pitchFamily="34" charset="0"/>
                        </a:rPr>
                        <a:t>Natural/Artificial</a:t>
                      </a:r>
                      <a:endParaRPr lang="en-US" sz="1000" dirty="0">
                        <a:latin typeface="Arial" pitchFamily="34" charset="0"/>
                        <a:ea typeface="Times New Roman"/>
                        <a:cs typeface="Arial" pitchFamily="34" charset="0"/>
                      </a:endParaRPr>
                    </a:p>
                  </a:txBody>
                  <a:tcPr marL="36658" marR="366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7231">
                <a:tc gridSpan="8">
                  <a:txBody>
                    <a:bodyPr/>
                    <a:lstStyle/>
                    <a:p>
                      <a:pPr marL="0" marR="0" algn="ctr">
                        <a:spcBef>
                          <a:spcPts val="0"/>
                        </a:spcBef>
                        <a:spcAft>
                          <a:spcPts val="0"/>
                        </a:spcAft>
                      </a:pPr>
                      <a:r>
                        <a:rPr lang="en-US" sz="1000" dirty="0">
                          <a:solidFill>
                            <a:srgbClr val="FFFFFF"/>
                          </a:solidFill>
                          <a:latin typeface="Arial" pitchFamily="34" charset="0"/>
                          <a:ea typeface="Times New Roman"/>
                          <a:cs typeface="Arial" pitchFamily="34" charset="0"/>
                        </a:rPr>
                        <a:t>Reach</a:t>
                      </a:r>
                      <a:endParaRPr lang="en-US" sz="1000" dirty="0">
                        <a:latin typeface="Arial" pitchFamily="34" charset="0"/>
                        <a:ea typeface="Times New Roman"/>
                        <a:cs typeface="Arial" pitchFamily="34" charset="0"/>
                      </a:endParaRPr>
                    </a:p>
                  </a:txBody>
                  <a:tcPr marL="36658" marR="366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7231">
                <a:tc gridSpan="8">
                  <a:txBody>
                    <a:bodyPr/>
                    <a:lstStyle/>
                    <a:p>
                      <a:pPr marL="0" marR="0" algn="ctr">
                        <a:spcBef>
                          <a:spcPts val="0"/>
                        </a:spcBef>
                        <a:spcAft>
                          <a:spcPts val="0"/>
                        </a:spcAft>
                      </a:pPr>
                      <a:r>
                        <a:rPr lang="en-US" sz="1000" dirty="0" err="1">
                          <a:solidFill>
                            <a:srgbClr val="FFFFFF"/>
                          </a:solidFill>
                          <a:latin typeface="Arial" pitchFamily="34" charset="0"/>
                          <a:ea typeface="Times New Roman"/>
                          <a:cs typeface="Arial" pitchFamily="34" charset="0"/>
                        </a:rPr>
                        <a:t>hasPart</a:t>
                      </a:r>
                      <a:r>
                        <a:rPr lang="en-US" sz="1000" dirty="0">
                          <a:solidFill>
                            <a:srgbClr val="FFFFFF"/>
                          </a:solidFill>
                          <a:latin typeface="Arial" pitchFamily="34" charset="0"/>
                          <a:ea typeface="Times New Roman"/>
                          <a:cs typeface="Arial" pitchFamily="34" charset="0"/>
                        </a:rPr>
                        <a:t>: Bottom</a:t>
                      </a:r>
                      <a:endParaRPr lang="en-US" sz="1000" dirty="0">
                        <a:latin typeface="Arial" pitchFamily="34" charset="0"/>
                        <a:ea typeface="Times New Roman"/>
                        <a:cs typeface="Arial" pitchFamily="34" charset="0"/>
                      </a:endParaRPr>
                    </a:p>
                  </a:txBody>
                  <a:tcPr marL="36658" marR="366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7231">
                <a:tc gridSpan="8">
                  <a:txBody>
                    <a:bodyPr/>
                    <a:lstStyle/>
                    <a:p>
                      <a:pPr marL="0" marR="0" algn="ctr">
                        <a:spcBef>
                          <a:spcPts val="0"/>
                        </a:spcBef>
                        <a:spcAft>
                          <a:spcPts val="0"/>
                        </a:spcAft>
                      </a:pPr>
                      <a:r>
                        <a:rPr lang="en-US" sz="1000" dirty="0">
                          <a:solidFill>
                            <a:srgbClr val="FFFFFF"/>
                          </a:solidFill>
                          <a:latin typeface="Arial" pitchFamily="34" charset="0"/>
                          <a:ea typeface="Times New Roman"/>
                          <a:cs typeface="Arial" pitchFamily="34" charset="0"/>
                        </a:rPr>
                        <a:t>Channel</a:t>
                      </a:r>
                      <a:endParaRPr lang="en-US" sz="1000" dirty="0">
                        <a:latin typeface="Arial" pitchFamily="34" charset="0"/>
                        <a:ea typeface="Times New Roman"/>
                        <a:cs typeface="Arial" pitchFamily="34" charset="0"/>
                      </a:endParaRPr>
                    </a:p>
                  </a:txBody>
                  <a:tcPr marL="36658" marR="366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7231">
                <a:tc gridSpan="8">
                  <a:txBody>
                    <a:bodyPr/>
                    <a:lstStyle/>
                    <a:p>
                      <a:pPr marL="0" marR="0" algn="ctr">
                        <a:spcBef>
                          <a:spcPts val="0"/>
                        </a:spcBef>
                        <a:spcAft>
                          <a:spcPts val="0"/>
                        </a:spcAft>
                      </a:pPr>
                      <a:r>
                        <a:rPr lang="en-US" sz="1000" dirty="0">
                          <a:solidFill>
                            <a:srgbClr val="FFFFFF"/>
                          </a:solidFill>
                          <a:latin typeface="Arial" pitchFamily="34" charset="0"/>
                          <a:ea typeface="Times New Roman"/>
                          <a:cs typeface="Arial" pitchFamily="34" charset="0"/>
                        </a:rPr>
                        <a:t>Pond</a:t>
                      </a:r>
                      <a:endParaRPr lang="en-US" sz="1000" dirty="0">
                        <a:latin typeface="Arial" pitchFamily="34" charset="0"/>
                        <a:ea typeface="Times New Roman"/>
                        <a:cs typeface="Arial" pitchFamily="34" charset="0"/>
                      </a:endParaRPr>
                    </a:p>
                  </a:txBody>
                  <a:tcPr marL="36658" marR="366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7231">
                <a:tc gridSpan="8">
                  <a:txBody>
                    <a:bodyPr/>
                    <a:lstStyle/>
                    <a:p>
                      <a:pPr marL="0" marR="0" algn="ctr">
                        <a:spcBef>
                          <a:spcPts val="0"/>
                        </a:spcBef>
                        <a:spcAft>
                          <a:spcPts val="0"/>
                        </a:spcAft>
                      </a:pPr>
                      <a:r>
                        <a:rPr lang="en-US" sz="1000" dirty="0">
                          <a:solidFill>
                            <a:srgbClr val="FFFFFF"/>
                          </a:solidFill>
                          <a:latin typeface="Arial" pitchFamily="34" charset="0"/>
                          <a:ea typeface="Times New Roman"/>
                          <a:cs typeface="Arial" pitchFamily="34" charset="0"/>
                        </a:rPr>
                        <a:t>Basin</a:t>
                      </a:r>
                      <a:endParaRPr lang="en-US" sz="1000" dirty="0">
                        <a:latin typeface="Arial" pitchFamily="34" charset="0"/>
                        <a:ea typeface="Times New Roman"/>
                        <a:cs typeface="Arial" pitchFamily="34" charset="0"/>
                      </a:endParaRPr>
                    </a:p>
                  </a:txBody>
                  <a:tcPr marL="36658" marR="366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7231">
                <a:tc gridSpan="4">
                  <a:txBody>
                    <a:bodyPr/>
                    <a:lstStyle/>
                    <a:p>
                      <a:pPr marL="0" marR="0" algn="ctr">
                        <a:spcBef>
                          <a:spcPts val="0"/>
                        </a:spcBef>
                        <a:spcAft>
                          <a:spcPts val="0"/>
                        </a:spcAft>
                      </a:pPr>
                      <a:r>
                        <a:rPr lang="en-US" sz="1000" b="1" dirty="0">
                          <a:solidFill>
                            <a:srgbClr val="FFFFFF"/>
                          </a:solidFill>
                          <a:latin typeface="Arial" pitchFamily="34" charset="0"/>
                          <a:ea typeface="Times New Roman"/>
                          <a:cs typeface="Arial" pitchFamily="34" charset="0"/>
                        </a:rPr>
                        <a:t>Natural</a:t>
                      </a:r>
                      <a:endParaRPr lang="en-US" sz="1000" dirty="0">
                        <a:latin typeface="Arial" pitchFamily="34" charset="0"/>
                        <a:ea typeface="Times New Roman"/>
                        <a:cs typeface="Arial" pitchFamily="34" charset="0"/>
                      </a:endParaRPr>
                    </a:p>
                  </a:txBody>
                  <a:tcPr marL="36658" marR="36658"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00" b="1" dirty="0">
                          <a:solidFill>
                            <a:srgbClr val="FFFFFF"/>
                          </a:solidFill>
                          <a:latin typeface="Arial" pitchFamily="34" charset="0"/>
                          <a:ea typeface="Times New Roman"/>
                          <a:cs typeface="Arial" pitchFamily="34" charset="0"/>
                        </a:rPr>
                        <a:t>Artificial</a:t>
                      </a:r>
                      <a:endParaRPr lang="en-US" sz="1000" dirty="0">
                        <a:latin typeface="Arial" pitchFamily="34" charset="0"/>
                        <a:ea typeface="Times New Roman"/>
                        <a:cs typeface="Arial" pitchFamily="34" charset="0"/>
                      </a:endParaRPr>
                    </a:p>
                  </a:txBody>
                  <a:tcPr marL="36658" marR="36658" marT="0"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196000">
                <a:tc gridSpan="2">
                  <a:txBody>
                    <a:bodyPr/>
                    <a:lstStyle/>
                    <a:p>
                      <a:pPr marL="0" marR="0" algn="ctr">
                        <a:spcBef>
                          <a:spcPts val="0"/>
                        </a:spcBef>
                        <a:spcAft>
                          <a:spcPts val="0"/>
                        </a:spcAft>
                      </a:pPr>
                      <a:r>
                        <a:rPr lang="en-US" sz="1000" b="1">
                          <a:solidFill>
                            <a:srgbClr val="FFFFFF"/>
                          </a:solidFill>
                          <a:latin typeface="Arial" pitchFamily="34" charset="0"/>
                          <a:ea typeface="Times New Roman"/>
                          <a:cs typeface="Arial" pitchFamily="34" charset="0"/>
                        </a:rPr>
                        <a:t>Marine/Estuarine</a:t>
                      </a:r>
                      <a:endParaRPr lang="en-US" sz="1000">
                        <a:latin typeface="Arial" pitchFamily="34" charset="0"/>
                        <a:ea typeface="Times New Roman"/>
                        <a:cs typeface="Arial" pitchFamily="34" charset="0"/>
                      </a:endParaRPr>
                    </a:p>
                  </a:txBody>
                  <a:tcPr marL="36658" marR="36658"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gridSpan="2">
                  <a:txBody>
                    <a:bodyPr/>
                    <a:lstStyle/>
                    <a:p>
                      <a:pPr marL="0" marR="0" algn="ctr">
                        <a:spcBef>
                          <a:spcPts val="0"/>
                        </a:spcBef>
                        <a:spcAft>
                          <a:spcPts val="0"/>
                        </a:spcAft>
                      </a:pPr>
                      <a:r>
                        <a:rPr lang="en-US" sz="1000" b="1">
                          <a:solidFill>
                            <a:srgbClr val="FFFFFF"/>
                          </a:solidFill>
                          <a:latin typeface="Arial" pitchFamily="34" charset="0"/>
                          <a:ea typeface="Times New Roman"/>
                          <a:cs typeface="Arial" pitchFamily="34" charset="0"/>
                        </a:rPr>
                        <a:t>Freshwater</a:t>
                      </a:r>
                      <a:endParaRPr lang="en-US" sz="1000">
                        <a:latin typeface="Arial" pitchFamily="34" charset="0"/>
                        <a:ea typeface="Times New Roman"/>
                        <a:cs typeface="Arial" pitchFamily="34" charset="0"/>
                      </a:endParaRPr>
                    </a:p>
                  </a:txBody>
                  <a:tcPr marL="36658" marR="36658" marT="0" marB="0" anchor="b">
                    <a:lnL>
                      <a:noFill/>
                    </a:lnL>
                    <a:lnR>
                      <a:noFill/>
                    </a:lnR>
                    <a:lnT>
                      <a:noFill/>
                    </a:lnT>
                    <a:lnB>
                      <a:noFill/>
                    </a:lnB>
                  </a:tcPr>
                </a:tc>
                <a:tc hMerge="1">
                  <a:txBody>
                    <a:bodyPr/>
                    <a:lstStyle/>
                    <a:p>
                      <a:endParaRPr lang="en-US"/>
                    </a:p>
                  </a:txBody>
                  <a:tcPr/>
                </a:tc>
                <a:tc>
                  <a:txBody>
                    <a:bodyPr/>
                    <a:lstStyle/>
                    <a:p>
                      <a:pPr marL="0" marR="0" algn="ctr">
                        <a:spcBef>
                          <a:spcPts val="0"/>
                        </a:spcBef>
                        <a:spcAft>
                          <a:spcPts val="0"/>
                        </a:spcAft>
                      </a:pPr>
                      <a:r>
                        <a:rPr lang="en-US" sz="1000" b="1" dirty="0">
                          <a:solidFill>
                            <a:srgbClr val="FFFFFF"/>
                          </a:solidFill>
                          <a:latin typeface="Arial" pitchFamily="34" charset="0"/>
                          <a:ea typeface="Times New Roman"/>
                          <a:cs typeface="Arial" pitchFamily="34" charset="0"/>
                        </a:rPr>
                        <a:t>Impounded</a:t>
                      </a:r>
                      <a:endParaRPr lang="en-US" sz="1000" dirty="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ctr">
                        <a:spcBef>
                          <a:spcPts val="0"/>
                        </a:spcBef>
                        <a:spcAft>
                          <a:spcPts val="0"/>
                        </a:spcAft>
                      </a:pPr>
                      <a:r>
                        <a:rPr lang="en-US" sz="1000" b="1" dirty="0" err="1">
                          <a:solidFill>
                            <a:srgbClr val="FFFFFF"/>
                          </a:solidFill>
                          <a:latin typeface="Arial" pitchFamily="34" charset="0"/>
                          <a:ea typeface="Times New Roman"/>
                          <a:cs typeface="Arial" pitchFamily="34" charset="0"/>
                        </a:rPr>
                        <a:t>Diked</a:t>
                      </a:r>
                      <a:endParaRPr lang="en-US" sz="1000" dirty="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ctr">
                        <a:spcBef>
                          <a:spcPts val="0"/>
                        </a:spcBef>
                        <a:spcAft>
                          <a:spcPts val="0"/>
                        </a:spcAft>
                      </a:pPr>
                      <a:r>
                        <a:rPr lang="en-US" sz="1000" b="1">
                          <a:solidFill>
                            <a:srgbClr val="FFFFFF"/>
                          </a:solidFill>
                          <a:latin typeface="Arial" pitchFamily="34" charset="0"/>
                          <a:ea typeface="Times New Roman"/>
                          <a:cs typeface="Arial" pitchFamily="34" charset="0"/>
                        </a:rPr>
                        <a:t>Channel</a:t>
                      </a:r>
                      <a:endParaRPr lang="en-US" sz="100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ctr">
                        <a:spcBef>
                          <a:spcPts val="0"/>
                        </a:spcBef>
                        <a:spcAft>
                          <a:spcPts val="0"/>
                        </a:spcAft>
                      </a:pPr>
                      <a:r>
                        <a:rPr lang="en-US" sz="1000" b="1">
                          <a:solidFill>
                            <a:srgbClr val="FFFFFF"/>
                          </a:solidFill>
                          <a:latin typeface="Arial" pitchFamily="34" charset="0"/>
                          <a:ea typeface="Times New Roman"/>
                          <a:cs typeface="Arial" pitchFamily="34" charset="0"/>
                        </a:rPr>
                        <a:t>Flow Control</a:t>
                      </a:r>
                      <a:endParaRPr lang="en-US" sz="1000">
                        <a:latin typeface="Arial" pitchFamily="34" charset="0"/>
                        <a:ea typeface="Times New Roman"/>
                        <a:cs typeface="Arial" pitchFamily="34" charset="0"/>
                      </a:endParaRPr>
                    </a:p>
                  </a:txBody>
                  <a:tcPr marL="36658" marR="36658" marT="0" marB="0" anchor="b">
                    <a:lnL>
                      <a:noFill/>
                    </a:lnL>
                    <a:lnR w="12700" cap="flat" cmpd="sng" algn="ctr">
                      <a:solidFill>
                        <a:srgbClr val="000000"/>
                      </a:solidFill>
                      <a:prstDash val="solid"/>
                      <a:round/>
                      <a:headEnd type="none" w="med" len="med"/>
                      <a:tailEnd type="none" w="med" len="med"/>
                    </a:lnR>
                    <a:lnT>
                      <a:noFill/>
                    </a:lnT>
                    <a:lnB>
                      <a:noFill/>
                    </a:lnB>
                  </a:tcPr>
                </a:tc>
              </a:tr>
              <a:tr h="127231">
                <a:tc gridSpan="2">
                  <a:txBody>
                    <a:bodyPr/>
                    <a:lstStyle/>
                    <a:p>
                      <a:pPr marL="0" marR="0" algn="just">
                        <a:spcBef>
                          <a:spcPts val="0"/>
                        </a:spcBef>
                        <a:spcAft>
                          <a:spcPts val="0"/>
                        </a:spcAft>
                      </a:pPr>
                      <a:r>
                        <a:rPr lang="en-US" sz="1000">
                          <a:solidFill>
                            <a:srgbClr val="FFFFFF"/>
                          </a:solidFill>
                          <a:latin typeface="Arial" pitchFamily="34" charset="0"/>
                          <a:ea typeface="Times New Roman"/>
                          <a:cs typeface="Arial" pitchFamily="34" charset="0"/>
                        </a:rPr>
                        <a:t>Cove</a:t>
                      </a:r>
                      <a:endParaRPr lang="en-US" sz="1000">
                        <a:latin typeface="Arial" pitchFamily="34" charset="0"/>
                        <a:ea typeface="Times New Roman"/>
                        <a:cs typeface="Arial" pitchFamily="34" charset="0"/>
                      </a:endParaRPr>
                    </a:p>
                  </a:txBody>
                  <a:tcPr marL="36658" marR="36658"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marL="0" marR="0" algn="just">
                        <a:spcBef>
                          <a:spcPts val="0"/>
                        </a:spcBef>
                        <a:spcAft>
                          <a:spcPts val="0"/>
                        </a:spcAft>
                      </a:pPr>
                      <a:r>
                        <a:rPr lang="en-US" sz="1000" dirty="0">
                          <a:solidFill>
                            <a:srgbClr val="FFFFFF"/>
                          </a:solidFill>
                          <a:latin typeface="Arial" pitchFamily="34" charset="0"/>
                          <a:ea typeface="Times New Roman"/>
                          <a:cs typeface="Arial" pitchFamily="34" charset="0"/>
                        </a:rPr>
                        <a:t>Watercourse</a:t>
                      </a:r>
                      <a:endParaRPr lang="en-US" sz="1000" dirty="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a:solidFill>
                            <a:srgbClr val="FFFFFF"/>
                          </a:solidFill>
                          <a:latin typeface="Arial" pitchFamily="34" charset="0"/>
                          <a:ea typeface="Times New Roman"/>
                          <a:cs typeface="Arial" pitchFamily="34" charset="0"/>
                        </a:rPr>
                        <a:t>Waterbody</a:t>
                      </a:r>
                      <a:endParaRPr lang="en-US" sz="100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a:solidFill>
                            <a:srgbClr val="FFFFFF"/>
                          </a:solidFill>
                          <a:latin typeface="Arial" pitchFamily="34" charset="0"/>
                          <a:ea typeface="Times New Roman"/>
                          <a:cs typeface="Arial" pitchFamily="34" charset="0"/>
                        </a:rPr>
                        <a:t>Reservoir</a:t>
                      </a:r>
                      <a:endParaRPr lang="en-US" sz="100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a:solidFill>
                            <a:srgbClr val="FFFFFF"/>
                          </a:solidFill>
                          <a:latin typeface="Arial" pitchFamily="34" charset="0"/>
                          <a:ea typeface="Times New Roman"/>
                          <a:cs typeface="Arial" pitchFamily="34" charset="0"/>
                        </a:rPr>
                        <a:t>Levee</a:t>
                      </a:r>
                      <a:endParaRPr lang="en-US" sz="100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a:solidFill>
                            <a:srgbClr val="FFFFFF"/>
                          </a:solidFill>
                          <a:latin typeface="Arial" pitchFamily="34" charset="0"/>
                          <a:ea typeface="Times New Roman"/>
                          <a:cs typeface="Arial" pitchFamily="34" charset="0"/>
                        </a:rPr>
                        <a:t>Siphon</a:t>
                      </a:r>
                      <a:endParaRPr lang="en-US" sz="100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a:solidFill>
                            <a:srgbClr val="FFFFFF"/>
                          </a:solidFill>
                          <a:latin typeface="Arial" pitchFamily="34" charset="0"/>
                          <a:ea typeface="Times New Roman"/>
                          <a:cs typeface="Arial" pitchFamily="34" charset="0"/>
                        </a:rPr>
                        <a:t>Weir</a:t>
                      </a:r>
                      <a:endParaRPr lang="en-US" sz="1000">
                        <a:latin typeface="Arial" pitchFamily="34" charset="0"/>
                        <a:ea typeface="Times New Roman"/>
                        <a:cs typeface="Arial" pitchFamily="34" charset="0"/>
                      </a:endParaRPr>
                    </a:p>
                  </a:txBody>
                  <a:tcPr marL="36658" marR="36658" marT="0" marB="0" anchor="b">
                    <a:lnL>
                      <a:noFill/>
                    </a:lnL>
                    <a:lnR w="12700" cap="flat" cmpd="sng" algn="ctr">
                      <a:solidFill>
                        <a:srgbClr val="000000"/>
                      </a:solidFill>
                      <a:prstDash val="solid"/>
                      <a:round/>
                      <a:headEnd type="none" w="med" len="med"/>
                      <a:tailEnd type="none" w="med" len="med"/>
                    </a:lnR>
                    <a:lnT>
                      <a:noFill/>
                    </a:lnT>
                    <a:lnB>
                      <a:noFill/>
                    </a:lnB>
                  </a:tcPr>
                </a:tc>
              </a:tr>
              <a:tr h="144996">
                <a:tc gridSpan="2">
                  <a:txBody>
                    <a:bodyPr/>
                    <a:lstStyle/>
                    <a:p>
                      <a:pPr marL="0" marR="0" algn="just">
                        <a:spcBef>
                          <a:spcPts val="0"/>
                        </a:spcBef>
                        <a:spcAft>
                          <a:spcPts val="0"/>
                        </a:spcAft>
                      </a:pPr>
                      <a:r>
                        <a:rPr lang="en-US" sz="1000">
                          <a:solidFill>
                            <a:srgbClr val="FFFFFF"/>
                          </a:solidFill>
                          <a:latin typeface="Arial" pitchFamily="34" charset="0"/>
                          <a:ea typeface="Times New Roman"/>
                          <a:cs typeface="Arial" pitchFamily="34" charset="0"/>
                        </a:rPr>
                        <a:t>Foreshore</a:t>
                      </a:r>
                      <a:endParaRPr lang="en-US" sz="1000">
                        <a:latin typeface="Arial" pitchFamily="34" charset="0"/>
                        <a:ea typeface="Times New Roman"/>
                        <a:cs typeface="Arial" pitchFamily="34" charset="0"/>
                      </a:endParaRPr>
                    </a:p>
                  </a:txBody>
                  <a:tcPr marL="36658" marR="36658"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marL="0" marR="0" algn="just">
                        <a:spcBef>
                          <a:spcPts val="0"/>
                        </a:spcBef>
                        <a:spcAft>
                          <a:spcPts val="0"/>
                        </a:spcAft>
                      </a:pPr>
                      <a:r>
                        <a:rPr lang="en-US" sz="1000" dirty="0">
                          <a:solidFill>
                            <a:srgbClr val="FFFFFF"/>
                          </a:solidFill>
                          <a:latin typeface="Arial" pitchFamily="34" charset="0"/>
                          <a:ea typeface="Times New Roman"/>
                          <a:cs typeface="Arial" pitchFamily="34" charset="0"/>
                        </a:rPr>
                        <a:t>Stream</a:t>
                      </a:r>
                      <a:endParaRPr lang="en-US" sz="1000" dirty="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a:solidFill>
                            <a:srgbClr val="FFFFFF"/>
                          </a:solidFill>
                          <a:latin typeface="Arial" pitchFamily="34" charset="0"/>
                          <a:ea typeface="Times New Roman"/>
                          <a:cs typeface="Arial" pitchFamily="34" charset="0"/>
                        </a:rPr>
                        <a:t>Lake</a:t>
                      </a:r>
                      <a:endParaRPr lang="en-US" sz="100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dirty="0">
                          <a:solidFill>
                            <a:srgbClr val="FFFFFF"/>
                          </a:solidFill>
                          <a:latin typeface="Arial" pitchFamily="34" charset="0"/>
                          <a:ea typeface="Times New Roman"/>
                          <a:cs typeface="Arial" pitchFamily="34" charset="0"/>
                        </a:rPr>
                        <a:t>Fish ladder</a:t>
                      </a:r>
                      <a:endParaRPr lang="en-US" sz="1000" dirty="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dirty="0">
                          <a:solidFill>
                            <a:srgbClr val="FFFFFF"/>
                          </a:solidFill>
                          <a:latin typeface="Arial" pitchFamily="34" charset="0"/>
                          <a:ea typeface="Times New Roman"/>
                          <a:cs typeface="Arial" pitchFamily="34" charset="0"/>
                        </a:rPr>
                        <a:t>Embankment</a:t>
                      </a:r>
                      <a:endParaRPr lang="en-US" sz="1000" dirty="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a:solidFill>
                            <a:srgbClr val="FFFFFF"/>
                          </a:solidFill>
                          <a:latin typeface="Arial" pitchFamily="34" charset="0"/>
                          <a:ea typeface="Times New Roman"/>
                          <a:cs typeface="Arial" pitchFamily="34" charset="0"/>
                        </a:rPr>
                        <a:t>Aqueduct</a:t>
                      </a:r>
                      <a:endParaRPr lang="en-US" sz="100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a:solidFill>
                            <a:srgbClr val="FFFFFF"/>
                          </a:solidFill>
                          <a:latin typeface="Arial" pitchFamily="34" charset="0"/>
                          <a:ea typeface="Times New Roman"/>
                          <a:cs typeface="Arial" pitchFamily="34" charset="0"/>
                        </a:rPr>
                        <a:t>Lock</a:t>
                      </a:r>
                      <a:endParaRPr lang="en-US" sz="1000">
                        <a:latin typeface="Arial" pitchFamily="34" charset="0"/>
                        <a:ea typeface="Times New Roman"/>
                        <a:cs typeface="Arial" pitchFamily="34" charset="0"/>
                      </a:endParaRPr>
                    </a:p>
                  </a:txBody>
                  <a:tcPr marL="36658" marR="36658" marT="0" marB="0" anchor="b">
                    <a:lnL>
                      <a:noFill/>
                    </a:lnL>
                    <a:lnR w="12700" cap="flat" cmpd="sng" algn="ctr">
                      <a:solidFill>
                        <a:srgbClr val="000000"/>
                      </a:solidFill>
                      <a:prstDash val="solid"/>
                      <a:round/>
                      <a:headEnd type="none" w="med" len="med"/>
                      <a:tailEnd type="none" w="med" len="med"/>
                    </a:lnR>
                    <a:lnT>
                      <a:noFill/>
                    </a:lnT>
                    <a:lnB>
                      <a:noFill/>
                    </a:lnB>
                  </a:tcPr>
                </a:tc>
              </a:tr>
              <a:tr h="171450">
                <a:tc gridSpan="2">
                  <a:txBody>
                    <a:bodyPr/>
                    <a:lstStyle/>
                    <a:p>
                      <a:pPr marL="0" marR="0" algn="just">
                        <a:spcBef>
                          <a:spcPts val="0"/>
                        </a:spcBef>
                        <a:spcAft>
                          <a:spcPts val="0"/>
                        </a:spcAft>
                      </a:pPr>
                      <a:r>
                        <a:rPr lang="en-US" sz="1000">
                          <a:solidFill>
                            <a:srgbClr val="FFFFFF"/>
                          </a:solidFill>
                          <a:latin typeface="Arial" pitchFamily="34" charset="0"/>
                          <a:ea typeface="Times New Roman"/>
                          <a:cs typeface="Arial" pitchFamily="34" charset="0"/>
                        </a:rPr>
                        <a:t>Flat</a:t>
                      </a:r>
                      <a:endParaRPr lang="en-US" sz="1000">
                        <a:latin typeface="Arial" pitchFamily="34" charset="0"/>
                        <a:ea typeface="Times New Roman"/>
                        <a:cs typeface="Arial" pitchFamily="34" charset="0"/>
                      </a:endParaRPr>
                    </a:p>
                  </a:txBody>
                  <a:tcPr marL="36658" marR="36658"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marL="0" marR="0" algn="just">
                        <a:spcBef>
                          <a:spcPts val="0"/>
                        </a:spcBef>
                        <a:spcAft>
                          <a:spcPts val="0"/>
                        </a:spcAft>
                      </a:pPr>
                      <a:r>
                        <a:rPr lang="en-US" sz="1000" i="1">
                          <a:solidFill>
                            <a:srgbClr val="FFFFFF"/>
                          </a:solidFill>
                          <a:latin typeface="Arial" pitchFamily="34" charset="0"/>
                          <a:ea typeface="Times New Roman"/>
                          <a:cs typeface="Arial" pitchFamily="34" charset="0"/>
                        </a:rPr>
                        <a:t>hasPart</a:t>
                      </a:r>
                      <a:r>
                        <a:rPr lang="en-US" sz="1000">
                          <a:solidFill>
                            <a:srgbClr val="FFFFFF"/>
                          </a:solidFill>
                          <a:latin typeface="Arial" pitchFamily="34" charset="0"/>
                          <a:ea typeface="Times New Roman"/>
                          <a:cs typeface="Arial" pitchFamily="34" charset="0"/>
                        </a:rPr>
                        <a:t>: Mouth</a:t>
                      </a:r>
                      <a:endParaRPr lang="en-US" sz="100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a:solidFill>
                            <a:srgbClr val="FFFFFF"/>
                          </a:solidFill>
                          <a:latin typeface="Arial" pitchFamily="34" charset="0"/>
                          <a:ea typeface="Times New Roman"/>
                          <a:cs typeface="Arial" pitchFamily="34" charset="0"/>
                        </a:rPr>
                        <a:t>Ice cap (regional)</a:t>
                      </a:r>
                      <a:endParaRPr lang="en-US" sz="100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i="1" dirty="0" err="1">
                          <a:solidFill>
                            <a:srgbClr val="FFFFFF"/>
                          </a:solidFill>
                          <a:latin typeface="Arial" pitchFamily="34" charset="0"/>
                          <a:ea typeface="Times New Roman"/>
                          <a:cs typeface="Arial" pitchFamily="34" charset="0"/>
                        </a:rPr>
                        <a:t>hasPart</a:t>
                      </a:r>
                      <a:r>
                        <a:rPr lang="en-US" sz="1000" dirty="0">
                          <a:solidFill>
                            <a:srgbClr val="FFFFFF"/>
                          </a:solidFill>
                          <a:latin typeface="Arial" pitchFamily="34" charset="0"/>
                          <a:ea typeface="Times New Roman"/>
                          <a:cs typeface="Arial" pitchFamily="34" charset="0"/>
                        </a:rPr>
                        <a:t>: Revetment</a:t>
                      </a:r>
                      <a:endParaRPr lang="en-US" sz="1000" dirty="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a:solidFill>
                            <a:srgbClr val="FFFFFF"/>
                          </a:solidFill>
                          <a:latin typeface="Arial" pitchFamily="34" charset="0"/>
                          <a:ea typeface="Times New Roman"/>
                          <a:cs typeface="Arial" pitchFamily="34" charset="0"/>
                        </a:rPr>
                        <a:t>Canal</a:t>
                      </a:r>
                      <a:endParaRPr lang="en-US" sz="100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i="1" dirty="0" err="1" smtClean="0">
                          <a:solidFill>
                            <a:srgbClr val="FFFFFF"/>
                          </a:solidFill>
                          <a:latin typeface="Arial" pitchFamily="34" charset="0"/>
                          <a:ea typeface="Times New Roman"/>
                          <a:cs typeface="Arial" pitchFamily="34" charset="0"/>
                        </a:rPr>
                        <a:t>hasPart:</a:t>
                      </a:r>
                      <a:r>
                        <a:rPr lang="en-US" sz="1000" dirty="0" err="1" smtClean="0">
                          <a:solidFill>
                            <a:srgbClr val="FFFFFF"/>
                          </a:solidFill>
                          <a:latin typeface="Arial" pitchFamily="34" charset="0"/>
                          <a:ea typeface="Times New Roman"/>
                          <a:cs typeface="Arial" pitchFamily="34" charset="0"/>
                        </a:rPr>
                        <a:t>Lock</a:t>
                      </a:r>
                      <a:r>
                        <a:rPr lang="en-US" sz="1000" dirty="0" smtClean="0">
                          <a:solidFill>
                            <a:srgbClr val="FFFFFF"/>
                          </a:solidFill>
                          <a:latin typeface="Arial" pitchFamily="34" charset="0"/>
                          <a:ea typeface="Times New Roman"/>
                          <a:cs typeface="Arial" pitchFamily="34" charset="0"/>
                        </a:rPr>
                        <a:t> </a:t>
                      </a:r>
                      <a:r>
                        <a:rPr lang="en-US" sz="1000" dirty="0">
                          <a:solidFill>
                            <a:srgbClr val="FFFFFF"/>
                          </a:solidFill>
                          <a:latin typeface="Arial" pitchFamily="34" charset="0"/>
                          <a:ea typeface="Times New Roman"/>
                          <a:cs typeface="Arial" pitchFamily="34" charset="0"/>
                        </a:rPr>
                        <a:t>chamber</a:t>
                      </a:r>
                      <a:endParaRPr lang="en-US" sz="1000" dirty="0">
                        <a:latin typeface="Arial" pitchFamily="34" charset="0"/>
                        <a:ea typeface="Times New Roman"/>
                        <a:cs typeface="Arial" pitchFamily="34" charset="0"/>
                      </a:endParaRPr>
                    </a:p>
                  </a:txBody>
                  <a:tcPr marL="36658" marR="36658" marT="0" marB="0" anchor="b">
                    <a:lnL>
                      <a:noFill/>
                    </a:lnL>
                    <a:lnR w="12700" cap="flat" cmpd="sng" algn="ctr">
                      <a:solidFill>
                        <a:srgbClr val="000000"/>
                      </a:solidFill>
                      <a:prstDash val="solid"/>
                      <a:round/>
                      <a:headEnd type="none" w="med" len="med"/>
                      <a:tailEnd type="none" w="med" len="med"/>
                    </a:lnR>
                    <a:lnT>
                      <a:noFill/>
                    </a:lnT>
                    <a:lnB>
                      <a:noFill/>
                    </a:lnB>
                  </a:tcPr>
                </a:tc>
              </a:tr>
              <a:tr h="165951">
                <a:tc gridSpan="2">
                  <a:txBody>
                    <a:bodyPr/>
                    <a:lstStyle/>
                    <a:p>
                      <a:pPr marL="0" marR="0" algn="just">
                        <a:spcBef>
                          <a:spcPts val="0"/>
                        </a:spcBef>
                        <a:spcAft>
                          <a:spcPts val="0"/>
                        </a:spcAft>
                      </a:pPr>
                      <a:r>
                        <a:rPr lang="en-US" sz="1000" dirty="0">
                          <a:solidFill>
                            <a:srgbClr val="FFFFFF"/>
                          </a:solidFill>
                          <a:latin typeface="Arial" pitchFamily="34" charset="0"/>
                          <a:ea typeface="Times New Roman"/>
                          <a:cs typeface="Arial" pitchFamily="34" charset="0"/>
                        </a:rPr>
                        <a:t>Ice field (regional)</a:t>
                      </a:r>
                      <a:endParaRPr lang="en-US" sz="1000" dirty="0">
                        <a:latin typeface="Arial" pitchFamily="34" charset="0"/>
                        <a:ea typeface="Times New Roman"/>
                        <a:cs typeface="Arial" pitchFamily="34" charset="0"/>
                      </a:endParaRPr>
                    </a:p>
                  </a:txBody>
                  <a:tcPr marL="36658" marR="36658"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marL="0" marR="0" algn="just">
                        <a:spcBef>
                          <a:spcPts val="0"/>
                        </a:spcBef>
                        <a:spcAft>
                          <a:spcPts val="0"/>
                        </a:spcAft>
                      </a:pPr>
                      <a:r>
                        <a:rPr lang="en-US" sz="1000" i="1">
                          <a:solidFill>
                            <a:srgbClr val="FFFFFF"/>
                          </a:solidFill>
                          <a:latin typeface="Arial" pitchFamily="34" charset="0"/>
                          <a:ea typeface="Times New Roman"/>
                          <a:cs typeface="Arial" pitchFamily="34" charset="0"/>
                        </a:rPr>
                        <a:t>hasPart: </a:t>
                      </a:r>
                      <a:r>
                        <a:rPr lang="en-US" sz="1000">
                          <a:solidFill>
                            <a:srgbClr val="FFFFFF"/>
                          </a:solidFill>
                          <a:latin typeface="Arial" pitchFamily="34" charset="0"/>
                          <a:ea typeface="Times New Roman"/>
                          <a:cs typeface="Arial" pitchFamily="34" charset="0"/>
                        </a:rPr>
                        <a:t>Source</a:t>
                      </a:r>
                      <a:endParaRPr lang="en-US" sz="100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a:solidFill>
                            <a:srgbClr val="FFFFFF"/>
                          </a:solidFill>
                          <a:latin typeface="Arial" pitchFamily="34" charset="0"/>
                          <a:ea typeface="Times New Roman"/>
                          <a:cs typeface="Arial" pitchFamily="34" charset="0"/>
                        </a:rPr>
                        <a:t>Snow field (regional)</a:t>
                      </a:r>
                      <a:endParaRPr lang="en-US" sz="100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dirty="0">
                          <a:solidFill>
                            <a:srgbClr val="FFFFFF"/>
                          </a:solidFill>
                          <a:latin typeface="Arial" pitchFamily="34" charset="0"/>
                          <a:ea typeface="Times New Roman"/>
                          <a:cs typeface="Arial" pitchFamily="34" charset="0"/>
                        </a:rPr>
                        <a:t>Dam</a:t>
                      </a:r>
                      <a:endParaRPr lang="en-US" sz="1000" dirty="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a:solidFill>
                            <a:srgbClr val="FFFFFF"/>
                          </a:solidFill>
                          <a:latin typeface="Arial" pitchFamily="34" charset="0"/>
                          <a:ea typeface="Times New Roman"/>
                          <a:cs typeface="Arial" pitchFamily="34" charset="0"/>
                        </a:rPr>
                        <a:t>Flume</a:t>
                      </a:r>
                      <a:endParaRPr lang="en-US" sz="100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i="1">
                          <a:solidFill>
                            <a:srgbClr val="FFFFFF"/>
                          </a:solidFill>
                          <a:latin typeface="Arial" pitchFamily="34" charset="0"/>
                          <a:ea typeface="Times New Roman"/>
                          <a:cs typeface="Arial" pitchFamily="34" charset="0"/>
                        </a:rPr>
                        <a:t>hasPart:</a:t>
                      </a:r>
                      <a:r>
                        <a:rPr lang="en-US" sz="1000">
                          <a:solidFill>
                            <a:srgbClr val="FFFFFF"/>
                          </a:solidFill>
                          <a:latin typeface="Arial" pitchFamily="34" charset="0"/>
                          <a:ea typeface="Times New Roman"/>
                          <a:cs typeface="Arial" pitchFamily="34" charset="0"/>
                        </a:rPr>
                        <a:t> Stram</a:t>
                      </a:r>
                      <a:endParaRPr lang="en-US" sz="1000">
                        <a:latin typeface="Arial" pitchFamily="34" charset="0"/>
                        <a:ea typeface="Times New Roman"/>
                        <a:cs typeface="Arial" pitchFamily="34" charset="0"/>
                      </a:endParaRPr>
                    </a:p>
                  </a:txBody>
                  <a:tcPr marL="36658" marR="36658" marT="0" marB="0" anchor="b">
                    <a:lnL>
                      <a:noFill/>
                    </a:lnL>
                    <a:lnR w="12700" cap="flat" cmpd="sng" algn="ctr">
                      <a:solidFill>
                        <a:srgbClr val="000000"/>
                      </a:solidFill>
                      <a:prstDash val="solid"/>
                      <a:round/>
                      <a:headEnd type="none" w="med" len="med"/>
                      <a:tailEnd type="none" w="med" len="med"/>
                    </a:lnR>
                    <a:lnT>
                      <a:noFill/>
                    </a:lnT>
                    <a:lnB>
                      <a:noFill/>
                    </a:lnB>
                  </a:tcPr>
                </a:tc>
              </a:tr>
              <a:tr h="185001">
                <a:tc>
                  <a:txBody>
                    <a:bodyPr/>
                    <a:lstStyle/>
                    <a:p>
                      <a:pPr marL="0" marR="0" algn="just">
                        <a:spcBef>
                          <a:spcPts val="0"/>
                        </a:spcBef>
                        <a:spcAft>
                          <a:spcPts val="0"/>
                        </a:spcAft>
                      </a:pPr>
                      <a:r>
                        <a:rPr lang="en-US" sz="900" b="1">
                          <a:solidFill>
                            <a:srgbClr val="FFFFFF"/>
                          </a:solidFill>
                          <a:latin typeface="Arial" pitchFamily="34" charset="0"/>
                          <a:ea typeface="Times New Roman"/>
                          <a:cs typeface="Arial" pitchFamily="34" charset="0"/>
                        </a:rPr>
                        <a:t>Marine</a:t>
                      </a:r>
                      <a:endParaRPr lang="en-US" sz="900">
                        <a:latin typeface="Arial" pitchFamily="34" charset="0"/>
                        <a:ea typeface="Times New Roman"/>
                        <a:cs typeface="Arial" pitchFamily="34" charset="0"/>
                      </a:endParaRPr>
                    </a:p>
                  </a:txBody>
                  <a:tcPr marL="36658" marR="36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r>
                        <a:rPr lang="en-US" sz="1000" b="1">
                          <a:solidFill>
                            <a:srgbClr val="FFFFFF"/>
                          </a:solidFill>
                          <a:latin typeface="Arial" pitchFamily="34" charset="0"/>
                          <a:ea typeface="Times New Roman"/>
                          <a:cs typeface="Arial" pitchFamily="34" charset="0"/>
                        </a:rPr>
                        <a:t>Estuarine</a:t>
                      </a:r>
                      <a:endParaRPr lang="en-US" sz="100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i="1">
                          <a:solidFill>
                            <a:srgbClr val="FFFFFF"/>
                          </a:solidFill>
                          <a:latin typeface="Arial" pitchFamily="34" charset="0"/>
                          <a:ea typeface="Times New Roman"/>
                          <a:cs typeface="Arial" pitchFamily="34" charset="0"/>
                        </a:rPr>
                        <a:t>hasPart:</a:t>
                      </a:r>
                      <a:r>
                        <a:rPr lang="en-US" sz="1000">
                          <a:solidFill>
                            <a:srgbClr val="FFFFFF"/>
                          </a:solidFill>
                          <a:latin typeface="Arial" pitchFamily="34" charset="0"/>
                          <a:ea typeface="Times New Roman"/>
                          <a:cs typeface="Arial" pitchFamily="34" charset="0"/>
                        </a:rPr>
                        <a:t> Streambed</a:t>
                      </a:r>
                      <a:endParaRPr lang="en-US" sz="100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a:solidFill>
                            <a:srgbClr val="FFFFFF"/>
                          </a:solidFill>
                          <a:latin typeface="Arial" pitchFamily="34" charset="0"/>
                          <a:ea typeface="Times New Roman"/>
                          <a:cs typeface="Arial" pitchFamily="34" charset="0"/>
                        </a:rPr>
                        <a:t>Sastrugi (regional)</a:t>
                      </a:r>
                      <a:endParaRPr lang="en-US" sz="100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dirty="0">
                          <a:solidFill>
                            <a:srgbClr val="FFFFFF"/>
                          </a:solidFill>
                          <a:latin typeface="Arial" pitchFamily="34" charset="0"/>
                          <a:ea typeface="Times New Roman"/>
                          <a:cs typeface="Arial" pitchFamily="34" charset="0"/>
                        </a:rPr>
                        <a:t>Masonry shore</a:t>
                      </a:r>
                      <a:endParaRPr lang="en-US" sz="1000" dirty="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a:solidFill>
                            <a:srgbClr val="FFFFFF"/>
                          </a:solidFill>
                          <a:latin typeface="Arial" pitchFamily="34" charset="0"/>
                          <a:ea typeface="Times New Roman"/>
                          <a:cs typeface="Arial" pitchFamily="34" charset="0"/>
                        </a:rPr>
                        <a:t>Turning basin</a:t>
                      </a:r>
                      <a:endParaRPr lang="en-US" sz="100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a:solidFill>
                            <a:srgbClr val="FFFFFF"/>
                          </a:solidFill>
                          <a:latin typeface="Arial" pitchFamily="34" charset="0"/>
                          <a:ea typeface="Times New Roman"/>
                          <a:cs typeface="Arial" pitchFamily="34" charset="0"/>
                        </a:rPr>
                        <a:t>Spillway</a:t>
                      </a:r>
                      <a:endParaRPr lang="en-US" sz="1000">
                        <a:latin typeface="Arial" pitchFamily="34" charset="0"/>
                        <a:ea typeface="Times New Roman"/>
                        <a:cs typeface="Arial" pitchFamily="34" charset="0"/>
                      </a:endParaRPr>
                    </a:p>
                  </a:txBody>
                  <a:tcPr marL="36658" marR="36658" marT="0" marB="0" anchor="b">
                    <a:lnL>
                      <a:noFill/>
                    </a:lnL>
                    <a:lnR w="12700" cap="flat" cmpd="sng" algn="ctr">
                      <a:solidFill>
                        <a:srgbClr val="000000"/>
                      </a:solidFill>
                      <a:prstDash val="solid"/>
                      <a:round/>
                      <a:headEnd type="none" w="med" len="med"/>
                      <a:tailEnd type="none" w="med" len="med"/>
                    </a:lnR>
                    <a:lnT>
                      <a:noFill/>
                    </a:lnT>
                    <a:lnB>
                      <a:noFill/>
                    </a:lnB>
                  </a:tcPr>
                </a:tc>
              </a:tr>
              <a:tr h="129324">
                <a:tc>
                  <a:txBody>
                    <a:bodyPr/>
                    <a:lstStyle/>
                    <a:p>
                      <a:pPr marL="0" marR="0" algn="just">
                        <a:spcBef>
                          <a:spcPts val="0"/>
                        </a:spcBef>
                        <a:spcAft>
                          <a:spcPts val="0"/>
                        </a:spcAft>
                      </a:pPr>
                      <a:r>
                        <a:rPr lang="en-US" sz="900">
                          <a:solidFill>
                            <a:srgbClr val="FFFFFF"/>
                          </a:solidFill>
                          <a:latin typeface="Arial" pitchFamily="34" charset="0"/>
                          <a:ea typeface="Times New Roman"/>
                          <a:cs typeface="Arial" pitchFamily="34" charset="0"/>
                        </a:rPr>
                        <a:t>Ocean</a:t>
                      </a:r>
                      <a:endParaRPr lang="en-US" sz="900">
                        <a:latin typeface="Arial" pitchFamily="34" charset="0"/>
                        <a:ea typeface="Times New Roman"/>
                        <a:cs typeface="Arial" pitchFamily="34" charset="0"/>
                      </a:endParaRPr>
                    </a:p>
                  </a:txBody>
                  <a:tcPr marL="36658" marR="36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r>
                        <a:rPr lang="en-US" sz="1000">
                          <a:solidFill>
                            <a:srgbClr val="FFFFFF"/>
                          </a:solidFill>
                          <a:latin typeface="Arial" pitchFamily="34" charset="0"/>
                          <a:ea typeface="Times New Roman"/>
                          <a:cs typeface="Arial" pitchFamily="34" charset="0"/>
                        </a:rPr>
                        <a:t>Estuary</a:t>
                      </a:r>
                      <a:endParaRPr lang="en-US" sz="100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i="1">
                          <a:solidFill>
                            <a:srgbClr val="FFFFFF"/>
                          </a:solidFill>
                          <a:latin typeface="Arial" pitchFamily="34" charset="0"/>
                          <a:ea typeface="Times New Roman"/>
                          <a:cs typeface="Arial" pitchFamily="34" charset="0"/>
                        </a:rPr>
                        <a:t>hasPart:</a:t>
                      </a:r>
                      <a:r>
                        <a:rPr lang="en-US" sz="1000">
                          <a:solidFill>
                            <a:srgbClr val="FFFFFF"/>
                          </a:solidFill>
                          <a:latin typeface="Arial" pitchFamily="34" charset="0"/>
                          <a:ea typeface="Times New Roman"/>
                          <a:cs typeface="Arial" pitchFamily="34" charset="0"/>
                        </a:rPr>
                        <a:t> Streambanks</a:t>
                      </a:r>
                      <a:endParaRPr lang="en-US" sz="100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a:solidFill>
                            <a:srgbClr val="FFFFFF"/>
                          </a:solidFill>
                          <a:latin typeface="Arial" pitchFamily="34" charset="0"/>
                          <a:ea typeface="Times New Roman"/>
                          <a:cs typeface="Arial" pitchFamily="34" charset="0"/>
                        </a:rPr>
                        <a:t>Jetty</a:t>
                      </a:r>
                      <a:endParaRPr lang="en-US" sz="1000">
                        <a:latin typeface="Arial" pitchFamily="34" charset="0"/>
                        <a:ea typeface="Times New Roman"/>
                        <a:cs typeface="Arial" pitchFamily="34" charset="0"/>
                      </a:endParaRPr>
                    </a:p>
                  </a:txBody>
                  <a:tcPr marL="36658" marR="36658" marT="0" marB="0" anchor="b">
                    <a:lnL>
                      <a:noFill/>
                    </a:lnL>
                    <a:lnR w="12700" cap="flat" cmpd="sng" algn="ctr">
                      <a:solidFill>
                        <a:srgbClr val="000000"/>
                      </a:solidFill>
                      <a:prstDash val="solid"/>
                      <a:round/>
                      <a:headEnd type="none" w="med" len="med"/>
                      <a:tailEnd type="none" w="med" len="med"/>
                    </a:lnR>
                    <a:lnT>
                      <a:noFill/>
                    </a:lnT>
                    <a:lnB>
                      <a:noFill/>
                    </a:lnB>
                  </a:tcPr>
                </a:tc>
              </a:tr>
              <a:tr h="127231">
                <a:tc>
                  <a:txBody>
                    <a:bodyPr/>
                    <a:lstStyle/>
                    <a:p>
                      <a:pPr marL="0" marR="0" algn="just">
                        <a:spcBef>
                          <a:spcPts val="0"/>
                        </a:spcBef>
                        <a:spcAft>
                          <a:spcPts val="0"/>
                        </a:spcAft>
                      </a:pPr>
                      <a:r>
                        <a:rPr lang="en-US" sz="900">
                          <a:solidFill>
                            <a:srgbClr val="FFFFFF"/>
                          </a:solidFill>
                          <a:latin typeface="Arial" pitchFamily="34" charset="0"/>
                          <a:ea typeface="Times New Roman"/>
                          <a:cs typeface="Arial" pitchFamily="34" charset="0"/>
                        </a:rPr>
                        <a:t>Sea</a:t>
                      </a:r>
                      <a:endParaRPr lang="en-US" sz="900">
                        <a:latin typeface="Arial" pitchFamily="34" charset="0"/>
                        <a:ea typeface="Times New Roman"/>
                        <a:cs typeface="Arial" pitchFamily="34" charset="0"/>
                      </a:endParaRPr>
                    </a:p>
                  </a:txBody>
                  <a:tcPr marL="36658" marR="36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r>
                        <a:rPr lang="en-US" sz="1000">
                          <a:solidFill>
                            <a:srgbClr val="FFFFFF"/>
                          </a:solidFill>
                          <a:latin typeface="Arial" pitchFamily="34" charset="0"/>
                          <a:ea typeface="Times New Roman"/>
                          <a:cs typeface="Arial" pitchFamily="34" charset="0"/>
                        </a:rPr>
                        <a:t>Bay</a:t>
                      </a:r>
                      <a:endParaRPr lang="en-US" sz="100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i="1">
                          <a:solidFill>
                            <a:srgbClr val="FFFFFF"/>
                          </a:solidFill>
                          <a:latin typeface="Arial" pitchFamily="34" charset="0"/>
                          <a:ea typeface="Times New Roman"/>
                          <a:cs typeface="Arial" pitchFamily="34" charset="0"/>
                        </a:rPr>
                        <a:t>hasPart</a:t>
                      </a:r>
                      <a:r>
                        <a:rPr lang="en-US" sz="1000">
                          <a:solidFill>
                            <a:srgbClr val="FFFFFF"/>
                          </a:solidFill>
                          <a:latin typeface="Arial" pitchFamily="34" charset="0"/>
                          <a:ea typeface="Times New Roman"/>
                          <a:cs typeface="Arial" pitchFamily="34" charset="0"/>
                        </a:rPr>
                        <a:t>: Crossing</a:t>
                      </a:r>
                      <a:endParaRPr lang="en-US" sz="100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a:solidFill>
                            <a:srgbClr val="FFFFFF"/>
                          </a:solidFill>
                          <a:latin typeface="Arial" pitchFamily="34" charset="0"/>
                          <a:ea typeface="Times New Roman"/>
                          <a:cs typeface="Arial" pitchFamily="34" charset="0"/>
                        </a:rPr>
                        <a:t>Breakwater</a:t>
                      </a:r>
                      <a:endParaRPr lang="en-US" sz="1000">
                        <a:latin typeface="Arial" pitchFamily="34" charset="0"/>
                        <a:ea typeface="Times New Roman"/>
                        <a:cs typeface="Arial" pitchFamily="34" charset="0"/>
                      </a:endParaRPr>
                    </a:p>
                  </a:txBody>
                  <a:tcPr marL="36658" marR="36658" marT="0" marB="0" anchor="b">
                    <a:lnL>
                      <a:noFill/>
                    </a:lnL>
                    <a:lnR w="12700" cap="flat" cmpd="sng" algn="ctr">
                      <a:solidFill>
                        <a:srgbClr val="000000"/>
                      </a:solidFill>
                      <a:prstDash val="solid"/>
                      <a:round/>
                      <a:headEnd type="none" w="med" len="med"/>
                      <a:tailEnd type="none" w="med" len="med"/>
                    </a:lnR>
                    <a:lnT>
                      <a:noFill/>
                    </a:lnT>
                    <a:lnB>
                      <a:noFill/>
                    </a:lnB>
                  </a:tcPr>
                </a:tc>
              </a:tr>
              <a:tr h="127231">
                <a:tc>
                  <a:txBody>
                    <a:bodyPr/>
                    <a:lstStyle/>
                    <a:p>
                      <a:pPr marL="0" marR="0" algn="just">
                        <a:spcBef>
                          <a:spcPts val="0"/>
                        </a:spcBef>
                        <a:spcAft>
                          <a:spcPts val="0"/>
                        </a:spcAft>
                      </a:pPr>
                      <a:r>
                        <a:rPr lang="en-US" sz="900">
                          <a:solidFill>
                            <a:srgbClr val="FFFFFF"/>
                          </a:solidFill>
                          <a:latin typeface="Arial" pitchFamily="34" charset="0"/>
                          <a:ea typeface="Times New Roman"/>
                          <a:cs typeface="Arial" pitchFamily="34" charset="0"/>
                        </a:rPr>
                        <a:t>Gulf</a:t>
                      </a:r>
                      <a:endParaRPr lang="en-US" sz="900">
                        <a:latin typeface="Arial" pitchFamily="34" charset="0"/>
                        <a:ea typeface="Times New Roman"/>
                        <a:cs typeface="Arial" pitchFamily="34" charset="0"/>
                      </a:endParaRPr>
                    </a:p>
                  </a:txBody>
                  <a:tcPr marL="36658" marR="36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r>
                        <a:rPr lang="en-US" sz="1000">
                          <a:solidFill>
                            <a:srgbClr val="FFFFFF"/>
                          </a:solidFill>
                          <a:latin typeface="Arial" pitchFamily="34" charset="0"/>
                          <a:ea typeface="Times New Roman"/>
                          <a:cs typeface="Arial" pitchFamily="34" charset="0"/>
                        </a:rPr>
                        <a:t>Inlet</a:t>
                      </a:r>
                      <a:endParaRPr lang="en-US" sz="100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i="1">
                          <a:solidFill>
                            <a:srgbClr val="FFFFFF"/>
                          </a:solidFill>
                          <a:latin typeface="Arial" pitchFamily="34" charset="0"/>
                          <a:ea typeface="Times New Roman"/>
                          <a:cs typeface="Arial" pitchFamily="34" charset="0"/>
                        </a:rPr>
                        <a:t>hasPart:</a:t>
                      </a:r>
                      <a:r>
                        <a:rPr lang="en-US" sz="1000">
                          <a:solidFill>
                            <a:srgbClr val="FFFFFF"/>
                          </a:solidFill>
                          <a:latin typeface="Arial" pitchFamily="34" charset="0"/>
                          <a:ea typeface="Times New Roman"/>
                          <a:cs typeface="Arial" pitchFamily="34" charset="0"/>
                        </a:rPr>
                        <a:t> Ford</a:t>
                      </a:r>
                      <a:endParaRPr lang="en-US" sz="100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a:solidFill>
                            <a:srgbClr val="FFFFFF"/>
                          </a:solidFill>
                          <a:latin typeface="Arial" pitchFamily="34" charset="0"/>
                          <a:ea typeface="Times New Roman"/>
                          <a:cs typeface="Arial" pitchFamily="34" charset="0"/>
                        </a:rPr>
                        <a:t>Water intake</a:t>
                      </a:r>
                      <a:endParaRPr lang="en-US" sz="1000">
                        <a:latin typeface="Arial" pitchFamily="34" charset="0"/>
                        <a:ea typeface="Times New Roman"/>
                        <a:cs typeface="Arial" pitchFamily="34" charset="0"/>
                      </a:endParaRPr>
                    </a:p>
                  </a:txBody>
                  <a:tcPr marL="36658" marR="36658" marT="0" marB="0" anchor="b">
                    <a:lnL>
                      <a:noFill/>
                    </a:lnL>
                    <a:lnR w="12700" cap="flat" cmpd="sng" algn="ctr">
                      <a:solidFill>
                        <a:srgbClr val="000000"/>
                      </a:solidFill>
                      <a:prstDash val="solid"/>
                      <a:round/>
                      <a:headEnd type="none" w="med" len="med"/>
                      <a:tailEnd type="none" w="med" len="med"/>
                    </a:lnR>
                    <a:lnT>
                      <a:noFill/>
                    </a:lnT>
                    <a:lnB>
                      <a:noFill/>
                    </a:lnB>
                  </a:tcPr>
                </a:tc>
              </a:tr>
              <a:tr h="148374">
                <a:tc>
                  <a:txBody>
                    <a:bodyPr/>
                    <a:lstStyle/>
                    <a:p>
                      <a:pPr marL="0" marR="0" algn="just">
                        <a:spcBef>
                          <a:spcPts val="0"/>
                        </a:spcBef>
                        <a:spcAft>
                          <a:spcPts val="0"/>
                        </a:spcAft>
                      </a:pPr>
                      <a:r>
                        <a:rPr lang="en-US" sz="900">
                          <a:solidFill>
                            <a:srgbClr val="FFFFFF"/>
                          </a:solidFill>
                          <a:latin typeface="Arial" pitchFamily="34" charset="0"/>
                          <a:ea typeface="Times New Roman"/>
                          <a:cs typeface="Arial" pitchFamily="34" charset="0"/>
                        </a:rPr>
                        <a:t>Submerged Stream</a:t>
                      </a:r>
                      <a:endParaRPr lang="en-US" sz="900">
                        <a:latin typeface="Arial" pitchFamily="34" charset="0"/>
                        <a:ea typeface="Times New Roman"/>
                        <a:cs typeface="Arial" pitchFamily="34" charset="0"/>
                      </a:endParaRPr>
                    </a:p>
                  </a:txBody>
                  <a:tcPr marL="36658" marR="36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a:solidFill>
                            <a:srgbClr val="FFFFFF"/>
                          </a:solidFill>
                          <a:latin typeface="Arial" pitchFamily="34" charset="0"/>
                          <a:ea typeface="Times New Roman"/>
                          <a:cs typeface="Arial" pitchFamily="34" charset="0"/>
                        </a:rPr>
                        <a:t>River</a:t>
                      </a:r>
                      <a:endParaRPr lang="en-US" sz="100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a:solidFill>
                            <a:srgbClr val="FFFFFF"/>
                          </a:solidFill>
                          <a:latin typeface="Arial" pitchFamily="34" charset="0"/>
                          <a:ea typeface="Times New Roman"/>
                          <a:cs typeface="Arial" pitchFamily="34" charset="0"/>
                        </a:rPr>
                        <a:t>Pump</a:t>
                      </a:r>
                      <a:endParaRPr lang="en-US" sz="1000">
                        <a:latin typeface="Arial" pitchFamily="34" charset="0"/>
                        <a:ea typeface="Times New Roman"/>
                        <a:cs typeface="Arial" pitchFamily="34" charset="0"/>
                      </a:endParaRPr>
                    </a:p>
                  </a:txBody>
                  <a:tcPr marL="36658" marR="36658" marT="0" marB="0" anchor="b">
                    <a:lnL>
                      <a:noFill/>
                    </a:lnL>
                    <a:lnR w="12700" cap="flat" cmpd="sng" algn="ctr">
                      <a:solidFill>
                        <a:srgbClr val="000000"/>
                      </a:solidFill>
                      <a:prstDash val="solid"/>
                      <a:round/>
                      <a:headEnd type="none" w="med" len="med"/>
                      <a:tailEnd type="none" w="med" len="med"/>
                    </a:lnR>
                    <a:lnT>
                      <a:noFill/>
                    </a:lnT>
                    <a:lnB>
                      <a:noFill/>
                    </a:lnB>
                  </a:tcPr>
                </a:tc>
              </a:tr>
              <a:tr h="127231">
                <a:tc>
                  <a:txBody>
                    <a:bodyPr/>
                    <a:lstStyle/>
                    <a:p>
                      <a:pPr marL="0" marR="0" algn="just">
                        <a:spcBef>
                          <a:spcPts val="0"/>
                        </a:spcBef>
                        <a:spcAft>
                          <a:spcPts val="0"/>
                        </a:spcAft>
                      </a:pPr>
                      <a:r>
                        <a:rPr lang="en-US" sz="900">
                          <a:solidFill>
                            <a:srgbClr val="FFFFFF"/>
                          </a:solidFill>
                          <a:latin typeface="Arial" pitchFamily="34" charset="0"/>
                          <a:ea typeface="Times New Roman"/>
                          <a:cs typeface="Arial" pitchFamily="34" charset="0"/>
                        </a:rPr>
                        <a:t>Shore</a:t>
                      </a:r>
                      <a:endParaRPr lang="en-US" sz="900">
                        <a:latin typeface="Arial" pitchFamily="34" charset="0"/>
                        <a:ea typeface="Times New Roman"/>
                        <a:cs typeface="Arial" pitchFamily="34" charset="0"/>
                      </a:endParaRPr>
                    </a:p>
                  </a:txBody>
                  <a:tcPr marL="36658" marR="36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a:solidFill>
                            <a:srgbClr val="FFFFFF"/>
                          </a:solidFill>
                          <a:latin typeface="Arial" pitchFamily="34" charset="0"/>
                          <a:ea typeface="Times New Roman"/>
                          <a:cs typeface="Arial" pitchFamily="34" charset="0"/>
                        </a:rPr>
                        <a:t>Creek</a:t>
                      </a:r>
                      <a:endParaRPr lang="en-US" sz="100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w="12700" cap="flat" cmpd="sng" algn="ctr">
                      <a:solidFill>
                        <a:srgbClr val="000000"/>
                      </a:solidFill>
                      <a:prstDash val="solid"/>
                      <a:round/>
                      <a:headEnd type="none" w="med" len="med"/>
                      <a:tailEnd type="none" w="med" len="med"/>
                    </a:lnR>
                    <a:lnT>
                      <a:noFill/>
                    </a:lnT>
                    <a:lnB>
                      <a:noFill/>
                    </a:lnB>
                  </a:tcPr>
                </a:tc>
              </a:tr>
              <a:tr h="127231">
                <a:tc>
                  <a:txBody>
                    <a:bodyPr/>
                    <a:lstStyle/>
                    <a:p>
                      <a:pPr marL="0" marR="0" algn="just">
                        <a:spcBef>
                          <a:spcPts val="0"/>
                        </a:spcBef>
                        <a:spcAft>
                          <a:spcPts val="0"/>
                        </a:spcAft>
                      </a:pPr>
                      <a:r>
                        <a:rPr lang="en-US" sz="900" i="1">
                          <a:solidFill>
                            <a:srgbClr val="FFFFFF"/>
                          </a:solidFill>
                          <a:latin typeface="Arial" pitchFamily="34" charset="0"/>
                          <a:ea typeface="Times New Roman"/>
                          <a:cs typeface="Arial" pitchFamily="34" charset="0"/>
                        </a:rPr>
                        <a:t>hasPart:</a:t>
                      </a:r>
                      <a:r>
                        <a:rPr lang="en-US" sz="900">
                          <a:solidFill>
                            <a:srgbClr val="FFFFFF"/>
                          </a:solidFill>
                          <a:latin typeface="Arial" pitchFamily="34" charset="0"/>
                          <a:ea typeface="Times New Roman"/>
                          <a:cs typeface="Arial" pitchFamily="34" charset="0"/>
                        </a:rPr>
                        <a:t> Shingle</a:t>
                      </a:r>
                      <a:endParaRPr lang="en-US" sz="900">
                        <a:latin typeface="Arial" pitchFamily="34" charset="0"/>
                        <a:ea typeface="Times New Roman"/>
                        <a:cs typeface="Arial" pitchFamily="34" charset="0"/>
                      </a:endParaRPr>
                    </a:p>
                  </a:txBody>
                  <a:tcPr marL="36658" marR="36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a:solidFill>
                            <a:srgbClr val="FFFFFF"/>
                          </a:solidFill>
                          <a:latin typeface="Arial" pitchFamily="34" charset="0"/>
                          <a:ea typeface="Times New Roman"/>
                          <a:cs typeface="Arial" pitchFamily="34" charset="0"/>
                        </a:rPr>
                        <a:t>Brook</a:t>
                      </a:r>
                      <a:endParaRPr lang="en-US" sz="100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w="12700" cap="flat" cmpd="sng" algn="ctr">
                      <a:solidFill>
                        <a:srgbClr val="000000"/>
                      </a:solidFill>
                      <a:prstDash val="solid"/>
                      <a:round/>
                      <a:headEnd type="none" w="med" len="med"/>
                      <a:tailEnd type="none" w="med" len="med"/>
                    </a:lnR>
                    <a:lnT>
                      <a:noFill/>
                    </a:lnT>
                    <a:lnB>
                      <a:noFill/>
                    </a:lnB>
                  </a:tcPr>
                </a:tc>
              </a:tr>
              <a:tr h="127231">
                <a:tc>
                  <a:txBody>
                    <a:bodyPr/>
                    <a:lstStyle/>
                    <a:p>
                      <a:pPr marL="0" marR="0" algn="just">
                        <a:spcBef>
                          <a:spcPts val="0"/>
                        </a:spcBef>
                        <a:spcAft>
                          <a:spcPts val="0"/>
                        </a:spcAft>
                      </a:pPr>
                      <a:r>
                        <a:rPr lang="en-US" sz="900">
                          <a:solidFill>
                            <a:srgbClr val="FFFFFF"/>
                          </a:solidFill>
                          <a:latin typeface="Arial" pitchFamily="34" charset="0"/>
                          <a:ea typeface="Times New Roman"/>
                          <a:cs typeface="Arial" pitchFamily="34" charset="0"/>
                        </a:rPr>
                        <a:t>Shoreline</a:t>
                      </a:r>
                      <a:endParaRPr lang="en-US" sz="900">
                        <a:latin typeface="Arial" pitchFamily="34" charset="0"/>
                        <a:ea typeface="Times New Roman"/>
                        <a:cs typeface="Arial" pitchFamily="34" charset="0"/>
                      </a:endParaRPr>
                    </a:p>
                  </a:txBody>
                  <a:tcPr marL="36658" marR="36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a:solidFill>
                            <a:srgbClr val="FFFFFF"/>
                          </a:solidFill>
                          <a:latin typeface="Arial" pitchFamily="34" charset="0"/>
                          <a:ea typeface="Times New Roman"/>
                          <a:cs typeface="Arial" pitchFamily="34" charset="0"/>
                        </a:rPr>
                        <a:t>Arroyo</a:t>
                      </a:r>
                      <a:endParaRPr lang="en-US" sz="100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w="12700" cap="flat" cmpd="sng" algn="ctr">
                      <a:solidFill>
                        <a:srgbClr val="000000"/>
                      </a:solidFill>
                      <a:prstDash val="solid"/>
                      <a:round/>
                      <a:headEnd type="none" w="med" len="med"/>
                      <a:tailEnd type="none" w="med" len="med"/>
                    </a:lnR>
                    <a:lnT>
                      <a:noFill/>
                    </a:lnT>
                    <a:lnB>
                      <a:noFill/>
                    </a:lnB>
                  </a:tcPr>
                </a:tc>
              </a:tr>
              <a:tr h="127231">
                <a:tc>
                  <a:txBody>
                    <a:bodyPr/>
                    <a:lstStyle/>
                    <a:p>
                      <a:pPr marL="0" marR="0" algn="just">
                        <a:spcBef>
                          <a:spcPts val="0"/>
                        </a:spcBef>
                        <a:spcAft>
                          <a:spcPts val="0"/>
                        </a:spcAft>
                      </a:pPr>
                      <a:r>
                        <a:rPr lang="en-US" sz="900">
                          <a:solidFill>
                            <a:srgbClr val="FFFFFF"/>
                          </a:solidFill>
                          <a:latin typeface="Arial" pitchFamily="34" charset="0"/>
                          <a:ea typeface="Times New Roman"/>
                          <a:cs typeface="Arial" pitchFamily="34" charset="0"/>
                        </a:rPr>
                        <a:t>Beach</a:t>
                      </a:r>
                      <a:endParaRPr lang="en-US" sz="900">
                        <a:latin typeface="Arial" pitchFamily="34" charset="0"/>
                        <a:ea typeface="Times New Roman"/>
                        <a:cs typeface="Arial" pitchFamily="34" charset="0"/>
                      </a:endParaRPr>
                    </a:p>
                  </a:txBody>
                  <a:tcPr marL="36658" marR="36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a:solidFill>
                            <a:srgbClr val="FFFFFF"/>
                          </a:solidFill>
                          <a:latin typeface="Arial" pitchFamily="34" charset="0"/>
                          <a:ea typeface="Times New Roman"/>
                          <a:cs typeface="Arial" pitchFamily="34" charset="0"/>
                        </a:rPr>
                        <a:t>Rapids</a:t>
                      </a:r>
                      <a:endParaRPr lang="en-US" sz="100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w="12700" cap="flat" cmpd="sng" algn="ctr">
                      <a:solidFill>
                        <a:srgbClr val="000000"/>
                      </a:solidFill>
                      <a:prstDash val="solid"/>
                      <a:round/>
                      <a:headEnd type="none" w="med" len="med"/>
                      <a:tailEnd type="none" w="med" len="med"/>
                    </a:lnR>
                    <a:lnT>
                      <a:noFill/>
                    </a:lnT>
                    <a:lnB>
                      <a:noFill/>
                    </a:lnB>
                  </a:tcPr>
                </a:tc>
              </a:tr>
              <a:tr h="151875">
                <a:tc>
                  <a:txBody>
                    <a:bodyPr/>
                    <a:lstStyle/>
                    <a:p>
                      <a:pPr marL="0" marR="0" algn="just">
                        <a:spcBef>
                          <a:spcPts val="0"/>
                        </a:spcBef>
                        <a:spcAft>
                          <a:spcPts val="0"/>
                        </a:spcAft>
                      </a:pPr>
                      <a:r>
                        <a:rPr lang="en-US" sz="900">
                          <a:solidFill>
                            <a:srgbClr val="FFFFFF"/>
                          </a:solidFill>
                          <a:latin typeface="Arial" pitchFamily="34" charset="0"/>
                          <a:ea typeface="Times New Roman"/>
                          <a:cs typeface="Arial" pitchFamily="34" charset="0"/>
                        </a:rPr>
                        <a:t>Ice floe (regional)</a:t>
                      </a:r>
                      <a:endParaRPr lang="en-US" sz="900">
                        <a:latin typeface="Arial" pitchFamily="34" charset="0"/>
                        <a:ea typeface="Times New Roman"/>
                        <a:cs typeface="Arial" pitchFamily="34" charset="0"/>
                      </a:endParaRPr>
                    </a:p>
                  </a:txBody>
                  <a:tcPr marL="36658" marR="36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a:solidFill>
                            <a:srgbClr val="FFFFFF"/>
                          </a:solidFill>
                          <a:latin typeface="Arial" pitchFamily="34" charset="0"/>
                          <a:ea typeface="Times New Roman"/>
                          <a:cs typeface="Arial" pitchFamily="34" charset="0"/>
                        </a:rPr>
                        <a:t>Bend</a:t>
                      </a:r>
                      <a:endParaRPr lang="en-US" sz="100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w="12700" cap="flat" cmpd="sng" algn="ctr">
                      <a:solidFill>
                        <a:srgbClr val="000000"/>
                      </a:solidFill>
                      <a:prstDash val="solid"/>
                      <a:round/>
                      <a:headEnd type="none" w="med" len="med"/>
                      <a:tailEnd type="none" w="med" len="med"/>
                    </a:lnR>
                    <a:lnT>
                      <a:noFill/>
                    </a:lnT>
                    <a:lnB>
                      <a:noFill/>
                    </a:lnB>
                  </a:tcPr>
                </a:tc>
              </a:tr>
              <a:tr h="133350">
                <a:tc>
                  <a:txBody>
                    <a:bodyPr/>
                    <a:lstStyle/>
                    <a:p>
                      <a:pPr marL="0" marR="0" algn="just">
                        <a:spcBef>
                          <a:spcPts val="0"/>
                        </a:spcBef>
                        <a:spcAft>
                          <a:spcPts val="0"/>
                        </a:spcAft>
                      </a:pPr>
                      <a:r>
                        <a:rPr lang="en-US" sz="900">
                          <a:solidFill>
                            <a:srgbClr val="FFFFFF"/>
                          </a:solidFill>
                          <a:latin typeface="Arial" pitchFamily="34" charset="0"/>
                          <a:ea typeface="Times New Roman"/>
                          <a:cs typeface="Arial" pitchFamily="34" charset="0"/>
                        </a:rPr>
                        <a:t>Polyna (regional)</a:t>
                      </a:r>
                      <a:endParaRPr lang="en-US" sz="900">
                        <a:latin typeface="Arial" pitchFamily="34" charset="0"/>
                        <a:ea typeface="Times New Roman"/>
                        <a:cs typeface="Arial" pitchFamily="34" charset="0"/>
                      </a:endParaRPr>
                    </a:p>
                  </a:txBody>
                  <a:tcPr marL="36658" marR="36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a:solidFill>
                            <a:srgbClr val="FFFFFF"/>
                          </a:solidFill>
                          <a:latin typeface="Arial" pitchFamily="34" charset="0"/>
                          <a:ea typeface="Times New Roman"/>
                          <a:cs typeface="Arial" pitchFamily="34" charset="0"/>
                        </a:rPr>
                        <a:t>Falls</a:t>
                      </a:r>
                      <a:endParaRPr lang="en-US" sz="100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w="12700" cap="flat" cmpd="sng" algn="ctr">
                      <a:solidFill>
                        <a:srgbClr val="000000"/>
                      </a:solidFill>
                      <a:prstDash val="solid"/>
                      <a:round/>
                      <a:headEnd type="none" w="med" len="med"/>
                      <a:tailEnd type="none" w="med" len="med"/>
                    </a:lnR>
                    <a:lnT>
                      <a:noFill/>
                    </a:lnT>
                    <a:lnB>
                      <a:noFill/>
                    </a:lnB>
                  </a:tcPr>
                </a:tc>
              </a:tr>
              <a:tr h="127231">
                <a:tc>
                  <a:txBody>
                    <a:bodyPr/>
                    <a:lstStyle/>
                    <a:p>
                      <a:pPr marL="0" marR="0" algn="just">
                        <a:spcBef>
                          <a:spcPts val="0"/>
                        </a:spcBef>
                        <a:spcAft>
                          <a:spcPts val="0"/>
                        </a:spcAft>
                      </a:pPr>
                      <a:endParaRPr lang="en-US" sz="900">
                        <a:solidFill>
                          <a:srgbClr val="FFFFFF"/>
                        </a:solidFill>
                        <a:latin typeface="Arial" pitchFamily="34" charset="0"/>
                        <a:ea typeface="Times New Roman"/>
                        <a:cs typeface="Arial" pitchFamily="34" charset="0"/>
                      </a:endParaRPr>
                    </a:p>
                  </a:txBody>
                  <a:tcPr marL="36658" marR="36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a:solidFill>
                            <a:srgbClr val="FFFFFF"/>
                          </a:solidFill>
                          <a:latin typeface="Arial" pitchFamily="34" charset="0"/>
                          <a:ea typeface="Times New Roman"/>
                          <a:cs typeface="Arial" pitchFamily="34" charset="0"/>
                        </a:rPr>
                        <a:t>Cascade</a:t>
                      </a:r>
                      <a:endParaRPr lang="en-US" sz="100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w="12700" cap="flat" cmpd="sng" algn="ctr">
                      <a:solidFill>
                        <a:srgbClr val="000000"/>
                      </a:solidFill>
                      <a:prstDash val="solid"/>
                      <a:round/>
                      <a:headEnd type="none" w="med" len="med"/>
                      <a:tailEnd type="none" w="med" len="med"/>
                    </a:lnR>
                    <a:lnT>
                      <a:noFill/>
                    </a:lnT>
                    <a:lnB>
                      <a:noFill/>
                    </a:lnB>
                  </a:tcPr>
                </a:tc>
              </a:tr>
              <a:tr h="127231">
                <a:tc>
                  <a:txBody>
                    <a:bodyPr/>
                    <a:lstStyle/>
                    <a:p>
                      <a:pPr marL="0" marR="0" algn="just">
                        <a:spcBef>
                          <a:spcPts val="0"/>
                        </a:spcBef>
                        <a:spcAft>
                          <a:spcPts val="0"/>
                        </a:spcAft>
                      </a:pPr>
                      <a:endParaRPr lang="en-US" sz="900">
                        <a:solidFill>
                          <a:srgbClr val="FFFFFF"/>
                        </a:solidFill>
                        <a:latin typeface="Arial" pitchFamily="34" charset="0"/>
                        <a:ea typeface="Times New Roman"/>
                        <a:cs typeface="Arial" pitchFamily="34" charset="0"/>
                      </a:endParaRPr>
                    </a:p>
                  </a:txBody>
                  <a:tcPr marL="36658" marR="36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a:solidFill>
                            <a:srgbClr val="FFFFFF"/>
                          </a:solidFill>
                          <a:latin typeface="Arial" pitchFamily="34" charset="0"/>
                          <a:ea typeface="Times New Roman"/>
                          <a:cs typeface="Arial" pitchFamily="34" charset="0"/>
                        </a:rPr>
                        <a:t>Waterfall</a:t>
                      </a:r>
                      <a:endParaRPr lang="en-US" sz="100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w="12700" cap="flat" cmpd="sng" algn="ctr">
                      <a:solidFill>
                        <a:srgbClr val="000000"/>
                      </a:solidFill>
                      <a:prstDash val="solid"/>
                      <a:round/>
                      <a:headEnd type="none" w="med" len="med"/>
                      <a:tailEnd type="none" w="med" len="med"/>
                    </a:lnR>
                    <a:lnT>
                      <a:noFill/>
                    </a:lnT>
                    <a:lnB>
                      <a:noFill/>
                    </a:lnB>
                  </a:tcPr>
                </a:tc>
              </a:tr>
              <a:tr h="127231">
                <a:tc>
                  <a:txBody>
                    <a:bodyPr/>
                    <a:lstStyle/>
                    <a:p>
                      <a:pPr marL="0" marR="0" algn="just">
                        <a:spcBef>
                          <a:spcPts val="0"/>
                        </a:spcBef>
                        <a:spcAft>
                          <a:spcPts val="0"/>
                        </a:spcAft>
                      </a:pPr>
                      <a:endParaRPr lang="en-US" sz="900">
                        <a:solidFill>
                          <a:srgbClr val="FFFFFF"/>
                        </a:solidFill>
                        <a:latin typeface="Arial" pitchFamily="34" charset="0"/>
                        <a:ea typeface="Times New Roman"/>
                        <a:cs typeface="Arial" pitchFamily="34" charset="0"/>
                      </a:endParaRPr>
                    </a:p>
                  </a:txBody>
                  <a:tcPr marL="36658" marR="36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a:solidFill>
                            <a:srgbClr val="FFFFFF"/>
                          </a:solidFill>
                          <a:latin typeface="Arial" pitchFamily="34" charset="0"/>
                          <a:ea typeface="Times New Roman"/>
                          <a:cs typeface="Arial" pitchFamily="34" charset="0"/>
                        </a:rPr>
                        <a:t>Innundation area</a:t>
                      </a:r>
                      <a:endParaRPr lang="en-US" sz="100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w="12700" cap="flat" cmpd="sng" algn="ctr">
                      <a:solidFill>
                        <a:srgbClr val="000000"/>
                      </a:solidFill>
                      <a:prstDash val="solid"/>
                      <a:round/>
                      <a:headEnd type="none" w="med" len="med"/>
                      <a:tailEnd type="none" w="med" len="med"/>
                    </a:lnR>
                    <a:lnT>
                      <a:noFill/>
                    </a:lnT>
                    <a:lnB>
                      <a:noFill/>
                    </a:lnB>
                  </a:tcPr>
                </a:tc>
              </a:tr>
              <a:tr h="127231">
                <a:tc>
                  <a:txBody>
                    <a:bodyPr/>
                    <a:lstStyle/>
                    <a:p>
                      <a:pPr marL="0" marR="0" algn="just">
                        <a:spcBef>
                          <a:spcPts val="0"/>
                        </a:spcBef>
                        <a:spcAft>
                          <a:spcPts val="0"/>
                        </a:spcAft>
                      </a:pPr>
                      <a:endParaRPr lang="en-US" sz="900">
                        <a:solidFill>
                          <a:srgbClr val="FFFFFF"/>
                        </a:solidFill>
                        <a:latin typeface="Arial" pitchFamily="34" charset="0"/>
                        <a:ea typeface="Times New Roman"/>
                        <a:cs typeface="Arial" pitchFamily="34" charset="0"/>
                      </a:endParaRPr>
                    </a:p>
                  </a:txBody>
                  <a:tcPr marL="36658" marR="36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a:solidFill>
                            <a:srgbClr val="FFFFFF"/>
                          </a:solidFill>
                          <a:latin typeface="Arial" pitchFamily="34" charset="0"/>
                          <a:ea typeface="Times New Roman"/>
                          <a:cs typeface="Arial" pitchFamily="34" charset="0"/>
                        </a:rPr>
                        <a:t>Spring</a:t>
                      </a:r>
                      <a:endParaRPr lang="en-US" sz="100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w="12700" cap="flat" cmpd="sng" algn="ctr">
                      <a:solidFill>
                        <a:srgbClr val="000000"/>
                      </a:solidFill>
                      <a:prstDash val="solid"/>
                      <a:round/>
                      <a:headEnd type="none" w="med" len="med"/>
                      <a:tailEnd type="none" w="med" len="med"/>
                    </a:lnR>
                    <a:lnT>
                      <a:noFill/>
                    </a:lnT>
                    <a:lnB>
                      <a:noFill/>
                    </a:lnB>
                  </a:tcPr>
                </a:tc>
              </a:tr>
              <a:tr h="127231">
                <a:tc>
                  <a:txBody>
                    <a:bodyPr/>
                    <a:lstStyle/>
                    <a:p>
                      <a:pPr marL="0" marR="0" algn="just">
                        <a:spcBef>
                          <a:spcPts val="0"/>
                        </a:spcBef>
                        <a:spcAft>
                          <a:spcPts val="0"/>
                        </a:spcAft>
                      </a:pPr>
                      <a:endParaRPr lang="en-US" sz="900">
                        <a:solidFill>
                          <a:srgbClr val="FFFFFF"/>
                        </a:solidFill>
                        <a:latin typeface="Arial" pitchFamily="34" charset="0"/>
                        <a:ea typeface="Times New Roman"/>
                        <a:cs typeface="Arial" pitchFamily="34" charset="0"/>
                      </a:endParaRPr>
                    </a:p>
                  </a:txBody>
                  <a:tcPr marL="36658" marR="36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a:solidFill>
                            <a:srgbClr val="FFFFFF"/>
                          </a:solidFill>
                          <a:latin typeface="Arial" pitchFamily="34" charset="0"/>
                          <a:ea typeface="Times New Roman"/>
                          <a:cs typeface="Arial" pitchFamily="34" charset="0"/>
                        </a:rPr>
                        <a:t>Mud pot</a:t>
                      </a:r>
                      <a:endParaRPr lang="en-US" sz="100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w="12700" cap="flat" cmpd="sng" algn="ctr">
                      <a:solidFill>
                        <a:srgbClr val="000000"/>
                      </a:solidFill>
                      <a:prstDash val="solid"/>
                      <a:round/>
                      <a:headEnd type="none" w="med" len="med"/>
                      <a:tailEnd type="none" w="med" len="med"/>
                    </a:lnR>
                    <a:lnT>
                      <a:noFill/>
                    </a:lnT>
                    <a:lnB>
                      <a:noFill/>
                    </a:lnB>
                  </a:tcPr>
                </a:tc>
              </a:tr>
              <a:tr h="127231">
                <a:tc>
                  <a:txBody>
                    <a:bodyPr/>
                    <a:lstStyle/>
                    <a:p>
                      <a:pPr marL="0" marR="0" algn="just">
                        <a:spcBef>
                          <a:spcPts val="0"/>
                        </a:spcBef>
                        <a:spcAft>
                          <a:spcPts val="0"/>
                        </a:spcAft>
                      </a:pPr>
                      <a:endParaRPr lang="en-US" sz="900">
                        <a:solidFill>
                          <a:srgbClr val="FFFFFF"/>
                        </a:solidFill>
                        <a:latin typeface="Arial" pitchFamily="34" charset="0"/>
                        <a:ea typeface="Times New Roman"/>
                        <a:cs typeface="Arial" pitchFamily="34" charset="0"/>
                      </a:endParaRPr>
                    </a:p>
                  </a:txBody>
                  <a:tcPr marL="36658" marR="36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a:solidFill>
                            <a:srgbClr val="FFFFFF"/>
                          </a:solidFill>
                          <a:latin typeface="Arial" pitchFamily="34" charset="0"/>
                          <a:ea typeface="Times New Roman"/>
                          <a:cs typeface="Arial" pitchFamily="34" charset="0"/>
                        </a:rPr>
                        <a:t>Geyser</a:t>
                      </a:r>
                      <a:endParaRPr lang="en-US" sz="100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w="12700" cap="flat" cmpd="sng" algn="ctr">
                      <a:solidFill>
                        <a:srgbClr val="000000"/>
                      </a:solidFill>
                      <a:prstDash val="solid"/>
                      <a:round/>
                      <a:headEnd type="none" w="med" len="med"/>
                      <a:tailEnd type="none" w="med" len="med"/>
                    </a:lnR>
                    <a:lnT>
                      <a:noFill/>
                    </a:lnT>
                    <a:lnB>
                      <a:noFill/>
                    </a:lnB>
                  </a:tcPr>
                </a:tc>
              </a:tr>
              <a:tr h="127231">
                <a:tc>
                  <a:txBody>
                    <a:bodyPr/>
                    <a:lstStyle/>
                    <a:p>
                      <a:pPr marL="0" marR="0" algn="just">
                        <a:spcBef>
                          <a:spcPts val="0"/>
                        </a:spcBef>
                        <a:spcAft>
                          <a:spcPts val="0"/>
                        </a:spcAft>
                      </a:pPr>
                      <a:endParaRPr lang="en-US" sz="900">
                        <a:solidFill>
                          <a:srgbClr val="FFFFFF"/>
                        </a:solidFill>
                        <a:latin typeface="Arial" pitchFamily="34" charset="0"/>
                        <a:ea typeface="Times New Roman"/>
                        <a:cs typeface="Arial" pitchFamily="34" charset="0"/>
                      </a:endParaRPr>
                    </a:p>
                  </a:txBody>
                  <a:tcPr marL="36658" marR="36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a:solidFill>
                            <a:srgbClr val="FFFFFF"/>
                          </a:solidFill>
                          <a:latin typeface="Arial" pitchFamily="34" charset="0"/>
                          <a:ea typeface="Times New Roman"/>
                          <a:cs typeface="Arial" pitchFamily="34" charset="0"/>
                        </a:rPr>
                        <a:t>Slope spring</a:t>
                      </a:r>
                      <a:endParaRPr lang="en-US" sz="100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w="12700" cap="flat" cmpd="sng" algn="ctr">
                      <a:solidFill>
                        <a:srgbClr val="000000"/>
                      </a:solidFill>
                      <a:prstDash val="solid"/>
                      <a:round/>
                      <a:headEnd type="none" w="med" len="med"/>
                      <a:tailEnd type="none" w="med" len="med"/>
                    </a:lnR>
                    <a:lnT>
                      <a:noFill/>
                    </a:lnT>
                    <a:lnB>
                      <a:noFill/>
                    </a:lnB>
                  </a:tcPr>
                </a:tc>
              </a:tr>
              <a:tr h="127231">
                <a:tc>
                  <a:txBody>
                    <a:bodyPr/>
                    <a:lstStyle/>
                    <a:p>
                      <a:pPr marL="0" marR="0" algn="just">
                        <a:spcBef>
                          <a:spcPts val="0"/>
                        </a:spcBef>
                        <a:spcAft>
                          <a:spcPts val="0"/>
                        </a:spcAft>
                      </a:pPr>
                      <a:endParaRPr lang="en-US" sz="900">
                        <a:solidFill>
                          <a:srgbClr val="FFFFFF"/>
                        </a:solidFill>
                        <a:latin typeface="Arial" pitchFamily="34" charset="0"/>
                        <a:ea typeface="Times New Roman"/>
                        <a:cs typeface="Arial" pitchFamily="34" charset="0"/>
                      </a:endParaRPr>
                    </a:p>
                  </a:txBody>
                  <a:tcPr marL="36658" marR="36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a:solidFill>
                            <a:srgbClr val="FFFFFF"/>
                          </a:solidFill>
                          <a:latin typeface="Arial" pitchFamily="34" charset="0"/>
                          <a:ea typeface="Times New Roman"/>
                          <a:cs typeface="Arial" pitchFamily="34" charset="0"/>
                        </a:rPr>
                        <a:t>Ice berg (regional)</a:t>
                      </a:r>
                      <a:endParaRPr lang="en-US" sz="100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w="12700" cap="flat" cmpd="sng" algn="ctr">
                      <a:solidFill>
                        <a:srgbClr val="000000"/>
                      </a:solidFill>
                      <a:prstDash val="solid"/>
                      <a:round/>
                      <a:headEnd type="none" w="med" len="med"/>
                      <a:tailEnd type="none" w="med" len="med"/>
                    </a:lnR>
                    <a:lnT>
                      <a:noFill/>
                    </a:lnT>
                    <a:lnB>
                      <a:noFill/>
                    </a:lnB>
                  </a:tcPr>
                </a:tc>
              </a:tr>
              <a:tr h="138970">
                <a:tc>
                  <a:txBody>
                    <a:bodyPr/>
                    <a:lstStyle/>
                    <a:p>
                      <a:pPr marL="0" marR="0" algn="just">
                        <a:spcBef>
                          <a:spcPts val="0"/>
                        </a:spcBef>
                        <a:spcAft>
                          <a:spcPts val="0"/>
                        </a:spcAft>
                      </a:pPr>
                      <a:endParaRPr lang="en-US" sz="900">
                        <a:solidFill>
                          <a:srgbClr val="FFFFFF"/>
                        </a:solidFill>
                        <a:latin typeface="Arial" pitchFamily="34" charset="0"/>
                        <a:ea typeface="Times New Roman"/>
                        <a:cs typeface="Arial" pitchFamily="34" charset="0"/>
                      </a:endParaRPr>
                    </a:p>
                  </a:txBody>
                  <a:tcPr marL="36658" marR="36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i="1">
                          <a:solidFill>
                            <a:srgbClr val="FFFFFF"/>
                          </a:solidFill>
                          <a:latin typeface="Arial" pitchFamily="34" charset="0"/>
                          <a:ea typeface="Times New Roman"/>
                          <a:cs typeface="Arial" pitchFamily="34" charset="0"/>
                        </a:rPr>
                        <a:t>hasPart</a:t>
                      </a:r>
                      <a:r>
                        <a:rPr lang="en-US" sz="1000">
                          <a:solidFill>
                            <a:srgbClr val="FFFFFF"/>
                          </a:solidFill>
                          <a:latin typeface="Arial" pitchFamily="34" charset="0"/>
                          <a:ea typeface="Times New Roman"/>
                          <a:cs typeface="Arial" pitchFamily="34" charset="0"/>
                        </a:rPr>
                        <a:t>: Iceberg tongue</a:t>
                      </a:r>
                      <a:endParaRPr lang="en-US" sz="100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w="12700" cap="flat" cmpd="sng" algn="ctr">
                      <a:solidFill>
                        <a:srgbClr val="000000"/>
                      </a:solidFill>
                      <a:prstDash val="solid"/>
                      <a:round/>
                      <a:headEnd type="none" w="med" len="med"/>
                      <a:tailEnd type="none" w="med" len="med"/>
                    </a:lnR>
                    <a:lnT>
                      <a:noFill/>
                    </a:lnT>
                    <a:lnB>
                      <a:noFill/>
                    </a:lnB>
                  </a:tcPr>
                </a:tc>
              </a:tr>
              <a:tr h="127231">
                <a:tc>
                  <a:txBody>
                    <a:bodyPr/>
                    <a:lstStyle/>
                    <a:p>
                      <a:pPr marL="0" marR="0" algn="just">
                        <a:spcBef>
                          <a:spcPts val="0"/>
                        </a:spcBef>
                        <a:spcAft>
                          <a:spcPts val="0"/>
                        </a:spcAft>
                      </a:pPr>
                      <a:endParaRPr lang="en-US" sz="900">
                        <a:solidFill>
                          <a:srgbClr val="FFFFFF"/>
                        </a:solidFill>
                        <a:latin typeface="Arial" pitchFamily="34" charset="0"/>
                        <a:ea typeface="Times New Roman"/>
                        <a:cs typeface="Arial" pitchFamily="34" charset="0"/>
                      </a:endParaRPr>
                    </a:p>
                  </a:txBody>
                  <a:tcPr marL="36658" marR="36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a:solidFill>
                            <a:srgbClr val="FFFFFF"/>
                          </a:solidFill>
                          <a:latin typeface="Arial" pitchFamily="34" charset="0"/>
                          <a:ea typeface="Times New Roman"/>
                          <a:cs typeface="Arial" pitchFamily="34" charset="0"/>
                        </a:rPr>
                        <a:t>Glacier (regional)</a:t>
                      </a:r>
                      <a:endParaRPr lang="en-US" sz="100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w="12700" cap="flat" cmpd="sng" algn="ctr">
                      <a:solidFill>
                        <a:srgbClr val="000000"/>
                      </a:solidFill>
                      <a:prstDash val="solid"/>
                      <a:round/>
                      <a:headEnd type="none" w="med" len="med"/>
                      <a:tailEnd type="none" w="med" len="med"/>
                    </a:lnR>
                    <a:lnT>
                      <a:noFill/>
                    </a:lnT>
                    <a:lnB>
                      <a:noFill/>
                    </a:lnB>
                  </a:tcPr>
                </a:tc>
              </a:tr>
              <a:tr h="127231">
                <a:tc>
                  <a:txBody>
                    <a:bodyPr/>
                    <a:lstStyle/>
                    <a:p>
                      <a:pPr marL="0" marR="0" algn="just">
                        <a:spcBef>
                          <a:spcPts val="0"/>
                        </a:spcBef>
                        <a:spcAft>
                          <a:spcPts val="0"/>
                        </a:spcAft>
                      </a:pPr>
                      <a:endParaRPr lang="en-US" sz="900">
                        <a:solidFill>
                          <a:srgbClr val="FFFFFF"/>
                        </a:solidFill>
                        <a:latin typeface="Arial" pitchFamily="34" charset="0"/>
                        <a:ea typeface="Times New Roman"/>
                        <a:cs typeface="Arial" pitchFamily="34" charset="0"/>
                      </a:endParaRPr>
                    </a:p>
                  </a:txBody>
                  <a:tcPr marL="36658" marR="36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r>
                        <a:rPr lang="en-US" sz="1000">
                          <a:solidFill>
                            <a:srgbClr val="FFFFFF"/>
                          </a:solidFill>
                          <a:latin typeface="Arial" pitchFamily="34" charset="0"/>
                          <a:ea typeface="Times New Roman"/>
                          <a:cs typeface="Arial" pitchFamily="34" charset="0"/>
                        </a:rPr>
                        <a:t>Crevasse (regional)</a:t>
                      </a:r>
                      <a:endParaRPr lang="en-US" sz="1000">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w="12700" cap="flat" cmpd="sng" algn="ctr">
                      <a:solidFill>
                        <a:srgbClr val="000000"/>
                      </a:solidFill>
                      <a:prstDash val="solid"/>
                      <a:round/>
                      <a:headEnd type="none" w="med" len="med"/>
                      <a:tailEnd type="none" w="med" len="med"/>
                    </a:lnR>
                    <a:lnT>
                      <a:noFill/>
                    </a:lnT>
                    <a:lnB>
                      <a:noFill/>
                    </a:lnB>
                  </a:tcPr>
                </a:tc>
              </a:tr>
              <a:tr h="127231">
                <a:tc gridSpan="4">
                  <a:txBody>
                    <a:bodyPr/>
                    <a:lstStyle/>
                    <a:p>
                      <a:pPr marL="0" marR="0" algn="ctr">
                        <a:spcBef>
                          <a:spcPts val="0"/>
                        </a:spcBef>
                        <a:spcAft>
                          <a:spcPts val="0"/>
                        </a:spcAft>
                      </a:pPr>
                      <a:r>
                        <a:rPr lang="en-US" sz="1000" b="1">
                          <a:solidFill>
                            <a:srgbClr val="FFFFFF"/>
                          </a:solidFill>
                          <a:latin typeface="Arial" pitchFamily="34" charset="0"/>
                          <a:ea typeface="Times New Roman"/>
                          <a:cs typeface="Arial" pitchFamily="34" charset="0"/>
                        </a:rPr>
                        <a:t>Wetland</a:t>
                      </a:r>
                      <a:endParaRPr lang="en-US" sz="1000">
                        <a:latin typeface="Arial" pitchFamily="34" charset="0"/>
                        <a:ea typeface="Times New Roman"/>
                        <a:cs typeface="Arial" pitchFamily="34" charset="0"/>
                      </a:endParaRPr>
                    </a:p>
                  </a:txBody>
                  <a:tcPr marL="36658" marR="36658"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w="12700" cap="flat" cmpd="sng" algn="ctr">
                      <a:solidFill>
                        <a:srgbClr val="000000"/>
                      </a:solidFill>
                      <a:prstDash val="solid"/>
                      <a:round/>
                      <a:headEnd type="none" w="med" len="med"/>
                      <a:tailEnd type="none" w="med" len="med"/>
                    </a:lnR>
                    <a:lnT>
                      <a:noFill/>
                    </a:lnT>
                    <a:lnB>
                      <a:noFill/>
                    </a:lnB>
                  </a:tcPr>
                </a:tc>
              </a:tr>
              <a:tr h="127231">
                <a:tc gridSpan="4">
                  <a:txBody>
                    <a:bodyPr/>
                    <a:lstStyle/>
                    <a:p>
                      <a:pPr marL="0" marR="0" algn="ctr">
                        <a:spcBef>
                          <a:spcPts val="0"/>
                        </a:spcBef>
                        <a:spcAft>
                          <a:spcPts val="0"/>
                        </a:spcAft>
                      </a:pPr>
                      <a:r>
                        <a:rPr lang="en-US" sz="1000">
                          <a:solidFill>
                            <a:srgbClr val="FFFFFF"/>
                          </a:solidFill>
                          <a:latin typeface="Arial" pitchFamily="34" charset="0"/>
                          <a:ea typeface="Times New Roman"/>
                          <a:cs typeface="Arial" pitchFamily="34" charset="0"/>
                        </a:rPr>
                        <a:t>Marsh</a:t>
                      </a:r>
                      <a:endParaRPr lang="en-US" sz="1000">
                        <a:latin typeface="Arial" pitchFamily="34" charset="0"/>
                        <a:ea typeface="Times New Roman"/>
                        <a:cs typeface="Arial" pitchFamily="34" charset="0"/>
                      </a:endParaRPr>
                    </a:p>
                  </a:txBody>
                  <a:tcPr marL="36658" marR="36658"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w="12700" cap="flat" cmpd="sng" algn="ctr">
                      <a:solidFill>
                        <a:srgbClr val="000000"/>
                      </a:solidFill>
                      <a:prstDash val="solid"/>
                      <a:round/>
                      <a:headEnd type="none" w="med" len="med"/>
                      <a:tailEnd type="none" w="med" len="med"/>
                    </a:lnR>
                    <a:lnT>
                      <a:noFill/>
                    </a:lnT>
                    <a:lnB>
                      <a:noFill/>
                    </a:lnB>
                  </a:tcPr>
                </a:tc>
              </a:tr>
              <a:tr h="127231">
                <a:tc gridSpan="4">
                  <a:txBody>
                    <a:bodyPr/>
                    <a:lstStyle/>
                    <a:p>
                      <a:pPr marL="0" marR="0" algn="ctr">
                        <a:spcBef>
                          <a:spcPts val="0"/>
                        </a:spcBef>
                        <a:spcAft>
                          <a:spcPts val="0"/>
                        </a:spcAft>
                      </a:pPr>
                      <a:r>
                        <a:rPr lang="en-US" sz="1000">
                          <a:solidFill>
                            <a:srgbClr val="FFFFFF"/>
                          </a:solidFill>
                          <a:latin typeface="Arial" pitchFamily="34" charset="0"/>
                          <a:ea typeface="Times New Roman"/>
                          <a:cs typeface="Arial" pitchFamily="34" charset="0"/>
                        </a:rPr>
                        <a:t>Swamp</a:t>
                      </a:r>
                      <a:endParaRPr lang="en-US" sz="1000">
                        <a:latin typeface="Arial" pitchFamily="34" charset="0"/>
                        <a:ea typeface="Times New Roman"/>
                        <a:cs typeface="Arial" pitchFamily="34" charset="0"/>
                      </a:endParaRPr>
                    </a:p>
                  </a:txBody>
                  <a:tcPr marL="36658" marR="36658"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a:noFill/>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w="12700" cap="flat" cmpd="sng" algn="ctr">
                      <a:solidFill>
                        <a:srgbClr val="000000"/>
                      </a:solidFill>
                      <a:prstDash val="solid"/>
                      <a:round/>
                      <a:headEnd type="none" w="med" len="med"/>
                      <a:tailEnd type="none" w="med" len="med"/>
                    </a:lnR>
                    <a:lnT>
                      <a:noFill/>
                    </a:lnT>
                    <a:lnB>
                      <a:noFill/>
                    </a:lnB>
                  </a:tcPr>
                </a:tc>
              </a:tr>
              <a:tr h="127231">
                <a:tc gridSpan="4">
                  <a:txBody>
                    <a:bodyPr/>
                    <a:lstStyle/>
                    <a:p>
                      <a:pPr marL="0" marR="0" algn="ctr">
                        <a:spcBef>
                          <a:spcPts val="0"/>
                        </a:spcBef>
                        <a:spcAft>
                          <a:spcPts val="0"/>
                        </a:spcAft>
                      </a:pPr>
                      <a:r>
                        <a:rPr lang="en-US" sz="1000" dirty="0">
                          <a:solidFill>
                            <a:srgbClr val="FFFFFF"/>
                          </a:solidFill>
                          <a:latin typeface="Arial" pitchFamily="34" charset="0"/>
                          <a:ea typeface="Times New Roman"/>
                          <a:cs typeface="Arial" pitchFamily="34" charset="0"/>
                        </a:rPr>
                        <a:t>Bog</a:t>
                      </a:r>
                      <a:endParaRPr lang="en-US" sz="1000" dirty="0">
                        <a:latin typeface="Arial" pitchFamily="34" charset="0"/>
                        <a:ea typeface="Times New Roman"/>
                        <a:cs typeface="Arial" pitchFamily="34" charset="0"/>
                      </a:endParaRPr>
                    </a:p>
                  </a:txBody>
                  <a:tcPr marL="36658" marR="36658"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000" dirty="0">
                        <a:solidFill>
                          <a:srgbClr val="FFFFFF"/>
                        </a:solidFill>
                        <a:latin typeface="Arial" pitchFamily="34" charset="0"/>
                        <a:ea typeface="Times New Roman"/>
                        <a:cs typeface="Arial" pitchFamily="34" charset="0"/>
                      </a:endParaRPr>
                    </a:p>
                  </a:txBody>
                  <a:tcPr marL="36658" marR="36658"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4038600" y="3667125"/>
            <a:ext cx="3629025" cy="523220"/>
          </a:xfrm>
          <a:prstGeom prst="rect">
            <a:avLst/>
          </a:prstGeom>
          <a:noFill/>
        </p:spPr>
        <p:txBody>
          <a:bodyPr wrap="square" rtlCol="0">
            <a:spAutoFit/>
          </a:bodyPr>
          <a:lstStyle/>
          <a:p>
            <a:r>
              <a:rPr lang="en-US" sz="2800" b="0" dirty="0" smtClean="0">
                <a:solidFill>
                  <a:srgbClr val="FFFF00"/>
                </a:solidFill>
              </a:rPr>
              <a:t>Surface Water</a:t>
            </a:r>
            <a:endParaRPr lang="en-US" sz="2800" b="0" dirty="0">
              <a:solidFill>
                <a:srgbClr val="FFFF00"/>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b="0" dirty="0" smtClean="0"/>
              <a:t>Terrain includes 58 USGS landform features</a:t>
            </a:r>
            <a:endParaRPr lang="en-US" b="0" dirty="0"/>
          </a:p>
        </p:txBody>
      </p:sp>
      <p:graphicFrame>
        <p:nvGraphicFramePr>
          <p:cNvPr id="6" name="Content Placeholder 5"/>
          <p:cNvGraphicFramePr>
            <a:graphicFrameLocks noGrp="1"/>
          </p:cNvGraphicFramePr>
          <p:nvPr>
            <p:ph idx="1"/>
          </p:nvPr>
        </p:nvGraphicFramePr>
        <p:xfrm>
          <a:off x="542925" y="1371598"/>
          <a:ext cx="8420100" cy="4581527"/>
        </p:xfrm>
        <a:graphic>
          <a:graphicData uri="http://schemas.openxmlformats.org/drawingml/2006/table">
            <a:tbl>
              <a:tblPr/>
              <a:tblGrid>
                <a:gridCol w="1959261"/>
                <a:gridCol w="2195316"/>
                <a:gridCol w="2017623"/>
                <a:gridCol w="2247900"/>
              </a:tblGrid>
              <a:tr h="299861">
                <a:tc>
                  <a:txBody>
                    <a:bodyPr/>
                    <a:lstStyle/>
                    <a:p>
                      <a:pPr marL="0" marR="0" algn="just">
                        <a:spcBef>
                          <a:spcPts val="0"/>
                        </a:spcBef>
                        <a:spcAft>
                          <a:spcPts val="0"/>
                        </a:spcAft>
                      </a:pPr>
                      <a:r>
                        <a:rPr lang="en-US" sz="2000" dirty="0">
                          <a:solidFill>
                            <a:srgbClr val="F2F2F2"/>
                          </a:solidFill>
                          <a:latin typeface="Arial" pitchFamily="34" charset="0"/>
                          <a:ea typeface="Times New Roman"/>
                          <a:cs typeface="Arial" pitchFamily="34" charset="0"/>
                        </a:rPr>
                        <a:t>Aeolian</a:t>
                      </a:r>
                      <a:endParaRPr lang="en-US" sz="20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spcBef>
                          <a:spcPts val="0"/>
                        </a:spcBef>
                        <a:spcAft>
                          <a:spcPts val="0"/>
                        </a:spcAft>
                      </a:pPr>
                      <a:r>
                        <a:rPr lang="en-US" sz="2000" dirty="0">
                          <a:solidFill>
                            <a:srgbClr val="F2F2F2"/>
                          </a:solidFill>
                          <a:latin typeface="Arial" pitchFamily="34" charset="0"/>
                          <a:ea typeface="Times New Roman"/>
                          <a:cs typeface="Arial" pitchFamily="34" charset="0"/>
                        </a:rPr>
                        <a:t>Delta</a:t>
                      </a:r>
                      <a:endParaRPr lang="en-US" sz="2000" dirty="0">
                        <a:latin typeface="Arial" pitchFamily="34" charset="0"/>
                        <a:ea typeface="Times New Roman"/>
                        <a:cs typeface="Arial"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spcBef>
                          <a:spcPts val="0"/>
                        </a:spcBef>
                        <a:spcAft>
                          <a:spcPts val="0"/>
                        </a:spcAft>
                      </a:pPr>
                      <a:r>
                        <a:rPr lang="en-US" sz="2000">
                          <a:solidFill>
                            <a:srgbClr val="F2F2F2"/>
                          </a:solidFill>
                          <a:latin typeface="Arial" pitchFamily="34" charset="0"/>
                          <a:ea typeface="Times New Roman"/>
                          <a:cs typeface="Arial" pitchFamily="34" charset="0"/>
                        </a:rPr>
                        <a:t>Island cluster</a:t>
                      </a:r>
                      <a:endParaRPr lang="en-US" sz="2000">
                        <a:latin typeface="Arial" pitchFamily="34" charset="0"/>
                        <a:ea typeface="Times New Roman"/>
                        <a:cs typeface="Arial"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spcBef>
                          <a:spcPts val="0"/>
                        </a:spcBef>
                        <a:spcAft>
                          <a:spcPts val="0"/>
                        </a:spcAft>
                      </a:pPr>
                      <a:r>
                        <a:rPr lang="en-US" sz="2000">
                          <a:solidFill>
                            <a:srgbClr val="F2F2F2"/>
                          </a:solidFill>
                          <a:latin typeface="Arial" pitchFamily="34" charset="0"/>
                          <a:ea typeface="Times New Roman"/>
                          <a:cs typeface="Arial" pitchFamily="34" charset="0"/>
                        </a:rPr>
                        <a:t>Quicksand</a:t>
                      </a:r>
                      <a:endParaRPr lang="en-US" sz="2000">
                        <a:latin typeface="Arial" pitchFamily="34" charset="0"/>
                        <a:ea typeface="Times New Roman"/>
                        <a:cs typeface="Arial"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99861">
                <a:tc>
                  <a:txBody>
                    <a:bodyPr/>
                    <a:lstStyle/>
                    <a:p>
                      <a:pPr marL="0" marR="0" algn="just">
                        <a:spcBef>
                          <a:spcPts val="0"/>
                        </a:spcBef>
                        <a:spcAft>
                          <a:spcPts val="0"/>
                        </a:spcAft>
                      </a:pPr>
                      <a:r>
                        <a:rPr lang="en-US" sz="2000" dirty="0">
                          <a:solidFill>
                            <a:srgbClr val="F2F2F2"/>
                          </a:solidFill>
                          <a:latin typeface="Arial" pitchFamily="34" charset="0"/>
                          <a:ea typeface="Times New Roman"/>
                          <a:cs typeface="Arial" pitchFamily="34" charset="0"/>
                        </a:rPr>
                        <a:t>Arch</a:t>
                      </a:r>
                      <a:endParaRPr lang="en-US" sz="20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r>
                        <a:rPr lang="en-US" sz="2000" dirty="0">
                          <a:solidFill>
                            <a:srgbClr val="F2F2F2"/>
                          </a:solidFill>
                          <a:latin typeface="Arial" pitchFamily="34" charset="0"/>
                          <a:ea typeface="Times New Roman"/>
                          <a:cs typeface="Arial" pitchFamily="34" charset="0"/>
                        </a:rPr>
                        <a:t>Dish</a:t>
                      </a:r>
                      <a:endParaRPr lang="en-US" sz="2000" dirty="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just">
                        <a:spcBef>
                          <a:spcPts val="0"/>
                        </a:spcBef>
                        <a:spcAft>
                          <a:spcPts val="0"/>
                        </a:spcAft>
                      </a:pPr>
                      <a:r>
                        <a:rPr lang="en-US" sz="2000" dirty="0">
                          <a:solidFill>
                            <a:srgbClr val="F2F2F2"/>
                          </a:solidFill>
                          <a:latin typeface="Arial" pitchFamily="34" charset="0"/>
                          <a:ea typeface="Times New Roman"/>
                          <a:cs typeface="Arial" pitchFamily="34" charset="0"/>
                        </a:rPr>
                        <a:t>Isthmus</a:t>
                      </a:r>
                      <a:endParaRPr lang="en-US" sz="2000" dirty="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just">
                        <a:spcBef>
                          <a:spcPts val="0"/>
                        </a:spcBef>
                        <a:spcAft>
                          <a:spcPts val="0"/>
                        </a:spcAft>
                      </a:pPr>
                      <a:r>
                        <a:rPr lang="en-US" sz="2000">
                          <a:solidFill>
                            <a:srgbClr val="F2F2F2"/>
                          </a:solidFill>
                          <a:latin typeface="Arial" pitchFamily="34" charset="0"/>
                          <a:ea typeface="Times New Roman"/>
                          <a:cs typeface="Arial" pitchFamily="34" charset="0"/>
                        </a:rPr>
                        <a:t>Reef</a:t>
                      </a:r>
                      <a:endParaRPr lang="en-US" sz="2000">
                        <a:latin typeface="Arial" pitchFamily="34" charset="0"/>
                        <a:ea typeface="Times New Roman"/>
                        <a:cs typeface="Arial"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99861">
                <a:tc>
                  <a:txBody>
                    <a:bodyPr/>
                    <a:lstStyle/>
                    <a:p>
                      <a:pPr marL="0" marR="0" algn="just">
                        <a:spcBef>
                          <a:spcPts val="0"/>
                        </a:spcBef>
                        <a:spcAft>
                          <a:spcPts val="0"/>
                        </a:spcAft>
                      </a:pPr>
                      <a:r>
                        <a:rPr lang="en-US" sz="2000" dirty="0">
                          <a:solidFill>
                            <a:srgbClr val="F2F2F2"/>
                          </a:solidFill>
                          <a:latin typeface="Arial" pitchFamily="34" charset="0"/>
                          <a:ea typeface="Times New Roman"/>
                          <a:cs typeface="Arial" pitchFamily="34" charset="0"/>
                        </a:rPr>
                        <a:t>Bar</a:t>
                      </a:r>
                      <a:endParaRPr lang="en-US" sz="20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r>
                        <a:rPr lang="en-US" sz="2000" dirty="0">
                          <a:solidFill>
                            <a:srgbClr val="F2F2F2"/>
                          </a:solidFill>
                          <a:latin typeface="Arial" pitchFamily="34" charset="0"/>
                          <a:ea typeface="Times New Roman"/>
                          <a:cs typeface="Arial" pitchFamily="34" charset="0"/>
                        </a:rPr>
                        <a:t>Divide</a:t>
                      </a:r>
                      <a:endParaRPr lang="en-US" sz="2000" dirty="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just">
                        <a:spcBef>
                          <a:spcPts val="0"/>
                        </a:spcBef>
                        <a:spcAft>
                          <a:spcPts val="0"/>
                        </a:spcAft>
                      </a:pPr>
                      <a:r>
                        <a:rPr lang="en-US" sz="2000" dirty="0" err="1">
                          <a:solidFill>
                            <a:srgbClr val="F2F2F2"/>
                          </a:solidFill>
                          <a:latin typeface="Arial" pitchFamily="34" charset="0"/>
                          <a:ea typeface="Times New Roman"/>
                          <a:cs typeface="Arial" pitchFamily="34" charset="0"/>
                        </a:rPr>
                        <a:t>Karst</a:t>
                      </a:r>
                      <a:endParaRPr lang="en-US" sz="2000" dirty="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just">
                        <a:spcBef>
                          <a:spcPts val="0"/>
                        </a:spcBef>
                        <a:spcAft>
                          <a:spcPts val="0"/>
                        </a:spcAft>
                      </a:pPr>
                      <a:r>
                        <a:rPr lang="en-US" sz="2000" dirty="0">
                          <a:solidFill>
                            <a:srgbClr val="F2F2F2"/>
                          </a:solidFill>
                          <a:latin typeface="Arial" pitchFamily="34" charset="0"/>
                          <a:ea typeface="Times New Roman"/>
                          <a:cs typeface="Arial" pitchFamily="34" charset="0"/>
                        </a:rPr>
                        <a:t>Ridge</a:t>
                      </a:r>
                      <a:endParaRPr lang="en-US" sz="2000" dirty="0">
                        <a:latin typeface="Arial" pitchFamily="34" charset="0"/>
                        <a:ea typeface="Times New Roman"/>
                        <a:cs typeface="Arial"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99861">
                <a:tc>
                  <a:txBody>
                    <a:bodyPr/>
                    <a:lstStyle/>
                    <a:p>
                      <a:pPr marL="0" marR="0" algn="just">
                        <a:spcBef>
                          <a:spcPts val="0"/>
                        </a:spcBef>
                        <a:spcAft>
                          <a:spcPts val="0"/>
                        </a:spcAft>
                      </a:pPr>
                      <a:r>
                        <a:rPr lang="en-US" sz="2000">
                          <a:solidFill>
                            <a:srgbClr val="F2F2F2"/>
                          </a:solidFill>
                          <a:latin typeface="Arial" pitchFamily="34" charset="0"/>
                          <a:ea typeface="Times New Roman"/>
                          <a:cs typeface="Arial" pitchFamily="34" charset="0"/>
                        </a:rPr>
                        <a:t>Basin</a:t>
                      </a:r>
                      <a:endParaRPr lang="en-US" sz="20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r>
                        <a:rPr lang="en-US" sz="2000" dirty="0">
                          <a:solidFill>
                            <a:srgbClr val="F2F2F2"/>
                          </a:solidFill>
                          <a:latin typeface="Arial" pitchFamily="34" charset="0"/>
                          <a:ea typeface="Times New Roman"/>
                          <a:cs typeface="Arial" pitchFamily="34" charset="0"/>
                        </a:rPr>
                        <a:t>Drainage basin</a:t>
                      </a:r>
                      <a:endParaRPr lang="en-US" sz="2000" dirty="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just">
                        <a:spcBef>
                          <a:spcPts val="0"/>
                        </a:spcBef>
                        <a:spcAft>
                          <a:spcPts val="0"/>
                        </a:spcAft>
                      </a:pPr>
                      <a:r>
                        <a:rPr lang="en-US" sz="2000" dirty="0">
                          <a:solidFill>
                            <a:srgbClr val="F2F2F2"/>
                          </a:solidFill>
                          <a:latin typeface="Arial" pitchFamily="34" charset="0"/>
                          <a:ea typeface="Times New Roman"/>
                          <a:cs typeface="Arial" pitchFamily="34" charset="0"/>
                        </a:rPr>
                        <a:t>Lava</a:t>
                      </a:r>
                      <a:endParaRPr lang="en-US" sz="2000" dirty="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just">
                        <a:spcBef>
                          <a:spcPts val="0"/>
                        </a:spcBef>
                        <a:spcAft>
                          <a:spcPts val="0"/>
                        </a:spcAft>
                      </a:pPr>
                      <a:r>
                        <a:rPr lang="en-US" sz="2000" dirty="0">
                          <a:solidFill>
                            <a:srgbClr val="F2F2F2"/>
                          </a:solidFill>
                          <a:latin typeface="Arial" pitchFamily="34" charset="0"/>
                          <a:ea typeface="Times New Roman"/>
                          <a:cs typeface="Arial" pitchFamily="34" charset="0"/>
                        </a:rPr>
                        <a:t>Ridge line</a:t>
                      </a:r>
                      <a:endParaRPr lang="en-US" sz="2000" dirty="0">
                        <a:latin typeface="Arial" pitchFamily="34" charset="0"/>
                        <a:ea typeface="Times New Roman"/>
                        <a:cs typeface="Arial"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99861">
                <a:tc>
                  <a:txBody>
                    <a:bodyPr/>
                    <a:lstStyle/>
                    <a:p>
                      <a:pPr marL="0" marR="0" algn="just">
                        <a:spcBef>
                          <a:spcPts val="0"/>
                        </a:spcBef>
                        <a:spcAft>
                          <a:spcPts val="0"/>
                        </a:spcAft>
                      </a:pPr>
                      <a:r>
                        <a:rPr lang="en-US" sz="2000">
                          <a:solidFill>
                            <a:srgbClr val="F2F2F2"/>
                          </a:solidFill>
                          <a:latin typeface="Arial" pitchFamily="34" charset="0"/>
                          <a:ea typeface="Times New Roman"/>
                          <a:cs typeface="Arial" pitchFamily="34" charset="0"/>
                        </a:rPr>
                        <a:t>Beach</a:t>
                      </a:r>
                      <a:endParaRPr lang="en-US" sz="20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r>
                        <a:rPr lang="en-US" sz="2000" dirty="0">
                          <a:solidFill>
                            <a:srgbClr val="F2F2F2"/>
                          </a:solidFill>
                          <a:latin typeface="Arial" pitchFamily="34" charset="0"/>
                          <a:ea typeface="Times New Roman"/>
                          <a:cs typeface="Arial" pitchFamily="34" charset="0"/>
                        </a:rPr>
                        <a:t>Dunes</a:t>
                      </a:r>
                      <a:endParaRPr lang="en-US" sz="2000" dirty="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just">
                        <a:spcBef>
                          <a:spcPts val="0"/>
                        </a:spcBef>
                        <a:spcAft>
                          <a:spcPts val="0"/>
                        </a:spcAft>
                      </a:pPr>
                      <a:r>
                        <a:rPr lang="en-US" sz="2000" dirty="0">
                          <a:solidFill>
                            <a:srgbClr val="F2F2F2"/>
                          </a:solidFill>
                          <a:latin typeface="Arial" pitchFamily="34" charset="0"/>
                          <a:ea typeface="Times New Roman"/>
                          <a:cs typeface="Arial" pitchFamily="34" charset="0"/>
                        </a:rPr>
                        <a:t>Lava</a:t>
                      </a:r>
                      <a:endParaRPr lang="en-US" sz="2000" dirty="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just">
                        <a:spcBef>
                          <a:spcPts val="0"/>
                        </a:spcBef>
                        <a:spcAft>
                          <a:spcPts val="0"/>
                        </a:spcAft>
                      </a:pPr>
                      <a:r>
                        <a:rPr lang="en-US" sz="2000" dirty="0">
                          <a:solidFill>
                            <a:srgbClr val="F2F2F2"/>
                          </a:solidFill>
                          <a:latin typeface="Arial" pitchFamily="34" charset="0"/>
                          <a:ea typeface="Times New Roman"/>
                          <a:cs typeface="Arial" pitchFamily="34" charset="0"/>
                        </a:rPr>
                        <a:t>Salt pan</a:t>
                      </a:r>
                      <a:endParaRPr lang="en-US" sz="2000" dirty="0">
                        <a:latin typeface="Arial" pitchFamily="34" charset="0"/>
                        <a:ea typeface="Times New Roman"/>
                        <a:cs typeface="Arial"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99861">
                <a:tc>
                  <a:txBody>
                    <a:bodyPr/>
                    <a:lstStyle/>
                    <a:p>
                      <a:pPr marL="0" marR="0" algn="just">
                        <a:spcBef>
                          <a:spcPts val="0"/>
                        </a:spcBef>
                        <a:spcAft>
                          <a:spcPts val="0"/>
                        </a:spcAft>
                      </a:pPr>
                      <a:r>
                        <a:rPr lang="en-US" sz="2000">
                          <a:solidFill>
                            <a:srgbClr val="F2F2F2"/>
                          </a:solidFill>
                          <a:latin typeface="Arial" pitchFamily="34" charset="0"/>
                          <a:ea typeface="Times New Roman"/>
                          <a:cs typeface="Arial" pitchFamily="34" charset="0"/>
                        </a:rPr>
                        <a:t>Bench</a:t>
                      </a:r>
                      <a:endParaRPr lang="en-US" sz="20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r>
                        <a:rPr lang="en-US" sz="2000" dirty="0">
                          <a:solidFill>
                            <a:srgbClr val="F2F2F2"/>
                          </a:solidFill>
                          <a:latin typeface="Arial" pitchFamily="34" charset="0"/>
                          <a:ea typeface="Times New Roman"/>
                          <a:cs typeface="Arial" pitchFamily="34" charset="0"/>
                        </a:rPr>
                        <a:t>Fault</a:t>
                      </a:r>
                      <a:endParaRPr lang="en-US" sz="2000" dirty="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just">
                        <a:spcBef>
                          <a:spcPts val="0"/>
                        </a:spcBef>
                        <a:spcAft>
                          <a:spcPts val="0"/>
                        </a:spcAft>
                      </a:pPr>
                      <a:r>
                        <a:rPr lang="en-US" sz="2000" dirty="0">
                          <a:solidFill>
                            <a:srgbClr val="F2F2F2"/>
                          </a:solidFill>
                          <a:latin typeface="Arial" pitchFamily="34" charset="0"/>
                          <a:ea typeface="Times New Roman"/>
                          <a:cs typeface="Arial" pitchFamily="34" charset="0"/>
                        </a:rPr>
                        <a:t>Mineral pile</a:t>
                      </a:r>
                      <a:endParaRPr lang="en-US" sz="2000" dirty="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just">
                        <a:spcBef>
                          <a:spcPts val="0"/>
                        </a:spcBef>
                        <a:spcAft>
                          <a:spcPts val="0"/>
                        </a:spcAft>
                      </a:pPr>
                      <a:r>
                        <a:rPr lang="en-US" sz="2000" dirty="0">
                          <a:solidFill>
                            <a:srgbClr val="F2F2F2"/>
                          </a:solidFill>
                          <a:latin typeface="Arial" pitchFamily="34" charset="0"/>
                          <a:ea typeface="Times New Roman"/>
                          <a:cs typeface="Arial" pitchFamily="34" charset="0"/>
                        </a:rPr>
                        <a:t>Shaft</a:t>
                      </a:r>
                      <a:endParaRPr lang="en-US" sz="2000" dirty="0">
                        <a:latin typeface="Arial" pitchFamily="34" charset="0"/>
                        <a:ea typeface="Times New Roman"/>
                        <a:cs typeface="Arial"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99861">
                <a:tc>
                  <a:txBody>
                    <a:bodyPr/>
                    <a:lstStyle/>
                    <a:p>
                      <a:pPr marL="0" marR="0" algn="just">
                        <a:spcBef>
                          <a:spcPts val="0"/>
                        </a:spcBef>
                        <a:spcAft>
                          <a:spcPts val="0"/>
                        </a:spcAft>
                      </a:pPr>
                      <a:r>
                        <a:rPr lang="en-US" sz="2000">
                          <a:solidFill>
                            <a:srgbClr val="F2F2F2"/>
                          </a:solidFill>
                          <a:latin typeface="Arial" pitchFamily="34" charset="0"/>
                          <a:ea typeface="Times New Roman"/>
                          <a:cs typeface="Arial" pitchFamily="34" charset="0"/>
                        </a:rPr>
                        <a:t>Cape</a:t>
                      </a:r>
                      <a:endParaRPr lang="en-US" sz="20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r>
                        <a:rPr lang="en-US" sz="2000" dirty="0">
                          <a:solidFill>
                            <a:srgbClr val="F2F2F2"/>
                          </a:solidFill>
                          <a:latin typeface="Arial" pitchFamily="34" charset="0"/>
                          <a:ea typeface="Times New Roman"/>
                          <a:cs typeface="Arial" pitchFamily="34" charset="0"/>
                        </a:rPr>
                        <a:t>Floodplain</a:t>
                      </a:r>
                      <a:endParaRPr lang="en-US" sz="2000" dirty="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just">
                        <a:spcBef>
                          <a:spcPts val="0"/>
                        </a:spcBef>
                        <a:spcAft>
                          <a:spcPts val="0"/>
                        </a:spcAft>
                      </a:pPr>
                      <a:r>
                        <a:rPr lang="en-US" sz="2000" dirty="0">
                          <a:solidFill>
                            <a:srgbClr val="F2F2F2"/>
                          </a:solidFill>
                          <a:latin typeface="Arial" pitchFamily="34" charset="0"/>
                          <a:ea typeface="Times New Roman"/>
                          <a:cs typeface="Arial" pitchFamily="34" charset="0"/>
                        </a:rPr>
                        <a:t>Moraine</a:t>
                      </a:r>
                      <a:endParaRPr lang="en-US" sz="2000" dirty="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just">
                        <a:spcBef>
                          <a:spcPts val="0"/>
                        </a:spcBef>
                        <a:spcAft>
                          <a:spcPts val="0"/>
                        </a:spcAft>
                      </a:pPr>
                      <a:r>
                        <a:rPr lang="en-US" sz="2000" dirty="0">
                          <a:solidFill>
                            <a:srgbClr val="F2F2F2"/>
                          </a:solidFill>
                          <a:latin typeface="Arial" pitchFamily="34" charset="0"/>
                          <a:ea typeface="Times New Roman"/>
                          <a:cs typeface="Arial" pitchFamily="34" charset="0"/>
                        </a:rPr>
                        <a:t>Sink</a:t>
                      </a:r>
                      <a:endParaRPr lang="en-US" sz="2000" dirty="0">
                        <a:latin typeface="Arial" pitchFamily="34" charset="0"/>
                        <a:ea typeface="Times New Roman"/>
                        <a:cs typeface="Arial"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314327">
                <a:tc>
                  <a:txBody>
                    <a:bodyPr/>
                    <a:lstStyle/>
                    <a:p>
                      <a:pPr marL="0" marR="0" algn="just">
                        <a:spcBef>
                          <a:spcPts val="0"/>
                        </a:spcBef>
                        <a:spcAft>
                          <a:spcPts val="0"/>
                        </a:spcAft>
                      </a:pPr>
                      <a:r>
                        <a:rPr lang="en-US" sz="2000">
                          <a:solidFill>
                            <a:srgbClr val="F2F2F2"/>
                          </a:solidFill>
                          <a:latin typeface="Arial" pitchFamily="34" charset="0"/>
                          <a:ea typeface="Times New Roman"/>
                          <a:cs typeface="Arial" pitchFamily="34" charset="0"/>
                        </a:rPr>
                        <a:t>Catchment</a:t>
                      </a:r>
                      <a:endParaRPr lang="en-US" sz="20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r>
                        <a:rPr lang="en-US" sz="2000">
                          <a:solidFill>
                            <a:srgbClr val="F2F2F2"/>
                          </a:solidFill>
                          <a:latin typeface="Arial" pitchFamily="34" charset="0"/>
                          <a:ea typeface="Times New Roman"/>
                          <a:cs typeface="Arial" pitchFamily="34" charset="0"/>
                        </a:rPr>
                        <a:t>Fracture</a:t>
                      </a:r>
                      <a:endParaRPr lang="en-US" sz="200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just">
                        <a:spcBef>
                          <a:spcPts val="0"/>
                        </a:spcBef>
                        <a:spcAft>
                          <a:spcPts val="0"/>
                        </a:spcAft>
                      </a:pPr>
                      <a:r>
                        <a:rPr lang="en-US" sz="2000" dirty="0">
                          <a:solidFill>
                            <a:srgbClr val="F2F2F2"/>
                          </a:solidFill>
                          <a:latin typeface="Arial" pitchFamily="34" charset="0"/>
                          <a:ea typeface="Times New Roman"/>
                          <a:cs typeface="Arial" pitchFamily="34" charset="0"/>
                        </a:rPr>
                        <a:t>Mount</a:t>
                      </a:r>
                      <a:endParaRPr lang="en-US" sz="2000" dirty="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just">
                        <a:spcBef>
                          <a:spcPts val="0"/>
                        </a:spcBef>
                        <a:spcAft>
                          <a:spcPts val="0"/>
                        </a:spcAft>
                      </a:pPr>
                      <a:r>
                        <a:rPr lang="en-US" sz="2000" dirty="0">
                          <a:solidFill>
                            <a:srgbClr val="F2F2F2"/>
                          </a:solidFill>
                          <a:latin typeface="Arial" pitchFamily="34" charset="0"/>
                          <a:ea typeface="Times New Roman"/>
                          <a:cs typeface="Arial" pitchFamily="34" charset="0"/>
                        </a:rPr>
                        <a:t>Solution chimneys</a:t>
                      </a:r>
                      <a:endParaRPr lang="en-US" sz="2000" dirty="0">
                        <a:latin typeface="Arial" pitchFamily="34" charset="0"/>
                        <a:ea typeface="Times New Roman"/>
                        <a:cs typeface="Arial"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99861">
                <a:tc>
                  <a:txBody>
                    <a:bodyPr/>
                    <a:lstStyle/>
                    <a:p>
                      <a:pPr marL="0" marR="0" algn="just">
                        <a:spcBef>
                          <a:spcPts val="0"/>
                        </a:spcBef>
                        <a:spcAft>
                          <a:spcPts val="0"/>
                        </a:spcAft>
                      </a:pPr>
                      <a:r>
                        <a:rPr lang="en-US" sz="2000">
                          <a:solidFill>
                            <a:srgbClr val="F2F2F2"/>
                          </a:solidFill>
                          <a:latin typeface="Arial" pitchFamily="34" charset="0"/>
                          <a:ea typeface="Times New Roman"/>
                          <a:cs typeface="Arial" pitchFamily="34" charset="0"/>
                        </a:rPr>
                        <a:t>Cave</a:t>
                      </a:r>
                      <a:endParaRPr lang="en-US" sz="20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r>
                        <a:rPr lang="en-US" sz="2000">
                          <a:solidFill>
                            <a:srgbClr val="F2F2F2"/>
                          </a:solidFill>
                          <a:latin typeface="Arial" pitchFamily="34" charset="0"/>
                          <a:ea typeface="Times New Roman"/>
                          <a:cs typeface="Arial" pitchFamily="34" charset="0"/>
                        </a:rPr>
                        <a:t>Fumarole</a:t>
                      </a:r>
                      <a:endParaRPr lang="en-US" sz="200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just">
                        <a:spcBef>
                          <a:spcPts val="0"/>
                        </a:spcBef>
                        <a:spcAft>
                          <a:spcPts val="0"/>
                        </a:spcAft>
                      </a:pPr>
                      <a:r>
                        <a:rPr lang="en-US" sz="2000" dirty="0">
                          <a:solidFill>
                            <a:srgbClr val="F2F2F2"/>
                          </a:solidFill>
                          <a:latin typeface="Arial" pitchFamily="34" charset="0"/>
                          <a:ea typeface="Times New Roman"/>
                          <a:cs typeface="Arial" pitchFamily="34" charset="0"/>
                        </a:rPr>
                        <a:t>Mountain Range</a:t>
                      </a:r>
                      <a:endParaRPr lang="en-US" sz="2000" dirty="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just">
                        <a:spcBef>
                          <a:spcPts val="0"/>
                        </a:spcBef>
                        <a:spcAft>
                          <a:spcPts val="0"/>
                        </a:spcAft>
                      </a:pPr>
                      <a:r>
                        <a:rPr lang="en-US" sz="2000" dirty="0">
                          <a:solidFill>
                            <a:srgbClr val="F2F2F2"/>
                          </a:solidFill>
                          <a:latin typeface="Arial" pitchFamily="34" charset="0"/>
                          <a:ea typeface="Times New Roman"/>
                          <a:cs typeface="Arial" pitchFamily="34" charset="0"/>
                        </a:rPr>
                        <a:t>Summit</a:t>
                      </a:r>
                      <a:endParaRPr lang="en-US" sz="2000" dirty="0">
                        <a:latin typeface="Arial" pitchFamily="34" charset="0"/>
                        <a:ea typeface="Times New Roman"/>
                        <a:cs typeface="Arial"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99861">
                <a:tc>
                  <a:txBody>
                    <a:bodyPr/>
                    <a:lstStyle/>
                    <a:p>
                      <a:pPr marL="0" marR="0" algn="just">
                        <a:spcBef>
                          <a:spcPts val="0"/>
                        </a:spcBef>
                        <a:spcAft>
                          <a:spcPts val="0"/>
                        </a:spcAft>
                      </a:pPr>
                      <a:r>
                        <a:rPr lang="en-US" sz="2000">
                          <a:solidFill>
                            <a:srgbClr val="F2F2F2"/>
                          </a:solidFill>
                          <a:latin typeface="Arial" pitchFamily="34" charset="0"/>
                          <a:ea typeface="Times New Roman"/>
                          <a:cs typeface="Arial" pitchFamily="34" charset="0"/>
                        </a:rPr>
                        <a:t>Chimney</a:t>
                      </a:r>
                      <a:endParaRPr lang="en-US" sz="20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r>
                        <a:rPr lang="en-US" sz="2000">
                          <a:solidFill>
                            <a:srgbClr val="F2F2F2"/>
                          </a:solidFill>
                          <a:latin typeface="Arial" pitchFamily="34" charset="0"/>
                          <a:ea typeface="Times New Roman"/>
                          <a:cs typeface="Arial" pitchFamily="34" charset="0"/>
                        </a:rPr>
                        <a:t>Gap</a:t>
                      </a:r>
                      <a:endParaRPr lang="en-US" sz="200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just">
                        <a:spcBef>
                          <a:spcPts val="0"/>
                        </a:spcBef>
                        <a:spcAft>
                          <a:spcPts val="0"/>
                        </a:spcAft>
                      </a:pPr>
                      <a:r>
                        <a:rPr lang="en-US" sz="2000" dirty="0">
                          <a:solidFill>
                            <a:srgbClr val="F2F2F2"/>
                          </a:solidFill>
                          <a:latin typeface="Arial" pitchFamily="34" charset="0"/>
                          <a:ea typeface="Times New Roman"/>
                          <a:cs typeface="Arial" pitchFamily="34" charset="0"/>
                        </a:rPr>
                        <a:t>Peak</a:t>
                      </a:r>
                      <a:endParaRPr lang="en-US" sz="2000" dirty="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just">
                        <a:spcBef>
                          <a:spcPts val="0"/>
                        </a:spcBef>
                        <a:spcAft>
                          <a:spcPts val="0"/>
                        </a:spcAft>
                      </a:pPr>
                      <a:r>
                        <a:rPr lang="en-US" sz="2000" dirty="0">
                          <a:solidFill>
                            <a:srgbClr val="F2F2F2"/>
                          </a:solidFill>
                          <a:latin typeface="Arial" pitchFamily="34" charset="0"/>
                          <a:ea typeface="Times New Roman"/>
                          <a:cs typeface="Arial" pitchFamily="34" charset="0"/>
                        </a:rPr>
                        <a:t>Talus</a:t>
                      </a:r>
                      <a:endParaRPr lang="en-US" sz="2000" dirty="0">
                        <a:latin typeface="Arial" pitchFamily="34" charset="0"/>
                        <a:ea typeface="Times New Roman"/>
                        <a:cs typeface="Arial"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99861">
                <a:tc>
                  <a:txBody>
                    <a:bodyPr/>
                    <a:lstStyle/>
                    <a:p>
                      <a:pPr marL="0" marR="0" algn="just">
                        <a:spcBef>
                          <a:spcPts val="0"/>
                        </a:spcBef>
                        <a:spcAft>
                          <a:spcPts val="0"/>
                        </a:spcAft>
                      </a:pPr>
                      <a:r>
                        <a:rPr lang="en-US" sz="2000">
                          <a:solidFill>
                            <a:srgbClr val="F2F2F2"/>
                          </a:solidFill>
                          <a:latin typeface="Arial" pitchFamily="34" charset="0"/>
                          <a:ea typeface="Times New Roman"/>
                          <a:cs typeface="Arial" pitchFamily="34" charset="0"/>
                        </a:rPr>
                        <a:t>Cirque</a:t>
                      </a:r>
                      <a:endParaRPr lang="en-US" sz="20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r>
                        <a:rPr lang="en-US" sz="2000">
                          <a:solidFill>
                            <a:srgbClr val="F2F2F2"/>
                          </a:solidFill>
                          <a:latin typeface="Arial" pitchFamily="34" charset="0"/>
                          <a:ea typeface="Times New Roman"/>
                          <a:cs typeface="Arial" pitchFamily="34" charset="0"/>
                        </a:rPr>
                        <a:t>Glacial</a:t>
                      </a:r>
                      <a:endParaRPr lang="en-US" sz="200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just">
                        <a:spcBef>
                          <a:spcPts val="0"/>
                        </a:spcBef>
                        <a:spcAft>
                          <a:spcPts val="0"/>
                        </a:spcAft>
                      </a:pPr>
                      <a:r>
                        <a:rPr lang="en-US" sz="2000" dirty="0" err="1">
                          <a:solidFill>
                            <a:srgbClr val="F2F2F2"/>
                          </a:solidFill>
                          <a:latin typeface="Arial" pitchFamily="34" charset="0"/>
                          <a:ea typeface="Times New Roman"/>
                          <a:cs typeface="Arial" pitchFamily="34" charset="0"/>
                        </a:rPr>
                        <a:t>Peneplain</a:t>
                      </a:r>
                      <a:endParaRPr lang="en-US" sz="2000" dirty="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just">
                        <a:spcBef>
                          <a:spcPts val="0"/>
                        </a:spcBef>
                        <a:spcAft>
                          <a:spcPts val="0"/>
                        </a:spcAft>
                      </a:pPr>
                      <a:r>
                        <a:rPr lang="en-US" sz="2000" dirty="0">
                          <a:solidFill>
                            <a:srgbClr val="F2F2F2"/>
                          </a:solidFill>
                          <a:latin typeface="Arial" pitchFamily="34" charset="0"/>
                          <a:ea typeface="Times New Roman"/>
                          <a:cs typeface="Arial" pitchFamily="34" charset="0"/>
                        </a:rPr>
                        <a:t>Terrace</a:t>
                      </a:r>
                      <a:endParaRPr lang="en-US" sz="2000" dirty="0">
                        <a:latin typeface="Arial" pitchFamily="34" charset="0"/>
                        <a:ea typeface="Times New Roman"/>
                        <a:cs typeface="Arial"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99861">
                <a:tc>
                  <a:txBody>
                    <a:bodyPr/>
                    <a:lstStyle/>
                    <a:p>
                      <a:pPr marL="0" marR="0" algn="just">
                        <a:spcBef>
                          <a:spcPts val="0"/>
                        </a:spcBef>
                        <a:spcAft>
                          <a:spcPts val="0"/>
                        </a:spcAft>
                      </a:pPr>
                      <a:r>
                        <a:rPr lang="en-US" sz="2000">
                          <a:solidFill>
                            <a:srgbClr val="F2F2F2"/>
                          </a:solidFill>
                          <a:latin typeface="Arial" pitchFamily="34" charset="0"/>
                          <a:ea typeface="Times New Roman"/>
                          <a:cs typeface="Arial" pitchFamily="34" charset="0"/>
                        </a:rPr>
                        <a:t>Cliff</a:t>
                      </a:r>
                      <a:endParaRPr lang="en-US" sz="20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r>
                        <a:rPr lang="en-US" sz="2000">
                          <a:solidFill>
                            <a:srgbClr val="F2F2F2"/>
                          </a:solidFill>
                          <a:latin typeface="Arial" pitchFamily="34" charset="0"/>
                          <a:ea typeface="Times New Roman"/>
                          <a:cs typeface="Arial" pitchFamily="34" charset="0"/>
                        </a:rPr>
                        <a:t>Ground surface</a:t>
                      </a:r>
                      <a:endParaRPr lang="en-US" sz="200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just">
                        <a:spcBef>
                          <a:spcPts val="0"/>
                        </a:spcBef>
                        <a:spcAft>
                          <a:spcPts val="0"/>
                        </a:spcAft>
                      </a:pPr>
                      <a:r>
                        <a:rPr lang="en-US" sz="2000" dirty="0">
                          <a:solidFill>
                            <a:srgbClr val="F2F2F2"/>
                          </a:solidFill>
                          <a:latin typeface="Arial" pitchFamily="34" charset="0"/>
                          <a:ea typeface="Times New Roman"/>
                          <a:cs typeface="Arial" pitchFamily="34" charset="0"/>
                        </a:rPr>
                        <a:t>Peninsula</a:t>
                      </a:r>
                      <a:endParaRPr lang="en-US" sz="2000" dirty="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just">
                        <a:spcBef>
                          <a:spcPts val="0"/>
                        </a:spcBef>
                        <a:spcAft>
                          <a:spcPts val="0"/>
                        </a:spcAft>
                      </a:pPr>
                      <a:r>
                        <a:rPr lang="en-US" sz="2000" dirty="0">
                          <a:solidFill>
                            <a:srgbClr val="F2F2F2"/>
                          </a:solidFill>
                          <a:latin typeface="Arial" pitchFamily="34" charset="0"/>
                          <a:ea typeface="Times New Roman"/>
                          <a:cs typeface="Arial" pitchFamily="34" charset="0"/>
                        </a:rPr>
                        <a:t>Valley</a:t>
                      </a:r>
                      <a:endParaRPr lang="en-US" sz="2000" dirty="0">
                        <a:latin typeface="Arial" pitchFamily="34" charset="0"/>
                        <a:ea typeface="Times New Roman"/>
                        <a:cs typeface="Arial"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99861">
                <a:tc>
                  <a:txBody>
                    <a:bodyPr/>
                    <a:lstStyle/>
                    <a:p>
                      <a:pPr marL="0" marR="0" algn="just">
                        <a:spcBef>
                          <a:spcPts val="0"/>
                        </a:spcBef>
                        <a:spcAft>
                          <a:spcPts val="0"/>
                        </a:spcAft>
                      </a:pPr>
                      <a:r>
                        <a:rPr lang="en-US" sz="2000">
                          <a:solidFill>
                            <a:srgbClr val="F2F2F2"/>
                          </a:solidFill>
                          <a:latin typeface="Arial" pitchFamily="34" charset="0"/>
                          <a:ea typeface="Times New Roman"/>
                          <a:cs typeface="Arial" pitchFamily="34" charset="0"/>
                        </a:rPr>
                        <a:t>Coast</a:t>
                      </a:r>
                      <a:endParaRPr lang="en-US" sz="20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r>
                        <a:rPr lang="en-US" sz="2000">
                          <a:solidFill>
                            <a:srgbClr val="F2F2F2"/>
                          </a:solidFill>
                          <a:latin typeface="Arial" pitchFamily="34" charset="0"/>
                          <a:ea typeface="Times New Roman"/>
                          <a:cs typeface="Arial" pitchFamily="34" charset="0"/>
                        </a:rPr>
                        <a:t>Hill</a:t>
                      </a:r>
                      <a:endParaRPr lang="en-US" sz="200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just">
                        <a:spcBef>
                          <a:spcPts val="0"/>
                        </a:spcBef>
                        <a:spcAft>
                          <a:spcPts val="0"/>
                        </a:spcAft>
                      </a:pPr>
                      <a:r>
                        <a:rPr lang="en-US" sz="2000" dirty="0">
                          <a:solidFill>
                            <a:srgbClr val="F2F2F2"/>
                          </a:solidFill>
                          <a:latin typeface="Arial" pitchFamily="34" charset="0"/>
                          <a:ea typeface="Times New Roman"/>
                          <a:cs typeface="Arial" pitchFamily="34" charset="0"/>
                        </a:rPr>
                        <a:t>Pinnacle</a:t>
                      </a:r>
                      <a:endParaRPr lang="en-US" sz="2000" dirty="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just">
                        <a:spcBef>
                          <a:spcPts val="0"/>
                        </a:spcBef>
                        <a:spcAft>
                          <a:spcPts val="0"/>
                        </a:spcAft>
                      </a:pPr>
                      <a:r>
                        <a:rPr lang="en-US" sz="2000" dirty="0">
                          <a:solidFill>
                            <a:srgbClr val="F2F2F2"/>
                          </a:solidFill>
                          <a:latin typeface="Arial" pitchFamily="34" charset="0"/>
                          <a:ea typeface="Times New Roman"/>
                          <a:cs typeface="Arial" pitchFamily="34" charset="0"/>
                        </a:rPr>
                        <a:t>Volcano</a:t>
                      </a:r>
                      <a:endParaRPr lang="en-US" sz="2000" dirty="0">
                        <a:latin typeface="Arial" pitchFamily="34" charset="0"/>
                        <a:ea typeface="Times New Roman"/>
                        <a:cs typeface="Arial"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99861">
                <a:tc>
                  <a:txBody>
                    <a:bodyPr/>
                    <a:lstStyle/>
                    <a:p>
                      <a:pPr marL="0" marR="0" algn="just">
                        <a:spcBef>
                          <a:spcPts val="0"/>
                        </a:spcBef>
                        <a:spcAft>
                          <a:spcPts val="0"/>
                        </a:spcAft>
                      </a:pPr>
                      <a:r>
                        <a:rPr lang="en-US" sz="2000">
                          <a:solidFill>
                            <a:srgbClr val="F2F2F2"/>
                          </a:solidFill>
                          <a:latin typeface="Arial" pitchFamily="34" charset="0"/>
                          <a:ea typeface="Times New Roman"/>
                          <a:cs typeface="Arial" pitchFamily="34" charset="0"/>
                        </a:rPr>
                        <a:t>Crater</a:t>
                      </a:r>
                      <a:endParaRPr lang="en-US" sz="20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a:spcBef>
                          <a:spcPts val="0"/>
                        </a:spcBef>
                        <a:spcAft>
                          <a:spcPts val="0"/>
                        </a:spcAft>
                      </a:pPr>
                      <a:r>
                        <a:rPr lang="en-US" sz="2000">
                          <a:solidFill>
                            <a:srgbClr val="F2F2F2"/>
                          </a:solidFill>
                          <a:latin typeface="Arial" pitchFamily="34" charset="0"/>
                          <a:ea typeface="Times New Roman"/>
                          <a:cs typeface="Arial" pitchFamily="34" charset="0"/>
                        </a:rPr>
                        <a:t>Incline</a:t>
                      </a:r>
                      <a:endParaRPr lang="en-US" sz="200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just">
                        <a:spcBef>
                          <a:spcPts val="0"/>
                        </a:spcBef>
                        <a:spcAft>
                          <a:spcPts val="0"/>
                        </a:spcAft>
                      </a:pPr>
                      <a:r>
                        <a:rPr lang="en-US" sz="2000" dirty="0">
                          <a:solidFill>
                            <a:srgbClr val="F2F2F2"/>
                          </a:solidFill>
                          <a:latin typeface="Arial" pitchFamily="34" charset="0"/>
                          <a:ea typeface="Times New Roman"/>
                          <a:cs typeface="Arial" pitchFamily="34" charset="0"/>
                        </a:rPr>
                        <a:t>Plain</a:t>
                      </a:r>
                      <a:endParaRPr lang="en-US" sz="2000" dirty="0">
                        <a:latin typeface="Arial" pitchFamily="34" charset="0"/>
                        <a:ea typeface="Times New Roman"/>
                        <a:cs typeface="Arial" pitchFamily="34" charset="0"/>
                      </a:endParaRPr>
                    </a:p>
                  </a:txBody>
                  <a:tcPr marL="68580" marR="68580" marT="0" marB="0" anchor="b">
                    <a:lnL>
                      <a:noFill/>
                    </a:lnL>
                    <a:lnR>
                      <a:noFill/>
                    </a:lnR>
                    <a:lnT>
                      <a:noFill/>
                    </a:lnT>
                    <a:lnB>
                      <a:noFill/>
                    </a:lnB>
                  </a:tcPr>
                </a:tc>
                <a:tc>
                  <a:txBody>
                    <a:bodyPr/>
                    <a:lstStyle/>
                    <a:p>
                      <a:pPr marL="0" marR="0" algn="just">
                        <a:spcBef>
                          <a:spcPts val="0"/>
                        </a:spcBef>
                        <a:spcAft>
                          <a:spcPts val="0"/>
                        </a:spcAft>
                      </a:pPr>
                      <a:endParaRPr lang="en-US" sz="2000" dirty="0">
                        <a:solidFill>
                          <a:srgbClr val="F2F2F2"/>
                        </a:solidFill>
                        <a:latin typeface="Arial" pitchFamily="34" charset="0"/>
                        <a:ea typeface="Times New Roman"/>
                        <a:cs typeface="Arial"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99861">
                <a:tc>
                  <a:txBody>
                    <a:bodyPr/>
                    <a:lstStyle/>
                    <a:p>
                      <a:pPr marL="0" marR="0" algn="just">
                        <a:spcBef>
                          <a:spcPts val="0"/>
                        </a:spcBef>
                        <a:spcAft>
                          <a:spcPts val="0"/>
                        </a:spcAft>
                      </a:pPr>
                      <a:r>
                        <a:rPr lang="en-US" sz="2000">
                          <a:solidFill>
                            <a:srgbClr val="F2F2F2"/>
                          </a:solidFill>
                          <a:latin typeface="Arial" pitchFamily="34" charset="0"/>
                          <a:ea typeface="Times New Roman"/>
                          <a:cs typeface="Arial" pitchFamily="34" charset="0"/>
                        </a:rPr>
                        <a:t>Crater</a:t>
                      </a:r>
                      <a:endParaRPr lang="en-US" sz="20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solidFill>
                            <a:srgbClr val="F2F2F2"/>
                          </a:solidFill>
                          <a:latin typeface="Arial" pitchFamily="34" charset="0"/>
                          <a:ea typeface="Times New Roman"/>
                          <a:cs typeface="Arial" pitchFamily="34" charset="0"/>
                        </a:rPr>
                        <a:t>Island</a:t>
                      </a:r>
                      <a:endParaRPr lang="en-US" sz="2000">
                        <a:latin typeface="Arial" pitchFamily="34" charset="0"/>
                        <a:ea typeface="Times New Roman"/>
                        <a:cs typeface="Arial"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dirty="0">
                          <a:solidFill>
                            <a:srgbClr val="F2F2F2"/>
                          </a:solidFill>
                          <a:latin typeface="Arial" pitchFamily="34" charset="0"/>
                          <a:ea typeface="Times New Roman"/>
                          <a:cs typeface="Arial" pitchFamily="34" charset="0"/>
                        </a:rPr>
                        <a:t>Plateau</a:t>
                      </a:r>
                      <a:endParaRPr lang="en-US" sz="2000" dirty="0">
                        <a:latin typeface="Arial" pitchFamily="34" charset="0"/>
                        <a:ea typeface="Times New Roman"/>
                        <a:cs typeface="Arial"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2000" dirty="0">
                        <a:solidFill>
                          <a:srgbClr val="F2F2F2"/>
                        </a:solidFill>
                        <a:latin typeface="Arial" pitchFamily="34" charset="0"/>
                        <a:ea typeface="Times New Roman"/>
                        <a:cs typeface="Arial"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Topographic Vocabulary</a:t>
            </a:r>
            <a:endParaRPr lang="en-US" b="0" dirty="0"/>
          </a:p>
        </p:txBody>
      </p:sp>
      <p:sp>
        <p:nvSpPr>
          <p:cNvPr id="3" name="Content Placeholder 2"/>
          <p:cNvSpPr>
            <a:spLocks noGrp="1"/>
          </p:cNvSpPr>
          <p:nvPr>
            <p:ph idx="1"/>
          </p:nvPr>
        </p:nvSpPr>
        <p:spPr/>
        <p:txBody>
          <a:bodyPr/>
          <a:lstStyle/>
          <a:p>
            <a:r>
              <a:rPr lang="en-US" b="0" dirty="0" smtClean="0"/>
              <a:t>Examples from:</a:t>
            </a:r>
          </a:p>
          <a:p>
            <a:r>
              <a:rPr lang="en-US" b="0" dirty="0" smtClean="0"/>
              <a:t>	Events</a:t>
            </a:r>
          </a:p>
          <a:p>
            <a:r>
              <a:rPr lang="en-US" b="0" dirty="0" smtClean="0"/>
              <a:t>	</a:t>
            </a:r>
            <a:r>
              <a:rPr lang="en-US" b="0" dirty="0" smtClean="0"/>
              <a:t>Divisions</a:t>
            </a:r>
            <a:r>
              <a:rPr lang="en-US" b="0" dirty="0" smtClean="0"/>
              <a:t>	</a:t>
            </a:r>
            <a:endParaRPr lang="en-US" b="0" dirty="0" smtClean="0"/>
          </a:p>
          <a:p>
            <a:r>
              <a:rPr lang="en-US" b="0" dirty="0" smtClean="0"/>
              <a:t>	</a:t>
            </a:r>
            <a:r>
              <a:rPr lang="en-US" b="0" dirty="0" err="1" smtClean="0">
                <a:solidFill>
                  <a:schemeClr val="accent5">
                    <a:lumMod val="50000"/>
                  </a:schemeClr>
                </a:solidFill>
              </a:rPr>
              <a:t>Builtup</a:t>
            </a:r>
            <a:endParaRPr lang="en-US" b="0" dirty="0" smtClean="0">
              <a:solidFill>
                <a:schemeClr val="accent5">
                  <a:lumMod val="50000"/>
                </a:schemeClr>
              </a:solidFill>
            </a:endParaRPr>
          </a:p>
          <a:p>
            <a:r>
              <a:rPr lang="en-US" b="0" dirty="0" smtClean="0"/>
              <a:t>	Ecological </a:t>
            </a:r>
            <a:r>
              <a:rPr lang="en-US" b="0" dirty="0" smtClean="0"/>
              <a:t>regime</a:t>
            </a:r>
          </a:p>
          <a:p>
            <a:r>
              <a:rPr lang="en-US" b="0" dirty="0" smtClean="0"/>
              <a:t>	Surface </a:t>
            </a:r>
            <a:r>
              <a:rPr lang="en-US" b="0" dirty="0" smtClean="0"/>
              <a:t>water</a:t>
            </a:r>
          </a:p>
          <a:p>
            <a:r>
              <a:rPr lang="en-US" b="0" dirty="0" smtClean="0"/>
              <a:t>	</a:t>
            </a:r>
            <a:r>
              <a:rPr lang="en-US" b="0" dirty="0" smtClean="0">
                <a:solidFill>
                  <a:schemeClr val="accent5">
                    <a:lumMod val="50000"/>
                  </a:schemeClr>
                </a:solidFill>
              </a:rPr>
              <a:t>Terrain</a:t>
            </a:r>
          </a:p>
          <a:p>
            <a:r>
              <a:rPr lang="en-US" b="0" dirty="0" smtClean="0">
                <a:solidFill>
                  <a:srgbClr val="FF0000"/>
                </a:solidFill>
              </a:rPr>
              <a:t>Available from Ontology Project Webpage:</a:t>
            </a:r>
          </a:p>
          <a:p>
            <a:r>
              <a:rPr lang="en-US" b="0" dirty="0" smtClean="0">
                <a:solidFill>
                  <a:srgbClr val="FF0000"/>
                </a:solidFill>
              </a:rPr>
              <a:t>	http</a:t>
            </a:r>
            <a:r>
              <a:rPr lang="en-US" b="0" dirty="0" smtClean="0">
                <a:solidFill>
                  <a:srgbClr val="FF0000"/>
                </a:solidFill>
              </a:rPr>
              <a:t>://cegis.usgs.gov/ontology.html</a:t>
            </a:r>
            <a:endParaRPr lang="en-US" b="0" dirty="0" smtClean="0">
              <a:solidFill>
                <a:srgbClr val="FF0000"/>
              </a:solidFill>
            </a:endParaRPr>
          </a:p>
          <a:p>
            <a:endParaRPr lang="en-US" dirty="0" smtClean="0">
              <a:solidFill>
                <a:srgbClr val="FF0000"/>
              </a:solidFill>
            </a:endParaRP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1990725"/>
            <a:ext cx="8763000" cy="1143000"/>
          </a:xfrm>
        </p:spPr>
        <p:txBody>
          <a:bodyPr/>
          <a:lstStyle/>
          <a:p>
            <a:r>
              <a:rPr lang="en-US" b="0" dirty="0" smtClean="0"/>
              <a:t>Example of converted data</a:t>
            </a:r>
            <a:br>
              <a:rPr lang="en-US" b="0" dirty="0" smtClean="0"/>
            </a:br>
            <a:r>
              <a:rPr lang="en-US" b="0" dirty="0" smtClean="0"/>
              <a:t>and query of USGS SPARQL Endpoint</a:t>
            </a:r>
            <a:endParaRPr lang="en-US" b="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SparqlEndpoint"/>
          <p:cNvPicPr>
            <a:picLocks noChangeAspect="1" noChangeArrowheads="1"/>
          </p:cNvPicPr>
          <p:nvPr/>
        </p:nvPicPr>
        <p:blipFill>
          <a:blip r:embed="rId2" cstate="print"/>
          <a:srcRect/>
          <a:stretch>
            <a:fillRect/>
          </a:stretch>
        </p:blipFill>
        <p:spPr bwMode="auto">
          <a:xfrm>
            <a:off x="0" y="1304925"/>
            <a:ext cx="9603231" cy="4562475"/>
          </a:xfrm>
          <a:prstGeom prst="rect">
            <a:avLst/>
          </a:prstGeom>
          <a:noFill/>
          <a:ln w="9525">
            <a:noFill/>
            <a:miter lim="800000"/>
            <a:headEnd/>
            <a:tailEnd/>
          </a:ln>
        </p:spPr>
      </p:pic>
      <p:sp>
        <p:nvSpPr>
          <p:cNvPr id="3" name="TextBox 2"/>
          <p:cNvSpPr txBox="1"/>
          <p:nvPr/>
        </p:nvSpPr>
        <p:spPr>
          <a:xfrm>
            <a:off x="390525" y="533399"/>
            <a:ext cx="8401049" cy="523220"/>
          </a:xfrm>
          <a:prstGeom prst="rect">
            <a:avLst/>
          </a:prstGeom>
          <a:noFill/>
        </p:spPr>
        <p:txBody>
          <a:bodyPr wrap="square" rtlCol="0">
            <a:spAutoFit/>
          </a:bodyPr>
          <a:lstStyle/>
          <a:p>
            <a:r>
              <a:rPr lang="en-US" sz="2800" b="0" dirty="0" smtClean="0">
                <a:hlinkClick r:id="rId3"/>
              </a:rPr>
              <a:t>http://usgs-ybother.srv.mst.edu:8890/sparql</a:t>
            </a:r>
            <a:endParaRPr lang="en-US" sz="2800" b="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8225" y="590550"/>
            <a:ext cx="5753100" cy="4247317"/>
          </a:xfrm>
          <a:prstGeom prst="rect">
            <a:avLst/>
          </a:prstGeom>
          <a:noFill/>
        </p:spPr>
        <p:txBody>
          <a:bodyPr wrap="square" rtlCol="0">
            <a:spAutoFit/>
          </a:bodyPr>
          <a:lstStyle/>
          <a:p>
            <a:r>
              <a:rPr lang="en-US" b="0" dirty="0" smtClean="0">
                <a:solidFill>
                  <a:srgbClr val="FFFF00"/>
                </a:solidFill>
              </a:rPr>
              <a:t>Query – Find the tributaries of West Hunter Creek</a:t>
            </a:r>
          </a:p>
          <a:p>
            <a:r>
              <a:rPr lang="en-US" b="0" dirty="0" smtClean="0">
                <a:solidFill>
                  <a:schemeClr val="bg1"/>
                </a:solidFill>
              </a:rPr>
              <a:t> </a:t>
            </a:r>
          </a:p>
          <a:p>
            <a:r>
              <a:rPr lang="en-US" b="0" dirty="0" smtClean="0">
                <a:solidFill>
                  <a:schemeClr val="bg1"/>
                </a:solidFill>
              </a:rPr>
              <a:t>Default Graph URI</a:t>
            </a:r>
          </a:p>
          <a:p>
            <a:r>
              <a:rPr lang="en-US" b="0" u="sng" dirty="0" smtClean="0">
                <a:solidFill>
                  <a:schemeClr val="bg1"/>
                </a:solidFill>
                <a:hlinkClick r:id="rId2"/>
              </a:rPr>
              <a:t>http://cegis.usgs.gov/rdf/ontologytest/</a:t>
            </a:r>
            <a:endParaRPr lang="en-US" b="0" dirty="0" smtClean="0">
              <a:solidFill>
                <a:schemeClr val="bg1"/>
              </a:solidFill>
            </a:endParaRPr>
          </a:p>
          <a:p>
            <a:r>
              <a:rPr lang="en-US" b="0" dirty="0" smtClean="0">
                <a:solidFill>
                  <a:schemeClr val="bg1"/>
                </a:solidFill>
              </a:rPr>
              <a:t> </a:t>
            </a:r>
          </a:p>
          <a:p>
            <a:r>
              <a:rPr lang="en-US" b="0" dirty="0" smtClean="0">
                <a:solidFill>
                  <a:schemeClr val="bg1"/>
                </a:solidFill>
              </a:rPr>
              <a:t>PREFIX </a:t>
            </a:r>
            <a:r>
              <a:rPr lang="en-US" b="0" dirty="0" err="1" smtClean="0">
                <a:solidFill>
                  <a:schemeClr val="bg1"/>
                </a:solidFill>
              </a:rPr>
              <a:t>ogc</a:t>
            </a:r>
            <a:r>
              <a:rPr lang="en-US" b="0" dirty="0" smtClean="0">
                <a:solidFill>
                  <a:schemeClr val="bg1"/>
                </a:solidFill>
              </a:rPr>
              <a:t>: &lt;http://www.opengis.net/rdf#&gt;</a:t>
            </a:r>
          </a:p>
          <a:p>
            <a:r>
              <a:rPr lang="en-US" b="0" dirty="0" smtClean="0">
                <a:solidFill>
                  <a:schemeClr val="bg1"/>
                </a:solidFill>
              </a:rPr>
              <a:t>PREFIX fid: &lt;http://cegis.usgs.gov/rdf/nhd/featureID#&gt;</a:t>
            </a:r>
          </a:p>
          <a:p>
            <a:r>
              <a:rPr lang="en-US" b="0" dirty="0" smtClean="0">
                <a:solidFill>
                  <a:schemeClr val="bg1"/>
                </a:solidFill>
              </a:rPr>
              <a:t> </a:t>
            </a:r>
          </a:p>
          <a:p>
            <a:r>
              <a:rPr lang="en-US" b="0" dirty="0" smtClean="0">
                <a:solidFill>
                  <a:schemeClr val="bg1"/>
                </a:solidFill>
              </a:rPr>
              <a:t>SELECT ?feature ?type</a:t>
            </a:r>
          </a:p>
          <a:p>
            <a:r>
              <a:rPr lang="en-US" b="0" dirty="0" smtClean="0">
                <a:solidFill>
                  <a:schemeClr val="bg1"/>
                </a:solidFill>
              </a:rPr>
              <a:t>WHERE {</a:t>
            </a:r>
          </a:p>
          <a:p>
            <a:r>
              <a:rPr lang="en-US" b="0" dirty="0" smtClean="0">
                <a:solidFill>
                  <a:schemeClr val="bg1"/>
                </a:solidFill>
              </a:rPr>
              <a:t>fid:_102217454 </a:t>
            </a:r>
            <a:r>
              <a:rPr lang="en-US" b="0" dirty="0" err="1" smtClean="0">
                <a:solidFill>
                  <a:schemeClr val="bg1"/>
                </a:solidFill>
              </a:rPr>
              <a:t>ogc:hasGeometry</a:t>
            </a:r>
            <a:r>
              <a:rPr lang="en-US" b="0" dirty="0" smtClean="0">
                <a:solidFill>
                  <a:schemeClr val="bg1"/>
                </a:solidFill>
              </a:rPr>
              <a:t> ?geo1.</a:t>
            </a:r>
          </a:p>
          <a:p>
            <a:r>
              <a:rPr lang="en-US" b="0" dirty="0" smtClean="0">
                <a:solidFill>
                  <a:schemeClr val="bg1"/>
                </a:solidFill>
              </a:rPr>
              <a:t>?geo1 </a:t>
            </a:r>
            <a:r>
              <a:rPr lang="en-US" b="0" dirty="0" err="1" smtClean="0">
                <a:solidFill>
                  <a:schemeClr val="bg1"/>
                </a:solidFill>
              </a:rPr>
              <a:t>ogc:touches</a:t>
            </a:r>
            <a:r>
              <a:rPr lang="en-US" b="0" dirty="0" smtClean="0">
                <a:solidFill>
                  <a:schemeClr val="bg1"/>
                </a:solidFill>
              </a:rPr>
              <a:t> ?geo2.</a:t>
            </a:r>
          </a:p>
          <a:p>
            <a:r>
              <a:rPr lang="en-US" b="0" dirty="0" smtClean="0">
                <a:solidFill>
                  <a:schemeClr val="bg1"/>
                </a:solidFill>
              </a:rPr>
              <a:t>?feature </a:t>
            </a:r>
            <a:r>
              <a:rPr lang="en-US" b="0" dirty="0" err="1" smtClean="0">
                <a:solidFill>
                  <a:schemeClr val="bg1"/>
                </a:solidFill>
              </a:rPr>
              <a:t>ogc:hasGeometry</a:t>
            </a:r>
            <a:r>
              <a:rPr lang="en-US" b="0" dirty="0" smtClean="0">
                <a:solidFill>
                  <a:schemeClr val="bg1"/>
                </a:solidFill>
              </a:rPr>
              <a:t> ?geo2.</a:t>
            </a:r>
          </a:p>
          <a:p>
            <a:r>
              <a:rPr lang="en-US" b="0" dirty="0" smtClean="0">
                <a:solidFill>
                  <a:schemeClr val="bg1"/>
                </a:solidFill>
              </a:rPr>
              <a:t>?feature a ?type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a:xfrm>
            <a:off x="355600" y="-177800"/>
            <a:ext cx="8229600" cy="1143000"/>
          </a:xfrm>
        </p:spPr>
        <p:txBody>
          <a:bodyPr/>
          <a:lstStyle/>
          <a:p>
            <a:r>
              <a:rPr lang="en-US" b="0" dirty="0"/>
              <a:t>Outline</a:t>
            </a:r>
          </a:p>
        </p:txBody>
      </p:sp>
      <p:sp>
        <p:nvSpPr>
          <p:cNvPr id="576515" name="Rectangle 3"/>
          <p:cNvSpPr>
            <a:spLocks noGrp="1" noChangeArrowheads="1"/>
          </p:cNvSpPr>
          <p:nvPr>
            <p:ph type="body" idx="1"/>
          </p:nvPr>
        </p:nvSpPr>
        <p:spPr>
          <a:xfrm>
            <a:off x="0" y="1371600"/>
            <a:ext cx="9144000" cy="4640263"/>
          </a:xfrm>
        </p:spPr>
        <p:txBody>
          <a:bodyPr/>
          <a:lstStyle/>
          <a:p>
            <a:pPr>
              <a:lnSpc>
                <a:spcPct val="90000"/>
              </a:lnSpc>
              <a:spcBef>
                <a:spcPct val="0"/>
              </a:spcBef>
              <a:buClrTx/>
              <a:buSzTx/>
              <a:buFontTx/>
              <a:buNone/>
            </a:pPr>
            <a:r>
              <a:rPr lang="en-US" sz="2400" b="0" dirty="0" smtClean="0"/>
              <a:t>USGS CyberGIS Needs</a:t>
            </a:r>
          </a:p>
          <a:p>
            <a:pPr>
              <a:lnSpc>
                <a:spcPct val="90000"/>
              </a:lnSpc>
              <a:spcBef>
                <a:spcPct val="0"/>
              </a:spcBef>
              <a:buClrTx/>
              <a:buSzTx/>
              <a:buFontTx/>
              <a:buNone/>
            </a:pPr>
            <a:r>
              <a:rPr lang="en-US" sz="2400" b="0" dirty="0" smtClean="0"/>
              <a:t>	Data </a:t>
            </a:r>
            <a:r>
              <a:rPr lang="en-US" sz="2400" b="0" dirty="0" smtClean="0"/>
              <a:t>Issues</a:t>
            </a:r>
          </a:p>
          <a:p>
            <a:pPr>
              <a:lnSpc>
                <a:spcPct val="90000"/>
              </a:lnSpc>
              <a:spcBef>
                <a:spcPct val="0"/>
              </a:spcBef>
              <a:buClrTx/>
              <a:buSzTx/>
              <a:buFontTx/>
              <a:buNone/>
            </a:pPr>
            <a:r>
              <a:rPr lang="en-US" sz="2400" b="0" dirty="0" smtClean="0"/>
              <a:t>	</a:t>
            </a:r>
            <a:r>
              <a:rPr lang="en-US" sz="2400" b="0" dirty="0" smtClean="0"/>
              <a:t>	Background – </a:t>
            </a:r>
            <a:r>
              <a:rPr lang="en-US" sz="2400" b="0" i="1" dirty="0" smtClean="0"/>
              <a:t>The National Map</a:t>
            </a:r>
            <a:endParaRPr lang="en-US" sz="2400" b="0" dirty="0" smtClean="0"/>
          </a:p>
          <a:p>
            <a:pPr>
              <a:lnSpc>
                <a:spcPct val="90000"/>
              </a:lnSpc>
              <a:spcBef>
                <a:spcPct val="0"/>
              </a:spcBef>
              <a:buClrTx/>
              <a:buSzTx/>
              <a:buFontTx/>
              <a:buNone/>
            </a:pPr>
            <a:r>
              <a:rPr lang="en-US" sz="2400" b="0" dirty="0" smtClean="0"/>
              <a:t>	Computation</a:t>
            </a:r>
          </a:p>
          <a:p>
            <a:pPr>
              <a:lnSpc>
                <a:spcPct val="90000"/>
              </a:lnSpc>
              <a:spcBef>
                <a:spcPct val="0"/>
              </a:spcBef>
              <a:buClrTx/>
              <a:buSzTx/>
              <a:buFontTx/>
              <a:buNone/>
            </a:pPr>
            <a:r>
              <a:rPr lang="en-US" sz="2400" b="0" dirty="0" smtClean="0"/>
              <a:t>	Intelligence</a:t>
            </a:r>
          </a:p>
          <a:p>
            <a:pPr>
              <a:lnSpc>
                <a:spcPct val="90000"/>
              </a:lnSpc>
              <a:spcBef>
                <a:spcPct val="0"/>
              </a:spcBef>
              <a:buClrTx/>
              <a:buSzTx/>
              <a:buFontTx/>
              <a:buNone/>
            </a:pPr>
            <a:r>
              <a:rPr lang="en-US" sz="2400" b="0" dirty="0" smtClean="0"/>
              <a:t>		</a:t>
            </a:r>
          </a:p>
          <a:p>
            <a:pPr>
              <a:lnSpc>
                <a:spcPct val="90000"/>
              </a:lnSpc>
              <a:spcBef>
                <a:spcPct val="0"/>
              </a:spcBef>
              <a:buClrTx/>
              <a:buSzTx/>
              <a:buFontTx/>
              <a:buNone/>
            </a:pPr>
            <a:r>
              <a:rPr lang="en-US" sz="2400" b="0" dirty="0" smtClean="0"/>
              <a:t>USGS CyberGIS Research</a:t>
            </a:r>
          </a:p>
          <a:p>
            <a:pPr>
              <a:lnSpc>
                <a:spcPct val="90000"/>
              </a:lnSpc>
              <a:spcBef>
                <a:spcPct val="0"/>
              </a:spcBef>
              <a:buClrTx/>
              <a:buSzTx/>
              <a:buFontTx/>
              <a:buNone/>
            </a:pPr>
            <a:r>
              <a:rPr lang="en-US" sz="2400" b="0" dirty="0" smtClean="0"/>
              <a:t>	Grid/parallel computing</a:t>
            </a:r>
          </a:p>
          <a:p>
            <a:pPr>
              <a:lnSpc>
                <a:spcPct val="90000"/>
              </a:lnSpc>
              <a:spcBef>
                <a:spcPct val="0"/>
              </a:spcBef>
              <a:buClrTx/>
              <a:buSzTx/>
              <a:buFontTx/>
              <a:buNone/>
            </a:pPr>
            <a:r>
              <a:rPr lang="en-US" sz="2400" b="0" dirty="0" smtClean="0"/>
              <a:t>	Social Media</a:t>
            </a:r>
          </a:p>
          <a:p>
            <a:pPr>
              <a:lnSpc>
                <a:spcPct val="90000"/>
              </a:lnSpc>
              <a:spcBef>
                <a:spcPct val="0"/>
              </a:spcBef>
              <a:buClrTx/>
              <a:buSzTx/>
              <a:buFontTx/>
              <a:buNone/>
            </a:pPr>
            <a:r>
              <a:rPr lang="en-US" sz="2400" b="0" dirty="0" smtClean="0"/>
              <a:t>	</a:t>
            </a:r>
            <a:r>
              <a:rPr lang="en-US" sz="2400" b="0" dirty="0" smtClean="0">
                <a:solidFill>
                  <a:schemeClr val="accent1">
                    <a:lumMod val="75000"/>
                  </a:schemeClr>
                </a:solidFill>
              </a:rPr>
              <a:t>Ontology and </a:t>
            </a:r>
            <a:r>
              <a:rPr lang="en-US" sz="2400" b="0" dirty="0" smtClean="0">
                <a:solidFill>
                  <a:schemeClr val="accent1">
                    <a:lumMod val="75000"/>
                  </a:schemeClr>
                </a:solidFill>
              </a:rPr>
              <a:t>Semantics for Geospatial Data</a:t>
            </a:r>
            <a:endParaRPr lang="en-US" sz="2400" b="0" dirty="0" smtClean="0">
              <a:solidFill>
                <a:schemeClr val="accent1">
                  <a:lumMod val="75000"/>
                </a:schemeClr>
              </a:solidFill>
            </a:endParaRPr>
          </a:p>
          <a:p>
            <a:pPr>
              <a:lnSpc>
                <a:spcPct val="90000"/>
              </a:lnSpc>
              <a:spcBef>
                <a:spcPct val="0"/>
              </a:spcBef>
              <a:buClrTx/>
              <a:buSzTx/>
              <a:buFontTx/>
              <a:buNone/>
            </a:pPr>
            <a:endParaRPr lang="en-US" sz="2400" b="0" dirty="0" smtClean="0"/>
          </a:p>
          <a:p>
            <a:pPr>
              <a:lnSpc>
                <a:spcPct val="90000"/>
              </a:lnSpc>
              <a:spcBef>
                <a:spcPct val="0"/>
              </a:spcBef>
              <a:buClrTx/>
              <a:buSzTx/>
              <a:buFontTx/>
              <a:buNone/>
            </a:pPr>
            <a:r>
              <a:rPr lang="en-US" sz="2400" b="0" dirty="0" smtClean="0"/>
              <a:t>CEGIS </a:t>
            </a:r>
            <a:r>
              <a:rPr lang="en-US" sz="2400" b="0" dirty="0" smtClean="0"/>
              <a:t>Topographic Semantics and </a:t>
            </a:r>
            <a:r>
              <a:rPr lang="en-US" sz="2400" b="0" dirty="0" smtClean="0"/>
              <a:t>CyberGIS </a:t>
            </a:r>
            <a:r>
              <a:rPr lang="en-US" sz="2400" b="0" dirty="0" smtClean="0"/>
              <a:t>Vision</a:t>
            </a:r>
            <a:endParaRPr lang="en-US" sz="2400" b="0" dirty="0"/>
          </a:p>
          <a:p>
            <a:pPr>
              <a:lnSpc>
                <a:spcPct val="90000"/>
              </a:lnSpc>
            </a:pPr>
            <a:endParaRPr lang="en-US" sz="3200" dirty="0"/>
          </a:p>
          <a:p>
            <a:pPr>
              <a:lnSpc>
                <a:spcPct val="90000"/>
              </a:lnSpc>
            </a:pPr>
            <a:endParaRPr lang="en-US" sz="3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10"/>
          <p:cNvPicPr>
            <a:picLocks noChangeAspect="1" noChangeArrowheads="1"/>
          </p:cNvPicPr>
          <p:nvPr/>
        </p:nvPicPr>
        <p:blipFill>
          <a:blip r:embed="rId2" cstate="print"/>
          <a:srcRect/>
          <a:stretch>
            <a:fillRect/>
          </a:stretch>
        </p:blipFill>
        <p:spPr bwMode="auto">
          <a:xfrm>
            <a:off x="1743075" y="847725"/>
            <a:ext cx="5940425" cy="5727700"/>
          </a:xfrm>
          <a:prstGeom prst="rect">
            <a:avLst/>
          </a:prstGeom>
          <a:noFill/>
          <a:ln w="9525">
            <a:noFill/>
            <a:miter lim="800000"/>
            <a:headEnd/>
            <a:tailEnd/>
          </a:ln>
        </p:spPr>
      </p:pic>
      <p:sp>
        <p:nvSpPr>
          <p:cNvPr id="79881" name="Text Box 9"/>
          <p:cNvSpPr txBox="1">
            <a:spLocks noChangeArrowheads="1"/>
          </p:cNvSpPr>
          <p:nvPr/>
        </p:nvSpPr>
        <p:spPr bwMode="auto">
          <a:xfrm>
            <a:off x="2311399" y="4533901"/>
            <a:ext cx="2203451" cy="152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b="0" i="0" u="none" strike="noStrike" cap="none" normalizeH="0" baseline="0" dirty="0" smtClean="0">
                <a:ln>
                  <a:noFill/>
                </a:ln>
                <a:solidFill>
                  <a:srgbClr val="000000"/>
                </a:solidFill>
                <a:effectLst/>
                <a:latin typeface="Calibri" pitchFamily="34" charset="0"/>
              </a:rPr>
              <a:t>http://cegis.usgs.gov/rdf/nhd/featureID#_102216320</a:t>
            </a:r>
            <a:endParaRPr kumimoji="0" lang="en-US" sz="1800" b="0" i="0" u="none" strike="noStrike" cap="none" normalizeH="0" baseline="0" dirty="0" smtClean="0">
              <a:ln>
                <a:noFill/>
              </a:ln>
              <a:solidFill>
                <a:schemeClr val="tx1"/>
              </a:solidFill>
              <a:effectLst/>
              <a:latin typeface="Arial" pitchFamily="34" charset="0"/>
            </a:endParaRPr>
          </a:p>
        </p:txBody>
      </p:sp>
      <p:sp>
        <p:nvSpPr>
          <p:cNvPr id="79882" name="Text Box 10"/>
          <p:cNvSpPr txBox="1">
            <a:spLocks noChangeArrowheads="1"/>
          </p:cNvSpPr>
          <p:nvPr/>
        </p:nvSpPr>
        <p:spPr bwMode="auto">
          <a:xfrm>
            <a:off x="228601" y="5435600"/>
            <a:ext cx="2133600" cy="203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b="0" i="0" u="none" strike="noStrike" cap="none" normalizeH="0" baseline="0" dirty="0" smtClean="0">
                <a:ln>
                  <a:noFill/>
                </a:ln>
                <a:solidFill>
                  <a:srgbClr val="000000"/>
                </a:solidFill>
                <a:effectLst/>
                <a:latin typeface="Calibri" pitchFamily="34" charset="0"/>
              </a:rPr>
              <a:t>http://cegis.usgs.gov/rdf/nhd/featureID#_102216358</a:t>
            </a:r>
            <a:endParaRPr kumimoji="0" lang="en-US" sz="1800" b="0" i="0" u="none" strike="noStrike" cap="none" normalizeH="0" baseline="0" dirty="0" smtClean="0">
              <a:ln>
                <a:noFill/>
              </a:ln>
              <a:solidFill>
                <a:schemeClr val="tx1"/>
              </a:solidFill>
              <a:effectLst/>
              <a:latin typeface="Arial" pitchFamily="34" charset="0"/>
            </a:endParaRPr>
          </a:p>
        </p:txBody>
      </p:sp>
      <p:sp>
        <p:nvSpPr>
          <p:cNvPr id="79883" name="Text Box 11"/>
          <p:cNvSpPr txBox="1">
            <a:spLocks noChangeArrowheads="1"/>
          </p:cNvSpPr>
          <p:nvPr/>
        </p:nvSpPr>
        <p:spPr bwMode="auto">
          <a:xfrm>
            <a:off x="5446713" y="4727575"/>
            <a:ext cx="2201861" cy="2254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b="0" i="0" u="none" strike="noStrike" cap="none" normalizeH="0" baseline="0" dirty="0" smtClean="0">
                <a:ln>
                  <a:noFill/>
                </a:ln>
                <a:solidFill>
                  <a:srgbClr val="000000"/>
                </a:solidFill>
                <a:effectLst/>
                <a:latin typeface="Calibri" pitchFamily="34" charset="0"/>
              </a:rPr>
              <a:t>http://cegis.usgs.gov/rdf/nhd/featureID#_102217454</a:t>
            </a:r>
            <a:endParaRPr kumimoji="0" lang="en-US" sz="1800" b="0" i="0" u="none" strike="noStrike" cap="none" normalizeH="0" baseline="0" dirty="0" smtClean="0">
              <a:ln>
                <a:noFill/>
              </a:ln>
              <a:solidFill>
                <a:schemeClr val="tx1"/>
              </a:solidFill>
              <a:effectLst/>
              <a:latin typeface="Arial" pitchFamily="34" charset="0"/>
            </a:endParaRPr>
          </a:p>
        </p:txBody>
      </p:sp>
      <p:sp>
        <p:nvSpPr>
          <p:cNvPr id="79884" name="Text Box 12"/>
          <p:cNvSpPr txBox="1">
            <a:spLocks noChangeArrowheads="1"/>
          </p:cNvSpPr>
          <p:nvPr/>
        </p:nvSpPr>
        <p:spPr bwMode="auto">
          <a:xfrm>
            <a:off x="739775" y="4886326"/>
            <a:ext cx="2193925" cy="1714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b="0" i="0" u="none" strike="noStrike" cap="none" normalizeH="0" baseline="0" dirty="0" smtClean="0">
                <a:ln>
                  <a:noFill/>
                </a:ln>
                <a:solidFill>
                  <a:srgbClr val="000000"/>
                </a:solidFill>
                <a:effectLst/>
                <a:latin typeface="Calibri" pitchFamily="34" charset="0"/>
              </a:rPr>
              <a:t>http://</a:t>
            </a:r>
            <a:r>
              <a:rPr kumimoji="0" lang="en-US" sz="700" i="0" u="none" strike="noStrike" cap="none" normalizeH="0" baseline="0" dirty="0" smtClean="0">
                <a:ln>
                  <a:noFill/>
                </a:ln>
                <a:solidFill>
                  <a:srgbClr val="000000"/>
                </a:solidFill>
                <a:effectLst/>
                <a:latin typeface="Calibri" pitchFamily="34" charset="0"/>
              </a:rPr>
              <a:t>cegis.usgs.gov/rdf/nhd/featureID#_102216276</a:t>
            </a:r>
            <a:endParaRPr kumimoji="0" lang="en-US" sz="1800" i="0" u="none" strike="noStrike" cap="none" normalizeH="0" baseline="0" dirty="0" smtClean="0">
              <a:ln>
                <a:noFill/>
              </a:ln>
              <a:solidFill>
                <a:schemeClr val="tx1"/>
              </a:solidFill>
              <a:effectLst/>
              <a:latin typeface="Arial" pitchFamily="34" charset="0"/>
            </a:endParaRPr>
          </a:p>
        </p:txBody>
      </p:sp>
      <p:sp>
        <p:nvSpPr>
          <p:cNvPr id="79885" name="Text Box 13"/>
          <p:cNvSpPr txBox="1">
            <a:spLocks noChangeArrowheads="1"/>
          </p:cNvSpPr>
          <p:nvPr/>
        </p:nvSpPr>
        <p:spPr bwMode="auto">
          <a:xfrm>
            <a:off x="3632200" y="3667125"/>
            <a:ext cx="2178050" cy="17144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b="0" i="0" u="none" strike="noStrike" cap="none" normalizeH="0" baseline="0" dirty="0" smtClean="0">
                <a:ln>
                  <a:noFill/>
                </a:ln>
                <a:solidFill>
                  <a:srgbClr val="000000"/>
                </a:solidFill>
                <a:effectLst/>
                <a:latin typeface="Calibri" pitchFamily="34" charset="0"/>
              </a:rPr>
              <a:t>http://cegis.usgs.gov/rdf/nhd/featureID#_102216340</a:t>
            </a:r>
            <a:endParaRPr kumimoji="0" lang="en-US" sz="1800" b="0" i="0" u="none" strike="noStrike" cap="none" normalizeH="0" baseline="0" dirty="0" smtClean="0">
              <a:ln>
                <a:noFill/>
              </a:ln>
              <a:solidFill>
                <a:schemeClr val="tx1"/>
              </a:solidFill>
              <a:effectLst/>
              <a:latin typeface="Arial" pitchFamily="34" charset="0"/>
            </a:endParaRPr>
          </a:p>
        </p:txBody>
      </p:sp>
      <p:sp>
        <p:nvSpPr>
          <p:cNvPr id="79888" name="Text Box 16"/>
          <p:cNvSpPr txBox="1">
            <a:spLocks noChangeArrowheads="1"/>
          </p:cNvSpPr>
          <p:nvPr/>
        </p:nvSpPr>
        <p:spPr bwMode="auto">
          <a:xfrm>
            <a:off x="4235450" y="1028700"/>
            <a:ext cx="2146300" cy="1428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b="0" i="0" u="none" strike="noStrike" cap="none" normalizeH="0" baseline="0" dirty="0" smtClean="0">
                <a:ln>
                  <a:noFill/>
                </a:ln>
                <a:solidFill>
                  <a:srgbClr val="000000"/>
                </a:solidFill>
                <a:effectLst/>
                <a:latin typeface="Calibri" pitchFamily="34" charset="0"/>
              </a:rPr>
              <a:t>http://cegis.usgs.gov/rdf/nhd/featureID#_102216432</a:t>
            </a:r>
            <a:endParaRPr kumimoji="0" lang="en-US" sz="1800" b="0" i="0" u="none" strike="noStrike" cap="none" normalizeH="0" baseline="0" dirty="0" smtClean="0">
              <a:ln>
                <a:noFill/>
              </a:ln>
              <a:solidFill>
                <a:schemeClr val="tx1"/>
              </a:solidFill>
              <a:effectLst/>
              <a:latin typeface="Arial" pitchFamily="34" charset="0"/>
            </a:endParaRPr>
          </a:p>
        </p:txBody>
      </p:sp>
      <p:sp>
        <p:nvSpPr>
          <p:cNvPr id="79889" name="Text Box 17"/>
          <p:cNvSpPr txBox="1">
            <a:spLocks noChangeArrowheads="1"/>
          </p:cNvSpPr>
          <p:nvPr/>
        </p:nvSpPr>
        <p:spPr bwMode="auto">
          <a:xfrm>
            <a:off x="3746500" y="1847850"/>
            <a:ext cx="2139950" cy="1714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b="0" i="0" u="none" strike="noStrike" cap="none" normalizeH="0" baseline="0" smtClean="0">
                <a:ln>
                  <a:noFill/>
                </a:ln>
                <a:solidFill>
                  <a:srgbClr val="000000"/>
                </a:solidFill>
                <a:effectLst/>
                <a:latin typeface="Calibri" pitchFamily="34" charset="0"/>
              </a:rPr>
              <a:t>http://cegis.usgs.gov/rdf/nhd/featureID#_102216448</a:t>
            </a:r>
            <a:endParaRPr kumimoji="0" lang="en-US" sz="1800" b="0" i="0" u="none" strike="noStrike" cap="none" normalizeH="0" baseline="0" smtClean="0">
              <a:ln>
                <a:noFill/>
              </a:ln>
              <a:solidFill>
                <a:schemeClr val="tx1"/>
              </a:solidFill>
              <a:effectLst/>
              <a:latin typeface="Arial" pitchFamily="34" charset="0"/>
            </a:endParaRPr>
          </a:p>
        </p:txBody>
      </p:sp>
      <p:sp>
        <p:nvSpPr>
          <p:cNvPr id="12" name="Title 11"/>
          <p:cNvSpPr>
            <a:spLocks noGrp="1"/>
          </p:cNvSpPr>
          <p:nvPr>
            <p:ph type="title" idx="4294967295"/>
          </p:nvPr>
        </p:nvSpPr>
        <p:spPr>
          <a:xfrm>
            <a:off x="3019425" y="0"/>
            <a:ext cx="3219450" cy="904875"/>
          </a:xfrm>
        </p:spPr>
        <p:txBody>
          <a:bodyPr/>
          <a:lstStyle/>
          <a:p>
            <a:r>
              <a:rPr lang="en-US" b="0" dirty="0" smtClean="0"/>
              <a:t>Query Result</a:t>
            </a:r>
            <a:endParaRPr lang="en-US" b="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MeteorCraterMap-dig-map-beta.jpg"/>
          <p:cNvPicPr>
            <a:picLocks noChangeAspect="1" noChangeArrowheads="1"/>
          </p:cNvPicPr>
          <p:nvPr/>
        </p:nvPicPr>
        <p:blipFill>
          <a:blip r:embed="rId2" cstate="print"/>
          <a:srcRect/>
          <a:stretch>
            <a:fillRect/>
          </a:stretch>
        </p:blipFill>
        <p:spPr bwMode="auto">
          <a:xfrm>
            <a:off x="0" y="1152525"/>
            <a:ext cx="4482848" cy="4743450"/>
          </a:xfrm>
          <a:prstGeom prst="rect">
            <a:avLst/>
          </a:prstGeom>
          <a:noFill/>
          <a:ln w="9525">
            <a:noFill/>
            <a:miter lim="800000"/>
            <a:headEnd/>
            <a:tailEnd/>
          </a:ln>
        </p:spPr>
      </p:pic>
      <p:pic>
        <p:nvPicPr>
          <p:cNvPr id="1027" name="Picture 5" descr="MeteorCraterMap.jpg"/>
          <p:cNvPicPr>
            <a:picLocks noChangeAspect="1" noChangeArrowheads="1"/>
          </p:cNvPicPr>
          <p:nvPr/>
        </p:nvPicPr>
        <p:blipFill>
          <a:blip r:embed="rId3" cstate="print"/>
          <a:srcRect/>
          <a:stretch>
            <a:fillRect/>
          </a:stretch>
        </p:blipFill>
        <p:spPr bwMode="auto">
          <a:xfrm>
            <a:off x="4457700" y="1143000"/>
            <a:ext cx="4518286" cy="4743450"/>
          </a:xfrm>
          <a:prstGeom prst="rect">
            <a:avLst/>
          </a:prstGeom>
          <a:noFill/>
          <a:ln w="9525">
            <a:noFill/>
            <a:miter lim="800000"/>
            <a:headEnd/>
            <a:tailEnd/>
          </a:ln>
        </p:spPr>
      </p:pic>
      <p:sp>
        <p:nvSpPr>
          <p:cNvPr id="4" name="Title 3"/>
          <p:cNvSpPr>
            <a:spLocks noGrp="1"/>
          </p:cNvSpPr>
          <p:nvPr>
            <p:ph type="title"/>
          </p:nvPr>
        </p:nvSpPr>
        <p:spPr>
          <a:xfrm>
            <a:off x="333375" y="0"/>
            <a:ext cx="8229600" cy="1143000"/>
          </a:xfrm>
        </p:spPr>
        <p:txBody>
          <a:bodyPr/>
          <a:lstStyle/>
          <a:p>
            <a:pPr algn="ctr"/>
            <a:r>
              <a:rPr lang="en-US" b="0" dirty="0" smtClean="0"/>
              <a:t>Meteor Crater</a:t>
            </a:r>
            <a:br>
              <a:rPr lang="en-US" b="0" dirty="0" smtClean="0"/>
            </a:br>
            <a:r>
              <a:rPr lang="en-US" b="0" dirty="0" smtClean="0"/>
              <a:t>Example </a:t>
            </a:r>
            <a:r>
              <a:rPr lang="en-US" b="0" dirty="0" smtClean="0"/>
              <a:t>Feature from Raster Data</a:t>
            </a:r>
            <a:endParaRPr lang="en-US" b="0" dirty="0"/>
          </a:p>
        </p:txBody>
      </p:sp>
      <p:sp>
        <p:nvSpPr>
          <p:cNvPr id="5" name="Content Placeholder 4"/>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0"/>
            <a:ext cx="8229600" cy="1143000"/>
          </a:xfrm>
        </p:spPr>
        <p:txBody>
          <a:bodyPr/>
          <a:lstStyle/>
          <a:p>
            <a:r>
              <a:rPr lang="en-US" b="0" dirty="0" smtClean="0"/>
              <a:t>Meteor Crater – Shaded Relief Image</a:t>
            </a:r>
            <a:endParaRPr lang="en-US" b="0" dirty="0"/>
          </a:p>
        </p:txBody>
      </p:sp>
      <p:pic>
        <p:nvPicPr>
          <p:cNvPr id="2050" name="Picture 2" descr="C:\main\usgs\projects\semantic-web\raster\ontology\natural land features\Crater\MeteorCrater_shaded-relief.jpg"/>
          <p:cNvPicPr>
            <a:picLocks noChangeAspect="1" noChangeArrowheads="1"/>
          </p:cNvPicPr>
          <p:nvPr/>
        </p:nvPicPr>
        <p:blipFill>
          <a:blip r:embed="rId2" cstate="print"/>
          <a:srcRect/>
          <a:stretch>
            <a:fillRect/>
          </a:stretch>
        </p:blipFill>
        <p:spPr bwMode="auto">
          <a:xfrm>
            <a:off x="1595437" y="914038"/>
            <a:ext cx="6757988" cy="65869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8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Table 2</a:t>
            </a:r>
            <a:endParaRPr kumimoji="0" lang="en-US" altLang="ja-JP"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smtClean="0">
              <a:ln>
                <a:noFill/>
              </a:ln>
              <a:solidFill>
                <a:schemeClr val="tx1"/>
              </a:solidFill>
              <a:effectLst/>
              <a:latin typeface="Arial" pitchFamily="34" charset="0"/>
            </a:endParaRPr>
          </a:p>
        </p:txBody>
      </p:sp>
      <p:sp>
        <p:nvSpPr>
          <p:cNvPr id="2049" name="AutoShape 1"/>
          <p:cNvSpPr>
            <a:spLocks noChangeShapeType="1"/>
          </p:cNvSpPr>
          <p:nvPr/>
        </p:nvSpPr>
        <p:spPr bwMode="auto">
          <a:xfrm>
            <a:off x="-9525" y="611188"/>
            <a:ext cx="5737225"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1" name="Rectangle 3"/>
          <p:cNvSpPr>
            <a:spLocks noChangeArrowheads="1"/>
          </p:cNvSpPr>
          <p:nvPr/>
        </p:nvSpPr>
        <p:spPr bwMode="auto">
          <a:xfrm>
            <a:off x="0" y="-30777"/>
            <a:ext cx="9087744" cy="59708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rgbClr val="FFFF00"/>
                </a:solidFill>
                <a:effectLst/>
                <a:latin typeface="Times New Roman" pitchFamily="18" charset="0"/>
                <a:ea typeface="MS Mincho" pitchFamily="49" charset="-128"/>
                <a:cs typeface="Times New Roman" pitchFamily="18" charset="0"/>
              </a:rPr>
              <a:t>Meteor Crater Attributes and Relationships</a:t>
            </a:r>
            <a:endParaRPr kumimoji="0" lang="en-US" altLang="ja-JP" b="0" i="0" u="none" strike="noStrike" cap="none" normalizeH="0" baseline="0" dirty="0" smtClean="0">
              <a:ln>
                <a:noFill/>
              </a:ln>
              <a:solidFill>
                <a:srgbClr val="FFFF00"/>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ja-JP" sz="1400" b="1" i="0" u="none" strike="noStrike" cap="none" normalizeH="0" baseline="0" dirty="0" smtClean="0">
                <a:ln>
                  <a:noFill/>
                </a:ln>
                <a:solidFill>
                  <a:schemeClr val="bg1"/>
                </a:solidFill>
                <a:effectLst/>
                <a:latin typeface="Times New Roman" pitchFamily="18" charset="0"/>
                <a:ea typeface="MS Mincho" pitchFamily="49" charset="-128"/>
                <a:cs typeface="Times New Roman" pitchFamily="18" charset="0"/>
              </a:rPr>
              <a:t>Feature</a:t>
            </a:r>
            <a:r>
              <a:rPr kumimoji="0" lang="en-US" altLang="ja-JP" sz="1400" b="0" i="0" u="none" strike="noStrike" cap="none" normalizeH="0" baseline="0" dirty="0" smtClean="0">
                <a:ln>
                  <a:noFill/>
                </a:ln>
                <a:solidFill>
                  <a:schemeClr val="bg1"/>
                </a:solidFill>
                <a:effectLst/>
                <a:latin typeface="Times New Roman" pitchFamily="18" charset="0"/>
                <a:ea typeface="MS Mincho" pitchFamily="49" charset="-128"/>
                <a:cs typeface="Times New Roman" pitchFamily="18" charset="0"/>
              </a:rPr>
              <a:t>		Crater</a:t>
            </a:r>
            <a:endParaRPr kumimoji="0" lang="en-US" altLang="ja-JP" sz="1400" b="0" i="0" u="none" strike="noStrike" cap="none" normalizeH="0" baseline="0" dirty="0" smtClean="0">
              <a:ln>
                <a:noFill/>
              </a:ln>
              <a:solidFill>
                <a:schemeClr val="bg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ja-JP" sz="1400" b="1" i="0" u="none" strike="noStrike" cap="none" normalizeH="0" baseline="0" dirty="0" smtClean="0">
                <a:ln>
                  <a:noFill/>
                </a:ln>
                <a:solidFill>
                  <a:schemeClr val="bg1"/>
                </a:solidFill>
                <a:effectLst/>
                <a:latin typeface="Times New Roman" pitchFamily="18" charset="0"/>
                <a:ea typeface="MS Mincho" pitchFamily="49" charset="-128"/>
                <a:cs typeface="Times New Roman" pitchFamily="18" charset="0"/>
              </a:rPr>
              <a:t>Definition</a:t>
            </a:r>
            <a:r>
              <a:rPr kumimoji="0" lang="en-US" altLang="ja-JP" sz="1400" b="0" i="0" u="none" strike="noStrike" cap="none" normalizeH="0" baseline="0" dirty="0" smtClean="0">
                <a:ln>
                  <a:noFill/>
                </a:ln>
                <a:solidFill>
                  <a:schemeClr val="bg1"/>
                </a:solidFill>
                <a:effectLst/>
                <a:latin typeface="Times New Roman" pitchFamily="18" charset="0"/>
                <a:ea typeface="MS Mincho" pitchFamily="49" charset="-128"/>
                <a:cs typeface="Times New Roman" pitchFamily="18" charset="0"/>
              </a:rPr>
              <a:t>		Circular-shaped depression at the summit of a volcanic cone or </a:t>
            </a:r>
            <a:endParaRPr kumimoji="0" lang="en-US" altLang="ja-JP" sz="1400" b="0" i="0" u="none" strike="noStrike" cap="none" normalizeH="0" baseline="0" dirty="0" smtClean="0">
              <a:ln>
                <a:noFill/>
              </a:ln>
              <a:solidFill>
                <a:schemeClr val="bg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ja-JP" sz="1400" b="0" i="0" u="none" strike="noStrike" cap="none" normalizeH="0" baseline="0" dirty="0" smtClean="0">
                <a:ln>
                  <a:noFill/>
                </a:ln>
                <a:solidFill>
                  <a:schemeClr val="bg1"/>
                </a:solidFill>
                <a:effectLst/>
                <a:latin typeface="Times New Roman" pitchFamily="18" charset="0"/>
                <a:ea typeface="MS Mincho" pitchFamily="49" charset="-128"/>
                <a:cs typeface="Times New Roman" pitchFamily="18" charset="0"/>
              </a:rPr>
              <a:t>			     one on the surface of the land caused by the impact of a meteorite; </a:t>
            </a:r>
            <a:endParaRPr kumimoji="0" lang="en-US" altLang="ja-JP" sz="1400" b="0" i="0" u="none" strike="noStrike" cap="none" normalizeH="0" baseline="0" dirty="0" smtClean="0">
              <a:ln>
                <a:noFill/>
              </a:ln>
              <a:solidFill>
                <a:schemeClr val="bg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ja-JP" sz="1400" b="0" i="0" u="none" strike="noStrike" cap="none" normalizeH="0" baseline="0" dirty="0" smtClean="0">
                <a:ln>
                  <a:noFill/>
                </a:ln>
                <a:solidFill>
                  <a:schemeClr val="bg1"/>
                </a:solidFill>
                <a:effectLst/>
                <a:latin typeface="Times New Roman" pitchFamily="18" charset="0"/>
                <a:ea typeface="MS Mincho" pitchFamily="49" charset="-128"/>
                <a:cs typeface="Times New Roman" pitchFamily="18" charset="0"/>
              </a:rPr>
              <a:t>			     a manmade depression caused by an explosion (caldera, </a:t>
            </a:r>
            <a:r>
              <a:rPr kumimoji="0" lang="en-US" altLang="ja-JP" sz="1400" b="0" i="0" u="none" strike="noStrike" cap="none" normalizeH="0" baseline="0" dirty="0" err="1" smtClean="0">
                <a:ln>
                  <a:noFill/>
                </a:ln>
                <a:solidFill>
                  <a:schemeClr val="bg1"/>
                </a:solidFill>
                <a:effectLst/>
                <a:latin typeface="Times New Roman" pitchFamily="18" charset="0"/>
                <a:ea typeface="MS Mincho" pitchFamily="49" charset="-128"/>
                <a:cs typeface="Times New Roman" pitchFamily="18" charset="0"/>
              </a:rPr>
              <a:t>lua</a:t>
            </a:r>
            <a:r>
              <a:rPr kumimoji="0" lang="en-US" altLang="ja-JP" sz="1400" b="0" i="0" u="none" strike="noStrike" cap="none" normalizeH="0" baseline="0" dirty="0" smtClean="0">
                <a:ln>
                  <a:noFill/>
                </a:ln>
                <a:solidFill>
                  <a:schemeClr val="bg1"/>
                </a:solidFill>
                <a:effectLst/>
                <a:latin typeface="Times New Roman" pitchFamily="18" charset="0"/>
                <a:ea typeface="MS Mincho" pitchFamily="49" charset="-128"/>
                <a:cs typeface="Times New Roman" pitchFamily="18" charset="0"/>
              </a:rPr>
              <a:t>). </a:t>
            </a:r>
            <a:endParaRPr kumimoji="0" lang="en-US" altLang="ja-JP" sz="1400" b="0" i="0" u="none" strike="noStrike" cap="none" normalizeH="0" baseline="0" dirty="0" smtClean="0">
              <a:ln>
                <a:noFill/>
              </a:ln>
              <a:solidFill>
                <a:schemeClr val="bg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ja-JP" sz="1400" b="1" i="0" u="none" strike="noStrike" cap="none" normalizeH="0" baseline="0" dirty="0" smtClean="0">
                <a:ln>
                  <a:noFill/>
                </a:ln>
                <a:solidFill>
                  <a:schemeClr val="bg1"/>
                </a:solidFill>
                <a:effectLst/>
                <a:latin typeface="Times New Roman" pitchFamily="18" charset="0"/>
                <a:ea typeface="MS Mincho" pitchFamily="49" charset="-128"/>
                <a:cs typeface="Times New Roman" pitchFamily="18" charset="0"/>
              </a:rPr>
              <a:t>Instance</a:t>
            </a:r>
            <a:r>
              <a:rPr kumimoji="0" lang="en-US" altLang="ja-JP" sz="1400" b="0" i="0" u="none" strike="noStrike" cap="none" normalizeH="0" baseline="0" dirty="0" smtClean="0">
                <a:ln>
                  <a:noFill/>
                </a:ln>
                <a:solidFill>
                  <a:schemeClr val="bg1"/>
                </a:solidFill>
                <a:effectLst/>
                <a:latin typeface="Times New Roman" pitchFamily="18" charset="0"/>
                <a:ea typeface="MS Mincho" pitchFamily="49" charset="-128"/>
                <a:cs typeface="Times New Roman" pitchFamily="18" charset="0"/>
              </a:rPr>
              <a:t>		Meteor Crater 	</a:t>
            </a:r>
            <a:endParaRPr kumimoji="0" lang="en-US" altLang="ja-JP" sz="1400" b="0" i="0" u="none" strike="noStrike" cap="none" normalizeH="0" baseline="0" dirty="0" smtClean="0">
              <a:ln>
                <a:noFill/>
              </a:ln>
              <a:solidFill>
                <a:schemeClr val="bg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ja-JP" sz="1400" b="0" i="0" u="none" strike="noStrike" cap="none" normalizeH="0" baseline="0" dirty="0" smtClean="0">
                <a:ln>
                  <a:noFill/>
                </a:ln>
                <a:solidFill>
                  <a:schemeClr val="bg1"/>
                </a:solidFill>
                <a:effectLst/>
                <a:latin typeface="Times New Roman" pitchFamily="18" charset="0"/>
                <a:ea typeface="MS Mincho" pitchFamily="49" charset="-128"/>
                <a:cs typeface="Times New Roman" pitchFamily="18" charset="0"/>
              </a:rPr>
              <a:t>GNIS ID 7945 </a:t>
            </a:r>
            <a:endParaRPr kumimoji="0" lang="en-US" altLang="ja-JP" sz="1400" b="0" i="0" u="none" strike="noStrike" cap="none" normalizeH="0" baseline="0" dirty="0" smtClean="0">
              <a:ln>
                <a:noFill/>
              </a:ln>
              <a:solidFill>
                <a:schemeClr val="bg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ja-JP" sz="1400" b="1" i="0" u="none" strike="noStrike" cap="none" normalizeH="0" baseline="0" dirty="0" smtClean="0">
                <a:ln>
                  <a:noFill/>
                </a:ln>
                <a:solidFill>
                  <a:schemeClr val="bg1"/>
                </a:solidFill>
                <a:effectLst/>
                <a:latin typeface="Times New Roman" pitchFamily="18" charset="0"/>
                <a:ea typeface="MS Mincho" pitchFamily="49" charset="-128"/>
                <a:cs typeface="Times New Roman" pitchFamily="18" charset="0"/>
              </a:rPr>
              <a:t>Attributes</a:t>
            </a:r>
            <a:endParaRPr kumimoji="0" lang="en-US" altLang="ja-JP" sz="1400" b="0" i="0" u="none" strike="noStrike" cap="none" normalizeH="0" baseline="0" dirty="0" smtClean="0">
              <a:ln>
                <a:noFill/>
              </a:ln>
              <a:solidFill>
                <a:schemeClr val="bg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ja-JP" sz="1400" b="0" i="0" u="none" strike="noStrike" cap="none" normalizeH="0" baseline="0" dirty="0" smtClean="0">
                <a:ln>
                  <a:noFill/>
                </a:ln>
                <a:solidFill>
                  <a:schemeClr val="bg1"/>
                </a:solidFill>
                <a:effectLst/>
                <a:latin typeface="Times New Roman" pitchFamily="18" charset="0"/>
                <a:ea typeface="MS Mincho" pitchFamily="49" charset="-128"/>
                <a:cs typeface="Times New Roman" pitchFamily="18" charset="0"/>
              </a:rPr>
              <a:t>		Location		UTM	E 497,959.94 m	N 3,876,020.68 m	Zone 12</a:t>
            </a:r>
            <a:endParaRPr kumimoji="0" lang="en-US" altLang="ja-JP" sz="1400" b="0" i="0" u="none" strike="noStrike" cap="none" normalizeH="0" baseline="0" dirty="0" smtClean="0">
              <a:ln>
                <a:noFill/>
              </a:ln>
              <a:solidFill>
                <a:schemeClr val="bg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ja-JP" sz="1400" b="0" i="0" u="none" strike="noStrike" cap="none" normalizeH="0" baseline="0" dirty="0" smtClean="0">
                <a:ln>
                  <a:noFill/>
                </a:ln>
                <a:solidFill>
                  <a:schemeClr val="bg1"/>
                </a:solidFill>
                <a:effectLst/>
                <a:latin typeface="Times New Roman" pitchFamily="18" charset="0"/>
                <a:ea typeface="MS Mincho" pitchFamily="49" charset="-128"/>
                <a:cs typeface="Times New Roman" pitchFamily="18" charset="0"/>
              </a:rPr>
              <a:t>				PLSS	</a:t>
            </a:r>
            <a:r>
              <a:rPr kumimoji="0" lang="en-US" altLang="ja-JP" sz="1400" b="0" i="0" u="none" strike="noStrike" cap="none" normalizeH="0" baseline="0" dirty="0" smtClean="0">
                <a:ln>
                  <a:noFill/>
                </a:ln>
                <a:solidFill>
                  <a:schemeClr val="bg1"/>
                </a:solidFill>
                <a:effectLst/>
                <a:latin typeface="Times New Roman" pitchFamily="18" charset="0"/>
                <a:ea typeface="MS Mincho" pitchFamily="49" charset="-128"/>
                <a:cs typeface="Helv"/>
              </a:rPr>
              <a:t>T 19 N, R 12 1/2 E, Section 13 and 24</a:t>
            </a:r>
            <a:endParaRPr kumimoji="0" lang="en-US" altLang="ja-JP" sz="1400" b="0" i="0" u="none" strike="noStrike" cap="none" normalizeH="0" baseline="0" dirty="0" smtClean="0">
              <a:ln>
                <a:noFill/>
              </a:ln>
              <a:solidFill>
                <a:schemeClr val="bg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ja-JP" sz="1400" b="0" i="0" u="none" strike="noStrike" cap="none" normalizeH="0" baseline="0" dirty="0" smtClean="0">
                <a:ln>
                  <a:noFill/>
                </a:ln>
                <a:solidFill>
                  <a:schemeClr val="bg1"/>
                </a:solidFill>
                <a:effectLst/>
                <a:latin typeface="Times New Roman" pitchFamily="18" charset="0"/>
                <a:ea typeface="MS Mincho" pitchFamily="49" charset="-128"/>
                <a:cs typeface="Times New Roman" pitchFamily="18" charset="0"/>
              </a:rPr>
              <a:t>				MBR	Max E 498,536.79 m 	Min E 497,317.62 m</a:t>
            </a:r>
            <a:endParaRPr kumimoji="0" lang="en-US" altLang="ja-JP" sz="1400" b="0" i="0" u="none" strike="noStrike" cap="none" normalizeH="0" baseline="0" dirty="0" smtClean="0">
              <a:ln>
                <a:noFill/>
              </a:ln>
              <a:solidFill>
                <a:schemeClr val="bg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ja-JP" sz="1400" b="0" i="0" u="none" strike="noStrike" cap="none" normalizeH="0" baseline="0" dirty="0" smtClean="0">
                <a:ln>
                  <a:noFill/>
                </a:ln>
                <a:solidFill>
                  <a:schemeClr val="bg1"/>
                </a:solidFill>
                <a:effectLst/>
                <a:latin typeface="Times New Roman" pitchFamily="18" charset="0"/>
                <a:ea typeface="MS Mincho" pitchFamily="49" charset="-128"/>
                <a:cs typeface="Times New Roman" pitchFamily="18" charset="0"/>
              </a:rPr>
              <a:t>					Max N 3,876,632.29 m	Min N 3,875,479.58</a:t>
            </a:r>
            <a:endParaRPr kumimoji="0" lang="en-US" altLang="ja-JP" sz="1400" b="0" i="0" u="none" strike="noStrike" cap="none" normalizeH="0" baseline="0" dirty="0" smtClean="0">
              <a:ln>
                <a:noFill/>
              </a:ln>
              <a:solidFill>
                <a:schemeClr val="bg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ja-JP" sz="1400" b="0" i="0" u="none" strike="noStrike" cap="none" normalizeH="0" baseline="0" dirty="0" smtClean="0">
                <a:ln>
                  <a:noFill/>
                </a:ln>
                <a:solidFill>
                  <a:schemeClr val="bg1"/>
                </a:solidFill>
                <a:effectLst/>
                <a:latin typeface="Times New Roman" pitchFamily="18" charset="0"/>
                <a:ea typeface="MS Mincho" pitchFamily="49" charset="-128"/>
                <a:cs typeface="Times New Roman" pitchFamily="18" charset="0"/>
              </a:rPr>
              <a:t>		Elevation		High	5,723 ft</a:t>
            </a:r>
            <a:endParaRPr kumimoji="0" lang="en-US" altLang="ja-JP" sz="1400" b="0" i="0" u="none" strike="noStrike" cap="none" normalizeH="0" baseline="0" dirty="0" smtClean="0">
              <a:ln>
                <a:noFill/>
              </a:ln>
              <a:solidFill>
                <a:schemeClr val="bg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ja-JP" sz="1400" b="0" i="0" u="none" strike="noStrike" cap="none" normalizeH="0" baseline="0" dirty="0" smtClean="0">
                <a:ln>
                  <a:noFill/>
                </a:ln>
                <a:solidFill>
                  <a:schemeClr val="bg1"/>
                </a:solidFill>
                <a:effectLst/>
                <a:latin typeface="Times New Roman" pitchFamily="18" charset="0"/>
                <a:ea typeface="MS Mincho" pitchFamily="49" charset="-128"/>
                <a:cs typeface="Times New Roman" pitchFamily="18" charset="0"/>
              </a:rPr>
              <a:t>				Low	5,123 ft</a:t>
            </a:r>
            <a:endParaRPr kumimoji="0" lang="en-US" altLang="ja-JP" sz="1400" b="0" i="0" u="none" strike="noStrike" cap="none" normalizeH="0" baseline="0" dirty="0" smtClean="0">
              <a:ln>
                <a:noFill/>
              </a:ln>
              <a:solidFill>
                <a:schemeClr val="bg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ja-JP" sz="1400" b="0" i="0" u="none" strike="noStrike" cap="none" normalizeH="0" baseline="0" dirty="0" smtClean="0">
                <a:ln>
                  <a:noFill/>
                </a:ln>
                <a:solidFill>
                  <a:schemeClr val="bg1"/>
                </a:solidFill>
                <a:effectLst/>
                <a:latin typeface="Times New Roman" pitchFamily="18" charset="0"/>
                <a:ea typeface="MS Mincho" pitchFamily="49" charset="-128"/>
                <a:cs typeface="Times New Roman" pitchFamily="18" charset="0"/>
              </a:rPr>
              <a:t>		Depth		600 ft</a:t>
            </a:r>
            <a:endParaRPr kumimoji="0" lang="en-US" altLang="ja-JP" sz="1400" b="0" i="0" u="none" strike="noStrike" cap="none" normalizeH="0" baseline="0" dirty="0" smtClean="0">
              <a:ln>
                <a:noFill/>
              </a:ln>
              <a:solidFill>
                <a:schemeClr val="bg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ja-JP" sz="1400" b="0" i="0" u="none" strike="noStrike" cap="none" normalizeH="0" baseline="0" dirty="0" smtClean="0">
                <a:ln>
                  <a:noFill/>
                </a:ln>
                <a:solidFill>
                  <a:schemeClr val="bg1"/>
                </a:solidFill>
                <a:effectLst/>
                <a:latin typeface="Times New Roman" pitchFamily="18" charset="0"/>
                <a:ea typeface="MS Mincho" pitchFamily="49" charset="-128"/>
                <a:cs typeface="Times New Roman" pitchFamily="18" charset="0"/>
              </a:rPr>
              <a:t>		Shape		Circular</a:t>
            </a:r>
            <a:endParaRPr kumimoji="0" lang="en-US" altLang="ja-JP" sz="1400" b="0" i="0" u="none" strike="noStrike" cap="none" normalizeH="0" baseline="0" dirty="0" smtClean="0">
              <a:ln>
                <a:noFill/>
              </a:ln>
              <a:solidFill>
                <a:schemeClr val="bg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ja-JP" sz="1400" b="0" i="0" u="none" strike="noStrike" cap="none" normalizeH="0" baseline="0" dirty="0" smtClean="0">
                <a:ln>
                  <a:noFill/>
                </a:ln>
                <a:solidFill>
                  <a:schemeClr val="bg1"/>
                </a:solidFill>
                <a:effectLst/>
                <a:latin typeface="Times New Roman" pitchFamily="18" charset="0"/>
                <a:ea typeface="MS Mincho" pitchFamily="49" charset="-128"/>
                <a:cs typeface="Times New Roman" pitchFamily="18" charset="0"/>
              </a:rPr>
              <a:t>				Inner Diameter	0.50 mi (0.833 km)</a:t>
            </a:r>
            <a:endParaRPr kumimoji="0" lang="en-US" altLang="ja-JP" sz="1400" b="0" i="0" u="none" strike="noStrike" cap="none" normalizeH="0" baseline="0" dirty="0" smtClean="0">
              <a:ln>
                <a:noFill/>
              </a:ln>
              <a:solidFill>
                <a:schemeClr val="bg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ja-JP" sz="1400" b="0" i="0" u="none" strike="noStrike" cap="none" normalizeH="0" baseline="0" dirty="0" smtClean="0">
                <a:ln>
                  <a:noFill/>
                </a:ln>
                <a:solidFill>
                  <a:schemeClr val="bg1"/>
                </a:solidFill>
                <a:effectLst/>
                <a:latin typeface="Times New Roman" pitchFamily="18" charset="0"/>
                <a:ea typeface="MS Mincho" pitchFamily="49" charset="-128"/>
                <a:cs typeface="Times New Roman" pitchFamily="18" charset="0"/>
              </a:rPr>
              <a:t>				Outer Diameter	0.75 mi (1.25 km)</a:t>
            </a:r>
            <a:endParaRPr kumimoji="0" lang="en-US" altLang="ja-JP" sz="1400" b="0" i="0" u="none" strike="noStrike" cap="none" normalizeH="0" baseline="0" dirty="0" smtClean="0">
              <a:ln>
                <a:noFill/>
              </a:ln>
              <a:solidFill>
                <a:schemeClr val="bg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ja-JP" sz="1400" b="0" i="0" u="none" strike="noStrike" cap="none" normalizeH="0" baseline="0" dirty="0" smtClean="0">
                <a:ln>
                  <a:noFill/>
                </a:ln>
                <a:solidFill>
                  <a:schemeClr val="bg1"/>
                </a:solidFill>
                <a:effectLst/>
                <a:latin typeface="Times New Roman" pitchFamily="18" charset="0"/>
                <a:ea typeface="MS Mincho" pitchFamily="49" charset="-128"/>
                <a:cs typeface="Times New Roman" pitchFamily="18" charset="0"/>
              </a:rPr>
              <a:t>		Rim width		0.125 mi (0.2 km)</a:t>
            </a:r>
            <a:endParaRPr kumimoji="0" lang="en-US" altLang="ja-JP" sz="1400" b="0" i="0" u="none" strike="noStrike" cap="none" normalizeH="0" baseline="0" dirty="0" smtClean="0">
              <a:ln>
                <a:noFill/>
              </a:ln>
              <a:solidFill>
                <a:schemeClr val="bg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ja-JP" sz="1400" b="0" i="0" u="none" strike="noStrike" cap="none" normalizeH="0" baseline="0" dirty="0" smtClean="0">
                <a:ln>
                  <a:noFill/>
                </a:ln>
                <a:solidFill>
                  <a:schemeClr val="bg1"/>
                </a:solidFill>
                <a:effectLst/>
                <a:latin typeface="Times New Roman" pitchFamily="18" charset="0"/>
                <a:ea typeface="MS Mincho" pitchFamily="49" charset="-128"/>
                <a:cs typeface="Times New Roman" pitchFamily="18" charset="0"/>
              </a:rPr>
              <a:t>		Contour at outer perimeter		5,600 ft</a:t>
            </a:r>
            <a:endParaRPr kumimoji="0" lang="en-US" altLang="ja-JP" sz="1400" b="0" i="0" u="none" strike="noStrike" cap="none" normalizeH="0" baseline="0" dirty="0" smtClean="0">
              <a:ln>
                <a:noFill/>
              </a:ln>
              <a:solidFill>
                <a:schemeClr val="bg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ja-JP" sz="1400" b="0" i="0" u="none" strike="noStrike" cap="none" normalizeH="0" baseline="0" dirty="0" smtClean="0">
                <a:ln>
                  <a:noFill/>
                </a:ln>
                <a:solidFill>
                  <a:schemeClr val="bg1"/>
                </a:solidFill>
                <a:effectLst/>
                <a:latin typeface="Times New Roman" pitchFamily="18" charset="0"/>
                <a:ea typeface="MS Mincho" pitchFamily="49" charset="-128"/>
                <a:cs typeface="Times New Roman" pitchFamily="18" charset="0"/>
              </a:rPr>
              <a:t>		Contour at inner perimeter		5,180 ft</a:t>
            </a:r>
            <a:endParaRPr kumimoji="0" lang="en-US" altLang="ja-JP" sz="1400" b="0" i="0" u="none" strike="noStrike" cap="none" normalizeH="0" baseline="0" dirty="0" smtClean="0">
              <a:ln>
                <a:noFill/>
              </a:ln>
              <a:solidFill>
                <a:schemeClr val="bg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ja-JP" sz="1400" b="1" i="0" u="none" strike="noStrike" cap="none" normalizeH="0" baseline="0" dirty="0" smtClean="0">
                <a:ln>
                  <a:noFill/>
                </a:ln>
                <a:solidFill>
                  <a:schemeClr val="bg1"/>
                </a:solidFill>
                <a:effectLst/>
                <a:latin typeface="Times New Roman" pitchFamily="18" charset="0"/>
                <a:ea typeface="MS Mincho" pitchFamily="49" charset="-128"/>
                <a:cs typeface="Times New Roman" pitchFamily="18" charset="0"/>
              </a:rPr>
              <a:t>Relationships</a:t>
            </a:r>
            <a:endParaRPr kumimoji="0" lang="en-US" altLang="ja-JP" sz="1400" b="0" i="0" u="none" strike="noStrike" cap="none" normalizeH="0" baseline="0" dirty="0" smtClean="0">
              <a:ln>
                <a:noFill/>
              </a:ln>
              <a:solidFill>
                <a:schemeClr val="bg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ja-JP" sz="1400" b="0" i="0" u="none" strike="noStrike" cap="none" normalizeH="0" baseline="0" dirty="0" smtClean="0">
                <a:ln>
                  <a:noFill/>
                </a:ln>
                <a:solidFill>
                  <a:schemeClr val="bg1"/>
                </a:solidFill>
                <a:effectLst/>
                <a:latin typeface="Times New Roman" pitchFamily="18" charset="0"/>
                <a:ea typeface="MS Mincho" pitchFamily="49" charset="-128"/>
                <a:cs typeface="Times New Roman" pitchFamily="18" charset="0"/>
              </a:rPr>
              <a:t>		Surrounded by roads</a:t>
            </a:r>
            <a:endParaRPr kumimoji="0" lang="en-US" altLang="ja-JP" sz="1400" b="0" i="0" u="none" strike="noStrike" cap="none" normalizeH="0" baseline="0" dirty="0" smtClean="0">
              <a:ln>
                <a:noFill/>
              </a:ln>
              <a:solidFill>
                <a:schemeClr val="bg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ja-JP" sz="1400" b="0" i="0" u="none" strike="noStrike" cap="none" normalizeH="0" baseline="0" dirty="0" smtClean="0">
                <a:ln>
                  <a:noFill/>
                </a:ln>
                <a:solidFill>
                  <a:schemeClr val="bg1"/>
                </a:solidFill>
                <a:effectLst/>
                <a:latin typeface="Times New Roman" pitchFamily="18" charset="0"/>
                <a:ea typeface="MS Mincho" pitchFamily="49" charset="-128"/>
                <a:cs typeface="Times New Roman" pitchFamily="18" charset="0"/>
              </a:rPr>
              <a:t>		Adjacent to Museum		</a:t>
            </a:r>
            <a:r>
              <a:rPr kumimoji="0" lang="en-US" altLang="ja-JP" sz="1400" b="0" i="0" u="none" strike="noStrike" cap="none" normalizeH="0" baseline="0" dirty="0" err="1" smtClean="0">
                <a:ln>
                  <a:noFill/>
                </a:ln>
                <a:solidFill>
                  <a:schemeClr val="bg1"/>
                </a:solidFill>
                <a:effectLst/>
                <a:latin typeface="Times New Roman" pitchFamily="18" charset="0"/>
                <a:ea typeface="MS Mincho" pitchFamily="49" charset="-128"/>
                <a:cs typeface="Times New Roman" pitchFamily="18" charset="0"/>
              </a:rPr>
              <a:t>Museum</a:t>
            </a:r>
            <a:r>
              <a:rPr kumimoji="0" lang="en-US" altLang="ja-JP" sz="1400" b="0" i="0" u="none" strike="noStrike" cap="none" normalizeH="0" baseline="0" dirty="0" smtClean="0">
                <a:ln>
                  <a:noFill/>
                </a:ln>
                <a:solidFill>
                  <a:schemeClr val="bg1"/>
                </a:solidFill>
                <a:effectLst/>
                <a:latin typeface="Times New Roman" pitchFamily="18" charset="0"/>
                <a:ea typeface="MS Mincho" pitchFamily="49" charset="-128"/>
                <a:cs typeface="Times New Roman" pitchFamily="18" charset="0"/>
              </a:rPr>
              <a:t> Name:     Meteor Crater Museum</a:t>
            </a:r>
            <a:endParaRPr kumimoji="0" lang="en-US" altLang="ja-JP" sz="1400" b="0" i="0" u="none" strike="noStrike" cap="none" normalizeH="0" baseline="0" dirty="0" smtClean="0">
              <a:ln>
                <a:noFill/>
              </a:ln>
              <a:solidFill>
                <a:schemeClr val="bg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ja-JP" sz="1400" b="0" i="0" u="none" strike="noStrike" cap="none" normalizeH="0" baseline="0" dirty="0" smtClean="0">
                <a:ln>
                  <a:noFill/>
                </a:ln>
                <a:solidFill>
                  <a:schemeClr val="bg1"/>
                </a:solidFill>
                <a:effectLst/>
                <a:latin typeface="Times New Roman" pitchFamily="18" charset="0"/>
                <a:ea typeface="MS Mincho" pitchFamily="49" charset="-128"/>
                <a:cs typeface="Times New Roman" pitchFamily="18" charset="0"/>
              </a:rPr>
              <a:t>		Near sand pits</a:t>
            </a:r>
            <a:endParaRPr kumimoji="0" lang="en-US" altLang="ja-JP" sz="1400" b="0" i="0" u="none" strike="noStrike" cap="none" normalizeH="0" baseline="0" dirty="0" smtClean="0">
              <a:ln>
                <a:noFill/>
              </a:ln>
              <a:solidFill>
                <a:schemeClr val="bg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ja-JP" sz="1400" b="0" i="0" u="none" strike="noStrike" cap="none" normalizeH="0" baseline="0" dirty="0" smtClean="0">
                <a:ln>
                  <a:noFill/>
                </a:ln>
                <a:solidFill>
                  <a:schemeClr val="bg1"/>
                </a:solidFill>
                <a:effectLst/>
                <a:latin typeface="Times New Roman" pitchFamily="18" charset="0"/>
                <a:ea typeface="MS Mincho" pitchFamily="49" charset="-128"/>
                <a:cs typeface="Times New Roman" pitchFamily="18" charset="0"/>
              </a:rPr>
              <a:t>		Near well</a:t>
            </a:r>
            <a:endParaRPr kumimoji="0" lang="en-US" altLang="ja-JP" sz="1400" b="0" i="0" u="none" strike="noStrike" cap="none" normalizeH="0" baseline="0" dirty="0" smtClean="0">
              <a:ln>
                <a:noFill/>
              </a:ln>
              <a:solidFill>
                <a:schemeClr val="bg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ja-JP" sz="1400" b="0" i="0" u="none" strike="noStrike" cap="none" normalizeH="0" baseline="0" dirty="0" smtClean="0">
                <a:ln>
                  <a:noFill/>
                </a:ln>
                <a:solidFill>
                  <a:schemeClr val="bg1"/>
                </a:solidFill>
                <a:effectLst/>
                <a:latin typeface="Times New Roman" pitchFamily="18" charset="0"/>
                <a:ea typeface="MS Mincho" pitchFamily="49" charset="-128"/>
                <a:cs typeface="Times New Roman" pitchFamily="18" charset="0"/>
              </a:rPr>
              <a:t>		Benchmarks on crater		BM 5723	BM East 5706</a:t>
            </a:r>
            <a:endParaRPr kumimoji="0" lang="en-US" altLang="ja-JP" sz="1400" b="0" i="0" u="none" strike="noStrike" cap="none" normalizeH="0" baseline="0" dirty="0" smtClean="0">
              <a:ln>
                <a:noFill/>
              </a:ln>
              <a:solidFill>
                <a:schemeClr val="bg1"/>
              </a:solidFill>
              <a:effectLst/>
              <a:latin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47900"/>
            <a:ext cx="8229600" cy="1143000"/>
          </a:xfrm>
        </p:spPr>
        <p:txBody>
          <a:bodyPr/>
          <a:lstStyle/>
          <a:p>
            <a:r>
              <a:rPr lang="en-US" b="0" dirty="0" smtClean="0"/>
              <a:t>Example of Meteor Crater in RDF/OWL</a:t>
            </a:r>
            <a:endParaRPr lang="en-US" b="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ctr"/>
            <a:r>
              <a:rPr lang="en-US" sz="3200" b="0" dirty="0" smtClean="0"/>
              <a:t>Major challenges </a:t>
            </a:r>
            <a:r>
              <a:rPr lang="en-US" sz="3200" b="0" dirty="0" smtClean="0"/>
              <a:t>for geospatial semantics and CyberGIS</a:t>
            </a:r>
            <a:endParaRPr lang="en-US" sz="3200" dirty="0"/>
          </a:p>
        </p:txBody>
      </p:sp>
      <p:sp>
        <p:nvSpPr>
          <p:cNvPr id="3" name="Content Placeholder 2"/>
          <p:cNvSpPr>
            <a:spLocks noGrp="1"/>
          </p:cNvSpPr>
          <p:nvPr>
            <p:ph idx="1"/>
          </p:nvPr>
        </p:nvSpPr>
        <p:spPr>
          <a:xfrm>
            <a:off x="457200" y="1419225"/>
            <a:ext cx="8305800" cy="4640263"/>
          </a:xfrm>
        </p:spPr>
        <p:txBody>
          <a:bodyPr/>
          <a:lstStyle/>
          <a:p>
            <a:r>
              <a:rPr lang="en-US" sz="2400" b="0" dirty="0" smtClean="0"/>
              <a:t>Semantic </a:t>
            </a:r>
            <a:r>
              <a:rPr lang="en-US" sz="2400" b="0" dirty="0" smtClean="0"/>
              <a:t>spatial data model</a:t>
            </a:r>
          </a:p>
          <a:p>
            <a:r>
              <a:rPr lang="en-US" sz="2400" b="0" dirty="0" smtClean="0"/>
              <a:t>Coordinates </a:t>
            </a:r>
            <a:r>
              <a:rPr lang="en-US" sz="2400" b="0" dirty="0" smtClean="0"/>
              <a:t>on the Semantic Web in RDF</a:t>
            </a:r>
          </a:p>
          <a:p>
            <a:r>
              <a:rPr lang="en-US" sz="2400" b="0" dirty="0" smtClean="0"/>
              <a:t>Geospatial </a:t>
            </a:r>
            <a:r>
              <a:rPr lang="en-US" sz="2400" b="0" dirty="0" smtClean="0"/>
              <a:t>feature ontologies</a:t>
            </a:r>
          </a:p>
          <a:p>
            <a:r>
              <a:rPr lang="en-US" sz="2400" b="0" dirty="0" smtClean="0"/>
              <a:t>Ontology-driven </a:t>
            </a:r>
            <a:r>
              <a:rPr lang="en-US" sz="2400" b="0" dirty="0" smtClean="0"/>
              <a:t>geospatial operators</a:t>
            </a:r>
          </a:p>
          <a:p>
            <a:r>
              <a:rPr lang="en-US" sz="2400" b="0" dirty="0" smtClean="0"/>
              <a:t>Moving </a:t>
            </a:r>
            <a:r>
              <a:rPr lang="en-US" sz="2400" b="0" dirty="0" smtClean="0"/>
              <a:t>multi-GB to TB of data to grid/cloud </a:t>
            </a:r>
          </a:p>
          <a:p>
            <a:r>
              <a:rPr lang="en-US" sz="2400" b="0" dirty="0" smtClean="0"/>
              <a:t>Implementing </a:t>
            </a:r>
            <a:r>
              <a:rPr lang="en-US" sz="2400" b="0" dirty="0" smtClean="0"/>
              <a:t>spatial operators on Semantic Web and in </a:t>
            </a:r>
            <a:r>
              <a:rPr lang="en-US" sz="2400" b="0" dirty="0" smtClean="0"/>
              <a:t>grid/cloud </a:t>
            </a:r>
            <a:r>
              <a:rPr lang="en-US" sz="2400" b="0" dirty="0" smtClean="0"/>
              <a:t>environment</a:t>
            </a:r>
          </a:p>
          <a:p>
            <a:r>
              <a:rPr lang="en-US" sz="2400" b="0" dirty="0" smtClean="0"/>
              <a:t>Interfacing </a:t>
            </a:r>
            <a:r>
              <a:rPr lang="en-US" sz="2400" b="0" dirty="0" smtClean="0"/>
              <a:t>Semantic Web and grid/cloud </a:t>
            </a:r>
            <a:r>
              <a:rPr lang="en-US" sz="2400" b="0" dirty="0" smtClean="0"/>
              <a:t>capabilities</a:t>
            </a:r>
            <a:endParaRPr lang="en-US" sz="2400" b="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3375" y="1914525"/>
            <a:ext cx="8229600" cy="1143000"/>
          </a:xfrm>
        </p:spPr>
        <p:txBody>
          <a:bodyPr/>
          <a:lstStyle/>
          <a:p>
            <a:pPr algn="ctr"/>
            <a:r>
              <a:rPr lang="en-US" b="0" dirty="0" smtClean="0"/>
              <a:t>CEGIS Vision for Topographic Semantics and CyberGIS</a:t>
            </a:r>
            <a:endParaRPr lang="en-US" b="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p:cNvSpPr>
            <a:spLocks noGrp="1" noChangeArrowheads="1"/>
          </p:cNvSpPr>
          <p:nvPr>
            <p:ph type="title"/>
          </p:nvPr>
        </p:nvSpPr>
        <p:spPr>
          <a:xfrm>
            <a:off x="0" y="346075"/>
            <a:ext cx="9469438" cy="1143000"/>
          </a:xfrm>
        </p:spPr>
        <p:txBody>
          <a:bodyPr/>
          <a:lstStyle/>
          <a:p>
            <a:r>
              <a:rPr lang="en-US" sz="2800" b="0" i="1" dirty="0"/>
              <a:t>The National Map </a:t>
            </a:r>
            <a:r>
              <a:rPr lang="en-US" sz="2800" b="0" dirty="0"/>
              <a:t>becomes an intelligent topographic knowledge-base capable of responding to wide ranging public needs for geographic information</a:t>
            </a:r>
            <a:r>
              <a:rPr lang="en-US" b="0" dirty="0"/>
              <a:t>.</a:t>
            </a:r>
          </a:p>
        </p:txBody>
      </p:sp>
      <p:sp>
        <p:nvSpPr>
          <p:cNvPr id="665603" name="Rectangle 3"/>
          <p:cNvSpPr>
            <a:spLocks noGrp="1" noChangeArrowheads="1"/>
          </p:cNvSpPr>
          <p:nvPr>
            <p:ph type="body" idx="1"/>
          </p:nvPr>
        </p:nvSpPr>
        <p:spPr>
          <a:xfrm>
            <a:off x="339725" y="1898650"/>
            <a:ext cx="8305800" cy="4640263"/>
          </a:xfrm>
        </p:spPr>
        <p:txBody>
          <a:bodyPr/>
          <a:lstStyle/>
          <a:p>
            <a:r>
              <a:rPr lang="en-US" sz="2000" b="0" dirty="0"/>
              <a:t>Knowledgeable about geographic features as they exist in the world, not just their cartographic representations.</a:t>
            </a:r>
          </a:p>
          <a:p>
            <a:r>
              <a:rPr lang="en-US" sz="2000" b="0" dirty="0" smtClean="0"/>
              <a:t>Accumulation of process </a:t>
            </a:r>
            <a:r>
              <a:rPr lang="en-US" sz="2000" b="0" dirty="0"/>
              <a:t>knowledge about how these features interact, and how they change with time.</a:t>
            </a:r>
          </a:p>
          <a:p>
            <a:r>
              <a:rPr lang="en-US" sz="2000" b="0" dirty="0"/>
              <a:t>Capable of responding to a range of different queries as might be posed by users seeking geographic information.</a:t>
            </a:r>
          </a:p>
          <a:p>
            <a:r>
              <a:rPr lang="en-US" sz="2000" b="0" dirty="0"/>
              <a:t>Capable of delivering not just current information but information on past states and histories of features.</a:t>
            </a:r>
          </a:p>
          <a:p>
            <a:r>
              <a:rPr lang="en-US" sz="2000" b="0" dirty="0" smtClean="0"/>
              <a:t>Capable </a:t>
            </a:r>
            <a:r>
              <a:rPr lang="en-US" sz="2000" b="0" dirty="0"/>
              <a:t>of making projections on future states.</a:t>
            </a:r>
          </a:p>
          <a:p>
            <a:r>
              <a:rPr lang="en-US" sz="2000" b="0" dirty="0"/>
              <a:t>Aware of the quality of its information and capable of communicating variation in quality and uncertainty to users.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p:txBody>
          <a:bodyPr/>
          <a:lstStyle/>
          <a:p>
            <a:pPr algn="ctr"/>
            <a:r>
              <a:rPr lang="en-US" sz="3200" b="0" dirty="0"/>
              <a:t>Research </a:t>
            </a:r>
            <a:r>
              <a:rPr lang="en-US" sz="3200" b="0" dirty="0" smtClean="0"/>
              <a:t>Needs</a:t>
            </a:r>
            <a:endParaRPr lang="en-US" sz="3200" b="0" dirty="0"/>
          </a:p>
        </p:txBody>
      </p:sp>
      <p:sp>
        <p:nvSpPr>
          <p:cNvPr id="670723" name="Rectangle 3"/>
          <p:cNvSpPr>
            <a:spLocks noGrp="1" noChangeArrowheads="1"/>
          </p:cNvSpPr>
          <p:nvPr>
            <p:ph type="body" idx="1"/>
          </p:nvPr>
        </p:nvSpPr>
        <p:spPr>
          <a:xfrm>
            <a:off x="381000" y="1285875"/>
            <a:ext cx="8763000" cy="4640263"/>
          </a:xfrm>
        </p:spPr>
        <p:txBody>
          <a:bodyPr/>
          <a:lstStyle/>
          <a:p>
            <a:pPr>
              <a:lnSpc>
                <a:spcPct val="90000"/>
              </a:lnSpc>
            </a:pPr>
            <a:r>
              <a:rPr lang="en-US" sz="2400" b="0" dirty="0"/>
              <a:t>Geographic feature ontologies (</a:t>
            </a:r>
            <a:r>
              <a:rPr lang="en-US" sz="2400" b="0" dirty="0" err="1"/>
              <a:t>hydrography</a:t>
            </a:r>
            <a:r>
              <a:rPr lang="en-US" sz="2400" b="0" dirty="0"/>
              <a:t>, transportation, structures, boundaries, land cover, terrain, and image</a:t>
            </a:r>
            <a:r>
              <a:rPr lang="en-US" sz="2400" b="0" dirty="0" smtClean="0"/>
              <a:t>)</a:t>
            </a:r>
          </a:p>
          <a:p>
            <a:pPr>
              <a:lnSpc>
                <a:spcPct val="90000"/>
              </a:lnSpc>
            </a:pPr>
            <a:r>
              <a:rPr lang="en-US" sz="2400" b="0" dirty="0" smtClean="0"/>
              <a:t>Geographic </a:t>
            </a:r>
            <a:r>
              <a:rPr lang="en-US" sz="2400" b="0" dirty="0"/>
              <a:t>feature data models based on these ontologies, and an associated gazetteer replacing the Geographic Names Information System (GNIS)</a:t>
            </a:r>
          </a:p>
          <a:p>
            <a:pPr>
              <a:lnSpc>
                <a:spcPct val="90000"/>
              </a:lnSpc>
            </a:pPr>
            <a:r>
              <a:rPr lang="en-US" sz="2400" b="0" dirty="0"/>
              <a:t>Ontology-driven generalization, data integration, user-interfaces, map generation</a:t>
            </a:r>
          </a:p>
          <a:p>
            <a:pPr>
              <a:lnSpc>
                <a:spcPct val="90000"/>
              </a:lnSpc>
            </a:pPr>
            <a:r>
              <a:rPr lang="en-US" sz="2400" b="0" dirty="0"/>
              <a:t>Ontology-driven data models for quality aware features supporting time, change, and semantics-driven </a:t>
            </a:r>
            <a:r>
              <a:rPr lang="en-US" sz="2400" b="0" dirty="0" smtClean="0"/>
              <a:t>transaction</a:t>
            </a:r>
          </a:p>
          <a:p>
            <a:pPr>
              <a:lnSpc>
                <a:spcPct val="90000"/>
              </a:lnSpc>
            </a:pPr>
            <a:r>
              <a:rPr lang="en-US" sz="2400" b="0" dirty="0" smtClean="0"/>
              <a:t>CyberGIS environment to make this research tractable and implementable</a:t>
            </a:r>
            <a:endParaRPr lang="en-US" sz="2400" b="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main\usgs\ngp\cegis\powerpoints\011011_cegis_overview_300dpi.jpg"/>
          <p:cNvPicPr>
            <a:picLocks noChangeAspect="1" noChangeArrowheads="1"/>
          </p:cNvPicPr>
          <p:nvPr/>
        </p:nvPicPr>
        <p:blipFill>
          <a:blip r:embed="rId2" cstate="print"/>
          <a:srcRect/>
          <a:stretch>
            <a:fillRect/>
          </a:stretch>
        </p:blipFill>
        <p:spPr bwMode="auto">
          <a:xfrm>
            <a:off x="-305733" y="160338"/>
            <a:ext cx="9449733" cy="669766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31838" y="0"/>
            <a:ext cx="7772400" cy="1362075"/>
          </a:xfrm>
        </p:spPr>
        <p:txBody>
          <a:bodyPr/>
          <a:lstStyle/>
          <a:p>
            <a:pPr algn="ctr"/>
            <a:r>
              <a:rPr lang="en-US" b="0" dirty="0" smtClean="0"/>
              <a:t>Data ISSUES</a:t>
            </a:r>
            <a:endParaRPr lang="en-US" b="0" dirty="0"/>
          </a:p>
        </p:txBody>
      </p:sp>
      <p:sp>
        <p:nvSpPr>
          <p:cNvPr id="7" name="Text Placeholder 6"/>
          <p:cNvSpPr>
            <a:spLocks noGrp="1"/>
          </p:cNvSpPr>
          <p:nvPr>
            <p:ph type="body" idx="1"/>
          </p:nvPr>
        </p:nvSpPr>
        <p:spPr>
          <a:xfrm>
            <a:off x="827088" y="1419225"/>
            <a:ext cx="7772400" cy="3400426"/>
          </a:xfrm>
        </p:spPr>
        <p:txBody>
          <a:bodyPr/>
          <a:lstStyle/>
          <a:p>
            <a:r>
              <a:rPr lang="en-US" b="0" dirty="0" smtClean="0"/>
              <a:t>Volume – multiple nationwide datasets at high resolution</a:t>
            </a:r>
          </a:p>
          <a:p>
            <a:r>
              <a:rPr lang="en-US" b="0" dirty="0" smtClean="0"/>
              <a:t>Structure – variety of structures, vector and raster, many 	different  formats</a:t>
            </a:r>
          </a:p>
          <a:p>
            <a:r>
              <a:rPr lang="en-US" b="0" dirty="0" smtClean="0"/>
              <a:t>Semantics – various attribution and relation schemes, some 	feature-based, some layers</a:t>
            </a:r>
          </a:p>
          <a:p>
            <a:r>
              <a:rPr lang="en-US" b="0" dirty="0" smtClean="0"/>
              <a:t>Integration of multiple datasets – for maximum utility all 	datasets should be able to be integrated to produce 	new data and information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9" name="Rectangle 3"/>
          <p:cNvSpPr>
            <a:spLocks noGrp="1" noChangeArrowheads="1"/>
          </p:cNvSpPr>
          <p:nvPr>
            <p:ph type="ctrTitle"/>
          </p:nvPr>
        </p:nvSpPr>
        <p:spPr>
          <a:xfrm>
            <a:off x="0" y="2092325"/>
            <a:ext cx="9144000" cy="1143000"/>
          </a:xfrm>
        </p:spPr>
        <p:txBody>
          <a:bodyPr/>
          <a:lstStyle/>
          <a:p>
            <a:pPr algn="ctr"/>
            <a:r>
              <a:rPr lang="en-US" sz="3600" b="0" dirty="0" smtClean="0"/>
              <a:t>USGS  Needs and Advancements in Semantics of Geospatial Data and CyberGIS</a:t>
            </a:r>
            <a:endParaRPr lang="en-US" b="0" dirty="0"/>
          </a:p>
        </p:txBody>
      </p:sp>
      <p:sp>
        <p:nvSpPr>
          <p:cNvPr id="500740" name="Text Box 4"/>
          <p:cNvSpPr txBox="1">
            <a:spLocks noChangeArrowheads="1"/>
          </p:cNvSpPr>
          <p:nvPr/>
        </p:nvSpPr>
        <p:spPr bwMode="auto">
          <a:xfrm>
            <a:off x="6159500" y="5243514"/>
            <a:ext cx="2279650" cy="707886"/>
          </a:xfrm>
          <a:prstGeom prst="rect">
            <a:avLst/>
          </a:prstGeom>
          <a:noFill/>
          <a:ln w="12700">
            <a:noFill/>
            <a:miter lim="800000"/>
            <a:headEnd/>
            <a:tailEnd/>
          </a:ln>
          <a:effectLst/>
        </p:spPr>
        <p:txBody>
          <a:bodyPr wrap="square">
            <a:spAutoFit/>
          </a:bodyPr>
          <a:lstStyle/>
          <a:p>
            <a:pPr algn="ctr" eaLnBrk="0" hangingPunct="0"/>
            <a:r>
              <a:rPr lang="en-US" sz="2000" b="0" dirty="0" smtClean="0">
                <a:solidFill>
                  <a:srgbClr val="00FFFF"/>
                </a:solidFill>
                <a:latin typeface="Times New Roman" pitchFamily="18" charset="0"/>
              </a:rPr>
              <a:t> </a:t>
            </a:r>
            <a:r>
              <a:rPr lang="en-US" sz="2000" b="0" dirty="0" smtClean="0">
                <a:solidFill>
                  <a:srgbClr val="00FFFF"/>
                </a:solidFill>
              </a:rPr>
              <a:t>E. Lynn Usery</a:t>
            </a:r>
          </a:p>
          <a:p>
            <a:pPr algn="ctr" eaLnBrk="0" hangingPunct="0"/>
            <a:r>
              <a:rPr lang="en-US" sz="2000" b="0" dirty="0" smtClean="0">
                <a:solidFill>
                  <a:srgbClr val="00FFFF"/>
                </a:solidFill>
              </a:rPr>
              <a:t>Dalia Varanka</a:t>
            </a:r>
            <a:endParaRPr lang="en-US" sz="2000" b="0" dirty="0">
              <a:solidFill>
                <a:srgbClr val="00FFFF"/>
              </a:solidFill>
            </a:endParaRPr>
          </a:p>
        </p:txBody>
      </p:sp>
      <p:sp>
        <p:nvSpPr>
          <p:cNvPr id="500741" name="Text Box 5"/>
          <p:cNvSpPr txBox="1">
            <a:spLocks noChangeArrowheads="1"/>
          </p:cNvSpPr>
          <p:nvPr/>
        </p:nvSpPr>
        <p:spPr bwMode="auto">
          <a:xfrm>
            <a:off x="6035675" y="6521450"/>
            <a:ext cx="2743200" cy="336550"/>
          </a:xfrm>
          <a:prstGeom prst="rect">
            <a:avLst/>
          </a:prstGeom>
          <a:noFill/>
          <a:ln w="12700">
            <a:noFill/>
            <a:miter lim="800000"/>
            <a:headEnd/>
            <a:tailEnd/>
          </a:ln>
          <a:effectLst/>
        </p:spPr>
        <p:txBody>
          <a:bodyPr>
            <a:spAutoFit/>
          </a:bodyPr>
          <a:lstStyle/>
          <a:p>
            <a:pPr algn="ctr" eaLnBrk="0" hangingPunct="0"/>
            <a:r>
              <a:rPr lang="en-US" sz="1600" b="0" dirty="0">
                <a:solidFill>
                  <a:srgbClr val="00FFFF"/>
                </a:solidFill>
              </a:rPr>
              <a:t>http://cegis.usgs.gov</a:t>
            </a:r>
            <a:r>
              <a:rPr lang="en-US" sz="1600" b="0" dirty="0">
                <a:solidFill>
                  <a:srgbClr val="00FFFF"/>
                </a:solidFill>
                <a:latin typeface="Times New Roman" pitchFamily="18" charset="0"/>
              </a:rPr>
              <a:t> </a:t>
            </a:r>
            <a:endParaRPr lang="en-US" sz="1600" b="0" dirty="0">
              <a:latin typeface="Times New Roman" pitchFamily="18" charset="0"/>
            </a:endParaRPr>
          </a:p>
        </p:txBody>
      </p:sp>
      <p:sp>
        <p:nvSpPr>
          <p:cNvPr id="500742" name="Text Box 6"/>
          <p:cNvSpPr txBox="1">
            <a:spLocks noChangeArrowheads="1"/>
          </p:cNvSpPr>
          <p:nvPr/>
        </p:nvSpPr>
        <p:spPr bwMode="auto">
          <a:xfrm>
            <a:off x="6365875" y="6000750"/>
            <a:ext cx="2209800" cy="584775"/>
          </a:xfrm>
          <a:prstGeom prst="rect">
            <a:avLst/>
          </a:prstGeom>
          <a:noFill/>
          <a:ln w="12700">
            <a:noFill/>
            <a:miter lim="800000"/>
            <a:headEnd/>
            <a:tailEnd/>
          </a:ln>
          <a:effectLst/>
        </p:spPr>
        <p:txBody>
          <a:bodyPr>
            <a:spAutoFit/>
          </a:bodyPr>
          <a:lstStyle/>
          <a:p>
            <a:pPr eaLnBrk="0" hangingPunct="0">
              <a:spcBef>
                <a:spcPts val="0"/>
              </a:spcBef>
            </a:pPr>
            <a:r>
              <a:rPr lang="en-US" sz="1600" b="0" dirty="0" smtClean="0">
                <a:solidFill>
                  <a:srgbClr val="00FFFF"/>
                </a:solidFill>
              </a:rPr>
              <a:t>usery@usgs.gov</a:t>
            </a:r>
          </a:p>
          <a:p>
            <a:pPr eaLnBrk="0" hangingPunct="0">
              <a:spcBef>
                <a:spcPts val="0"/>
              </a:spcBef>
            </a:pPr>
            <a:r>
              <a:rPr lang="en-US" sz="1600" b="0" dirty="0" smtClean="0">
                <a:solidFill>
                  <a:srgbClr val="00FFFF"/>
                </a:solidFill>
              </a:rPr>
              <a:t>dvaranka@usgs.gov</a:t>
            </a:r>
            <a:endParaRPr lang="en-US" sz="1600" b="0" dirty="0">
              <a:solidFill>
                <a:srgbClr val="00FFFF"/>
              </a:solidFill>
            </a:endParaRPr>
          </a:p>
        </p:txBody>
      </p:sp>
      <p:pic>
        <p:nvPicPr>
          <p:cNvPr id="500749" name="Picture 13" descr="CEGIS logo 010807 d"/>
          <p:cNvPicPr>
            <a:picLocks noChangeAspect="1" noChangeArrowheads="1"/>
          </p:cNvPicPr>
          <p:nvPr/>
        </p:nvPicPr>
        <p:blipFill>
          <a:blip r:embed="rId2" cstate="print"/>
          <a:srcRect/>
          <a:stretch>
            <a:fillRect/>
          </a:stretch>
        </p:blipFill>
        <p:spPr bwMode="auto">
          <a:xfrm>
            <a:off x="3683000" y="5032375"/>
            <a:ext cx="1731963" cy="1825625"/>
          </a:xfrm>
          <a:prstGeom prst="rect">
            <a:avLst/>
          </a:prstGeom>
          <a:noFill/>
        </p:spPr>
      </p:pic>
      <p:sp>
        <p:nvSpPr>
          <p:cNvPr id="7" name="TextBox 6"/>
          <p:cNvSpPr txBox="1"/>
          <p:nvPr/>
        </p:nvSpPr>
        <p:spPr>
          <a:xfrm>
            <a:off x="3162300" y="3924300"/>
            <a:ext cx="3057525" cy="707886"/>
          </a:xfrm>
          <a:prstGeom prst="rect">
            <a:avLst/>
          </a:prstGeom>
          <a:noFill/>
        </p:spPr>
        <p:txBody>
          <a:bodyPr wrap="square" rtlCol="0">
            <a:spAutoFit/>
          </a:bodyPr>
          <a:lstStyle/>
          <a:p>
            <a:r>
              <a:rPr lang="en-US" sz="4000" b="0" dirty="0" smtClean="0">
                <a:solidFill>
                  <a:srgbClr val="FFFF00"/>
                </a:solidFill>
              </a:rPr>
              <a:t>Questions?</a:t>
            </a:r>
            <a:endParaRPr lang="en-US" sz="4000" b="0" dirty="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09550" y="123823"/>
          <a:ext cx="9163050" cy="5995511"/>
        </p:xfrm>
        <a:graphic>
          <a:graphicData uri="http://schemas.openxmlformats.org/drawingml/2006/table">
            <a:tbl>
              <a:tblPr/>
              <a:tblGrid>
                <a:gridCol w="2552700"/>
                <a:gridCol w="1019175"/>
                <a:gridCol w="1162050"/>
                <a:gridCol w="4429125"/>
              </a:tblGrid>
              <a:tr h="161927">
                <a:tc>
                  <a:txBody>
                    <a:bodyPr/>
                    <a:lstStyle/>
                    <a:p>
                      <a:pPr indent="133350" algn="ctr">
                        <a:spcAft>
                          <a:spcPts val="0"/>
                        </a:spcAft>
                      </a:pPr>
                      <a:r>
                        <a:rPr lang="en-US" sz="1100" b="1" baseline="0" dirty="0">
                          <a:solidFill>
                            <a:schemeClr val="accent2"/>
                          </a:solidFill>
                          <a:latin typeface="Times New Roman"/>
                          <a:ea typeface="MS Mincho"/>
                        </a:rPr>
                        <a:t>Dataset</a:t>
                      </a:r>
                    </a:p>
                  </a:txBody>
                  <a:tcPr marL="38100" marR="3810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indent="0" algn="l">
                        <a:spcAft>
                          <a:spcPts val="0"/>
                        </a:spcAft>
                      </a:pPr>
                      <a:r>
                        <a:rPr lang="en-US" sz="1100" baseline="0" dirty="0" smtClean="0">
                          <a:solidFill>
                            <a:schemeClr val="accent2"/>
                          </a:solidFill>
                          <a:latin typeface="Times New Roman"/>
                          <a:ea typeface="MS Mincho"/>
                        </a:rPr>
                        <a:t>Geometry/ Format</a:t>
                      </a:r>
                      <a:endParaRPr lang="en-US" sz="1100" baseline="0" dirty="0">
                        <a:solidFill>
                          <a:schemeClr val="accent2"/>
                        </a:solidFill>
                        <a:latin typeface="Times New Roman"/>
                        <a:ea typeface="MS Mincho"/>
                      </a:endParaRPr>
                    </a:p>
                  </a:txBody>
                  <a:tcPr marL="38100" marR="3810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indent="0" algn="l">
                        <a:spcAft>
                          <a:spcPts val="0"/>
                        </a:spcAft>
                      </a:pPr>
                      <a:r>
                        <a:rPr lang="en-US" sz="1100" baseline="0" dirty="0" smtClean="0">
                          <a:solidFill>
                            <a:schemeClr val="accent2"/>
                          </a:solidFill>
                          <a:latin typeface="Times New Roman"/>
                          <a:ea typeface="MS Mincho"/>
                        </a:rPr>
                        <a:t>Attribution/ Scaling</a:t>
                      </a:r>
                      <a:endParaRPr lang="en-US" sz="1100" baseline="0" dirty="0">
                        <a:solidFill>
                          <a:schemeClr val="accent2"/>
                        </a:solidFill>
                        <a:latin typeface="Times New Roman"/>
                        <a:ea typeface="MS Mincho"/>
                      </a:endParaRPr>
                    </a:p>
                  </a:txBody>
                  <a:tcPr marL="38100" marR="3810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indent="133350" algn="ctr">
                        <a:spcAft>
                          <a:spcPts val="0"/>
                        </a:spcAft>
                      </a:pPr>
                      <a:r>
                        <a:rPr lang="en-US" sz="1100" baseline="0" dirty="0">
                          <a:solidFill>
                            <a:schemeClr val="accent2"/>
                          </a:solidFill>
                          <a:latin typeface="Times New Roman"/>
                          <a:ea typeface="MS Mincho"/>
                        </a:rPr>
                        <a:t>URL</a:t>
                      </a:r>
                    </a:p>
                  </a:txBody>
                  <a:tcPr marL="38100" marR="3810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61925">
                <a:tc>
                  <a:txBody>
                    <a:bodyPr/>
                    <a:lstStyle/>
                    <a:p>
                      <a:pPr>
                        <a:spcAft>
                          <a:spcPts val="0"/>
                        </a:spcAft>
                      </a:pPr>
                      <a:r>
                        <a:rPr lang="en-US" sz="1000" baseline="0" dirty="0">
                          <a:solidFill>
                            <a:srgbClr val="FFFF00"/>
                          </a:solidFill>
                          <a:latin typeface="Times New Roman"/>
                          <a:ea typeface="MS Mincho"/>
                        </a:rPr>
                        <a:t>National </a:t>
                      </a:r>
                      <a:r>
                        <a:rPr lang="en-US" sz="1000" baseline="0" dirty="0" smtClean="0">
                          <a:solidFill>
                            <a:srgbClr val="FFFF00"/>
                          </a:solidFill>
                          <a:latin typeface="Times New Roman"/>
                          <a:ea typeface="MS Mincho"/>
                        </a:rPr>
                        <a:t>Hydrography </a:t>
                      </a:r>
                      <a:r>
                        <a:rPr lang="en-US" sz="1000" baseline="0" dirty="0">
                          <a:solidFill>
                            <a:srgbClr val="FFFF00"/>
                          </a:solidFill>
                          <a:latin typeface="Times New Roman"/>
                          <a:ea typeface="MS Mincho"/>
                        </a:rPr>
                        <a:t>Dataset (NHD)</a:t>
                      </a:r>
                    </a:p>
                  </a:txBody>
                  <a:tcPr marL="38100" marR="38100" marT="0" marB="0">
                    <a:lnL>
                      <a:noFill/>
                    </a:lnL>
                    <a:lnR>
                      <a:noFill/>
                    </a:lnR>
                    <a:lnT w="12700" cap="flat" cmpd="sng" algn="ctr">
                      <a:solidFill>
                        <a:schemeClr val="bg1"/>
                      </a:solidFill>
                      <a:prstDash val="solid"/>
                      <a:round/>
                      <a:headEnd type="none" w="med" len="med"/>
                      <a:tailEnd type="none" w="med" len="med"/>
                    </a:lnT>
                    <a:lnB>
                      <a:noFill/>
                    </a:lnB>
                  </a:tcPr>
                </a:tc>
                <a:tc>
                  <a:txBody>
                    <a:bodyPr/>
                    <a:lstStyle/>
                    <a:p>
                      <a:pPr>
                        <a:spcAft>
                          <a:spcPts val="0"/>
                        </a:spcAft>
                      </a:pPr>
                      <a:r>
                        <a:rPr lang="en-US" sz="1000" baseline="0" dirty="0">
                          <a:solidFill>
                            <a:srgbClr val="FFFF00"/>
                          </a:solidFill>
                          <a:latin typeface="Times New Roman"/>
                          <a:ea typeface="MS Mincho"/>
                        </a:rPr>
                        <a:t>Vector</a:t>
                      </a:r>
                    </a:p>
                  </a:txBody>
                  <a:tcPr marL="38100" marR="38100" marT="0" marB="0">
                    <a:lnL>
                      <a:noFill/>
                    </a:lnL>
                    <a:lnR>
                      <a:noFill/>
                    </a:lnR>
                    <a:lnT w="12700" cap="flat" cmpd="sng" algn="ctr">
                      <a:solidFill>
                        <a:schemeClr val="bg1"/>
                      </a:solidFill>
                      <a:prstDash val="solid"/>
                      <a:round/>
                      <a:headEnd type="none" w="med" len="med"/>
                      <a:tailEnd type="none" w="med" len="med"/>
                    </a:lnT>
                    <a:lnB>
                      <a:noFill/>
                    </a:lnB>
                  </a:tcPr>
                </a:tc>
                <a:tc>
                  <a:txBody>
                    <a:bodyPr/>
                    <a:lstStyle/>
                    <a:p>
                      <a:pPr>
                        <a:spcAft>
                          <a:spcPts val="0"/>
                        </a:spcAft>
                      </a:pPr>
                      <a:r>
                        <a:rPr lang="en-US" sz="1000" baseline="0" dirty="0">
                          <a:solidFill>
                            <a:srgbClr val="FFFF00"/>
                          </a:solidFill>
                          <a:latin typeface="Times New Roman"/>
                          <a:ea typeface="MS Mincho"/>
                        </a:rPr>
                        <a:t>Discrete/nominal</a:t>
                      </a:r>
                    </a:p>
                  </a:txBody>
                  <a:tcPr marL="38100" marR="38100" marT="0" marB="0">
                    <a:lnL>
                      <a:noFill/>
                    </a:lnL>
                    <a:lnR>
                      <a:noFill/>
                    </a:lnR>
                    <a:lnT w="12700" cap="flat" cmpd="sng" algn="ctr">
                      <a:solidFill>
                        <a:schemeClr val="bg1"/>
                      </a:solidFill>
                      <a:prstDash val="solid"/>
                      <a:round/>
                      <a:headEnd type="none" w="med" len="med"/>
                      <a:tailEnd type="none" w="med" len="med"/>
                    </a:lnT>
                    <a:lnB>
                      <a:noFill/>
                    </a:lnB>
                  </a:tcPr>
                </a:tc>
                <a:tc>
                  <a:txBody>
                    <a:bodyPr/>
                    <a:lstStyle/>
                    <a:p>
                      <a:pPr>
                        <a:spcAft>
                          <a:spcPts val="0"/>
                        </a:spcAft>
                      </a:pPr>
                      <a:r>
                        <a:rPr lang="en-US" sz="1000" baseline="0" dirty="0">
                          <a:solidFill>
                            <a:srgbClr val="FFFF00"/>
                          </a:solidFill>
                          <a:latin typeface="Times New Roman"/>
                          <a:ea typeface="MS Mincho"/>
                        </a:rPr>
                        <a:t>http://viewer.nationalmap.gov/viewer/nhd.html?p=nhd</a:t>
                      </a:r>
                    </a:p>
                  </a:txBody>
                  <a:tcPr marL="38100" marR="38100" marT="0" marB="0">
                    <a:lnL>
                      <a:noFill/>
                    </a:lnL>
                    <a:lnR>
                      <a:noFill/>
                    </a:lnR>
                    <a:lnT w="12700" cap="flat" cmpd="sng" algn="ctr">
                      <a:solidFill>
                        <a:schemeClr val="bg1"/>
                      </a:solidFill>
                      <a:prstDash val="solid"/>
                      <a:round/>
                      <a:headEnd type="none" w="med" len="med"/>
                      <a:tailEnd type="none" w="med" len="med"/>
                    </a:lnT>
                    <a:lnB>
                      <a:noFill/>
                    </a:lnB>
                  </a:tcPr>
                </a:tc>
              </a:tr>
              <a:tr h="217488">
                <a:tc>
                  <a:txBody>
                    <a:bodyPr/>
                    <a:lstStyle/>
                    <a:p>
                      <a:pPr>
                        <a:spcAft>
                          <a:spcPts val="0"/>
                        </a:spcAft>
                      </a:pPr>
                      <a:r>
                        <a:rPr lang="en-US" sz="1000" baseline="0" dirty="0">
                          <a:solidFill>
                            <a:srgbClr val="FFFF00"/>
                          </a:solidFill>
                          <a:latin typeface="Times New Roman"/>
                          <a:ea typeface="MS Mincho"/>
                        </a:rPr>
                        <a:t>National </a:t>
                      </a:r>
                      <a:r>
                        <a:rPr lang="en-US" sz="1000" baseline="0" dirty="0" smtClean="0">
                          <a:solidFill>
                            <a:srgbClr val="FFFF00"/>
                          </a:solidFill>
                          <a:latin typeface="Times New Roman"/>
                          <a:ea typeface="MS Mincho"/>
                        </a:rPr>
                        <a:t>Transportation </a:t>
                      </a:r>
                      <a:r>
                        <a:rPr lang="en-US" sz="1000" baseline="0" dirty="0">
                          <a:solidFill>
                            <a:srgbClr val="FFFF00"/>
                          </a:solidFill>
                          <a:latin typeface="Times New Roman"/>
                          <a:ea typeface="MS Mincho"/>
                        </a:rPr>
                        <a:t>Dataset</a:t>
                      </a:r>
                    </a:p>
                  </a:txBody>
                  <a:tcPr marL="38100" marR="38100" marT="0" marB="0">
                    <a:lnL>
                      <a:noFill/>
                    </a:lnL>
                    <a:lnR>
                      <a:noFill/>
                    </a:lnR>
                    <a:lnT>
                      <a:noFill/>
                    </a:lnT>
                    <a:lnB>
                      <a:noFill/>
                    </a:lnB>
                  </a:tcPr>
                </a:tc>
                <a:tc>
                  <a:txBody>
                    <a:bodyPr/>
                    <a:lstStyle/>
                    <a:p>
                      <a:pPr>
                        <a:spcAft>
                          <a:spcPts val="0"/>
                        </a:spcAft>
                      </a:pPr>
                      <a:r>
                        <a:rPr lang="en-US" sz="1000" baseline="0" dirty="0">
                          <a:solidFill>
                            <a:srgbClr val="FFFF00"/>
                          </a:solidFill>
                          <a:latin typeface="Times New Roman"/>
                          <a:ea typeface="MS Mincho"/>
                        </a:rPr>
                        <a:t>Vector; tables</a:t>
                      </a:r>
                    </a:p>
                  </a:txBody>
                  <a:tcPr marL="38100" marR="38100" marT="0" marB="0">
                    <a:lnL>
                      <a:noFill/>
                    </a:lnL>
                    <a:lnR>
                      <a:noFill/>
                    </a:lnR>
                    <a:lnT>
                      <a:noFill/>
                    </a:lnT>
                    <a:lnB>
                      <a:noFill/>
                    </a:lnB>
                  </a:tcPr>
                </a:tc>
                <a:tc>
                  <a:txBody>
                    <a:bodyPr/>
                    <a:lstStyle/>
                    <a:p>
                      <a:pPr>
                        <a:spcAft>
                          <a:spcPts val="0"/>
                        </a:spcAft>
                      </a:pPr>
                      <a:r>
                        <a:rPr lang="en-US" sz="1000" baseline="0" dirty="0">
                          <a:solidFill>
                            <a:srgbClr val="FFFF00"/>
                          </a:solidFill>
                          <a:latin typeface="Times New Roman"/>
                          <a:ea typeface="MS Mincho"/>
                        </a:rPr>
                        <a:t>Discrete/nominal</a:t>
                      </a:r>
                    </a:p>
                  </a:txBody>
                  <a:tcPr marL="38100" marR="38100" marT="0" marB="0">
                    <a:lnL>
                      <a:noFill/>
                    </a:lnL>
                    <a:lnR>
                      <a:noFill/>
                    </a:lnR>
                    <a:lnT>
                      <a:noFill/>
                    </a:lnT>
                    <a:lnB>
                      <a:noFill/>
                    </a:lnB>
                  </a:tcPr>
                </a:tc>
                <a:tc>
                  <a:txBody>
                    <a:bodyPr/>
                    <a:lstStyle/>
                    <a:p>
                      <a:pPr>
                        <a:spcAft>
                          <a:spcPts val="0"/>
                        </a:spcAft>
                      </a:pPr>
                      <a:r>
                        <a:rPr lang="en-US" sz="1000" baseline="0" dirty="0">
                          <a:solidFill>
                            <a:srgbClr val="FFFF00"/>
                          </a:solidFill>
                          <a:latin typeface="Times New Roman"/>
                          <a:ea typeface="MS Mincho"/>
                        </a:rPr>
                        <a:t>http://viewer.nationalmap.gov/viewer/</a:t>
                      </a:r>
                    </a:p>
                    <a:p>
                      <a:pPr>
                        <a:spcAft>
                          <a:spcPts val="0"/>
                        </a:spcAft>
                      </a:pPr>
                      <a:r>
                        <a:rPr lang="en-US" sz="1000" baseline="0" dirty="0">
                          <a:solidFill>
                            <a:srgbClr val="FFFF00"/>
                          </a:solidFill>
                          <a:latin typeface="Times New Roman"/>
                          <a:ea typeface="MS Mincho"/>
                        </a:rPr>
                        <a:t>http://gisdata.usgs.net/website/MRLC/viewer.htm</a:t>
                      </a:r>
                    </a:p>
                  </a:txBody>
                  <a:tcPr marL="38100" marR="38100" marT="0" marB="0">
                    <a:lnL>
                      <a:noFill/>
                    </a:lnL>
                    <a:lnR>
                      <a:noFill/>
                    </a:lnR>
                    <a:lnT>
                      <a:noFill/>
                    </a:lnT>
                    <a:lnB>
                      <a:noFill/>
                    </a:lnB>
                  </a:tcPr>
                </a:tc>
              </a:tr>
              <a:tr h="161925">
                <a:tc>
                  <a:txBody>
                    <a:bodyPr/>
                    <a:lstStyle/>
                    <a:p>
                      <a:pPr>
                        <a:spcAft>
                          <a:spcPts val="0"/>
                        </a:spcAft>
                      </a:pPr>
                      <a:r>
                        <a:rPr lang="en-US" sz="1000" baseline="0" dirty="0">
                          <a:solidFill>
                            <a:srgbClr val="FFFF00"/>
                          </a:solidFill>
                          <a:latin typeface="Times New Roman"/>
                          <a:ea typeface="MS Mincho"/>
                        </a:rPr>
                        <a:t>National </a:t>
                      </a:r>
                      <a:r>
                        <a:rPr lang="en-US" sz="1000" baseline="0" dirty="0" smtClean="0">
                          <a:solidFill>
                            <a:srgbClr val="FFFF00"/>
                          </a:solidFill>
                          <a:latin typeface="Times New Roman"/>
                          <a:ea typeface="MS Mincho"/>
                        </a:rPr>
                        <a:t>Boundaries </a:t>
                      </a:r>
                      <a:r>
                        <a:rPr lang="en-US" sz="1000" baseline="0" dirty="0">
                          <a:solidFill>
                            <a:srgbClr val="FFFF00"/>
                          </a:solidFill>
                          <a:latin typeface="Times New Roman"/>
                          <a:ea typeface="MS Mincho"/>
                        </a:rPr>
                        <a:t>Dataset</a:t>
                      </a:r>
                    </a:p>
                  </a:txBody>
                  <a:tcPr marL="38100" marR="38100" marT="0" marB="0">
                    <a:lnL>
                      <a:noFill/>
                    </a:lnL>
                    <a:lnR>
                      <a:noFill/>
                    </a:lnR>
                    <a:lnT>
                      <a:noFill/>
                    </a:lnT>
                    <a:lnB>
                      <a:noFill/>
                    </a:lnB>
                  </a:tcPr>
                </a:tc>
                <a:tc>
                  <a:txBody>
                    <a:bodyPr/>
                    <a:lstStyle/>
                    <a:p>
                      <a:pPr>
                        <a:spcAft>
                          <a:spcPts val="0"/>
                        </a:spcAft>
                      </a:pPr>
                      <a:r>
                        <a:rPr lang="en-US" sz="1000" baseline="0">
                          <a:solidFill>
                            <a:srgbClr val="FFFF00"/>
                          </a:solidFill>
                          <a:latin typeface="Times New Roman"/>
                          <a:ea typeface="MS Mincho"/>
                        </a:rPr>
                        <a:t>Vector</a:t>
                      </a:r>
                    </a:p>
                  </a:txBody>
                  <a:tcPr marL="38100" marR="38100" marT="0" marB="0">
                    <a:lnL>
                      <a:noFill/>
                    </a:lnL>
                    <a:lnR>
                      <a:noFill/>
                    </a:lnR>
                    <a:lnT>
                      <a:noFill/>
                    </a:lnT>
                    <a:lnB>
                      <a:noFill/>
                    </a:lnB>
                  </a:tcPr>
                </a:tc>
                <a:tc>
                  <a:txBody>
                    <a:bodyPr/>
                    <a:lstStyle/>
                    <a:p>
                      <a:pPr>
                        <a:spcAft>
                          <a:spcPts val="0"/>
                        </a:spcAft>
                      </a:pPr>
                      <a:r>
                        <a:rPr lang="en-US" sz="1000" baseline="0">
                          <a:solidFill>
                            <a:srgbClr val="FFFF00"/>
                          </a:solidFill>
                          <a:latin typeface="Times New Roman"/>
                          <a:ea typeface="MS Mincho"/>
                        </a:rPr>
                        <a:t>Discrete/nominal</a:t>
                      </a:r>
                    </a:p>
                  </a:txBody>
                  <a:tcPr marL="38100" marR="38100" marT="0" marB="0">
                    <a:lnL>
                      <a:noFill/>
                    </a:lnL>
                    <a:lnR>
                      <a:noFill/>
                    </a:lnR>
                    <a:lnT>
                      <a:noFill/>
                    </a:lnT>
                    <a:lnB>
                      <a:noFill/>
                    </a:lnB>
                  </a:tcPr>
                </a:tc>
                <a:tc>
                  <a:txBody>
                    <a:bodyPr/>
                    <a:lstStyle/>
                    <a:p>
                      <a:pPr>
                        <a:spcAft>
                          <a:spcPts val="0"/>
                        </a:spcAft>
                      </a:pPr>
                      <a:r>
                        <a:rPr lang="en-US" sz="1000" baseline="0" dirty="0">
                          <a:solidFill>
                            <a:srgbClr val="FFFF00"/>
                          </a:solidFill>
                          <a:latin typeface="Times New Roman"/>
                          <a:ea typeface="MS Mincho"/>
                        </a:rPr>
                        <a:t>http://viewer.nationalmap.gov/viewer/</a:t>
                      </a:r>
                    </a:p>
                  </a:txBody>
                  <a:tcPr marL="38100" marR="38100" marT="0" marB="0">
                    <a:lnL>
                      <a:noFill/>
                    </a:lnL>
                    <a:lnR>
                      <a:noFill/>
                    </a:lnR>
                    <a:lnT>
                      <a:noFill/>
                    </a:lnT>
                    <a:lnB>
                      <a:noFill/>
                    </a:lnB>
                  </a:tcPr>
                </a:tc>
              </a:tr>
              <a:tr h="161925">
                <a:tc>
                  <a:txBody>
                    <a:bodyPr/>
                    <a:lstStyle/>
                    <a:p>
                      <a:pPr>
                        <a:spcAft>
                          <a:spcPts val="0"/>
                        </a:spcAft>
                      </a:pPr>
                      <a:r>
                        <a:rPr lang="en-US" sz="1000" baseline="0" dirty="0">
                          <a:solidFill>
                            <a:srgbClr val="FFFF00"/>
                          </a:solidFill>
                          <a:latin typeface="Times New Roman"/>
                          <a:ea typeface="MS Mincho"/>
                        </a:rPr>
                        <a:t>National </a:t>
                      </a:r>
                      <a:r>
                        <a:rPr lang="en-US" sz="1000" baseline="0" dirty="0" smtClean="0">
                          <a:solidFill>
                            <a:srgbClr val="FFFF00"/>
                          </a:solidFill>
                          <a:latin typeface="Times New Roman"/>
                          <a:ea typeface="MS Mincho"/>
                        </a:rPr>
                        <a:t>Structures </a:t>
                      </a:r>
                      <a:r>
                        <a:rPr lang="en-US" sz="1000" baseline="0" dirty="0">
                          <a:solidFill>
                            <a:srgbClr val="FFFF00"/>
                          </a:solidFill>
                          <a:latin typeface="Times New Roman"/>
                          <a:ea typeface="MS Mincho"/>
                        </a:rPr>
                        <a:t>Dataset</a:t>
                      </a:r>
                    </a:p>
                  </a:txBody>
                  <a:tcPr marL="38100" marR="38100" marT="0" marB="0">
                    <a:lnL>
                      <a:noFill/>
                    </a:lnL>
                    <a:lnR>
                      <a:noFill/>
                    </a:lnR>
                    <a:lnT>
                      <a:noFill/>
                    </a:lnT>
                    <a:lnB>
                      <a:noFill/>
                    </a:lnB>
                  </a:tcPr>
                </a:tc>
                <a:tc>
                  <a:txBody>
                    <a:bodyPr/>
                    <a:lstStyle/>
                    <a:p>
                      <a:pPr>
                        <a:spcAft>
                          <a:spcPts val="0"/>
                        </a:spcAft>
                      </a:pPr>
                      <a:r>
                        <a:rPr lang="en-US" sz="1000" baseline="0">
                          <a:solidFill>
                            <a:srgbClr val="FFFF00"/>
                          </a:solidFill>
                          <a:latin typeface="Times New Roman"/>
                          <a:ea typeface="MS Mincho"/>
                        </a:rPr>
                        <a:t>Vector</a:t>
                      </a:r>
                    </a:p>
                  </a:txBody>
                  <a:tcPr marL="38100" marR="38100" marT="0" marB="0">
                    <a:lnL>
                      <a:noFill/>
                    </a:lnL>
                    <a:lnR>
                      <a:noFill/>
                    </a:lnR>
                    <a:lnT>
                      <a:noFill/>
                    </a:lnT>
                    <a:lnB>
                      <a:noFill/>
                    </a:lnB>
                  </a:tcPr>
                </a:tc>
                <a:tc>
                  <a:txBody>
                    <a:bodyPr/>
                    <a:lstStyle/>
                    <a:p>
                      <a:pPr>
                        <a:spcAft>
                          <a:spcPts val="0"/>
                        </a:spcAft>
                      </a:pPr>
                      <a:r>
                        <a:rPr lang="en-US" sz="1000" baseline="0">
                          <a:solidFill>
                            <a:srgbClr val="FFFF00"/>
                          </a:solidFill>
                          <a:latin typeface="Times New Roman"/>
                          <a:ea typeface="MS Mincho"/>
                        </a:rPr>
                        <a:t>Discrete/nominal</a:t>
                      </a:r>
                    </a:p>
                  </a:txBody>
                  <a:tcPr marL="38100" marR="38100" marT="0" marB="0">
                    <a:lnL>
                      <a:noFill/>
                    </a:lnL>
                    <a:lnR>
                      <a:noFill/>
                    </a:lnR>
                    <a:lnT>
                      <a:noFill/>
                    </a:lnT>
                    <a:lnB>
                      <a:noFill/>
                    </a:lnB>
                  </a:tcPr>
                </a:tc>
                <a:tc>
                  <a:txBody>
                    <a:bodyPr/>
                    <a:lstStyle/>
                    <a:p>
                      <a:pPr>
                        <a:spcAft>
                          <a:spcPts val="0"/>
                        </a:spcAft>
                      </a:pPr>
                      <a:r>
                        <a:rPr lang="en-US" sz="1000" baseline="0" dirty="0">
                          <a:solidFill>
                            <a:srgbClr val="FFFF00"/>
                          </a:solidFill>
                          <a:latin typeface="Times New Roman"/>
                          <a:ea typeface="MS Mincho"/>
                        </a:rPr>
                        <a:t>http://viewer.nationalmap.gov/viewer/</a:t>
                      </a:r>
                    </a:p>
                  </a:txBody>
                  <a:tcPr marL="38100" marR="38100" marT="0" marB="0">
                    <a:lnL>
                      <a:noFill/>
                    </a:lnL>
                    <a:lnR>
                      <a:noFill/>
                    </a:lnR>
                    <a:lnT>
                      <a:noFill/>
                    </a:lnT>
                    <a:lnB>
                      <a:noFill/>
                    </a:lnB>
                  </a:tcPr>
                </a:tc>
              </a:tr>
              <a:tr h="171450">
                <a:tc>
                  <a:txBody>
                    <a:bodyPr/>
                    <a:lstStyle/>
                    <a:p>
                      <a:pPr>
                        <a:spcAft>
                          <a:spcPts val="0"/>
                        </a:spcAft>
                      </a:pPr>
                      <a:r>
                        <a:rPr lang="en-US" sz="1000" baseline="0" dirty="0">
                          <a:solidFill>
                            <a:srgbClr val="FFFF00"/>
                          </a:solidFill>
                          <a:latin typeface="Times New Roman"/>
                          <a:ea typeface="MS Mincho"/>
                        </a:rPr>
                        <a:t>Geographic Names </a:t>
                      </a:r>
                      <a:r>
                        <a:rPr lang="en-US" sz="1000" baseline="0" dirty="0" smtClean="0">
                          <a:solidFill>
                            <a:srgbClr val="FFFF00"/>
                          </a:solidFill>
                          <a:latin typeface="Times New Roman"/>
                          <a:ea typeface="MS Mincho"/>
                        </a:rPr>
                        <a:t> </a:t>
                      </a:r>
                      <a:r>
                        <a:rPr lang="en-US" sz="1000" baseline="0" dirty="0">
                          <a:solidFill>
                            <a:srgbClr val="FFFF00"/>
                          </a:solidFill>
                          <a:latin typeface="Times New Roman"/>
                          <a:ea typeface="MS Mincho"/>
                        </a:rPr>
                        <a:t>Information </a:t>
                      </a:r>
                      <a:r>
                        <a:rPr lang="en-US" sz="1000" baseline="0" dirty="0" smtClean="0">
                          <a:solidFill>
                            <a:srgbClr val="FFFF00"/>
                          </a:solidFill>
                          <a:latin typeface="Times New Roman"/>
                          <a:ea typeface="MS Mincho"/>
                        </a:rPr>
                        <a:t>System </a:t>
                      </a:r>
                      <a:r>
                        <a:rPr lang="en-US" sz="1000" baseline="0" dirty="0">
                          <a:solidFill>
                            <a:srgbClr val="FFFF00"/>
                          </a:solidFill>
                          <a:latin typeface="Times New Roman"/>
                          <a:ea typeface="MS Mincho"/>
                        </a:rPr>
                        <a:t>(GNIS)</a:t>
                      </a:r>
                    </a:p>
                  </a:txBody>
                  <a:tcPr marL="38100" marR="38100" marT="0" marB="0">
                    <a:lnL>
                      <a:noFill/>
                    </a:lnL>
                    <a:lnR>
                      <a:noFill/>
                    </a:lnR>
                    <a:lnT>
                      <a:noFill/>
                    </a:lnT>
                    <a:lnB>
                      <a:noFill/>
                    </a:lnB>
                  </a:tcPr>
                </a:tc>
                <a:tc>
                  <a:txBody>
                    <a:bodyPr/>
                    <a:lstStyle/>
                    <a:p>
                      <a:pPr>
                        <a:spcAft>
                          <a:spcPts val="0"/>
                        </a:spcAft>
                      </a:pPr>
                      <a:r>
                        <a:rPr lang="en-US" sz="1000" baseline="0">
                          <a:solidFill>
                            <a:srgbClr val="FFFF00"/>
                          </a:solidFill>
                          <a:latin typeface="Times New Roman"/>
                          <a:ea typeface="MS Mincho"/>
                        </a:rPr>
                        <a:t>Vector</a:t>
                      </a:r>
                    </a:p>
                  </a:txBody>
                  <a:tcPr marL="38100" marR="38100" marT="0" marB="0">
                    <a:lnL>
                      <a:noFill/>
                    </a:lnL>
                    <a:lnR>
                      <a:noFill/>
                    </a:lnR>
                    <a:lnT>
                      <a:noFill/>
                    </a:lnT>
                    <a:lnB>
                      <a:noFill/>
                    </a:lnB>
                  </a:tcPr>
                </a:tc>
                <a:tc>
                  <a:txBody>
                    <a:bodyPr/>
                    <a:lstStyle/>
                    <a:p>
                      <a:pPr>
                        <a:spcAft>
                          <a:spcPts val="0"/>
                        </a:spcAft>
                      </a:pPr>
                      <a:r>
                        <a:rPr lang="en-US" sz="1000" baseline="0">
                          <a:solidFill>
                            <a:srgbClr val="FFFF00"/>
                          </a:solidFill>
                          <a:latin typeface="Times New Roman"/>
                          <a:ea typeface="MS Mincho"/>
                        </a:rPr>
                        <a:t>Discrete/nominal</a:t>
                      </a:r>
                    </a:p>
                  </a:txBody>
                  <a:tcPr marL="38100" marR="38100" marT="0" marB="0">
                    <a:lnL>
                      <a:noFill/>
                    </a:lnL>
                    <a:lnR>
                      <a:noFill/>
                    </a:lnR>
                    <a:lnT>
                      <a:noFill/>
                    </a:lnT>
                    <a:lnB>
                      <a:noFill/>
                    </a:lnB>
                  </a:tcPr>
                </a:tc>
                <a:tc>
                  <a:txBody>
                    <a:bodyPr/>
                    <a:lstStyle/>
                    <a:p>
                      <a:pPr>
                        <a:spcAft>
                          <a:spcPts val="0"/>
                        </a:spcAft>
                      </a:pPr>
                      <a:r>
                        <a:rPr lang="en-US" sz="1000" baseline="0" dirty="0">
                          <a:solidFill>
                            <a:srgbClr val="FFFF00"/>
                          </a:solidFill>
                          <a:latin typeface="Times New Roman"/>
                          <a:ea typeface="MS Mincho"/>
                        </a:rPr>
                        <a:t>http://</a:t>
                      </a:r>
                      <a:r>
                        <a:rPr lang="en-US" sz="1000" baseline="0" dirty="0" smtClean="0">
                          <a:solidFill>
                            <a:srgbClr val="FFFF00"/>
                          </a:solidFill>
                          <a:latin typeface="Times New Roman"/>
                          <a:ea typeface="MS Mincho"/>
                        </a:rPr>
                        <a:t>geonames.usgs.gov/domestic/download_data.htm</a:t>
                      </a:r>
                      <a:endParaRPr lang="en-US" sz="1000" baseline="0" dirty="0">
                        <a:solidFill>
                          <a:srgbClr val="FFFF00"/>
                        </a:solidFill>
                        <a:latin typeface="Times New Roman"/>
                        <a:ea typeface="MS Mincho"/>
                      </a:endParaRPr>
                    </a:p>
                  </a:txBody>
                  <a:tcPr marL="38100" marR="38100" marT="0" marB="0">
                    <a:lnL>
                      <a:noFill/>
                    </a:lnL>
                    <a:lnR>
                      <a:noFill/>
                    </a:lnR>
                    <a:lnT>
                      <a:noFill/>
                    </a:lnT>
                    <a:lnB>
                      <a:noFill/>
                    </a:lnB>
                  </a:tcPr>
                </a:tc>
              </a:tr>
              <a:tr h="217488">
                <a:tc>
                  <a:txBody>
                    <a:bodyPr/>
                    <a:lstStyle/>
                    <a:p>
                      <a:pPr>
                        <a:spcAft>
                          <a:spcPts val="0"/>
                        </a:spcAft>
                      </a:pPr>
                      <a:r>
                        <a:rPr lang="en-US" sz="1000" baseline="0" dirty="0">
                          <a:solidFill>
                            <a:srgbClr val="FFFF00"/>
                          </a:solidFill>
                          <a:latin typeface="Times New Roman"/>
                          <a:ea typeface="MS Mincho"/>
                        </a:rPr>
                        <a:t>National Elevation </a:t>
                      </a:r>
                      <a:r>
                        <a:rPr lang="en-US" sz="1000" baseline="0" dirty="0" smtClean="0">
                          <a:solidFill>
                            <a:srgbClr val="FFFF00"/>
                          </a:solidFill>
                          <a:latin typeface="Times New Roman"/>
                          <a:ea typeface="MS Mincho"/>
                        </a:rPr>
                        <a:t> Dataset </a:t>
                      </a:r>
                      <a:r>
                        <a:rPr lang="en-US" sz="1000" baseline="0" dirty="0">
                          <a:solidFill>
                            <a:srgbClr val="FFFF00"/>
                          </a:solidFill>
                          <a:latin typeface="Times New Roman"/>
                          <a:ea typeface="MS Mincho"/>
                        </a:rPr>
                        <a:t>(NED)</a:t>
                      </a:r>
                    </a:p>
                  </a:txBody>
                  <a:tcPr marL="38100" marR="38100" marT="0" marB="0">
                    <a:lnL>
                      <a:noFill/>
                    </a:lnL>
                    <a:lnR>
                      <a:noFill/>
                    </a:lnR>
                    <a:lnT>
                      <a:noFill/>
                    </a:lnT>
                    <a:lnB>
                      <a:noFill/>
                    </a:lnB>
                  </a:tcPr>
                </a:tc>
                <a:tc>
                  <a:txBody>
                    <a:bodyPr/>
                    <a:lstStyle/>
                    <a:p>
                      <a:pPr>
                        <a:spcAft>
                          <a:spcPts val="0"/>
                        </a:spcAft>
                      </a:pPr>
                      <a:r>
                        <a:rPr lang="en-US" sz="1000" baseline="0">
                          <a:solidFill>
                            <a:srgbClr val="FFFF00"/>
                          </a:solidFill>
                          <a:latin typeface="Times New Roman"/>
                          <a:ea typeface="MS Mincho"/>
                        </a:rPr>
                        <a:t>Raster</a:t>
                      </a:r>
                    </a:p>
                  </a:txBody>
                  <a:tcPr marL="38100" marR="38100" marT="0" marB="0">
                    <a:lnL>
                      <a:noFill/>
                    </a:lnL>
                    <a:lnR>
                      <a:noFill/>
                    </a:lnR>
                    <a:lnT>
                      <a:noFill/>
                    </a:lnT>
                    <a:lnB>
                      <a:noFill/>
                    </a:lnB>
                  </a:tcPr>
                </a:tc>
                <a:tc>
                  <a:txBody>
                    <a:bodyPr/>
                    <a:lstStyle/>
                    <a:p>
                      <a:pPr>
                        <a:spcAft>
                          <a:spcPts val="0"/>
                        </a:spcAft>
                      </a:pPr>
                      <a:r>
                        <a:rPr lang="en-US" sz="1000" baseline="0">
                          <a:solidFill>
                            <a:srgbClr val="FFFF00"/>
                          </a:solidFill>
                          <a:latin typeface="Times New Roman"/>
                          <a:ea typeface="MS Mincho"/>
                        </a:rPr>
                        <a:t>Continuous/ratio</a:t>
                      </a:r>
                    </a:p>
                  </a:txBody>
                  <a:tcPr marL="38100" marR="38100" marT="0" marB="0">
                    <a:lnL>
                      <a:noFill/>
                    </a:lnL>
                    <a:lnR>
                      <a:noFill/>
                    </a:lnR>
                    <a:lnT>
                      <a:noFill/>
                    </a:lnT>
                    <a:lnB>
                      <a:noFill/>
                    </a:lnB>
                  </a:tcPr>
                </a:tc>
                <a:tc>
                  <a:txBody>
                    <a:bodyPr/>
                    <a:lstStyle/>
                    <a:p>
                      <a:pPr>
                        <a:spcAft>
                          <a:spcPts val="0"/>
                        </a:spcAft>
                      </a:pPr>
                      <a:r>
                        <a:rPr lang="en-US" sz="1000" baseline="0" dirty="0">
                          <a:solidFill>
                            <a:srgbClr val="FFFF00"/>
                          </a:solidFill>
                          <a:latin typeface="Times New Roman"/>
                          <a:ea typeface="MS Mincho"/>
                        </a:rPr>
                        <a:t>http://viewer.nationalmap.gov/viewer/</a:t>
                      </a:r>
                    </a:p>
                    <a:p>
                      <a:pPr>
                        <a:spcAft>
                          <a:spcPts val="0"/>
                        </a:spcAft>
                      </a:pPr>
                      <a:r>
                        <a:rPr lang="en-US" sz="1000" baseline="0" dirty="0">
                          <a:solidFill>
                            <a:srgbClr val="FFFF00"/>
                          </a:solidFill>
                          <a:latin typeface="Times New Roman"/>
                          <a:ea typeface="MS Mincho"/>
                        </a:rPr>
                        <a:t>http://seamless.usgs.gov/website/seamless/viewer.htm</a:t>
                      </a:r>
                    </a:p>
                  </a:txBody>
                  <a:tcPr marL="38100" marR="38100" marT="0" marB="0">
                    <a:lnL>
                      <a:noFill/>
                    </a:lnL>
                    <a:lnR>
                      <a:noFill/>
                    </a:lnR>
                    <a:lnT>
                      <a:noFill/>
                    </a:lnT>
                    <a:lnB>
                      <a:noFill/>
                    </a:lnB>
                  </a:tcPr>
                </a:tc>
              </a:tr>
              <a:tr h="326231">
                <a:tc>
                  <a:txBody>
                    <a:bodyPr/>
                    <a:lstStyle/>
                    <a:p>
                      <a:pPr>
                        <a:spcAft>
                          <a:spcPts val="0"/>
                        </a:spcAft>
                      </a:pPr>
                      <a:r>
                        <a:rPr lang="en-US" sz="1000" baseline="0" dirty="0">
                          <a:solidFill>
                            <a:srgbClr val="FFFF00"/>
                          </a:solidFill>
                          <a:latin typeface="Times New Roman"/>
                          <a:ea typeface="MS Mincho"/>
                        </a:rPr>
                        <a:t>National </a:t>
                      </a:r>
                      <a:r>
                        <a:rPr lang="en-US" sz="1000" baseline="0" dirty="0" smtClean="0">
                          <a:solidFill>
                            <a:srgbClr val="FFFF00"/>
                          </a:solidFill>
                          <a:latin typeface="Times New Roman"/>
                          <a:ea typeface="MS Mincho"/>
                        </a:rPr>
                        <a:t>Digital Orthophotos</a:t>
                      </a:r>
                      <a:endParaRPr lang="en-US" sz="1000" baseline="0" dirty="0">
                        <a:solidFill>
                          <a:srgbClr val="FFFF00"/>
                        </a:solidFill>
                        <a:latin typeface="Times New Roman"/>
                        <a:ea typeface="MS Mincho"/>
                      </a:endParaRPr>
                    </a:p>
                  </a:txBody>
                  <a:tcPr marL="38100" marR="38100" marT="0" marB="0">
                    <a:lnL>
                      <a:noFill/>
                    </a:lnL>
                    <a:lnR>
                      <a:noFill/>
                    </a:lnR>
                    <a:lnT>
                      <a:noFill/>
                    </a:lnT>
                    <a:lnB>
                      <a:noFill/>
                    </a:lnB>
                  </a:tcPr>
                </a:tc>
                <a:tc>
                  <a:txBody>
                    <a:bodyPr/>
                    <a:lstStyle/>
                    <a:p>
                      <a:pPr>
                        <a:spcAft>
                          <a:spcPts val="0"/>
                        </a:spcAft>
                      </a:pPr>
                      <a:r>
                        <a:rPr lang="en-US" sz="1000" baseline="0">
                          <a:solidFill>
                            <a:srgbClr val="FFFF00"/>
                          </a:solidFill>
                          <a:latin typeface="Times New Roman"/>
                          <a:ea typeface="MS Mincho"/>
                        </a:rPr>
                        <a:t>Raster</a:t>
                      </a:r>
                    </a:p>
                  </a:txBody>
                  <a:tcPr marL="38100" marR="38100" marT="0" marB="0">
                    <a:lnL>
                      <a:noFill/>
                    </a:lnL>
                    <a:lnR>
                      <a:noFill/>
                    </a:lnR>
                    <a:lnT>
                      <a:noFill/>
                    </a:lnT>
                    <a:lnB>
                      <a:noFill/>
                    </a:lnB>
                  </a:tcPr>
                </a:tc>
                <a:tc>
                  <a:txBody>
                    <a:bodyPr/>
                    <a:lstStyle/>
                    <a:p>
                      <a:pPr>
                        <a:spcAft>
                          <a:spcPts val="0"/>
                        </a:spcAft>
                      </a:pPr>
                      <a:r>
                        <a:rPr lang="en-US" sz="1000" baseline="0" dirty="0">
                          <a:solidFill>
                            <a:srgbClr val="FFFF00"/>
                          </a:solidFill>
                          <a:latin typeface="Times New Roman"/>
                          <a:ea typeface="MS Mincho"/>
                        </a:rPr>
                        <a:t>Continuous/</a:t>
                      </a:r>
                      <a:br>
                        <a:rPr lang="en-US" sz="1000" baseline="0" dirty="0">
                          <a:solidFill>
                            <a:srgbClr val="FFFF00"/>
                          </a:solidFill>
                          <a:latin typeface="Times New Roman"/>
                          <a:ea typeface="MS Mincho"/>
                        </a:rPr>
                      </a:br>
                      <a:r>
                        <a:rPr lang="en-US" sz="1000" baseline="0" dirty="0">
                          <a:solidFill>
                            <a:srgbClr val="FFFF00"/>
                          </a:solidFill>
                          <a:latin typeface="Times New Roman"/>
                          <a:ea typeface="MS Mincho"/>
                        </a:rPr>
                        <a:t>     interval</a:t>
                      </a:r>
                    </a:p>
                  </a:txBody>
                  <a:tcPr marL="38100" marR="38100" marT="0" marB="0">
                    <a:lnL>
                      <a:noFill/>
                    </a:lnL>
                    <a:lnR>
                      <a:noFill/>
                    </a:lnR>
                    <a:lnT>
                      <a:noFill/>
                    </a:lnT>
                    <a:lnB>
                      <a:noFill/>
                    </a:lnB>
                  </a:tcPr>
                </a:tc>
                <a:tc>
                  <a:txBody>
                    <a:bodyPr/>
                    <a:lstStyle/>
                    <a:p>
                      <a:pPr>
                        <a:spcAft>
                          <a:spcPts val="0"/>
                        </a:spcAft>
                      </a:pPr>
                      <a:r>
                        <a:rPr lang="en-US" sz="1000" baseline="0" dirty="0">
                          <a:solidFill>
                            <a:srgbClr val="FFFF00"/>
                          </a:solidFill>
                          <a:latin typeface="Times New Roman"/>
                          <a:ea typeface="MS Mincho"/>
                        </a:rPr>
                        <a:t>http://</a:t>
                      </a:r>
                      <a:r>
                        <a:rPr lang="en-US" sz="1000" baseline="0" dirty="0" smtClean="0">
                          <a:solidFill>
                            <a:srgbClr val="FFFF00"/>
                          </a:solidFill>
                          <a:latin typeface="Times New Roman"/>
                          <a:ea typeface="MS Mincho"/>
                        </a:rPr>
                        <a:t>www.ndop.gov/data.html; http</a:t>
                      </a:r>
                      <a:r>
                        <a:rPr lang="en-US" sz="1000" baseline="0" dirty="0">
                          <a:solidFill>
                            <a:srgbClr val="FFFF00"/>
                          </a:solidFill>
                          <a:latin typeface="Times New Roman"/>
                          <a:ea typeface="MS Mincho"/>
                        </a:rPr>
                        <a:t>://viewer.nationalmap.gov/viewer/</a:t>
                      </a:r>
                    </a:p>
                    <a:p>
                      <a:pPr>
                        <a:spcAft>
                          <a:spcPts val="0"/>
                        </a:spcAft>
                      </a:pPr>
                      <a:r>
                        <a:rPr lang="en-US" sz="1000" baseline="0" dirty="0">
                          <a:solidFill>
                            <a:srgbClr val="FFFF00"/>
                          </a:solidFill>
                          <a:latin typeface="Times New Roman"/>
                          <a:ea typeface="MS Mincho"/>
                        </a:rPr>
                        <a:t>http://gisdata.usgs.net/website/MRLC/viewer.htm</a:t>
                      </a:r>
                    </a:p>
                  </a:txBody>
                  <a:tcPr marL="38100" marR="38100" marT="0" marB="0">
                    <a:lnL>
                      <a:noFill/>
                    </a:lnL>
                    <a:lnR>
                      <a:noFill/>
                    </a:lnR>
                    <a:lnT>
                      <a:noFill/>
                    </a:lnT>
                    <a:lnB>
                      <a:noFill/>
                    </a:lnB>
                  </a:tcPr>
                </a:tc>
              </a:tr>
              <a:tr h="217488">
                <a:tc>
                  <a:txBody>
                    <a:bodyPr/>
                    <a:lstStyle/>
                    <a:p>
                      <a:pPr>
                        <a:spcAft>
                          <a:spcPts val="0"/>
                        </a:spcAft>
                      </a:pPr>
                      <a:r>
                        <a:rPr lang="en-US" sz="1000" baseline="0" dirty="0">
                          <a:solidFill>
                            <a:srgbClr val="FFFF00"/>
                          </a:solidFill>
                          <a:latin typeface="Times New Roman"/>
                          <a:ea typeface="MS Mincho"/>
                        </a:rPr>
                        <a:t>National Land </a:t>
                      </a:r>
                      <a:r>
                        <a:rPr lang="en-US" sz="1000" baseline="0" dirty="0" smtClean="0">
                          <a:solidFill>
                            <a:srgbClr val="FFFF00"/>
                          </a:solidFill>
                          <a:latin typeface="Times New Roman"/>
                          <a:ea typeface="MS Mincho"/>
                        </a:rPr>
                        <a:t>Cover </a:t>
                      </a:r>
                      <a:r>
                        <a:rPr lang="en-US" sz="1000" baseline="0" dirty="0">
                          <a:solidFill>
                            <a:srgbClr val="FFFF00"/>
                          </a:solidFill>
                          <a:latin typeface="Times New Roman"/>
                          <a:ea typeface="MS Mincho"/>
                        </a:rPr>
                        <a:t>Dataset (NLCD)</a:t>
                      </a:r>
                    </a:p>
                  </a:txBody>
                  <a:tcPr marL="38100" marR="38100" marT="0" marB="0">
                    <a:lnL>
                      <a:noFill/>
                    </a:lnL>
                    <a:lnR>
                      <a:noFill/>
                    </a:lnR>
                    <a:lnT>
                      <a:noFill/>
                    </a:lnT>
                    <a:lnB>
                      <a:noFill/>
                    </a:lnB>
                  </a:tcPr>
                </a:tc>
                <a:tc>
                  <a:txBody>
                    <a:bodyPr/>
                    <a:lstStyle/>
                    <a:p>
                      <a:pPr>
                        <a:spcAft>
                          <a:spcPts val="0"/>
                        </a:spcAft>
                      </a:pPr>
                      <a:r>
                        <a:rPr lang="en-US" sz="1000" baseline="0">
                          <a:solidFill>
                            <a:srgbClr val="FFFF00"/>
                          </a:solidFill>
                          <a:latin typeface="Times New Roman"/>
                          <a:ea typeface="MS Mincho"/>
                        </a:rPr>
                        <a:t>Raster</a:t>
                      </a:r>
                    </a:p>
                  </a:txBody>
                  <a:tcPr marL="38100" marR="38100" marT="0" marB="0">
                    <a:lnL>
                      <a:noFill/>
                    </a:lnL>
                    <a:lnR>
                      <a:noFill/>
                    </a:lnR>
                    <a:lnT>
                      <a:noFill/>
                    </a:lnT>
                    <a:lnB>
                      <a:noFill/>
                    </a:lnB>
                  </a:tcPr>
                </a:tc>
                <a:tc>
                  <a:txBody>
                    <a:bodyPr/>
                    <a:lstStyle/>
                    <a:p>
                      <a:pPr>
                        <a:spcAft>
                          <a:spcPts val="0"/>
                        </a:spcAft>
                      </a:pPr>
                      <a:r>
                        <a:rPr lang="en-US" sz="1000" baseline="0">
                          <a:solidFill>
                            <a:srgbClr val="FFFF00"/>
                          </a:solidFill>
                          <a:latin typeface="Times New Roman"/>
                          <a:ea typeface="MS Mincho"/>
                        </a:rPr>
                        <a:t>Discrete/nominal</a:t>
                      </a:r>
                    </a:p>
                  </a:txBody>
                  <a:tcPr marL="38100" marR="38100" marT="0" marB="0">
                    <a:lnL>
                      <a:noFill/>
                    </a:lnL>
                    <a:lnR>
                      <a:noFill/>
                    </a:lnR>
                    <a:lnT>
                      <a:noFill/>
                    </a:lnT>
                    <a:lnB>
                      <a:noFill/>
                    </a:lnB>
                  </a:tcPr>
                </a:tc>
                <a:tc>
                  <a:txBody>
                    <a:bodyPr/>
                    <a:lstStyle/>
                    <a:p>
                      <a:pPr>
                        <a:spcAft>
                          <a:spcPts val="0"/>
                        </a:spcAft>
                      </a:pPr>
                      <a:r>
                        <a:rPr lang="en-US" sz="1000" baseline="0" dirty="0">
                          <a:solidFill>
                            <a:srgbClr val="FFFF00"/>
                          </a:solidFill>
                          <a:latin typeface="Times New Roman"/>
                          <a:ea typeface="MS Mincho"/>
                        </a:rPr>
                        <a:t>http://viewer.nationalmap.gov/viewer/</a:t>
                      </a:r>
                    </a:p>
                    <a:p>
                      <a:pPr>
                        <a:spcAft>
                          <a:spcPts val="0"/>
                        </a:spcAft>
                      </a:pPr>
                      <a:r>
                        <a:rPr lang="en-US" sz="1000" baseline="0" dirty="0">
                          <a:solidFill>
                            <a:srgbClr val="FFFF00"/>
                          </a:solidFill>
                          <a:latin typeface="Times New Roman"/>
                          <a:ea typeface="MS Mincho"/>
                        </a:rPr>
                        <a:t>http://gisdata.usgs.net/website/MRLC/viewer.htm</a:t>
                      </a:r>
                    </a:p>
                  </a:txBody>
                  <a:tcPr marL="38100" marR="38100" marT="0" marB="0">
                    <a:lnL>
                      <a:noFill/>
                    </a:lnL>
                    <a:lnR>
                      <a:noFill/>
                    </a:lnR>
                    <a:lnT>
                      <a:noFill/>
                    </a:lnT>
                    <a:lnB>
                      <a:noFill/>
                    </a:lnB>
                  </a:tcPr>
                </a:tc>
              </a:tr>
              <a:tr h="169069">
                <a:tc>
                  <a:txBody>
                    <a:bodyPr/>
                    <a:lstStyle/>
                    <a:p>
                      <a:pPr>
                        <a:spcAft>
                          <a:spcPts val="0"/>
                        </a:spcAft>
                      </a:pPr>
                      <a:r>
                        <a:rPr lang="en-US" sz="1000" baseline="0" dirty="0">
                          <a:solidFill>
                            <a:srgbClr val="33CC33"/>
                          </a:solidFill>
                          <a:latin typeface="Times New Roman"/>
                          <a:ea typeface="MS Mincho"/>
                        </a:rPr>
                        <a:t>Global Land </a:t>
                      </a:r>
                      <a:r>
                        <a:rPr lang="en-US" sz="1000" baseline="0" dirty="0" smtClean="0">
                          <a:solidFill>
                            <a:srgbClr val="33CC33"/>
                          </a:solidFill>
                          <a:latin typeface="Times New Roman"/>
                          <a:ea typeface="MS Mincho"/>
                        </a:rPr>
                        <a:t>Cover </a:t>
                      </a:r>
                      <a:r>
                        <a:rPr lang="en-US" sz="1000" baseline="0" dirty="0">
                          <a:solidFill>
                            <a:srgbClr val="33CC33"/>
                          </a:solidFill>
                          <a:latin typeface="Times New Roman"/>
                          <a:ea typeface="MS Mincho"/>
                        </a:rPr>
                        <a:t>Dataset</a:t>
                      </a:r>
                    </a:p>
                  </a:txBody>
                  <a:tcPr marL="38100" marR="38100" marT="0" marB="0">
                    <a:lnL>
                      <a:noFill/>
                    </a:lnL>
                    <a:lnR>
                      <a:noFill/>
                    </a:lnR>
                    <a:lnT>
                      <a:noFill/>
                    </a:lnT>
                    <a:lnB>
                      <a:noFill/>
                    </a:lnB>
                  </a:tcPr>
                </a:tc>
                <a:tc>
                  <a:txBody>
                    <a:bodyPr/>
                    <a:lstStyle/>
                    <a:p>
                      <a:pPr>
                        <a:spcAft>
                          <a:spcPts val="0"/>
                        </a:spcAft>
                      </a:pPr>
                      <a:r>
                        <a:rPr lang="en-US" sz="1000" baseline="0" dirty="0">
                          <a:solidFill>
                            <a:srgbClr val="33CC33"/>
                          </a:solidFill>
                          <a:latin typeface="Times New Roman"/>
                          <a:ea typeface="MS Mincho"/>
                        </a:rPr>
                        <a:t>Raster</a:t>
                      </a:r>
                    </a:p>
                  </a:txBody>
                  <a:tcPr marL="38100" marR="38100" marT="0" marB="0">
                    <a:lnL>
                      <a:noFill/>
                    </a:lnL>
                    <a:lnR>
                      <a:noFill/>
                    </a:lnR>
                    <a:lnT>
                      <a:noFill/>
                    </a:lnT>
                    <a:lnB>
                      <a:noFill/>
                    </a:lnB>
                  </a:tcPr>
                </a:tc>
                <a:tc>
                  <a:txBody>
                    <a:bodyPr/>
                    <a:lstStyle/>
                    <a:p>
                      <a:pPr>
                        <a:spcAft>
                          <a:spcPts val="0"/>
                        </a:spcAft>
                      </a:pPr>
                      <a:r>
                        <a:rPr lang="en-US" sz="1000" baseline="0" dirty="0">
                          <a:solidFill>
                            <a:srgbClr val="33CC33"/>
                          </a:solidFill>
                          <a:latin typeface="Times New Roman"/>
                          <a:ea typeface="MS Mincho"/>
                        </a:rPr>
                        <a:t>Discrete/nominal</a:t>
                      </a:r>
                    </a:p>
                  </a:txBody>
                  <a:tcPr marL="38100" marR="38100" marT="0" marB="0">
                    <a:lnL>
                      <a:noFill/>
                    </a:lnL>
                    <a:lnR>
                      <a:noFill/>
                    </a:lnR>
                    <a:lnT>
                      <a:noFill/>
                    </a:lnT>
                    <a:lnB>
                      <a:noFill/>
                    </a:lnB>
                  </a:tcPr>
                </a:tc>
                <a:tc>
                  <a:txBody>
                    <a:bodyPr/>
                    <a:lstStyle/>
                    <a:p>
                      <a:pPr>
                        <a:spcAft>
                          <a:spcPts val="0"/>
                        </a:spcAft>
                      </a:pPr>
                      <a:r>
                        <a:rPr lang="en-US" sz="1000" baseline="0" dirty="0">
                          <a:solidFill>
                            <a:srgbClr val="33CC33"/>
                          </a:solidFill>
                          <a:latin typeface="Times New Roman"/>
                          <a:ea typeface="MS Mincho"/>
                        </a:rPr>
                        <a:t>http://landcover.usgs.gov/landcoverdata.php</a:t>
                      </a:r>
                    </a:p>
                  </a:txBody>
                  <a:tcPr marL="38100" marR="38100" marT="0" marB="0">
                    <a:lnL>
                      <a:noFill/>
                    </a:lnL>
                    <a:lnR>
                      <a:noFill/>
                    </a:lnR>
                    <a:lnT>
                      <a:noFill/>
                    </a:lnT>
                    <a:lnB>
                      <a:noFill/>
                    </a:lnB>
                  </a:tcPr>
                </a:tc>
              </a:tr>
              <a:tr h="108743">
                <a:tc>
                  <a:txBody>
                    <a:bodyPr/>
                    <a:lstStyle/>
                    <a:p>
                      <a:pPr>
                        <a:spcAft>
                          <a:spcPts val="0"/>
                        </a:spcAft>
                      </a:pPr>
                      <a:r>
                        <a:rPr lang="en-US" sz="1000" baseline="0">
                          <a:solidFill>
                            <a:schemeClr val="accent2"/>
                          </a:solidFill>
                          <a:latin typeface="Times New Roman"/>
                          <a:ea typeface="MS Mincho"/>
                        </a:rPr>
                        <a:t>LiDAR</a:t>
                      </a:r>
                    </a:p>
                  </a:txBody>
                  <a:tcPr marL="38100" marR="38100" marT="0" marB="0">
                    <a:lnL>
                      <a:noFill/>
                    </a:lnL>
                    <a:lnR>
                      <a:noFill/>
                    </a:lnR>
                    <a:lnT>
                      <a:noFill/>
                    </a:lnT>
                    <a:lnB>
                      <a:noFill/>
                    </a:lnB>
                  </a:tcPr>
                </a:tc>
                <a:tc>
                  <a:txBody>
                    <a:bodyPr/>
                    <a:lstStyle/>
                    <a:p>
                      <a:pPr>
                        <a:spcAft>
                          <a:spcPts val="0"/>
                        </a:spcAft>
                      </a:pPr>
                      <a:r>
                        <a:rPr lang="en-US" sz="1000" baseline="0">
                          <a:solidFill>
                            <a:schemeClr val="accent2"/>
                          </a:solidFill>
                          <a:latin typeface="Times New Roman"/>
                          <a:ea typeface="MS Mincho"/>
                        </a:rPr>
                        <a:t>Point</a:t>
                      </a:r>
                    </a:p>
                  </a:txBody>
                  <a:tcPr marL="38100" marR="38100" marT="0" marB="0">
                    <a:lnL>
                      <a:noFill/>
                    </a:lnL>
                    <a:lnR>
                      <a:noFill/>
                    </a:lnR>
                    <a:lnT>
                      <a:noFill/>
                    </a:lnT>
                    <a:lnB>
                      <a:noFill/>
                    </a:lnB>
                  </a:tcPr>
                </a:tc>
                <a:tc>
                  <a:txBody>
                    <a:bodyPr/>
                    <a:lstStyle/>
                    <a:p>
                      <a:pPr>
                        <a:spcAft>
                          <a:spcPts val="0"/>
                        </a:spcAft>
                      </a:pPr>
                      <a:r>
                        <a:rPr lang="en-US" sz="1000" baseline="0">
                          <a:solidFill>
                            <a:schemeClr val="accent2"/>
                          </a:solidFill>
                          <a:latin typeface="Times New Roman"/>
                          <a:ea typeface="MS Mincho"/>
                        </a:rPr>
                        <a:t>Continuous/ratio</a:t>
                      </a:r>
                    </a:p>
                  </a:txBody>
                  <a:tcPr marL="38100" marR="38100" marT="0" marB="0">
                    <a:lnL>
                      <a:noFill/>
                    </a:lnL>
                    <a:lnR>
                      <a:noFill/>
                    </a:lnR>
                    <a:lnT>
                      <a:noFill/>
                    </a:lnT>
                    <a:lnB>
                      <a:noFill/>
                    </a:lnB>
                  </a:tcPr>
                </a:tc>
                <a:tc>
                  <a:txBody>
                    <a:bodyPr/>
                    <a:lstStyle/>
                    <a:p>
                      <a:pPr>
                        <a:spcAft>
                          <a:spcPts val="0"/>
                        </a:spcAft>
                      </a:pPr>
                      <a:r>
                        <a:rPr lang="en-US" sz="1000" baseline="0" dirty="0">
                          <a:solidFill>
                            <a:schemeClr val="accent2"/>
                          </a:solidFill>
                          <a:latin typeface="Times New Roman"/>
                          <a:ea typeface="MS Mincho"/>
                        </a:rPr>
                        <a:t>http://viewer.nationalmap.gov/viewer/</a:t>
                      </a:r>
                    </a:p>
                  </a:txBody>
                  <a:tcPr marL="38100" marR="38100" marT="0" marB="0">
                    <a:lnL>
                      <a:noFill/>
                    </a:lnL>
                    <a:lnR>
                      <a:noFill/>
                    </a:lnR>
                    <a:lnT>
                      <a:noFill/>
                    </a:lnT>
                    <a:lnB>
                      <a:noFill/>
                    </a:lnB>
                  </a:tcPr>
                </a:tc>
              </a:tr>
              <a:tr h="171450">
                <a:tc>
                  <a:txBody>
                    <a:bodyPr/>
                    <a:lstStyle/>
                    <a:p>
                      <a:pPr>
                        <a:spcAft>
                          <a:spcPts val="0"/>
                        </a:spcAft>
                      </a:pPr>
                      <a:r>
                        <a:rPr lang="en-US" sz="1000" baseline="0">
                          <a:solidFill>
                            <a:schemeClr val="accent2"/>
                          </a:solidFill>
                          <a:latin typeface="Times New Roman"/>
                          <a:ea typeface="MS Mincho"/>
                        </a:rPr>
                        <a:t>Satellite images</a:t>
                      </a:r>
                    </a:p>
                  </a:txBody>
                  <a:tcPr marL="38100" marR="38100" marT="0" marB="0">
                    <a:lnL>
                      <a:noFill/>
                    </a:lnL>
                    <a:lnR>
                      <a:noFill/>
                    </a:lnR>
                    <a:lnT>
                      <a:noFill/>
                    </a:lnT>
                    <a:lnB>
                      <a:noFill/>
                    </a:lnB>
                  </a:tcPr>
                </a:tc>
                <a:tc>
                  <a:txBody>
                    <a:bodyPr/>
                    <a:lstStyle/>
                    <a:p>
                      <a:pPr>
                        <a:spcAft>
                          <a:spcPts val="0"/>
                        </a:spcAft>
                      </a:pPr>
                      <a:r>
                        <a:rPr lang="en-US" sz="1000" baseline="0">
                          <a:solidFill>
                            <a:schemeClr val="accent2"/>
                          </a:solidFill>
                          <a:latin typeface="Times New Roman"/>
                          <a:ea typeface="MS Mincho"/>
                        </a:rPr>
                        <a:t>Raster </a:t>
                      </a:r>
                    </a:p>
                  </a:txBody>
                  <a:tcPr marL="38100" marR="38100" marT="0" marB="0">
                    <a:lnL>
                      <a:noFill/>
                    </a:lnL>
                    <a:lnR>
                      <a:noFill/>
                    </a:lnR>
                    <a:lnT>
                      <a:noFill/>
                    </a:lnT>
                    <a:lnB>
                      <a:noFill/>
                    </a:lnB>
                  </a:tcPr>
                </a:tc>
                <a:tc>
                  <a:txBody>
                    <a:bodyPr/>
                    <a:lstStyle/>
                    <a:p>
                      <a:pPr>
                        <a:spcAft>
                          <a:spcPts val="0"/>
                        </a:spcAft>
                      </a:pPr>
                      <a:r>
                        <a:rPr lang="en-US" sz="1000" baseline="0" dirty="0" smtClean="0">
                          <a:solidFill>
                            <a:schemeClr val="accent2"/>
                          </a:solidFill>
                          <a:latin typeface="Times New Roman"/>
                          <a:ea typeface="MS Mincho"/>
                        </a:rPr>
                        <a:t>Continuous/interval</a:t>
                      </a:r>
                      <a:endParaRPr lang="en-US" sz="1000" baseline="0" dirty="0">
                        <a:solidFill>
                          <a:schemeClr val="accent2"/>
                        </a:solidFill>
                        <a:latin typeface="Times New Roman"/>
                        <a:ea typeface="MS Mincho"/>
                      </a:endParaRPr>
                    </a:p>
                  </a:txBody>
                  <a:tcPr marL="38100" marR="38100" marT="0" marB="0">
                    <a:lnL>
                      <a:noFill/>
                    </a:lnL>
                    <a:lnR>
                      <a:noFill/>
                    </a:lnR>
                    <a:lnT>
                      <a:noFill/>
                    </a:lnT>
                    <a:lnB>
                      <a:noFill/>
                    </a:lnB>
                  </a:tcPr>
                </a:tc>
                <a:tc>
                  <a:txBody>
                    <a:bodyPr/>
                    <a:lstStyle/>
                    <a:p>
                      <a:pPr>
                        <a:spcAft>
                          <a:spcPts val="0"/>
                        </a:spcAft>
                      </a:pPr>
                      <a:r>
                        <a:rPr lang="en-US" sz="1000" baseline="0" dirty="0">
                          <a:solidFill>
                            <a:schemeClr val="accent2"/>
                          </a:solidFill>
                          <a:latin typeface="Times New Roman"/>
                          <a:ea typeface="MS Mincho"/>
                        </a:rPr>
                        <a:t>http://edcsns17.cr.usgs.gov/NewEarthExplorer</a:t>
                      </a:r>
                      <a:r>
                        <a:rPr lang="en-US" sz="1000" baseline="0" dirty="0" smtClean="0">
                          <a:solidFill>
                            <a:schemeClr val="accent2"/>
                          </a:solidFill>
                          <a:latin typeface="Times New Roman"/>
                          <a:ea typeface="MS Mincho"/>
                        </a:rPr>
                        <a:t>/; http</a:t>
                      </a:r>
                      <a:r>
                        <a:rPr lang="en-US" sz="1000" baseline="0" dirty="0">
                          <a:solidFill>
                            <a:schemeClr val="accent2"/>
                          </a:solidFill>
                          <a:latin typeface="Times New Roman"/>
                          <a:ea typeface="MS Mincho"/>
                        </a:rPr>
                        <a:t>://glovis.usgs.gov/</a:t>
                      </a:r>
                    </a:p>
                  </a:txBody>
                  <a:tcPr marL="38100" marR="38100" marT="0" marB="0">
                    <a:lnL>
                      <a:noFill/>
                    </a:lnL>
                    <a:lnR>
                      <a:noFill/>
                    </a:lnR>
                    <a:lnT>
                      <a:noFill/>
                    </a:lnT>
                    <a:lnB>
                      <a:noFill/>
                    </a:lnB>
                  </a:tcPr>
                </a:tc>
              </a:tr>
              <a:tr h="161925">
                <a:tc>
                  <a:txBody>
                    <a:bodyPr/>
                    <a:lstStyle/>
                    <a:p>
                      <a:pPr>
                        <a:spcAft>
                          <a:spcPts val="0"/>
                        </a:spcAft>
                      </a:pPr>
                      <a:r>
                        <a:rPr lang="en-US" sz="1000" baseline="0" dirty="0" smtClean="0">
                          <a:solidFill>
                            <a:schemeClr val="accent2"/>
                          </a:solidFill>
                          <a:latin typeface="Times New Roman"/>
                          <a:ea typeface="MS Mincho"/>
                        </a:rPr>
                        <a:t>Hazards   </a:t>
                      </a:r>
                      <a:r>
                        <a:rPr lang="en-US" sz="1000" baseline="0" dirty="0">
                          <a:solidFill>
                            <a:schemeClr val="accent2"/>
                          </a:solidFill>
                          <a:latin typeface="Times New Roman"/>
                          <a:ea typeface="MS Mincho"/>
                        </a:rPr>
                        <a:t>(Earthquakes</a:t>
                      </a:r>
                      <a:r>
                        <a:rPr lang="en-US" sz="1000" baseline="0" dirty="0" smtClean="0">
                          <a:solidFill>
                            <a:schemeClr val="accent2"/>
                          </a:solidFill>
                          <a:latin typeface="Times New Roman"/>
                          <a:ea typeface="MS Mincho"/>
                        </a:rPr>
                        <a:t>, </a:t>
                      </a:r>
                      <a:r>
                        <a:rPr lang="en-US" sz="1000" baseline="0" dirty="0">
                          <a:solidFill>
                            <a:schemeClr val="accent2"/>
                          </a:solidFill>
                          <a:latin typeface="Times New Roman"/>
                          <a:ea typeface="MS Mincho"/>
                        </a:rPr>
                        <a:t>Volcanoes)</a:t>
                      </a:r>
                    </a:p>
                  </a:txBody>
                  <a:tcPr marL="38100" marR="38100" marT="0" marB="0">
                    <a:lnL>
                      <a:noFill/>
                    </a:lnL>
                    <a:lnR>
                      <a:noFill/>
                    </a:lnR>
                    <a:lnT>
                      <a:noFill/>
                    </a:lnT>
                    <a:lnB>
                      <a:noFill/>
                    </a:lnB>
                  </a:tcPr>
                </a:tc>
                <a:tc>
                  <a:txBody>
                    <a:bodyPr/>
                    <a:lstStyle/>
                    <a:p>
                      <a:pPr>
                        <a:spcAft>
                          <a:spcPts val="0"/>
                        </a:spcAft>
                      </a:pPr>
                      <a:r>
                        <a:rPr lang="en-US" sz="1000" baseline="0" dirty="0" smtClean="0">
                          <a:solidFill>
                            <a:schemeClr val="accent2"/>
                          </a:solidFill>
                          <a:latin typeface="Times New Roman"/>
                          <a:ea typeface="MS Mincho"/>
                        </a:rPr>
                        <a:t>Graphics</a:t>
                      </a:r>
                      <a:endParaRPr lang="en-US" sz="1000" baseline="0" dirty="0">
                        <a:solidFill>
                          <a:schemeClr val="accent2"/>
                        </a:solidFill>
                        <a:latin typeface="Times New Roman"/>
                        <a:ea typeface="MS Mincho"/>
                      </a:endParaRPr>
                    </a:p>
                  </a:txBody>
                  <a:tcPr marL="38100" marR="38100" marT="0" marB="0">
                    <a:lnL>
                      <a:noFill/>
                    </a:lnL>
                    <a:lnR>
                      <a:noFill/>
                    </a:lnR>
                    <a:lnT>
                      <a:noFill/>
                    </a:lnT>
                    <a:lnB>
                      <a:noFill/>
                    </a:lnB>
                  </a:tcPr>
                </a:tc>
                <a:tc>
                  <a:txBody>
                    <a:bodyPr/>
                    <a:lstStyle/>
                    <a:p>
                      <a:pPr>
                        <a:spcAft>
                          <a:spcPts val="0"/>
                        </a:spcAft>
                      </a:pPr>
                      <a:r>
                        <a:rPr lang="en-US" sz="1000" baseline="0" dirty="0">
                          <a:solidFill>
                            <a:schemeClr val="accent2"/>
                          </a:solidFill>
                          <a:latin typeface="Times New Roman"/>
                          <a:ea typeface="MS Mincho"/>
                        </a:rPr>
                        <a:t>Multiple forms</a:t>
                      </a:r>
                    </a:p>
                  </a:txBody>
                  <a:tcPr marL="38100" marR="38100" marT="0" marB="0">
                    <a:lnL>
                      <a:noFill/>
                    </a:lnL>
                    <a:lnR>
                      <a:noFill/>
                    </a:lnR>
                    <a:lnT>
                      <a:noFill/>
                    </a:lnT>
                    <a:lnB>
                      <a:noFill/>
                    </a:lnB>
                  </a:tcPr>
                </a:tc>
                <a:tc>
                  <a:txBody>
                    <a:bodyPr/>
                    <a:lstStyle/>
                    <a:p>
                      <a:pPr>
                        <a:spcAft>
                          <a:spcPts val="0"/>
                        </a:spcAft>
                      </a:pPr>
                      <a:r>
                        <a:rPr lang="en-US" sz="1000" baseline="0" dirty="0">
                          <a:solidFill>
                            <a:schemeClr val="accent2"/>
                          </a:solidFill>
                          <a:latin typeface="Times New Roman"/>
                          <a:ea typeface="MS Mincho"/>
                        </a:rPr>
                        <a:t>http://earthquake.usgs.gov/hazards</a:t>
                      </a:r>
                      <a:r>
                        <a:rPr lang="en-US" sz="1000" baseline="0" dirty="0" smtClean="0">
                          <a:solidFill>
                            <a:schemeClr val="accent2"/>
                          </a:solidFill>
                          <a:latin typeface="Times New Roman"/>
                          <a:ea typeface="MS Mincho"/>
                        </a:rPr>
                        <a:t>/; http</a:t>
                      </a:r>
                      <a:r>
                        <a:rPr lang="en-US" sz="1000" baseline="0" dirty="0">
                          <a:solidFill>
                            <a:schemeClr val="accent2"/>
                          </a:solidFill>
                          <a:latin typeface="Times New Roman"/>
                          <a:ea typeface="MS Mincho"/>
                        </a:rPr>
                        <a:t>://volcanoes.usgs.gov/activity/status.php</a:t>
                      </a:r>
                    </a:p>
                  </a:txBody>
                  <a:tcPr marL="38100" marR="38100" marT="0" marB="0">
                    <a:lnL>
                      <a:noFill/>
                    </a:lnL>
                    <a:lnR>
                      <a:noFill/>
                    </a:lnR>
                    <a:lnT>
                      <a:noFill/>
                    </a:lnT>
                    <a:lnB>
                      <a:noFill/>
                    </a:lnB>
                  </a:tcPr>
                </a:tc>
              </a:tr>
              <a:tr h="326231">
                <a:tc>
                  <a:txBody>
                    <a:bodyPr/>
                    <a:lstStyle/>
                    <a:p>
                      <a:pPr>
                        <a:spcAft>
                          <a:spcPts val="0"/>
                        </a:spcAft>
                      </a:pPr>
                      <a:r>
                        <a:rPr lang="en-US" sz="1000" baseline="0">
                          <a:solidFill>
                            <a:schemeClr val="accent2"/>
                          </a:solidFill>
                          <a:latin typeface="Times New Roman"/>
                          <a:ea typeface="MS Mincho"/>
                        </a:rPr>
                        <a:t>Minerals</a:t>
                      </a:r>
                    </a:p>
                  </a:txBody>
                  <a:tcPr marL="38100" marR="38100" marT="0" marB="0">
                    <a:lnL>
                      <a:noFill/>
                    </a:lnL>
                    <a:lnR>
                      <a:noFill/>
                    </a:lnR>
                    <a:lnT>
                      <a:noFill/>
                    </a:lnT>
                    <a:lnB>
                      <a:noFill/>
                    </a:lnB>
                  </a:tcPr>
                </a:tc>
                <a:tc>
                  <a:txBody>
                    <a:bodyPr/>
                    <a:lstStyle/>
                    <a:p>
                      <a:pPr>
                        <a:spcAft>
                          <a:spcPts val="0"/>
                        </a:spcAft>
                      </a:pPr>
                      <a:r>
                        <a:rPr lang="en-US" sz="1000" baseline="0">
                          <a:solidFill>
                            <a:schemeClr val="accent2"/>
                          </a:solidFill>
                          <a:latin typeface="Times New Roman"/>
                          <a:ea typeface="MS Mincho"/>
                        </a:rPr>
                        <a:t>Vector; text</a:t>
                      </a:r>
                    </a:p>
                  </a:txBody>
                  <a:tcPr marL="38100" marR="38100" marT="0" marB="0">
                    <a:lnL>
                      <a:noFill/>
                    </a:lnL>
                    <a:lnR>
                      <a:noFill/>
                    </a:lnR>
                    <a:lnT>
                      <a:noFill/>
                    </a:lnT>
                    <a:lnB>
                      <a:noFill/>
                    </a:lnB>
                  </a:tcPr>
                </a:tc>
                <a:tc>
                  <a:txBody>
                    <a:bodyPr/>
                    <a:lstStyle/>
                    <a:p>
                      <a:pPr>
                        <a:spcAft>
                          <a:spcPts val="0"/>
                        </a:spcAft>
                      </a:pPr>
                      <a:r>
                        <a:rPr lang="en-US" sz="1000" baseline="0" dirty="0">
                          <a:solidFill>
                            <a:schemeClr val="accent2"/>
                          </a:solidFill>
                          <a:latin typeface="Times New Roman"/>
                          <a:ea typeface="MS Mincho"/>
                        </a:rPr>
                        <a:t>Discrete/nominal</a:t>
                      </a:r>
                    </a:p>
                  </a:txBody>
                  <a:tcPr marL="38100" marR="38100" marT="0" marB="0">
                    <a:lnL>
                      <a:noFill/>
                    </a:lnL>
                    <a:lnR>
                      <a:noFill/>
                    </a:lnR>
                    <a:lnT>
                      <a:noFill/>
                    </a:lnT>
                    <a:lnB>
                      <a:noFill/>
                    </a:lnB>
                  </a:tcPr>
                </a:tc>
                <a:tc>
                  <a:txBody>
                    <a:bodyPr/>
                    <a:lstStyle/>
                    <a:p>
                      <a:pPr>
                        <a:spcAft>
                          <a:spcPts val="0"/>
                        </a:spcAft>
                      </a:pPr>
                      <a:r>
                        <a:rPr lang="en-US" sz="1000" baseline="0" dirty="0">
                          <a:solidFill>
                            <a:schemeClr val="accent2"/>
                          </a:solidFill>
                          <a:latin typeface="Times New Roman"/>
                          <a:ea typeface="MS Mincho"/>
                        </a:rPr>
                        <a:t>http://mrdata.usgs.gov/; http://tin.er.usgs.gov/mrds/</a:t>
                      </a:r>
                    </a:p>
                    <a:p>
                      <a:pPr>
                        <a:spcAft>
                          <a:spcPts val="0"/>
                        </a:spcAft>
                      </a:pPr>
                      <a:r>
                        <a:rPr lang="en-US" sz="1000" baseline="0" dirty="0">
                          <a:solidFill>
                            <a:schemeClr val="accent2"/>
                          </a:solidFill>
                          <a:latin typeface="Times New Roman"/>
                          <a:ea typeface="MS Mincho"/>
                        </a:rPr>
                        <a:t>http://tin.er.usgs.gov/geochem</a:t>
                      </a:r>
                      <a:r>
                        <a:rPr lang="en-US" sz="1000" baseline="0" dirty="0" smtClean="0">
                          <a:solidFill>
                            <a:schemeClr val="accent2"/>
                          </a:solidFill>
                          <a:latin typeface="Times New Roman"/>
                          <a:ea typeface="MS Mincho"/>
                        </a:rPr>
                        <a:t>/; http</a:t>
                      </a:r>
                      <a:r>
                        <a:rPr lang="en-US" sz="1000" baseline="0" dirty="0">
                          <a:solidFill>
                            <a:schemeClr val="accent2"/>
                          </a:solidFill>
                          <a:latin typeface="Times New Roman"/>
                          <a:ea typeface="MS Mincho"/>
                        </a:rPr>
                        <a:t>://crustal.usgs.gov/geophysics/index.html</a:t>
                      </a:r>
                    </a:p>
                  </a:txBody>
                  <a:tcPr marL="38100" marR="38100" marT="0" marB="0">
                    <a:lnL>
                      <a:noFill/>
                    </a:lnL>
                    <a:lnR>
                      <a:noFill/>
                    </a:lnR>
                    <a:lnT>
                      <a:noFill/>
                    </a:lnT>
                    <a:lnB>
                      <a:noFill/>
                    </a:lnB>
                  </a:tcPr>
                </a:tc>
              </a:tr>
              <a:tr h="159544">
                <a:tc>
                  <a:txBody>
                    <a:bodyPr/>
                    <a:lstStyle/>
                    <a:p>
                      <a:pPr>
                        <a:spcAft>
                          <a:spcPts val="0"/>
                        </a:spcAft>
                      </a:pPr>
                      <a:r>
                        <a:rPr lang="en-US" sz="1000" baseline="0">
                          <a:solidFill>
                            <a:schemeClr val="accent2"/>
                          </a:solidFill>
                          <a:latin typeface="Times New Roman"/>
                          <a:ea typeface="MS Mincho"/>
                        </a:rPr>
                        <a:t>Energy</a:t>
                      </a:r>
                    </a:p>
                  </a:txBody>
                  <a:tcPr marL="38100" marR="38100" marT="0" marB="0">
                    <a:lnL>
                      <a:noFill/>
                    </a:lnL>
                    <a:lnR>
                      <a:noFill/>
                    </a:lnR>
                    <a:lnT>
                      <a:noFill/>
                    </a:lnT>
                    <a:lnB>
                      <a:noFill/>
                    </a:lnB>
                  </a:tcPr>
                </a:tc>
                <a:tc>
                  <a:txBody>
                    <a:bodyPr/>
                    <a:lstStyle/>
                    <a:p>
                      <a:pPr>
                        <a:spcAft>
                          <a:spcPts val="0"/>
                        </a:spcAft>
                      </a:pPr>
                      <a:r>
                        <a:rPr lang="en-US" sz="1000" baseline="0" dirty="0">
                          <a:solidFill>
                            <a:schemeClr val="accent2"/>
                          </a:solidFill>
                          <a:latin typeface="Times New Roman"/>
                          <a:ea typeface="MS Mincho"/>
                        </a:rPr>
                        <a:t>Vector; </a:t>
                      </a:r>
                      <a:r>
                        <a:rPr lang="en-US" sz="1000" baseline="0" dirty="0" smtClean="0">
                          <a:solidFill>
                            <a:schemeClr val="accent2"/>
                          </a:solidFill>
                          <a:latin typeface="Times New Roman"/>
                          <a:ea typeface="MS Mincho"/>
                        </a:rPr>
                        <a:t>databases</a:t>
                      </a:r>
                      <a:endParaRPr lang="en-US" sz="1000" baseline="0" dirty="0">
                        <a:solidFill>
                          <a:schemeClr val="accent2"/>
                        </a:solidFill>
                        <a:latin typeface="Times New Roman"/>
                        <a:ea typeface="MS Mincho"/>
                      </a:endParaRPr>
                    </a:p>
                  </a:txBody>
                  <a:tcPr marL="38100" marR="38100" marT="0" marB="0">
                    <a:lnL>
                      <a:noFill/>
                    </a:lnL>
                    <a:lnR>
                      <a:noFill/>
                    </a:lnR>
                    <a:lnT>
                      <a:noFill/>
                    </a:lnT>
                    <a:lnB>
                      <a:noFill/>
                    </a:lnB>
                  </a:tcPr>
                </a:tc>
                <a:tc>
                  <a:txBody>
                    <a:bodyPr/>
                    <a:lstStyle/>
                    <a:p>
                      <a:pPr>
                        <a:spcAft>
                          <a:spcPts val="0"/>
                        </a:spcAft>
                      </a:pPr>
                      <a:r>
                        <a:rPr lang="en-US" sz="1000" baseline="0">
                          <a:solidFill>
                            <a:schemeClr val="accent2"/>
                          </a:solidFill>
                          <a:latin typeface="Times New Roman"/>
                          <a:ea typeface="MS Mincho"/>
                        </a:rPr>
                        <a:t>Multiple forms</a:t>
                      </a:r>
                    </a:p>
                  </a:txBody>
                  <a:tcPr marL="38100" marR="38100" marT="0" marB="0">
                    <a:lnL>
                      <a:noFill/>
                    </a:lnL>
                    <a:lnR>
                      <a:noFill/>
                    </a:lnR>
                    <a:lnT>
                      <a:noFill/>
                    </a:lnT>
                    <a:lnB>
                      <a:noFill/>
                    </a:lnB>
                  </a:tcPr>
                </a:tc>
                <a:tc>
                  <a:txBody>
                    <a:bodyPr/>
                    <a:lstStyle/>
                    <a:p>
                      <a:pPr>
                        <a:spcAft>
                          <a:spcPts val="0"/>
                        </a:spcAft>
                      </a:pPr>
                      <a:r>
                        <a:rPr lang="en-US" sz="1000" baseline="0" dirty="0">
                          <a:solidFill>
                            <a:schemeClr val="accent2"/>
                          </a:solidFill>
                          <a:latin typeface="Times New Roman"/>
                          <a:ea typeface="MS Mincho"/>
                        </a:rPr>
                        <a:t>http://energy.usgs.gov/search.html</a:t>
                      </a:r>
                    </a:p>
                  </a:txBody>
                  <a:tcPr marL="38100" marR="38100" marT="0" marB="0">
                    <a:lnL>
                      <a:noFill/>
                    </a:lnL>
                    <a:lnR>
                      <a:noFill/>
                    </a:lnR>
                    <a:lnT>
                      <a:noFill/>
                    </a:lnT>
                    <a:lnB>
                      <a:noFill/>
                    </a:lnB>
                  </a:tcPr>
                </a:tc>
              </a:tr>
              <a:tr h="108743">
                <a:tc>
                  <a:txBody>
                    <a:bodyPr/>
                    <a:lstStyle/>
                    <a:p>
                      <a:pPr>
                        <a:spcAft>
                          <a:spcPts val="0"/>
                        </a:spcAft>
                      </a:pPr>
                      <a:r>
                        <a:rPr lang="en-US" sz="1000" baseline="0">
                          <a:solidFill>
                            <a:schemeClr val="accent2"/>
                          </a:solidFill>
                          <a:latin typeface="Times New Roman"/>
                          <a:ea typeface="MS Mincho"/>
                        </a:rPr>
                        <a:t>Landscapes and Coasts</a:t>
                      </a:r>
                    </a:p>
                  </a:txBody>
                  <a:tcPr marL="38100" marR="38100" marT="0" marB="0">
                    <a:lnL>
                      <a:noFill/>
                    </a:lnL>
                    <a:lnR>
                      <a:noFill/>
                    </a:lnR>
                    <a:lnT>
                      <a:noFill/>
                    </a:lnT>
                    <a:lnB>
                      <a:noFill/>
                    </a:lnB>
                  </a:tcPr>
                </a:tc>
                <a:tc>
                  <a:txBody>
                    <a:bodyPr/>
                    <a:lstStyle/>
                    <a:p>
                      <a:pPr>
                        <a:spcAft>
                          <a:spcPts val="0"/>
                        </a:spcAft>
                      </a:pPr>
                      <a:r>
                        <a:rPr lang="en-US" sz="1000" baseline="0">
                          <a:solidFill>
                            <a:schemeClr val="accent2"/>
                          </a:solidFill>
                          <a:latin typeface="Times New Roman"/>
                          <a:ea typeface="MS Mincho"/>
                        </a:rPr>
                        <a:t>Reports</a:t>
                      </a:r>
                    </a:p>
                  </a:txBody>
                  <a:tcPr marL="38100" marR="38100" marT="0" marB="0">
                    <a:lnL>
                      <a:noFill/>
                    </a:lnL>
                    <a:lnR>
                      <a:noFill/>
                    </a:lnR>
                    <a:lnT>
                      <a:noFill/>
                    </a:lnT>
                    <a:lnB>
                      <a:noFill/>
                    </a:lnB>
                  </a:tcPr>
                </a:tc>
                <a:tc>
                  <a:txBody>
                    <a:bodyPr/>
                    <a:lstStyle/>
                    <a:p>
                      <a:pPr>
                        <a:spcAft>
                          <a:spcPts val="0"/>
                        </a:spcAft>
                      </a:pPr>
                      <a:r>
                        <a:rPr lang="en-US" sz="1000" baseline="0">
                          <a:solidFill>
                            <a:schemeClr val="accent2"/>
                          </a:solidFill>
                          <a:latin typeface="Times New Roman"/>
                          <a:ea typeface="MS Mincho"/>
                        </a:rPr>
                        <a:t>Discrete/nominal</a:t>
                      </a:r>
                    </a:p>
                  </a:txBody>
                  <a:tcPr marL="38100" marR="38100" marT="0" marB="0">
                    <a:lnL>
                      <a:noFill/>
                    </a:lnL>
                    <a:lnR>
                      <a:noFill/>
                    </a:lnR>
                    <a:lnT>
                      <a:noFill/>
                    </a:lnT>
                    <a:lnB>
                      <a:noFill/>
                    </a:lnB>
                  </a:tcPr>
                </a:tc>
                <a:tc>
                  <a:txBody>
                    <a:bodyPr/>
                    <a:lstStyle/>
                    <a:p>
                      <a:pPr>
                        <a:spcAft>
                          <a:spcPts val="0"/>
                        </a:spcAft>
                      </a:pPr>
                      <a:r>
                        <a:rPr lang="en-US" sz="1000" baseline="0" dirty="0">
                          <a:solidFill>
                            <a:schemeClr val="accent2"/>
                          </a:solidFill>
                          <a:latin typeface="Times New Roman"/>
                          <a:ea typeface="MS Mincho"/>
                        </a:rPr>
                        <a:t>http://geochange.er.usgs.gov/info/holdings.html</a:t>
                      </a:r>
                    </a:p>
                  </a:txBody>
                  <a:tcPr marL="38100" marR="38100" marT="0" marB="0">
                    <a:lnL>
                      <a:noFill/>
                    </a:lnL>
                    <a:lnR>
                      <a:noFill/>
                    </a:lnR>
                    <a:lnT>
                      <a:noFill/>
                    </a:lnT>
                    <a:lnB>
                      <a:noFill/>
                    </a:lnB>
                  </a:tcPr>
                </a:tc>
              </a:tr>
              <a:tr h="108743">
                <a:tc>
                  <a:txBody>
                    <a:bodyPr/>
                    <a:lstStyle/>
                    <a:p>
                      <a:pPr>
                        <a:spcAft>
                          <a:spcPts val="0"/>
                        </a:spcAft>
                      </a:pPr>
                      <a:r>
                        <a:rPr lang="en-US" sz="1000" baseline="0">
                          <a:solidFill>
                            <a:schemeClr val="accent2"/>
                          </a:solidFill>
                          <a:latin typeface="Times New Roman"/>
                          <a:ea typeface="MS Mincho"/>
                        </a:rPr>
                        <a:t>Astrogeology</a:t>
                      </a:r>
                    </a:p>
                  </a:txBody>
                  <a:tcPr marL="38100" marR="38100" marT="0" marB="0">
                    <a:lnL>
                      <a:noFill/>
                    </a:lnL>
                    <a:lnR>
                      <a:noFill/>
                    </a:lnR>
                    <a:lnT>
                      <a:noFill/>
                    </a:lnT>
                    <a:lnB>
                      <a:noFill/>
                    </a:lnB>
                  </a:tcPr>
                </a:tc>
                <a:tc>
                  <a:txBody>
                    <a:bodyPr/>
                    <a:lstStyle/>
                    <a:p>
                      <a:pPr>
                        <a:spcAft>
                          <a:spcPts val="0"/>
                        </a:spcAft>
                      </a:pPr>
                      <a:r>
                        <a:rPr lang="en-US" sz="1000" baseline="0">
                          <a:solidFill>
                            <a:schemeClr val="accent2"/>
                          </a:solidFill>
                          <a:latin typeface="Times New Roman"/>
                          <a:ea typeface="MS Mincho"/>
                        </a:rPr>
                        <a:t>Databases </a:t>
                      </a:r>
                    </a:p>
                  </a:txBody>
                  <a:tcPr marL="38100" marR="38100" marT="0" marB="0">
                    <a:lnL>
                      <a:noFill/>
                    </a:lnL>
                    <a:lnR>
                      <a:noFill/>
                    </a:lnR>
                    <a:lnT>
                      <a:noFill/>
                    </a:lnT>
                    <a:lnB>
                      <a:noFill/>
                    </a:lnB>
                  </a:tcPr>
                </a:tc>
                <a:tc>
                  <a:txBody>
                    <a:bodyPr/>
                    <a:lstStyle/>
                    <a:p>
                      <a:pPr>
                        <a:spcAft>
                          <a:spcPts val="0"/>
                        </a:spcAft>
                      </a:pPr>
                      <a:r>
                        <a:rPr lang="en-US" sz="1000" baseline="0">
                          <a:solidFill>
                            <a:schemeClr val="accent2"/>
                          </a:solidFill>
                          <a:latin typeface="Times New Roman"/>
                          <a:ea typeface="MS Mincho"/>
                        </a:rPr>
                        <a:t>Discrete/nominal</a:t>
                      </a:r>
                    </a:p>
                  </a:txBody>
                  <a:tcPr marL="38100" marR="38100" marT="0" marB="0">
                    <a:lnL>
                      <a:noFill/>
                    </a:lnL>
                    <a:lnR>
                      <a:noFill/>
                    </a:lnR>
                    <a:lnT>
                      <a:noFill/>
                    </a:lnT>
                    <a:lnB>
                      <a:noFill/>
                    </a:lnB>
                  </a:tcPr>
                </a:tc>
                <a:tc>
                  <a:txBody>
                    <a:bodyPr/>
                    <a:lstStyle/>
                    <a:p>
                      <a:pPr>
                        <a:spcAft>
                          <a:spcPts val="0"/>
                        </a:spcAft>
                      </a:pPr>
                      <a:r>
                        <a:rPr lang="en-US" sz="1000" baseline="0">
                          <a:solidFill>
                            <a:schemeClr val="accent2"/>
                          </a:solidFill>
                          <a:latin typeface="Times New Roman"/>
                          <a:ea typeface="MS Mincho"/>
                        </a:rPr>
                        <a:t>http://astrogeology.usgs.gov/DataAndInformation/</a:t>
                      </a:r>
                    </a:p>
                  </a:txBody>
                  <a:tcPr marL="38100" marR="38100" marT="0" marB="0">
                    <a:lnL>
                      <a:noFill/>
                    </a:lnL>
                    <a:lnR>
                      <a:noFill/>
                    </a:lnR>
                    <a:lnT>
                      <a:noFill/>
                    </a:lnT>
                    <a:lnB>
                      <a:noFill/>
                    </a:lnB>
                  </a:tcPr>
                </a:tc>
              </a:tr>
              <a:tr h="108743">
                <a:tc>
                  <a:txBody>
                    <a:bodyPr/>
                    <a:lstStyle/>
                    <a:p>
                      <a:pPr>
                        <a:spcAft>
                          <a:spcPts val="0"/>
                        </a:spcAft>
                      </a:pPr>
                      <a:r>
                        <a:rPr lang="en-US" sz="1000" baseline="0">
                          <a:solidFill>
                            <a:schemeClr val="accent2"/>
                          </a:solidFill>
                          <a:latin typeface="Times New Roman"/>
                          <a:ea typeface="MS Mincho"/>
                        </a:rPr>
                        <a:t>Geologic Map Database</a:t>
                      </a:r>
                    </a:p>
                  </a:txBody>
                  <a:tcPr marL="38100" marR="38100" marT="0" marB="0">
                    <a:lnL>
                      <a:noFill/>
                    </a:lnL>
                    <a:lnR>
                      <a:noFill/>
                    </a:lnR>
                    <a:lnT>
                      <a:noFill/>
                    </a:lnT>
                    <a:lnB>
                      <a:noFill/>
                    </a:lnB>
                  </a:tcPr>
                </a:tc>
                <a:tc>
                  <a:txBody>
                    <a:bodyPr/>
                    <a:lstStyle/>
                    <a:p>
                      <a:pPr>
                        <a:spcAft>
                          <a:spcPts val="0"/>
                        </a:spcAft>
                      </a:pPr>
                      <a:r>
                        <a:rPr lang="en-US" sz="1000" baseline="0">
                          <a:solidFill>
                            <a:schemeClr val="accent2"/>
                          </a:solidFill>
                          <a:latin typeface="Times New Roman"/>
                          <a:ea typeface="MS Mincho"/>
                        </a:rPr>
                        <a:t>Vector; maps; text </a:t>
                      </a:r>
                    </a:p>
                  </a:txBody>
                  <a:tcPr marL="38100" marR="38100" marT="0" marB="0">
                    <a:lnL>
                      <a:noFill/>
                    </a:lnL>
                    <a:lnR>
                      <a:noFill/>
                    </a:lnR>
                    <a:lnT>
                      <a:noFill/>
                    </a:lnT>
                    <a:lnB>
                      <a:noFill/>
                    </a:lnB>
                  </a:tcPr>
                </a:tc>
                <a:tc>
                  <a:txBody>
                    <a:bodyPr/>
                    <a:lstStyle/>
                    <a:p>
                      <a:pPr>
                        <a:spcAft>
                          <a:spcPts val="0"/>
                        </a:spcAft>
                      </a:pPr>
                      <a:r>
                        <a:rPr lang="en-US" sz="1000" baseline="0">
                          <a:solidFill>
                            <a:schemeClr val="accent2"/>
                          </a:solidFill>
                          <a:latin typeface="Times New Roman"/>
                          <a:ea typeface="MS Mincho"/>
                        </a:rPr>
                        <a:t>Discrete/nominal</a:t>
                      </a:r>
                    </a:p>
                  </a:txBody>
                  <a:tcPr marL="38100" marR="38100" marT="0" marB="0">
                    <a:lnL>
                      <a:noFill/>
                    </a:lnL>
                    <a:lnR>
                      <a:noFill/>
                    </a:lnR>
                    <a:lnT>
                      <a:noFill/>
                    </a:lnT>
                    <a:lnB>
                      <a:noFill/>
                    </a:lnB>
                  </a:tcPr>
                </a:tc>
                <a:tc>
                  <a:txBody>
                    <a:bodyPr/>
                    <a:lstStyle/>
                    <a:p>
                      <a:pPr>
                        <a:spcAft>
                          <a:spcPts val="0"/>
                        </a:spcAft>
                      </a:pPr>
                      <a:r>
                        <a:rPr lang="en-US" sz="1000" baseline="0">
                          <a:solidFill>
                            <a:schemeClr val="accent2"/>
                          </a:solidFill>
                          <a:latin typeface="Times New Roman"/>
                          <a:ea typeface="MS Mincho"/>
                        </a:rPr>
                        <a:t>http://ngmdb.usgs.gov/</a:t>
                      </a:r>
                    </a:p>
                  </a:txBody>
                  <a:tcPr marL="38100" marR="38100" marT="0" marB="0">
                    <a:lnL>
                      <a:noFill/>
                    </a:lnL>
                    <a:lnR>
                      <a:noFill/>
                    </a:lnR>
                    <a:lnT>
                      <a:noFill/>
                    </a:lnT>
                    <a:lnB>
                      <a:noFill/>
                    </a:lnB>
                  </a:tcPr>
                </a:tc>
              </a:tr>
              <a:tr h="161925">
                <a:tc>
                  <a:txBody>
                    <a:bodyPr/>
                    <a:lstStyle/>
                    <a:p>
                      <a:pPr>
                        <a:spcAft>
                          <a:spcPts val="0"/>
                        </a:spcAft>
                      </a:pPr>
                      <a:r>
                        <a:rPr lang="en-US" sz="1000" baseline="0" dirty="0">
                          <a:solidFill>
                            <a:schemeClr val="accent2"/>
                          </a:solidFill>
                          <a:latin typeface="Times New Roman"/>
                          <a:ea typeface="MS Mincho"/>
                        </a:rPr>
                        <a:t>Geologic </a:t>
                      </a:r>
                      <a:r>
                        <a:rPr lang="en-US" sz="1000" baseline="0" dirty="0" smtClean="0">
                          <a:solidFill>
                            <a:schemeClr val="accent2"/>
                          </a:solidFill>
                          <a:latin typeface="Times New Roman"/>
                          <a:ea typeface="MS Mincho"/>
                        </a:rPr>
                        <a:t>Data </a:t>
                      </a:r>
                      <a:r>
                        <a:rPr lang="en-US" sz="1000" baseline="0" dirty="0">
                          <a:solidFill>
                            <a:schemeClr val="accent2"/>
                          </a:solidFill>
                          <a:latin typeface="Times New Roman"/>
                          <a:ea typeface="MS Mincho"/>
                        </a:rPr>
                        <a:t>Digital Data Series</a:t>
                      </a:r>
                    </a:p>
                  </a:txBody>
                  <a:tcPr marL="38100" marR="38100" marT="0" marB="0">
                    <a:lnL>
                      <a:noFill/>
                    </a:lnL>
                    <a:lnR>
                      <a:noFill/>
                    </a:lnR>
                    <a:lnT>
                      <a:noFill/>
                    </a:lnT>
                    <a:lnB>
                      <a:noFill/>
                    </a:lnB>
                  </a:tcPr>
                </a:tc>
                <a:tc>
                  <a:txBody>
                    <a:bodyPr/>
                    <a:lstStyle/>
                    <a:p>
                      <a:pPr>
                        <a:spcAft>
                          <a:spcPts val="0"/>
                        </a:spcAft>
                      </a:pPr>
                      <a:r>
                        <a:rPr lang="en-US" sz="1000" baseline="0">
                          <a:solidFill>
                            <a:schemeClr val="accent2"/>
                          </a:solidFill>
                          <a:latin typeface="Times New Roman"/>
                          <a:ea typeface="MS Mincho"/>
                        </a:rPr>
                        <a:t>Maps; tables</a:t>
                      </a:r>
                    </a:p>
                  </a:txBody>
                  <a:tcPr marL="38100" marR="38100" marT="0" marB="0">
                    <a:lnL>
                      <a:noFill/>
                    </a:lnL>
                    <a:lnR>
                      <a:noFill/>
                    </a:lnR>
                    <a:lnT>
                      <a:noFill/>
                    </a:lnT>
                    <a:lnB>
                      <a:noFill/>
                    </a:lnB>
                  </a:tcPr>
                </a:tc>
                <a:tc>
                  <a:txBody>
                    <a:bodyPr/>
                    <a:lstStyle/>
                    <a:p>
                      <a:pPr>
                        <a:spcAft>
                          <a:spcPts val="0"/>
                        </a:spcAft>
                      </a:pPr>
                      <a:r>
                        <a:rPr lang="en-US" sz="1000" baseline="0">
                          <a:solidFill>
                            <a:schemeClr val="accent2"/>
                          </a:solidFill>
                          <a:latin typeface="Times New Roman"/>
                          <a:ea typeface="MS Mincho"/>
                        </a:rPr>
                        <a:t>Discrete/nominal</a:t>
                      </a:r>
                    </a:p>
                  </a:txBody>
                  <a:tcPr marL="38100" marR="38100" marT="0" marB="0">
                    <a:lnL>
                      <a:noFill/>
                    </a:lnL>
                    <a:lnR>
                      <a:noFill/>
                    </a:lnR>
                    <a:lnT>
                      <a:noFill/>
                    </a:lnT>
                    <a:lnB>
                      <a:noFill/>
                    </a:lnB>
                  </a:tcPr>
                </a:tc>
                <a:tc>
                  <a:txBody>
                    <a:bodyPr/>
                    <a:lstStyle/>
                    <a:p>
                      <a:pPr>
                        <a:spcAft>
                          <a:spcPts val="0"/>
                        </a:spcAft>
                      </a:pPr>
                      <a:r>
                        <a:rPr lang="en-US" sz="1000" baseline="0" dirty="0">
                          <a:solidFill>
                            <a:schemeClr val="accent2"/>
                          </a:solidFill>
                          <a:latin typeface="Times New Roman"/>
                          <a:ea typeface="MS Mincho"/>
                        </a:rPr>
                        <a:t>http://pubs.usgs.gov/dds/dds-060/</a:t>
                      </a:r>
                    </a:p>
                  </a:txBody>
                  <a:tcPr marL="38100" marR="38100" marT="0" marB="0">
                    <a:lnL>
                      <a:noFill/>
                    </a:lnL>
                    <a:lnR>
                      <a:noFill/>
                    </a:lnR>
                    <a:lnT>
                      <a:noFill/>
                    </a:lnT>
                    <a:lnB>
                      <a:noFill/>
                    </a:lnB>
                  </a:tcPr>
                </a:tc>
              </a:tr>
              <a:tr h="161925">
                <a:tc>
                  <a:txBody>
                    <a:bodyPr/>
                    <a:lstStyle/>
                    <a:p>
                      <a:pPr>
                        <a:spcAft>
                          <a:spcPts val="0"/>
                        </a:spcAft>
                      </a:pPr>
                      <a:r>
                        <a:rPr lang="en-US" sz="1000" baseline="0">
                          <a:solidFill>
                            <a:schemeClr val="accent2"/>
                          </a:solidFill>
                          <a:latin typeface="Times New Roman"/>
                          <a:ea typeface="MS Mincho"/>
                        </a:rPr>
                        <a:t>National Water Information System</a:t>
                      </a:r>
                    </a:p>
                  </a:txBody>
                  <a:tcPr marL="38100" marR="38100" marT="0" marB="0">
                    <a:lnL>
                      <a:noFill/>
                    </a:lnL>
                    <a:lnR>
                      <a:noFill/>
                    </a:lnR>
                    <a:lnT>
                      <a:noFill/>
                    </a:lnT>
                    <a:lnB>
                      <a:noFill/>
                    </a:lnB>
                  </a:tcPr>
                </a:tc>
                <a:tc>
                  <a:txBody>
                    <a:bodyPr/>
                    <a:lstStyle/>
                    <a:p>
                      <a:pPr>
                        <a:spcAft>
                          <a:spcPts val="0"/>
                        </a:spcAft>
                      </a:pPr>
                      <a:r>
                        <a:rPr lang="en-US" sz="1000" baseline="0" dirty="0">
                          <a:solidFill>
                            <a:schemeClr val="accent2"/>
                          </a:solidFill>
                          <a:latin typeface="Times New Roman"/>
                          <a:ea typeface="MS Mincho"/>
                        </a:rPr>
                        <a:t>Graphics; </a:t>
                      </a:r>
                      <a:r>
                        <a:rPr lang="en-US" sz="1000" baseline="0" dirty="0" smtClean="0">
                          <a:solidFill>
                            <a:schemeClr val="accent2"/>
                          </a:solidFill>
                          <a:latin typeface="Times New Roman"/>
                          <a:ea typeface="MS Mincho"/>
                        </a:rPr>
                        <a:t>tables</a:t>
                      </a:r>
                      <a:endParaRPr lang="en-US" sz="1000" baseline="0" dirty="0">
                        <a:solidFill>
                          <a:schemeClr val="accent2"/>
                        </a:solidFill>
                        <a:latin typeface="Times New Roman"/>
                        <a:ea typeface="MS Mincho"/>
                      </a:endParaRPr>
                    </a:p>
                  </a:txBody>
                  <a:tcPr marL="38100" marR="38100" marT="0" marB="0">
                    <a:lnL>
                      <a:noFill/>
                    </a:lnL>
                    <a:lnR>
                      <a:noFill/>
                    </a:lnR>
                    <a:lnT>
                      <a:noFill/>
                    </a:lnT>
                    <a:lnB>
                      <a:noFill/>
                    </a:lnB>
                  </a:tcPr>
                </a:tc>
                <a:tc>
                  <a:txBody>
                    <a:bodyPr/>
                    <a:lstStyle/>
                    <a:p>
                      <a:pPr>
                        <a:spcAft>
                          <a:spcPts val="0"/>
                        </a:spcAft>
                      </a:pPr>
                      <a:r>
                        <a:rPr lang="en-US" sz="1000" baseline="0" dirty="0">
                          <a:solidFill>
                            <a:schemeClr val="accent2"/>
                          </a:solidFill>
                          <a:latin typeface="Times New Roman"/>
                          <a:ea typeface="MS Mincho"/>
                        </a:rPr>
                        <a:t>Continuous/ratio </a:t>
                      </a:r>
                    </a:p>
                  </a:txBody>
                  <a:tcPr marL="38100" marR="38100" marT="0" marB="0">
                    <a:lnL>
                      <a:noFill/>
                    </a:lnL>
                    <a:lnR>
                      <a:noFill/>
                    </a:lnR>
                    <a:lnT>
                      <a:noFill/>
                    </a:lnT>
                    <a:lnB>
                      <a:noFill/>
                    </a:lnB>
                  </a:tcPr>
                </a:tc>
                <a:tc>
                  <a:txBody>
                    <a:bodyPr/>
                    <a:lstStyle/>
                    <a:p>
                      <a:pPr>
                        <a:spcAft>
                          <a:spcPts val="0"/>
                        </a:spcAft>
                      </a:pPr>
                      <a:r>
                        <a:rPr lang="en-US" sz="1000" baseline="0" dirty="0">
                          <a:solidFill>
                            <a:schemeClr val="accent2"/>
                          </a:solidFill>
                          <a:latin typeface="Times New Roman"/>
                          <a:ea typeface="MS Mincho"/>
                        </a:rPr>
                        <a:t>http://wdr.water.usgs.gov/nwisgmap/</a:t>
                      </a:r>
                    </a:p>
                  </a:txBody>
                  <a:tcPr marL="38100" marR="38100" marT="0" marB="0">
                    <a:lnL>
                      <a:noFill/>
                    </a:lnL>
                    <a:lnR>
                      <a:noFill/>
                    </a:lnR>
                    <a:lnT>
                      <a:noFill/>
                    </a:lnT>
                    <a:lnB>
                      <a:noFill/>
                    </a:lnB>
                  </a:tcPr>
                </a:tc>
              </a:tr>
              <a:tr h="180975">
                <a:tc>
                  <a:txBody>
                    <a:bodyPr/>
                    <a:lstStyle/>
                    <a:p>
                      <a:pPr>
                        <a:spcAft>
                          <a:spcPts val="0"/>
                        </a:spcAft>
                      </a:pPr>
                      <a:r>
                        <a:rPr lang="en-US" sz="1000" baseline="0">
                          <a:solidFill>
                            <a:schemeClr val="accent2"/>
                          </a:solidFill>
                          <a:latin typeface="Times New Roman"/>
                          <a:ea typeface="MS Mincho"/>
                        </a:rPr>
                        <a:t>Floods and High Flow</a:t>
                      </a:r>
                    </a:p>
                  </a:txBody>
                  <a:tcPr marL="38100" marR="38100" marT="0" marB="0">
                    <a:lnL>
                      <a:noFill/>
                    </a:lnL>
                    <a:lnR>
                      <a:noFill/>
                    </a:lnR>
                    <a:lnT>
                      <a:noFill/>
                    </a:lnT>
                    <a:lnB>
                      <a:noFill/>
                    </a:lnB>
                  </a:tcPr>
                </a:tc>
                <a:tc>
                  <a:txBody>
                    <a:bodyPr/>
                    <a:lstStyle/>
                    <a:p>
                      <a:pPr>
                        <a:spcAft>
                          <a:spcPts val="0"/>
                        </a:spcAft>
                      </a:pPr>
                      <a:r>
                        <a:rPr lang="en-US" sz="1000" baseline="0" dirty="0" smtClean="0">
                          <a:solidFill>
                            <a:schemeClr val="accent2"/>
                          </a:solidFill>
                          <a:latin typeface="Times New Roman"/>
                          <a:ea typeface="MS Mincho"/>
                        </a:rPr>
                        <a:t>Graphics; </a:t>
                      </a:r>
                      <a:r>
                        <a:rPr lang="en-US" sz="1000" baseline="0" dirty="0">
                          <a:solidFill>
                            <a:schemeClr val="accent2"/>
                          </a:solidFill>
                          <a:latin typeface="Times New Roman"/>
                          <a:ea typeface="MS Mincho"/>
                        </a:rPr>
                        <a:t>tables</a:t>
                      </a:r>
                    </a:p>
                  </a:txBody>
                  <a:tcPr marL="38100" marR="38100" marT="0" marB="0">
                    <a:lnL>
                      <a:noFill/>
                    </a:lnL>
                    <a:lnR>
                      <a:noFill/>
                    </a:lnR>
                    <a:lnT>
                      <a:noFill/>
                    </a:lnT>
                    <a:lnB>
                      <a:noFill/>
                    </a:lnB>
                  </a:tcPr>
                </a:tc>
                <a:tc>
                  <a:txBody>
                    <a:bodyPr/>
                    <a:lstStyle/>
                    <a:p>
                      <a:pPr>
                        <a:spcAft>
                          <a:spcPts val="0"/>
                        </a:spcAft>
                      </a:pPr>
                      <a:r>
                        <a:rPr lang="en-US" sz="1000" baseline="0">
                          <a:solidFill>
                            <a:schemeClr val="accent2"/>
                          </a:solidFill>
                          <a:latin typeface="Times New Roman"/>
                          <a:ea typeface="MS Mincho"/>
                        </a:rPr>
                        <a:t>Continuous/ratio</a:t>
                      </a:r>
                    </a:p>
                  </a:txBody>
                  <a:tcPr marL="38100" marR="38100" marT="0" marB="0">
                    <a:lnL>
                      <a:noFill/>
                    </a:lnL>
                    <a:lnR>
                      <a:noFill/>
                    </a:lnR>
                    <a:lnT>
                      <a:noFill/>
                    </a:lnT>
                    <a:lnB>
                      <a:noFill/>
                    </a:lnB>
                  </a:tcPr>
                </a:tc>
                <a:tc>
                  <a:txBody>
                    <a:bodyPr/>
                    <a:lstStyle/>
                    <a:p>
                      <a:pPr>
                        <a:spcAft>
                          <a:spcPts val="0"/>
                        </a:spcAft>
                      </a:pPr>
                      <a:r>
                        <a:rPr lang="en-US" sz="1000" baseline="0" dirty="0">
                          <a:solidFill>
                            <a:schemeClr val="accent2"/>
                          </a:solidFill>
                          <a:latin typeface="Times New Roman"/>
                          <a:ea typeface="MS Mincho"/>
                        </a:rPr>
                        <a:t>http://waterwatch.usgs.gov/new/index.php?id=ww</a:t>
                      </a:r>
                    </a:p>
                  </a:txBody>
                  <a:tcPr marL="38100" marR="38100" marT="0" marB="0">
                    <a:lnL>
                      <a:noFill/>
                    </a:lnL>
                    <a:lnR>
                      <a:noFill/>
                    </a:lnR>
                    <a:lnT>
                      <a:noFill/>
                    </a:lnT>
                    <a:lnB>
                      <a:noFill/>
                    </a:lnB>
                  </a:tcPr>
                </a:tc>
              </a:tr>
              <a:tr h="108743">
                <a:tc>
                  <a:txBody>
                    <a:bodyPr/>
                    <a:lstStyle/>
                    <a:p>
                      <a:pPr>
                        <a:spcAft>
                          <a:spcPts val="0"/>
                        </a:spcAft>
                      </a:pPr>
                      <a:r>
                        <a:rPr lang="en-US" sz="1000" baseline="0">
                          <a:solidFill>
                            <a:schemeClr val="accent2"/>
                          </a:solidFill>
                          <a:latin typeface="Times New Roman"/>
                          <a:ea typeface="MS Mincho"/>
                        </a:rPr>
                        <a:t>Drought</a:t>
                      </a:r>
                    </a:p>
                  </a:txBody>
                  <a:tcPr marL="38100" marR="38100" marT="0" marB="0">
                    <a:lnL>
                      <a:noFill/>
                    </a:lnL>
                    <a:lnR>
                      <a:noFill/>
                    </a:lnR>
                    <a:lnT>
                      <a:noFill/>
                    </a:lnT>
                    <a:lnB>
                      <a:noFill/>
                    </a:lnB>
                  </a:tcPr>
                </a:tc>
                <a:tc>
                  <a:txBody>
                    <a:bodyPr/>
                    <a:lstStyle/>
                    <a:p>
                      <a:pPr>
                        <a:spcAft>
                          <a:spcPts val="0"/>
                        </a:spcAft>
                      </a:pPr>
                      <a:r>
                        <a:rPr lang="en-US" sz="1000" baseline="0">
                          <a:solidFill>
                            <a:schemeClr val="accent2"/>
                          </a:solidFill>
                          <a:latin typeface="Times New Roman"/>
                          <a:ea typeface="MS Mincho"/>
                        </a:rPr>
                        <a:t>Graphics; tables</a:t>
                      </a:r>
                    </a:p>
                  </a:txBody>
                  <a:tcPr marL="38100" marR="38100" marT="0" marB="0">
                    <a:lnL>
                      <a:noFill/>
                    </a:lnL>
                    <a:lnR>
                      <a:noFill/>
                    </a:lnR>
                    <a:lnT>
                      <a:noFill/>
                    </a:lnT>
                    <a:lnB>
                      <a:noFill/>
                    </a:lnB>
                  </a:tcPr>
                </a:tc>
                <a:tc>
                  <a:txBody>
                    <a:bodyPr/>
                    <a:lstStyle/>
                    <a:p>
                      <a:pPr>
                        <a:spcAft>
                          <a:spcPts val="0"/>
                        </a:spcAft>
                      </a:pPr>
                      <a:r>
                        <a:rPr lang="en-US" sz="1000" baseline="0">
                          <a:solidFill>
                            <a:schemeClr val="accent2"/>
                          </a:solidFill>
                          <a:latin typeface="Times New Roman"/>
                          <a:ea typeface="MS Mincho"/>
                        </a:rPr>
                        <a:t>Continuous/ratio</a:t>
                      </a:r>
                    </a:p>
                  </a:txBody>
                  <a:tcPr marL="38100" marR="38100" marT="0" marB="0">
                    <a:lnL>
                      <a:noFill/>
                    </a:lnL>
                    <a:lnR>
                      <a:noFill/>
                    </a:lnR>
                    <a:lnT>
                      <a:noFill/>
                    </a:lnT>
                    <a:lnB>
                      <a:noFill/>
                    </a:lnB>
                  </a:tcPr>
                </a:tc>
                <a:tc>
                  <a:txBody>
                    <a:bodyPr/>
                    <a:lstStyle/>
                    <a:p>
                      <a:pPr>
                        <a:spcAft>
                          <a:spcPts val="0"/>
                        </a:spcAft>
                      </a:pPr>
                      <a:r>
                        <a:rPr lang="en-US" sz="1000" baseline="0">
                          <a:solidFill>
                            <a:schemeClr val="accent2"/>
                          </a:solidFill>
                          <a:latin typeface="Times New Roman"/>
                          <a:ea typeface="MS Mincho"/>
                        </a:rPr>
                        <a:t>http://waterwatch.usgs.gov/new/index.php?id=ww</a:t>
                      </a:r>
                    </a:p>
                  </a:txBody>
                  <a:tcPr marL="38100" marR="38100" marT="0" marB="0">
                    <a:lnL>
                      <a:noFill/>
                    </a:lnL>
                    <a:lnR>
                      <a:noFill/>
                    </a:lnR>
                    <a:lnT>
                      <a:noFill/>
                    </a:lnT>
                    <a:lnB>
                      <a:noFill/>
                    </a:lnB>
                  </a:tcPr>
                </a:tc>
              </a:tr>
              <a:tr h="108743">
                <a:tc>
                  <a:txBody>
                    <a:bodyPr/>
                    <a:lstStyle/>
                    <a:p>
                      <a:pPr>
                        <a:spcAft>
                          <a:spcPts val="0"/>
                        </a:spcAft>
                      </a:pPr>
                      <a:r>
                        <a:rPr lang="en-US" sz="1000" baseline="0">
                          <a:solidFill>
                            <a:schemeClr val="accent2"/>
                          </a:solidFill>
                          <a:latin typeface="Times New Roman"/>
                          <a:ea typeface="MS Mincho"/>
                        </a:rPr>
                        <a:t>Monthly Stream Flow</a:t>
                      </a:r>
                    </a:p>
                  </a:txBody>
                  <a:tcPr marL="38100" marR="38100" marT="0" marB="0">
                    <a:lnL>
                      <a:noFill/>
                    </a:lnL>
                    <a:lnR>
                      <a:noFill/>
                    </a:lnR>
                    <a:lnT>
                      <a:noFill/>
                    </a:lnT>
                    <a:lnB>
                      <a:noFill/>
                    </a:lnB>
                  </a:tcPr>
                </a:tc>
                <a:tc>
                  <a:txBody>
                    <a:bodyPr/>
                    <a:lstStyle/>
                    <a:p>
                      <a:pPr>
                        <a:spcAft>
                          <a:spcPts val="0"/>
                        </a:spcAft>
                      </a:pPr>
                      <a:r>
                        <a:rPr lang="en-US" sz="1000" baseline="0" dirty="0">
                          <a:solidFill>
                            <a:schemeClr val="accent2"/>
                          </a:solidFill>
                          <a:latin typeface="Times New Roman"/>
                          <a:ea typeface="MS Mincho"/>
                        </a:rPr>
                        <a:t> </a:t>
                      </a:r>
                      <a:r>
                        <a:rPr lang="en-US" sz="1000" baseline="0" dirty="0" smtClean="0">
                          <a:solidFill>
                            <a:schemeClr val="accent2"/>
                          </a:solidFill>
                          <a:latin typeface="Times New Roman"/>
                          <a:ea typeface="MS Mincho"/>
                        </a:rPr>
                        <a:t>Graphics; tables</a:t>
                      </a:r>
                      <a:endParaRPr lang="en-US" sz="1000" baseline="0" dirty="0">
                        <a:solidFill>
                          <a:schemeClr val="accent2"/>
                        </a:solidFill>
                        <a:latin typeface="Times New Roman"/>
                        <a:ea typeface="MS Mincho"/>
                      </a:endParaRPr>
                    </a:p>
                  </a:txBody>
                  <a:tcPr marL="38100" marR="38100" marT="0" marB="0">
                    <a:lnL>
                      <a:noFill/>
                    </a:lnL>
                    <a:lnR>
                      <a:noFill/>
                    </a:lnR>
                    <a:lnT>
                      <a:noFill/>
                    </a:lnT>
                    <a:lnB>
                      <a:noFill/>
                    </a:lnB>
                  </a:tcPr>
                </a:tc>
                <a:tc>
                  <a:txBody>
                    <a:bodyPr/>
                    <a:lstStyle/>
                    <a:p>
                      <a:pPr>
                        <a:spcAft>
                          <a:spcPts val="0"/>
                        </a:spcAft>
                      </a:pPr>
                      <a:r>
                        <a:rPr lang="en-US" sz="1000" baseline="0">
                          <a:solidFill>
                            <a:schemeClr val="accent2"/>
                          </a:solidFill>
                          <a:latin typeface="Times New Roman"/>
                          <a:ea typeface="MS Mincho"/>
                        </a:rPr>
                        <a:t>Continuous/ratio</a:t>
                      </a:r>
                    </a:p>
                  </a:txBody>
                  <a:tcPr marL="38100" marR="38100" marT="0" marB="0">
                    <a:lnL>
                      <a:noFill/>
                    </a:lnL>
                    <a:lnR>
                      <a:noFill/>
                    </a:lnR>
                    <a:lnT>
                      <a:noFill/>
                    </a:lnT>
                    <a:lnB>
                      <a:noFill/>
                    </a:lnB>
                  </a:tcPr>
                </a:tc>
                <a:tc>
                  <a:txBody>
                    <a:bodyPr/>
                    <a:lstStyle/>
                    <a:p>
                      <a:pPr>
                        <a:spcAft>
                          <a:spcPts val="0"/>
                        </a:spcAft>
                      </a:pPr>
                      <a:r>
                        <a:rPr lang="en-US" sz="1000" baseline="0" dirty="0">
                          <a:solidFill>
                            <a:schemeClr val="accent2"/>
                          </a:solidFill>
                          <a:latin typeface="Times New Roman"/>
                          <a:ea typeface="MS Mincho"/>
                        </a:rPr>
                        <a:t>http://waterwatch.usgs.gov/new/index.php?id=ww</a:t>
                      </a:r>
                    </a:p>
                  </a:txBody>
                  <a:tcPr marL="38100" marR="38100" marT="0" marB="0">
                    <a:lnL>
                      <a:noFill/>
                    </a:lnL>
                    <a:lnR>
                      <a:noFill/>
                    </a:lnR>
                    <a:lnT>
                      <a:noFill/>
                    </a:lnT>
                    <a:lnB>
                      <a:noFill/>
                    </a:lnB>
                  </a:tcPr>
                </a:tc>
              </a:tr>
              <a:tr h="161925">
                <a:tc>
                  <a:txBody>
                    <a:bodyPr/>
                    <a:lstStyle/>
                    <a:p>
                      <a:pPr>
                        <a:spcAft>
                          <a:spcPts val="0"/>
                        </a:spcAft>
                      </a:pPr>
                      <a:r>
                        <a:rPr lang="en-US" sz="1000" baseline="0">
                          <a:solidFill>
                            <a:schemeClr val="accent2"/>
                          </a:solidFill>
                          <a:latin typeface="Times New Roman"/>
                          <a:ea typeface="MS Mincho"/>
                        </a:rPr>
                        <a:t>Ground Water</a:t>
                      </a:r>
                    </a:p>
                  </a:txBody>
                  <a:tcPr marL="38100" marR="38100" marT="0" marB="0">
                    <a:lnL>
                      <a:noFill/>
                    </a:lnL>
                    <a:lnR>
                      <a:noFill/>
                    </a:lnR>
                    <a:lnT>
                      <a:noFill/>
                    </a:lnT>
                    <a:lnB>
                      <a:noFill/>
                    </a:lnB>
                  </a:tcPr>
                </a:tc>
                <a:tc>
                  <a:txBody>
                    <a:bodyPr/>
                    <a:lstStyle/>
                    <a:p>
                      <a:pPr>
                        <a:spcAft>
                          <a:spcPts val="0"/>
                        </a:spcAft>
                      </a:pPr>
                      <a:r>
                        <a:rPr lang="en-US" sz="1000" baseline="0" dirty="0">
                          <a:solidFill>
                            <a:schemeClr val="accent2"/>
                          </a:solidFill>
                          <a:latin typeface="Times New Roman"/>
                          <a:ea typeface="MS Mincho"/>
                        </a:rPr>
                        <a:t>Vector; tables</a:t>
                      </a:r>
                      <a:r>
                        <a:rPr lang="en-US" sz="1000" baseline="0" dirty="0" smtClean="0">
                          <a:solidFill>
                            <a:schemeClr val="accent2"/>
                          </a:solidFill>
                          <a:latin typeface="Times New Roman"/>
                          <a:ea typeface="MS Mincho"/>
                        </a:rPr>
                        <a:t>;</a:t>
                      </a:r>
                      <a:endParaRPr lang="en-US" sz="1000" baseline="0" dirty="0">
                        <a:solidFill>
                          <a:schemeClr val="accent2"/>
                        </a:solidFill>
                        <a:latin typeface="Times New Roman"/>
                        <a:ea typeface="MS Mincho"/>
                      </a:endParaRPr>
                    </a:p>
                  </a:txBody>
                  <a:tcPr marL="38100" marR="38100" marT="0" marB="0">
                    <a:lnL>
                      <a:noFill/>
                    </a:lnL>
                    <a:lnR>
                      <a:noFill/>
                    </a:lnR>
                    <a:lnT>
                      <a:noFill/>
                    </a:lnT>
                    <a:lnB>
                      <a:noFill/>
                    </a:lnB>
                  </a:tcPr>
                </a:tc>
                <a:tc>
                  <a:txBody>
                    <a:bodyPr/>
                    <a:lstStyle/>
                    <a:p>
                      <a:pPr>
                        <a:spcAft>
                          <a:spcPts val="0"/>
                        </a:spcAft>
                      </a:pPr>
                      <a:r>
                        <a:rPr lang="en-US" sz="1000" baseline="0">
                          <a:solidFill>
                            <a:schemeClr val="accent2"/>
                          </a:solidFill>
                          <a:latin typeface="Times New Roman"/>
                          <a:ea typeface="MS Mincho"/>
                        </a:rPr>
                        <a:t>Continuous/ratio</a:t>
                      </a:r>
                    </a:p>
                  </a:txBody>
                  <a:tcPr marL="38100" marR="38100" marT="0" marB="0">
                    <a:lnL>
                      <a:noFill/>
                    </a:lnL>
                    <a:lnR>
                      <a:noFill/>
                    </a:lnR>
                    <a:lnT>
                      <a:noFill/>
                    </a:lnT>
                    <a:lnB>
                      <a:noFill/>
                    </a:lnB>
                  </a:tcPr>
                </a:tc>
                <a:tc>
                  <a:txBody>
                    <a:bodyPr/>
                    <a:lstStyle/>
                    <a:p>
                      <a:pPr>
                        <a:spcAft>
                          <a:spcPts val="0"/>
                        </a:spcAft>
                      </a:pPr>
                      <a:r>
                        <a:rPr lang="en-US" sz="1000" baseline="0" dirty="0">
                          <a:solidFill>
                            <a:schemeClr val="accent2"/>
                          </a:solidFill>
                          <a:latin typeface="Times New Roman"/>
                          <a:ea typeface="MS Mincho"/>
                        </a:rPr>
                        <a:t>http://</a:t>
                      </a:r>
                      <a:r>
                        <a:rPr lang="en-US" sz="1000" baseline="0" dirty="0" smtClean="0">
                          <a:solidFill>
                            <a:schemeClr val="accent2"/>
                          </a:solidFill>
                          <a:latin typeface="Times New Roman"/>
                          <a:ea typeface="MS Mincho"/>
                        </a:rPr>
                        <a:t>waterdata.usgs.gov/nwis/gw/; http</a:t>
                      </a:r>
                      <a:r>
                        <a:rPr lang="en-US" sz="1000" baseline="0" dirty="0">
                          <a:solidFill>
                            <a:schemeClr val="accent2"/>
                          </a:solidFill>
                          <a:latin typeface="Times New Roman"/>
                          <a:ea typeface="MS Mincho"/>
                        </a:rPr>
                        <a:t>://groundwaterwatch.usgs.gov/</a:t>
                      </a:r>
                    </a:p>
                  </a:txBody>
                  <a:tcPr marL="38100" marR="38100" marT="0" marB="0">
                    <a:lnL>
                      <a:noFill/>
                    </a:lnL>
                    <a:lnR>
                      <a:noFill/>
                    </a:lnR>
                    <a:lnT>
                      <a:noFill/>
                    </a:lnT>
                    <a:lnB>
                      <a:noFill/>
                    </a:lnB>
                  </a:tcPr>
                </a:tc>
              </a:tr>
              <a:tr h="171450">
                <a:tc>
                  <a:txBody>
                    <a:bodyPr/>
                    <a:lstStyle/>
                    <a:p>
                      <a:pPr>
                        <a:spcAft>
                          <a:spcPts val="0"/>
                        </a:spcAft>
                      </a:pPr>
                      <a:r>
                        <a:rPr lang="en-US" sz="1000" baseline="0">
                          <a:solidFill>
                            <a:schemeClr val="accent2"/>
                          </a:solidFill>
                          <a:latin typeface="Times New Roman"/>
                          <a:ea typeface="MS Mincho"/>
                        </a:rPr>
                        <a:t>Water Quality</a:t>
                      </a:r>
                    </a:p>
                  </a:txBody>
                  <a:tcPr marL="38100" marR="38100" marT="0" marB="0">
                    <a:lnL>
                      <a:noFill/>
                    </a:lnL>
                    <a:lnR>
                      <a:noFill/>
                    </a:lnR>
                    <a:lnT>
                      <a:noFill/>
                    </a:lnT>
                    <a:lnB>
                      <a:noFill/>
                    </a:lnB>
                  </a:tcPr>
                </a:tc>
                <a:tc>
                  <a:txBody>
                    <a:bodyPr/>
                    <a:lstStyle/>
                    <a:p>
                      <a:pPr>
                        <a:spcAft>
                          <a:spcPts val="0"/>
                        </a:spcAft>
                      </a:pPr>
                      <a:r>
                        <a:rPr lang="en-US" sz="1000" baseline="0">
                          <a:solidFill>
                            <a:schemeClr val="accent2"/>
                          </a:solidFill>
                          <a:latin typeface="Times New Roman"/>
                          <a:ea typeface="MS Mincho"/>
                        </a:rPr>
                        <a:t>Graphics </a:t>
                      </a:r>
                    </a:p>
                  </a:txBody>
                  <a:tcPr marL="38100" marR="38100" marT="0" marB="0">
                    <a:lnL>
                      <a:noFill/>
                    </a:lnL>
                    <a:lnR>
                      <a:noFill/>
                    </a:lnR>
                    <a:lnT>
                      <a:noFill/>
                    </a:lnT>
                    <a:lnB>
                      <a:noFill/>
                    </a:lnB>
                  </a:tcPr>
                </a:tc>
                <a:tc>
                  <a:txBody>
                    <a:bodyPr/>
                    <a:lstStyle/>
                    <a:p>
                      <a:pPr>
                        <a:spcAft>
                          <a:spcPts val="0"/>
                        </a:spcAft>
                      </a:pPr>
                      <a:r>
                        <a:rPr lang="en-US" sz="1000" baseline="0">
                          <a:solidFill>
                            <a:schemeClr val="accent2"/>
                          </a:solidFill>
                          <a:latin typeface="Times New Roman"/>
                          <a:ea typeface="MS Mincho"/>
                        </a:rPr>
                        <a:t>Continuous/ratio</a:t>
                      </a:r>
                    </a:p>
                  </a:txBody>
                  <a:tcPr marL="38100" marR="38100" marT="0" marB="0">
                    <a:lnL>
                      <a:noFill/>
                    </a:lnL>
                    <a:lnR>
                      <a:noFill/>
                    </a:lnR>
                    <a:lnT>
                      <a:noFill/>
                    </a:lnT>
                    <a:lnB>
                      <a:noFill/>
                    </a:lnB>
                  </a:tcPr>
                </a:tc>
                <a:tc>
                  <a:txBody>
                    <a:bodyPr/>
                    <a:lstStyle/>
                    <a:p>
                      <a:pPr>
                        <a:spcAft>
                          <a:spcPts val="0"/>
                        </a:spcAft>
                      </a:pPr>
                      <a:r>
                        <a:rPr lang="en-US" sz="1000" baseline="0" dirty="0">
                          <a:solidFill>
                            <a:schemeClr val="accent2"/>
                          </a:solidFill>
                          <a:latin typeface="Times New Roman"/>
                          <a:ea typeface="MS Mincho"/>
                        </a:rPr>
                        <a:t>http://</a:t>
                      </a:r>
                      <a:r>
                        <a:rPr lang="en-US" sz="1000" baseline="0" dirty="0" smtClean="0">
                          <a:solidFill>
                            <a:schemeClr val="accent2"/>
                          </a:solidFill>
                          <a:latin typeface="Times New Roman"/>
                          <a:ea typeface="MS Mincho"/>
                        </a:rPr>
                        <a:t>waterdata.usgs.gov/nwis/qw/; http</a:t>
                      </a:r>
                      <a:r>
                        <a:rPr lang="en-US" sz="1000" baseline="0" dirty="0">
                          <a:solidFill>
                            <a:schemeClr val="accent2"/>
                          </a:solidFill>
                          <a:latin typeface="Times New Roman"/>
                          <a:ea typeface="MS Mincho"/>
                        </a:rPr>
                        <a:t>://waterwatch.usgs.gov/wqwatch/</a:t>
                      </a:r>
                    </a:p>
                  </a:txBody>
                  <a:tcPr marL="38100" marR="38100" marT="0" marB="0">
                    <a:lnL>
                      <a:noFill/>
                    </a:lnL>
                    <a:lnR>
                      <a:noFill/>
                    </a:lnR>
                    <a:lnT>
                      <a:noFill/>
                    </a:lnT>
                    <a:lnB>
                      <a:noFill/>
                    </a:lnB>
                  </a:tcPr>
                </a:tc>
              </a:tr>
              <a:tr h="326231">
                <a:tc>
                  <a:txBody>
                    <a:bodyPr/>
                    <a:lstStyle/>
                    <a:p>
                      <a:pPr>
                        <a:spcAft>
                          <a:spcPts val="0"/>
                        </a:spcAft>
                      </a:pPr>
                      <a:r>
                        <a:rPr lang="en-US" sz="1000" baseline="0" dirty="0">
                          <a:solidFill>
                            <a:schemeClr val="accent2"/>
                          </a:solidFill>
                          <a:latin typeface="Times New Roman"/>
                          <a:ea typeface="MS Mincho"/>
                        </a:rPr>
                        <a:t>National </a:t>
                      </a:r>
                      <a:r>
                        <a:rPr lang="en-US" sz="1000" baseline="0" dirty="0" smtClean="0">
                          <a:solidFill>
                            <a:schemeClr val="accent2"/>
                          </a:solidFill>
                          <a:latin typeface="Times New Roman"/>
                          <a:ea typeface="MS Mincho"/>
                        </a:rPr>
                        <a:t>Biological </a:t>
                      </a:r>
                      <a:r>
                        <a:rPr lang="en-US" sz="1000" baseline="0" dirty="0">
                          <a:solidFill>
                            <a:schemeClr val="accent2"/>
                          </a:solidFill>
                          <a:latin typeface="Times New Roman"/>
                          <a:ea typeface="MS Mincho"/>
                        </a:rPr>
                        <a:t>Information Infra-</a:t>
                      </a:r>
                      <a:br>
                        <a:rPr lang="en-US" sz="1000" baseline="0" dirty="0">
                          <a:solidFill>
                            <a:schemeClr val="accent2"/>
                          </a:solidFill>
                          <a:latin typeface="Times New Roman"/>
                          <a:ea typeface="MS Mincho"/>
                        </a:rPr>
                      </a:br>
                      <a:r>
                        <a:rPr lang="en-US" sz="1000" baseline="0" dirty="0">
                          <a:solidFill>
                            <a:schemeClr val="accent2"/>
                          </a:solidFill>
                          <a:latin typeface="Times New Roman"/>
                          <a:ea typeface="MS Mincho"/>
                        </a:rPr>
                        <a:t>     structure (NBII)</a:t>
                      </a:r>
                    </a:p>
                  </a:txBody>
                  <a:tcPr marL="38100" marR="38100" marT="0" marB="0">
                    <a:lnL>
                      <a:noFill/>
                    </a:lnL>
                    <a:lnR>
                      <a:noFill/>
                    </a:lnR>
                    <a:lnT>
                      <a:noFill/>
                    </a:lnT>
                    <a:lnB>
                      <a:noFill/>
                    </a:lnB>
                  </a:tcPr>
                </a:tc>
                <a:tc>
                  <a:txBody>
                    <a:bodyPr/>
                    <a:lstStyle/>
                    <a:p>
                      <a:pPr>
                        <a:spcAft>
                          <a:spcPts val="0"/>
                        </a:spcAft>
                      </a:pPr>
                      <a:r>
                        <a:rPr lang="en-US" sz="1000" baseline="0">
                          <a:solidFill>
                            <a:schemeClr val="accent2"/>
                          </a:solidFill>
                          <a:latin typeface="Times New Roman"/>
                          <a:ea typeface="MS Mincho"/>
                        </a:rPr>
                        <a:t>Graphics; vector;</a:t>
                      </a:r>
                      <a:br>
                        <a:rPr lang="en-US" sz="1000" baseline="0">
                          <a:solidFill>
                            <a:schemeClr val="accent2"/>
                          </a:solidFill>
                          <a:latin typeface="Times New Roman"/>
                          <a:ea typeface="MS Mincho"/>
                        </a:rPr>
                      </a:br>
                      <a:r>
                        <a:rPr lang="en-US" sz="1000" baseline="0">
                          <a:solidFill>
                            <a:schemeClr val="accent2"/>
                          </a:solidFill>
                          <a:latin typeface="Times New Roman"/>
                          <a:ea typeface="MS Mincho"/>
                        </a:rPr>
                        <a:t>    geodatabases</a:t>
                      </a:r>
                    </a:p>
                  </a:txBody>
                  <a:tcPr marL="38100" marR="38100" marT="0" marB="0">
                    <a:lnL>
                      <a:noFill/>
                    </a:lnL>
                    <a:lnR>
                      <a:noFill/>
                    </a:lnR>
                    <a:lnT>
                      <a:noFill/>
                    </a:lnT>
                    <a:lnB>
                      <a:noFill/>
                    </a:lnB>
                  </a:tcPr>
                </a:tc>
                <a:tc>
                  <a:txBody>
                    <a:bodyPr/>
                    <a:lstStyle/>
                    <a:p>
                      <a:pPr>
                        <a:spcAft>
                          <a:spcPts val="0"/>
                        </a:spcAft>
                      </a:pPr>
                      <a:r>
                        <a:rPr lang="en-US" sz="1000" baseline="0">
                          <a:solidFill>
                            <a:schemeClr val="accent2"/>
                          </a:solidFill>
                          <a:latin typeface="Times New Roman"/>
                          <a:ea typeface="MS Mincho"/>
                        </a:rPr>
                        <a:t>Multiple forms</a:t>
                      </a:r>
                    </a:p>
                  </a:txBody>
                  <a:tcPr marL="38100" marR="38100" marT="0" marB="0">
                    <a:lnL>
                      <a:noFill/>
                    </a:lnL>
                    <a:lnR>
                      <a:noFill/>
                    </a:lnR>
                    <a:lnT>
                      <a:noFill/>
                    </a:lnT>
                    <a:lnB>
                      <a:noFill/>
                    </a:lnB>
                  </a:tcPr>
                </a:tc>
                <a:tc>
                  <a:txBody>
                    <a:bodyPr/>
                    <a:lstStyle/>
                    <a:p>
                      <a:pPr>
                        <a:spcAft>
                          <a:spcPts val="0"/>
                        </a:spcAft>
                      </a:pPr>
                      <a:r>
                        <a:rPr lang="en-US" sz="1000" baseline="0" dirty="0">
                          <a:solidFill>
                            <a:schemeClr val="accent2"/>
                          </a:solidFill>
                          <a:latin typeface="Times New Roman"/>
                          <a:ea typeface="MS Mincho"/>
                        </a:rPr>
                        <a:t>http://www.nbii.gov/portal/server.pt/community/nbii_home/236</a:t>
                      </a:r>
                    </a:p>
                  </a:txBody>
                  <a:tcPr marL="38100" marR="38100" marT="0" marB="0">
                    <a:lnL>
                      <a:noFill/>
                    </a:lnL>
                    <a:lnR>
                      <a:noFill/>
                    </a:lnR>
                    <a:lnT>
                      <a:noFill/>
                    </a:lnT>
                    <a:lnB>
                      <a:noFill/>
                    </a:lnB>
                  </a:tcPr>
                </a:tc>
              </a:tr>
              <a:tr h="178594">
                <a:tc>
                  <a:txBody>
                    <a:bodyPr/>
                    <a:lstStyle/>
                    <a:p>
                      <a:pPr>
                        <a:spcAft>
                          <a:spcPts val="0"/>
                        </a:spcAft>
                      </a:pPr>
                      <a:r>
                        <a:rPr lang="en-US" sz="1000" baseline="0" dirty="0" smtClean="0">
                          <a:solidFill>
                            <a:schemeClr val="accent2"/>
                          </a:solidFill>
                          <a:latin typeface="Times New Roman"/>
                          <a:ea typeface="MS Mincho"/>
                        </a:rPr>
                        <a:t>Vegetation  </a:t>
                      </a:r>
                      <a:r>
                        <a:rPr lang="en-US" sz="1000" baseline="0" dirty="0">
                          <a:solidFill>
                            <a:schemeClr val="accent2"/>
                          </a:solidFill>
                          <a:latin typeface="Times New Roman"/>
                          <a:ea typeface="MS Mincho"/>
                        </a:rPr>
                        <a:t>Characterization</a:t>
                      </a:r>
                    </a:p>
                  </a:txBody>
                  <a:tcPr marL="38100" marR="38100" marT="0" marB="0">
                    <a:lnL>
                      <a:noFill/>
                    </a:lnL>
                    <a:lnR>
                      <a:noFill/>
                    </a:lnR>
                    <a:lnT>
                      <a:noFill/>
                    </a:lnT>
                    <a:lnB>
                      <a:noFill/>
                    </a:lnB>
                  </a:tcPr>
                </a:tc>
                <a:tc>
                  <a:txBody>
                    <a:bodyPr/>
                    <a:lstStyle/>
                    <a:p>
                      <a:pPr>
                        <a:spcAft>
                          <a:spcPts val="0"/>
                        </a:spcAft>
                      </a:pPr>
                      <a:r>
                        <a:rPr lang="en-US" sz="1000" baseline="0" dirty="0" smtClean="0">
                          <a:solidFill>
                            <a:schemeClr val="accent2"/>
                          </a:solidFill>
                          <a:latin typeface="Times New Roman"/>
                          <a:ea typeface="MS Mincho"/>
                        </a:rPr>
                        <a:t>Vector; databases</a:t>
                      </a:r>
                      <a:endParaRPr lang="en-US" sz="1000" baseline="0" dirty="0">
                        <a:solidFill>
                          <a:schemeClr val="accent2"/>
                        </a:solidFill>
                        <a:latin typeface="Times New Roman"/>
                        <a:ea typeface="MS Mincho"/>
                      </a:endParaRPr>
                    </a:p>
                  </a:txBody>
                  <a:tcPr marL="38100" marR="38100" marT="0" marB="0">
                    <a:lnL>
                      <a:noFill/>
                    </a:lnL>
                    <a:lnR>
                      <a:noFill/>
                    </a:lnR>
                    <a:lnT>
                      <a:noFill/>
                    </a:lnT>
                    <a:lnB>
                      <a:noFill/>
                    </a:lnB>
                  </a:tcPr>
                </a:tc>
                <a:tc>
                  <a:txBody>
                    <a:bodyPr/>
                    <a:lstStyle/>
                    <a:p>
                      <a:pPr>
                        <a:spcAft>
                          <a:spcPts val="0"/>
                        </a:spcAft>
                      </a:pPr>
                      <a:r>
                        <a:rPr lang="en-US" sz="1000" baseline="0">
                          <a:solidFill>
                            <a:schemeClr val="accent2"/>
                          </a:solidFill>
                          <a:latin typeface="Times New Roman"/>
                          <a:ea typeface="MS Mincho"/>
                        </a:rPr>
                        <a:t>Multiple forms</a:t>
                      </a:r>
                    </a:p>
                  </a:txBody>
                  <a:tcPr marL="38100" marR="38100" marT="0" marB="0">
                    <a:lnL>
                      <a:noFill/>
                    </a:lnL>
                    <a:lnR>
                      <a:noFill/>
                    </a:lnR>
                    <a:lnT>
                      <a:noFill/>
                    </a:lnT>
                    <a:lnB>
                      <a:noFill/>
                    </a:lnB>
                  </a:tcPr>
                </a:tc>
                <a:tc>
                  <a:txBody>
                    <a:bodyPr/>
                    <a:lstStyle/>
                    <a:p>
                      <a:pPr>
                        <a:spcAft>
                          <a:spcPts val="0"/>
                        </a:spcAft>
                      </a:pPr>
                      <a:r>
                        <a:rPr lang="en-US" sz="1000" baseline="0" dirty="0">
                          <a:solidFill>
                            <a:schemeClr val="accent2"/>
                          </a:solidFill>
                          <a:latin typeface="Times New Roman"/>
                          <a:ea typeface="MS Mincho"/>
                        </a:rPr>
                        <a:t>http://biology.usgs.gov/npsveg/</a:t>
                      </a:r>
                    </a:p>
                  </a:txBody>
                  <a:tcPr marL="38100" marR="38100" marT="0" marB="0">
                    <a:lnL>
                      <a:noFill/>
                    </a:lnL>
                    <a:lnR>
                      <a:noFill/>
                    </a:lnR>
                    <a:lnT>
                      <a:noFill/>
                    </a:lnT>
                    <a:lnB>
                      <a:noFill/>
                    </a:lnB>
                  </a:tcPr>
                </a:tc>
              </a:tr>
              <a:tr h="190500">
                <a:tc>
                  <a:txBody>
                    <a:bodyPr/>
                    <a:lstStyle/>
                    <a:p>
                      <a:pPr>
                        <a:spcAft>
                          <a:spcPts val="0"/>
                        </a:spcAft>
                      </a:pPr>
                      <a:r>
                        <a:rPr lang="en-US" sz="1000" baseline="0">
                          <a:solidFill>
                            <a:schemeClr val="accent2"/>
                          </a:solidFill>
                          <a:latin typeface="Times New Roman"/>
                          <a:ea typeface="MS Mincho"/>
                        </a:rPr>
                        <a:t>Wildlife</a:t>
                      </a:r>
                    </a:p>
                  </a:txBody>
                  <a:tcPr marL="38100" marR="38100" marT="0" marB="0">
                    <a:lnL>
                      <a:noFill/>
                    </a:lnL>
                    <a:lnR>
                      <a:noFill/>
                    </a:lnR>
                    <a:lnT>
                      <a:noFill/>
                    </a:lnT>
                    <a:lnB>
                      <a:noFill/>
                    </a:lnB>
                  </a:tcPr>
                </a:tc>
                <a:tc>
                  <a:txBody>
                    <a:bodyPr/>
                    <a:lstStyle/>
                    <a:p>
                      <a:pPr>
                        <a:spcAft>
                          <a:spcPts val="0"/>
                        </a:spcAft>
                      </a:pPr>
                      <a:r>
                        <a:rPr lang="en-US" sz="1000" baseline="0" dirty="0">
                          <a:solidFill>
                            <a:schemeClr val="accent2"/>
                          </a:solidFill>
                          <a:latin typeface="Times New Roman"/>
                          <a:ea typeface="MS Mincho"/>
                        </a:rPr>
                        <a:t>Vector; </a:t>
                      </a:r>
                      <a:r>
                        <a:rPr lang="en-US" sz="1000" baseline="0" dirty="0" err="1" smtClean="0">
                          <a:solidFill>
                            <a:schemeClr val="accent2"/>
                          </a:solidFill>
                          <a:latin typeface="Times New Roman"/>
                          <a:ea typeface="MS Mincho"/>
                        </a:rPr>
                        <a:t>text;video</a:t>
                      </a:r>
                      <a:endParaRPr lang="en-US" sz="1000" baseline="0" dirty="0">
                        <a:solidFill>
                          <a:schemeClr val="accent2"/>
                        </a:solidFill>
                        <a:latin typeface="Times New Roman"/>
                        <a:ea typeface="MS Mincho"/>
                      </a:endParaRPr>
                    </a:p>
                  </a:txBody>
                  <a:tcPr marL="38100" marR="38100" marT="0" marB="0">
                    <a:lnL>
                      <a:noFill/>
                    </a:lnL>
                    <a:lnR>
                      <a:noFill/>
                    </a:lnR>
                    <a:lnT>
                      <a:noFill/>
                    </a:lnT>
                    <a:lnB>
                      <a:noFill/>
                    </a:lnB>
                  </a:tcPr>
                </a:tc>
                <a:tc>
                  <a:txBody>
                    <a:bodyPr/>
                    <a:lstStyle/>
                    <a:p>
                      <a:pPr>
                        <a:spcAft>
                          <a:spcPts val="0"/>
                        </a:spcAft>
                      </a:pPr>
                      <a:r>
                        <a:rPr lang="en-US" sz="1000" baseline="0">
                          <a:solidFill>
                            <a:schemeClr val="accent2"/>
                          </a:solidFill>
                          <a:latin typeface="Times New Roman"/>
                          <a:ea typeface="MS Mincho"/>
                        </a:rPr>
                        <a:t>Multiple forms</a:t>
                      </a:r>
                    </a:p>
                  </a:txBody>
                  <a:tcPr marL="38100" marR="38100" marT="0" marB="0">
                    <a:lnL>
                      <a:noFill/>
                    </a:lnL>
                    <a:lnR>
                      <a:noFill/>
                    </a:lnR>
                    <a:lnT>
                      <a:noFill/>
                    </a:lnT>
                    <a:lnB>
                      <a:noFill/>
                    </a:lnB>
                  </a:tcPr>
                </a:tc>
                <a:tc>
                  <a:txBody>
                    <a:bodyPr/>
                    <a:lstStyle/>
                    <a:p>
                      <a:pPr>
                        <a:spcAft>
                          <a:spcPts val="0"/>
                        </a:spcAft>
                      </a:pPr>
                      <a:r>
                        <a:rPr lang="en-US" sz="1000" baseline="0" dirty="0">
                          <a:solidFill>
                            <a:schemeClr val="accent2"/>
                          </a:solidFill>
                          <a:latin typeface="Times New Roman"/>
                          <a:ea typeface="MS Mincho"/>
                        </a:rPr>
                        <a:t>http://www.nwhc.usgs.gov/</a:t>
                      </a:r>
                    </a:p>
                  </a:txBody>
                  <a:tcPr marL="38100" marR="38100" marT="0" marB="0">
                    <a:lnL>
                      <a:noFill/>
                    </a:lnL>
                    <a:lnR>
                      <a:noFill/>
                    </a:lnR>
                    <a:lnT>
                      <a:noFill/>
                    </a:lnT>
                    <a:lnB>
                      <a:noFill/>
                    </a:lnB>
                  </a:tcPr>
                </a:tc>
              </a:tr>
              <a:tr h="326231">
                <a:tc>
                  <a:txBody>
                    <a:bodyPr/>
                    <a:lstStyle/>
                    <a:p>
                      <a:pPr>
                        <a:spcAft>
                          <a:spcPts val="0"/>
                        </a:spcAft>
                      </a:pPr>
                      <a:r>
                        <a:rPr lang="en-US" sz="1000" baseline="0">
                          <a:solidFill>
                            <a:schemeClr val="accent2"/>
                          </a:solidFill>
                          <a:latin typeface="Times New Roman"/>
                          <a:ea typeface="MS Mincho"/>
                        </a:rPr>
                        <a:t>Invasive Species</a:t>
                      </a:r>
                    </a:p>
                  </a:txBody>
                  <a:tcPr marL="38100" marR="381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aseline="0" dirty="0">
                          <a:solidFill>
                            <a:schemeClr val="accent2"/>
                          </a:solidFill>
                          <a:latin typeface="Times New Roman"/>
                          <a:ea typeface="MS Mincho"/>
                        </a:rPr>
                        <a:t>Vector; </a:t>
                      </a:r>
                      <a:r>
                        <a:rPr lang="en-US" sz="1000" baseline="0" dirty="0" smtClean="0">
                          <a:solidFill>
                            <a:schemeClr val="accent2"/>
                          </a:solidFill>
                          <a:latin typeface="Times New Roman"/>
                          <a:ea typeface="MS Mincho"/>
                        </a:rPr>
                        <a:t>databases</a:t>
                      </a:r>
                      <a:r>
                        <a:rPr lang="en-US" sz="1000" baseline="0" dirty="0">
                          <a:solidFill>
                            <a:schemeClr val="accent2"/>
                          </a:solidFill>
                          <a:latin typeface="Times New Roman"/>
                          <a:ea typeface="MS Mincho"/>
                        </a:rPr>
                        <a:t>;</a:t>
                      </a:r>
                      <a:br>
                        <a:rPr lang="en-US" sz="1000" baseline="0" dirty="0">
                          <a:solidFill>
                            <a:schemeClr val="accent2"/>
                          </a:solidFill>
                          <a:latin typeface="Times New Roman"/>
                          <a:ea typeface="MS Mincho"/>
                        </a:rPr>
                      </a:br>
                      <a:r>
                        <a:rPr lang="en-US" sz="1000" baseline="0" dirty="0">
                          <a:solidFill>
                            <a:schemeClr val="accent2"/>
                          </a:solidFill>
                          <a:latin typeface="Times New Roman"/>
                          <a:ea typeface="MS Mincho"/>
                        </a:rPr>
                        <a:t>    graphics, image</a:t>
                      </a:r>
                    </a:p>
                  </a:txBody>
                  <a:tcPr marL="38100" marR="381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aseline="0">
                          <a:solidFill>
                            <a:schemeClr val="accent2"/>
                          </a:solidFill>
                          <a:latin typeface="Times New Roman"/>
                          <a:ea typeface="MS Mincho"/>
                        </a:rPr>
                        <a:t>Multiple forms</a:t>
                      </a:r>
                    </a:p>
                  </a:txBody>
                  <a:tcPr marL="38100" marR="381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aseline="0" dirty="0">
                          <a:solidFill>
                            <a:schemeClr val="accent2"/>
                          </a:solidFill>
                          <a:latin typeface="Times New Roman"/>
                          <a:ea typeface="MS Mincho"/>
                        </a:rPr>
                        <a:t>http://www.nbii.gov/portal/server.pt/community/invasive_species/221</a:t>
                      </a:r>
                    </a:p>
                  </a:txBody>
                  <a:tcPr marL="38100" marR="3810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p:txBody>
          <a:bodyPr/>
          <a:lstStyle/>
          <a:p>
            <a:r>
              <a:rPr lang="en-US" dirty="0"/>
              <a:t> </a:t>
            </a:r>
          </a:p>
        </p:txBody>
      </p:sp>
      <p:sp>
        <p:nvSpPr>
          <p:cNvPr id="826371" name="Rectangle 3"/>
          <p:cNvSpPr>
            <a:spLocks noGrp="1" noChangeArrowheads="1"/>
          </p:cNvSpPr>
          <p:nvPr>
            <p:ph type="body" idx="1"/>
          </p:nvPr>
        </p:nvSpPr>
        <p:spPr>
          <a:xfrm>
            <a:off x="414338" y="1724025"/>
            <a:ext cx="8305800" cy="4114800"/>
          </a:xfrm>
        </p:spPr>
        <p:txBody>
          <a:bodyPr/>
          <a:lstStyle/>
          <a:p>
            <a:pPr marL="0" indent="0">
              <a:spcAft>
                <a:spcPct val="35000"/>
              </a:spcAft>
              <a:buFont typeface="Wingdings" pitchFamily="2" charset="2"/>
              <a:buNone/>
            </a:pPr>
            <a:r>
              <a:rPr lang="en-US" b="0" i="1" dirty="0">
                <a:solidFill>
                  <a:srgbClr val="FFFF00"/>
                </a:solidFill>
              </a:rPr>
              <a:t>The National Map</a:t>
            </a:r>
            <a:r>
              <a:rPr lang="en-US" b="0" dirty="0">
                <a:solidFill>
                  <a:srgbClr val="FFFF00"/>
                </a:solidFill>
              </a:rPr>
              <a:t> is a collaborative effort to improve and deliver topographic information for the nation</a:t>
            </a:r>
          </a:p>
          <a:p>
            <a:pPr marL="0" indent="0">
              <a:spcAft>
                <a:spcPct val="35000"/>
              </a:spcAft>
              <a:buFont typeface="Wingdings" pitchFamily="2" charset="2"/>
              <a:buNone/>
            </a:pPr>
            <a:r>
              <a:rPr lang="en-US" b="0" dirty="0"/>
              <a:t>The goal of </a:t>
            </a:r>
            <a:r>
              <a:rPr lang="en-US" b="0" i="1" dirty="0"/>
              <a:t>The National Map</a:t>
            </a:r>
            <a:r>
              <a:rPr lang="en-US" b="0" dirty="0"/>
              <a:t> is to become the nation’s source for trusted, nationally consistent, integrated and current topographic information available online for a broad-range of uses  </a:t>
            </a:r>
          </a:p>
          <a:p>
            <a:pPr marL="0" indent="0">
              <a:buFont typeface="Wingdings" pitchFamily="2" charset="2"/>
              <a:buNone/>
            </a:pPr>
            <a:endParaRPr lang="en-US" dirty="0"/>
          </a:p>
          <a:p>
            <a:pPr marL="0" indent="0">
              <a:buFont typeface="Wingdings" pitchFamily="2" charset="2"/>
              <a:buNone/>
            </a:pPr>
            <a:endParaRPr lang="en-US" dirty="0"/>
          </a:p>
        </p:txBody>
      </p:sp>
      <p:sp>
        <p:nvSpPr>
          <p:cNvPr id="826372" name="Rectangle 4"/>
          <p:cNvSpPr>
            <a:spLocks noChangeArrowheads="1"/>
          </p:cNvSpPr>
          <p:nvPr/>
        </p:nvSpPr>
        <p:spPr bwMode="auto">
          <a:xfrm>
            <a:off x="-1" y="304800"/>
            <a:ext cx="9305925" cy="1143000"/>
          </a:xfrm>
          <a:prstGeom prst="rect">
            <a:avLst/>
          </a:prstGeom>
          <a:noFill/>
          <a:ln w="12700">
            <a:noFill/>
            <a:miter lim="800000"/>
            <a:headEnd/>
            <a:tailEnd/>
          </a:ln>
          <a:effectLst/>
        </p:spPr>
        <p:txBody>
          <a:bodyPr lIns="90488" tIns="44450" rIns="90488" bIns="44450" anchor="ctr"/>
          <a:lstStyle/>
          <a:p>
            <a:r>
              <a:rPr lang="en-US" sz="3400" b="0" i="1" dirty="0">
                <a:solidFill>
                  <a:srgbClr val="FFFF00"/>
                </a:solidFill>
              </a:rPr>
              <a:t>The</a:t>
            </a:r>
            <a:r>
              <a:rPr lang="en-US" sz="3400" b="0" dirty="0">
                <a:solidFill>
                  <a:srgbClr val="FFFF00"/>
                </a:solidFill>
              </a:rPr>
              <a:t> </a:t>
            </a:r>
            <a:r>
              <a:rPr lang="en-US" sz="3400" b="0" i="1" dirty="0">
                <a:solidFill>
                  <a:srgbClr val="FFFF00"/>
                </a:solidFill>
              </a:rPr>
              <a:t>National </a:t>
            </a:r>
            <a:r>
              <a:rPr lang="en-US" sz="3400" b="0" i="1" dirty="0" smtClean="0">
                <a:solidFill>
                  <a:srgbClr val="FFFF00"/>
                </a:solidFill>
              </a:rPr>
              <a:t>Map </a:t>
            </a:r>
            <a:r>
              <a:rPr lang="en-US" sz="3600" b="0" i="1" dirty="0" smtClean="0">
                <a:solidFill>
                  <a:srgbClr val="FFFF00"/>
                </a:solidFill>
              </a:rPr>
              <a:t>– </a:t>
            </a:r>
            <a:r>
              <a:rPr lang="en-US" sz="3600" b="0" i="1" dirty="0" smtClean="0">
                <a:solidFill>
                  <a:srgbClr val="FFFF00"/>
                </a:solidFill>
                <a:hlinkClick r:id="rId2"/>
              </a:rPr>
              <a:t>http://</a:t>
            </a:r>
            <a:r>
              <a:rPr lang="en-US" sz="3600" b="0" dirty="0" smtClean="0">
                <a:solidFill>
                  <a:srgbClr val="FFFF00"/>
                </a:solidFill>
                <a:hlinkClick r:id="rId2"/>
              </a:rPr>
              <a:t>nationalmap.gov/</a:t>
            </a:r>
            <a:endParaRPr lang="en-US" sz="3600" b="0" dirty="0" smtClean="0">
              <a:solidFill>
                <a:srgbClr val="FFFF00"/>
              </a:solidFill>
            </a:endParaRPr>
          </a:p>
          <a:p>
            <a:endParaRPr lang="en-US" sz="3400" b="1" dirty="0">
              <a:solidFill>
                <a:srgbClr val="FFFF00"/>
              </a:solidFill>
            </a:endParaRPr>
          </a:p>
        </p:txBody>
      </p:sp>
      <p:pic>
        <p:nvPicPr>
          <p:cNvPr id="826373" name="Picture 5" descr="One line - green"/>
          <p:cNvPicPr>
            <a:picLocks noChangeAspect="1" noChangeArrowheads="1"/>
          </p:cNvPicPr>
          <p:nvPr/>
        </p:nvPicPr>
        <p:blipFill>
          <a:blip r:embed="rId3" cstate="print">
            <a:clrChange>
              <a:clrFrom>
                <a:srgbClr val="FFFFFF"/>
              </a:clrFrom>
              <a:clrTo>
                <a:srgbClr val="FFFFFF">
                  <a:alpha val="0"/>
                </a:srgbClr>
              </a:clrTo>
            </a:clrChange>
            <a:lum bright="-42000"/>
          </a:blip>
          <a:srcRect/>
          <a:stretch>
            <a:fillRect/>
          </a:stretch>
        </p:blipFill>
        <p:spPr bwMode="auto">
          <a:xfrm>
            <a:off x="6215063" y="5987567"/>
            <a:ext cx="2595562" cy="5021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Rectangle 2"/>
          <p:cNvSpPr>
            <a:spLocks noGrp="1" noChangeArrowheads="1"/>
          </p:cNvSpPr>
          <p:nvPr>
            <p:ph type="title"/>
          </p:nvPr>
        </p:nvSpPr>
        <p:spPr/>
        <p:txBody>
          <a:bodyPr/>
          <a:lstStyle/>
          <a:p>
            <a:pPr algn="ctr"/>
            <a:r>
              <a:rPr lang="en-US" b="0" dirty="0" smtClean="0"/>
              <a:t>The 8 Layers of </a:t>
            </a:r>
            <a:r>
              <a:rPr lang="en-US" b="0" i="1" dirty="0" smtClean="0"/>
              <a:t>The National Map</a:t>
            </a:r>
            <a:endParaRPr lang="en-US" b="0" i="1" dirty="0"/>
          </a:p>
        </p:txBody>
      </p:sp>
      <p:sp>
        <p:nvSpPr>
          <p:cNvPr id="824324" name="Rectangle 4"/>
          <p:cNvSpPr>
            <a:spLocks noChangeArrowheads="1"/>
          </p:cNvSpPr>
          <p:nvPr/>
        </p:nvSpPr>
        <p:spPr bwMode="auto">
          <a:xfrm>
            <a:off x="390525" y="2911475"/>
            <a:ext cx="6242050" cy="4792663"/>
          </a:xfrm>
          <a:prstGeom prst="rect">
            <a:avLst/>
          </a:prstGeom>
          <a:noFill/>
          <a:ln w="12700">
            <a:noFill/>
            <a:miter lim="800000"/>
            <a:headEnd/>
            <a:tailEnd/>
          </a:ln>
          <a:effectLst/>
        </p:spPr>
        <p:txBody>
          <a:bodyPr lIns="90488" tIns="44450" rIns="90488" bIns="44450"/>
          <a:lstStyle/>
          <a:p>
            <a:pPr marL="339725" indent="-339725">
              <a:spcBef>
                <a:spcPct val="20000"/>
              </a:spcBef>
              <a:spcAft>
                <a:spcPct val="10000"/>
              </a:spcAft>
              <a:buClr>
                <a:srgbClr val="FAFD00"/>
              </a:buClr>
              <a:buSzPct val="125000"/>
              <a:buFont typeface="Wingdings" pitchFamily="2" charset="2"/>
              <a:buChar char="§"/>
            </a:pPr>
            <a:endParaRPr lang="en-US" sz="2000" b="1" dirty="0">
              <a:solidFill>
                <a:schemeClr val="bg1"/>
              </a:solidFill>
            </a:endParaRPr>
          </a:p>
        </p:txBody>
      </p:sp>
      <p:sp>
        <p:nvSpPr>
          <p:cNvPr id="8" name="Content Placeholder 7"/>
          <p:cNvSpPr>
            <a:spLocks noGrp="1"/>
          </p:cNvSpPr>
          <p:nvPr>
            <p:ph idx="1"/>
          </p:nvPr>
        </p:nvSpPr>
        <p:spPr>
          <a:xfrm>
            <a:off x="457201" y="2543175"/>
            <a:ext cx="6172200" cy="3468688"/>
          </a:xfrm>
        </p:spPr>
        <p:txBody>
          <a:bodyPr/>
          <a:lstStyle/>
          <a:p>
            <a:endParaRPr lang="en-US" dirty="0"/>
          </a:p>
        </p:txBody>
      </p:sp>
      <p:pic>
        <p:nvPicPr>
          <p:cNvPr id="9" name="Picture 2" descr="C:\main\usgs\ngp\the-national-map\tnm-layers\the national map layers-names.jpg"/>
          <p:cNvPicPr>
            <a:picLocks noChangeAspect="1" noChangeArrowheads="1"/>
          </p:cNvPicPr>
          <p:nvPr/>
        </p:nvPicPr>
        <p:blipFill>
          <a:blip r:embed="rId3" cstate="print"/>
          <a:srcRect/>
          <a:stretch>
            <a:fillRect/>
          </a:stretch>
        </p:blipFill>
        <p:spPr bwMode="auto">
          <a:xfrm>
            <a:off x="1791315" y="1219200"/>
            <a:ext cx="6221602" cy="5500688"/>
          </a:xfrm>
          <a:prstGeom prst="rect">
            <a:avLst/>
          </a:prstGeom>
          <a:noFill/>
        </p:spPr>
      </p:pic>
      <p:pic>
        <p:nvPicPr>
          <p:cNvPr id="6" name="Picture 5" descr="One line - green"/>
          <p:cNvPicPr>
            <a:picLocks noChangeAspect="1" noChangeArrowheads="1"/>
          </p:cNvPicPr>
          <p:nvPr/>
        </p:nvPicPr>
        <p:blipFill>
          <a:blip r:embed="rId4" cstate="print">
            <a:clrChange>
              <a:clrFrom>
                <a:srgbClr val="FFFFFF"/>
              </a:clrFrom>
              <a:clrTo>
                <a:srgbClr val="FFFFFF">
                  <a:alpha val="0"/>
                </a:srgbClr>
              </a:clrTo>
            </a:clrChange>
            <a:lum bright="-42000"/>
          </a:blip>
          <a:srcRect/>
          <a:stretch>
            <a:fillRect/>
          </a:stretch>
        </p:blipFill>
        <p:spPr bwMode="auto">
          <a:xfrm>
            <a:off x="5195888" y="6101867"/>
            <a:ext cx="2595562" cy="5021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0"/>
            <a:ext cx="8020050" cy="876300"/>
          </a:xfrm>
        </p:spPr>
        <p:txBody>
          <a:bodyPr/>
          <a:lstStyle/>
          <a:p>
            <a:r>
              <a:rPr lang="en-US" b="0" dirty="0" smtClean="0"/>
              <a:t>Datasets of </a:t>
            </a:r>
            <a:r>
              <a:rPr lang="en-US" b="0" i="1" dirty="0" smtClean="0"/>
              <a:t>The National Map</a:t>
            </a:r>
            <a:endParaRPr lang="en-US" b="0" dirty="0"/>
          </a:p>
        </p:txBody>
      </p:sp>
      <p:sp>
        <p:nvSpPr>
          <p:cNvPr id="3" name="Content Placeholder 2"/>
          <p:cNvSpPr>
            <a:spLocks noGrp="1"/>
          </p:cNvSpPr>
          <p:nvPr>
            <p:ph idx="1"/>
          </p:nvPr>
        </p:nvSpPr>
        <p:spPr>
          <a:xfrm>
            <a:off x="161925" y="762000"/>
            <a:ext cx="8982075" cy="4640263"/>
          </a:xfrm>
        </p:spPr>
        <p:txBody>
          <a:bodyPr/>
          <a:lstStyle/>
          <a:p>
            <a:r>
              <a:rPr lang="en-US" b="0" dirty="0" smtClean="0">
                <a:solidFill>
                  <a:srgbClr val="FF0000"/>
                </a:solidFill>
              </a:rPr>
              <a:t>National Land Cover Dataset (1992, 2000, 2006)</a:t>
            </a:r>
          </a:p>
          <a:p>
            <a:r>
              <a:rPr lang="en-US" b="0" dirty="0" smtClean="0">
                <a:solidFill>
                  <a:srgbClr val="FF0000"/>
                </a:solidFill>
              </a:rPr>
              <a:t>National Elevation Dataset (1,1/3,1/9 arc-sec)</a:t>
            </a:r>
          </a:p>
          <a:p>
            <a:r>
              <a:rPr lang="en-US" b="0" dirty="0" smtClean="0">
                <a:solidFill>
                  <a:srgbClr val="FF0000"/>
                </a:solidFill>
              </a:rPr>
              <a:t>National Digital </a:t>
            </a:r>
            <a:r>
              <a:rPr lang="en-US" b="0" dirty="0" err="1" smtClean="0">
                <a:solidFill>
                  <a:srgbClr val="FF0000"/>
                </a:solidFill>
              </a:rPr>
              <a:t>Orthophoto</a:t>
            </a:r>
            <a:r>
              <a:rPr lang="en-US" b="0" dirty="0" smtClean="0">
                <a:solidFill>
                  <a:srgbClr val="FF0000"/>
                </a:solidFill>
              </a:rPr>
              <a:t> Dataset (multiple dates, multiple resolutions, 1m, 1/3 m urban areas) </a:t>
            </a:r>
          </a:p>
          <a:p>
            <a:r>
              <a:rPr lang="en-US" b="0" dirty="0" smtClean="0">
                <a:solidFill>
                  <a:srgbClr val="FF0000"/>
                </a:solidFill>
              </a:rPr>
              <a:t>National Hydrography Dataset (NHD) (Medium, High, Local resolution)</a:t>
            </a:r>
          </a:p>
          <a:p>
            <a:r>
              <a:rPr lang="en-US" b="0" dirty="0" smtClean="0">
                <a:solidFill>
                  <a:srgbClr val="FF0000"/>
                </a:solidFill>
              </a:rPr>
              <a:t>Geographic Names Information System (GNIS)</a:t>
            </a:r>
          </a:p>
          <a:p>
            <a:r>
              <a:rPr lang="en-US" b="0" dirty="0" smtClean="0"/>
              <a:t>National Structures Dataset</a:t>
            </a:r>
          </a:p>
          <a:p>
            <a:r>
              <a:rPr lang="en-US" b="0" dirty="0" smtClean="0"/>
              <a:t>National Boundaries Dataset (US, state, county, minor civil divisions, governmental units)</a:t>
            </a:r>
          </a:p>
          <a:p>
            <a:r>
              <a:rPr lang="en-US" b="0" dirty="0" smtClean="0"/>
              <a:t>National Transportation Dataset (TIGER and others)</a:t>
            </a:r>
          </a:p>
          <a:p>
            <a:endParaRPr lang="en-US" b="0" dirty="0" smtClean="0">
              <a:solidFill>
                <a:srgbClr val="FF0000"/>
              </a:solidFill>
            </a:endParaRP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Products of </a:t>
            </a:r>
            <a:r>
              <a:rPr lang="en-US" b="0" i="1" dirty="0" smtClean="0"/>
              <a:t>The National Map</a:t>
            </a:r>
            <a:endParaRPr lang="en-US" b="0" dirty="0"/>
          </a:p>
        </p:txBody>
      </p:sp>
      <p:sp>
        <p:nvSpPr>
          <p:cNvPr id="4" name="Content Placeholder 3"/>
          <p:cNvSpPr>
            <a:spLocks noGrp="1"/>
          </p:cNvSpPr>
          <p:nvPr>
            <p:ph idx="1"/>
          </p:nvPr>
        </p:nvSpPr>
        <p:spPr/>
        <p:txBody>
          <a:bodyPr/>
          <a:lstStyle/>
          <a:p>
            <a:r>
              <a:rPr lang="en-US" b="0" dirty="0" smtClean="0"/>
              <a:t>Data display through </a:t>
            </a:r>
            <a:r>
              <a:rPr lang="en-US" b="0" i="1" dirty="0" smtClean="0"/>
              <a:t>The National Map</a:t>
            </a:r>
            <a:r>
              <a:rPr lang="en-US" b="0" dirty="0" smtClean="0"/>
              <a:t> viewer</a:t>
            </a:r>
          </a:p>
          <a:p>
            <a:r>
              <a:rPr lang="en-US" b="0" dirty="0" smtClean="0"/>
              <a:t>		</a:t>
            </a:r>
            <a:r>
              <a:rPr lang="en-US" b="0" dirty="0" smtClean="0">
                <a:hlinkClick r:id="rId2"/>
              </a:rPr>
              <a:t>http://viewer.nationalmap.gov/viewer/</a:t>
            </a:r>
            <a:endParaRPr lang="en-US" b="0" dirty="0" smtClean="0"/>
          </a:p>
          <a:p>
            <a:r>
              <a:rPr lang="en-US" b="0" dirty="0" smtClean="0"/>
              <a:t>	</a:t>
            </a:r>
            <a:r>
              <a:rPr lang="en-US" b="0" dirty="0" err="1" smtClean="0"/>
              <a:t>Palanterra</a:t>
            </a:r>
            <a:r>
              <a:rPr lang="en-US" b="0" dirty="0" smtClean="0"/>
              <a:t>, joint development – NGA, ESRI, 	USGS</a:t>
            </a:r>
          </a:p>
          <a:p>
            <a:r>
              <a:rPr lang="en-US" b="0" dirty="0" smtClean="0"/>
              <a:t>	Display user selected TNM data</a:t>
            </a:r>
          </a:p>
          <a:p>
            <a:r>
              <a:rPr lang="en-US" b="0" dirty="0" smtClean="0"/>
              <a:t>	Data download of 8 layers</a:t>
            </a:r>
            <a:br>
              <a:rPr lang="en-US" b="0" dirty="0" smtClean="0"/>
            </a:br>
            <a:r>
              <a:rPr lang="en-US" b="0" dirty="0" err="1" smtClean="0"/>
              <a:t>Mashups</a:t>
            </a:r>
            <a:r>
              <a:rPr lang="en-US" b="0" dirty="0" smtClean="0"/>
              <a:t> with other data using KML</a:t>
            </a:r>
          </a:p>
          <a:p>
            <a:endParaRPr lang="en-US" b="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sktop">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sk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skto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kto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kto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kto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kto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kto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kto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7642</TotalTime>
  <Words>1477</Words>
  <Application>Microsoft Office PowerPoint</Application>
  <PresentationFormat>On-screen Show (4:3)</PresentationFormat>
  <Paragraphs>578</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Desktop</vt:lpstr>
      <vt:lpstr>USGS  Needs and Advancements in Semantics of Geospatial Data and CyberGIS</vt:lpstr>
      <vt:lpstr>Objectives</vt:lpstr>
      <vt:lpstr>Outline</vt:lpstr>
      <vt:lpstr>Data ISSUES</vt:lpstr>
      <vt:lpstr>Slide 5</vt:lpstr>
      <vt:lpstr> </vt:lpstr>
      <vt:lpstr>The 8 Layers of The National Map</vt:lpstr>
      <vt:lpstr>Datasets of The National Map</vt:lpstr>
      <vt:lpstr>Products of The National Map</vt:lpstr>
      <vt:lpstr>Products of The National Map</vt:lpstr>
      <vt:lpstr>Computation</vt:lpstr>
      <vt:lpstr>Example Map Projection Computation – UTM Coordinates</vt:lpstr>
      <vt:lpstr>Example Map Projection Computation – UTM Coordinates</vt:lpstr>
      <vt:lpstr>Example Map Projection Computation – UTM Coordinates</vt:lpstr>
      <vt:lpstr>Intelligence</vt:lpstr>
      <vt:lpstr>USGS CyberGIS Research – CEGIS</vt:lpstr>
      <vt:lpstr>USGS CyberGIS Research – CEGIS</vt:lpstr>
      <vt:lpstr>Ontology for The National Map</vt:lpstr>
      <vt:lpstr>Feature Domains</vt:lpstr>
      <vt:lpstr>Events</vt:lpstr>
      <vt:lpstr>Divisions</vt:lpstr>
      <vt:lpstr>Built-up </vt:lpstr>
      <vt:lpstr>Ecological Regime</vt:lpstr>
      <vt:lpstr>Slide 24</vt:lpstr>
      <vt:lpstr>Terrain includes 58 USGS landform features</vt:lpstr>
      <vt:lpstr>Topographic Vocabulary</vt:lpstr>
      <vt:lpstr>Example of converted data and query of USGS SPARQL Endpoint</vt:lpstr>
      <vt:lpstr>Slide 28</vt:lpstr>
      <vt:lpstr>Slide 29</vt:lpstr>
      <vt:lpstr>Query Result</vt:lpstr>
      <vt:lpstr>Meteor Crater Example Feature from Raster Data</vt:lpstr>
      <vt:lpstr>Meteor Crater – Shaded Relief Image</vt:lpstr>
      <vt:lpstr>Slide 33</vt:lpstr>
      <vt:lpstr>Example of Meteor Crater in RDF/OWL</vt:lpstr>
      <vt:lpstr>Major challenges for geospatial semantics and CyberGIS</vt:lpstr>
      <vt:lpstr>CEGIS Vision for Topographic Semantics and CyberGIS</vt:lpstr>
      <vt:lpstr>The National Map becomes an intelligent topographic knowledge-base capable of responding to wide ranging public needs for geographic information.</vt:lpstr>
      <vt:lpstr>Research Needs</vt:lpstr>
      <vt:lpstr>Slide 39</vt:lpstr>
      <vt:lpstr>USGS  Needs and Advancements in Semantics of Geospatial Data and CyberGIS</vt:lpstr>
    </vt:vector>
  </TitlesOfParts>
  <Company>USGS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Donna Richey Winkelman</dc:creator>
  <cp:lastModifiedBy>usery</cp:lastModifiedBy>
  <cp:revision>455</cp:revision>
  <dcterms:created xsi:type="dcterms:W3CDTF">2007-03-23T17:12:39Z</dcterms:created>
  <dcterms:modified xsi:type="dcterms:W3CDTF">2011-12-02T02:12:46Z</dcterms:modified>
</cp:coreProperties>
</file>